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DFDF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A973-8128-49CA-9D9B-66CB3238963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9F51-EB7C-4560-9499-809E3D20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A973-8128-49CA-9D9B-66CB3238963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9F51-EB7C-4560-9499-809E3D20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A973-8128-49CA-9D9B-66CB3238963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9F51-EB7C-4560-9499-809E3D20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9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A973-8128-49CA-9D9B-66CB3238963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9F51-EB7C-4560-9499-809E3D20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7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A973-8128-49CA-9D9B-66CB3238963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9F51-EB7C-4560-9499-809E3D20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5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A973-8128-49CA-9D9B-66CB3238963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9F51-EB7C-4560-9499-809E3D20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A973-8128-49CA-9D9B-66CB3238963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9F51-EB7C-4560-9499-809E3D20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A973-8128-49CA-9D9B-66CB3238963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9F51-EB7C-4560-9499-809E3D20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3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A973-8128-49CA-9D9B-66CB3238963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9F51-EB7C-4560-9499-809E3D20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A973-8128-49CA-9D9B-66CB3238963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9F51-EB7C-4560-9499-809E3D20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6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A973-8128-49CA-9D9B-66CB3238963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9F51-EB7C-4560-9499-809E3D20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7A973-8128-49CA-9D9B-66CB3238963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C9F51-EB7C-4560-9499-809E3D20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us@pscpartners.org" TargetMode="External"/><Relationship Id="rId2" Type="http://schemas.openxmlformats.org/officeDocument/2006/relationships/hyperlink" Target="http://www.pscpartners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667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Ricky Safer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CEO, PSC Partners Seeking a Cure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PSC Patient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linkClick r:id="rId2"/>
              </a:rPr>
              <a:t>www.pscpartners.org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linkClick r:id="rId3"/>
              </a:rPr>
              <a:t>contactus@pscpartners.org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2016 PSC Partners Seeking a Cure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46AB0-E890-4463-BECB-FACC487CFCE0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81000"/>
            <a:ext cx="9144000" cy="0"/>
          </a:xfrm>
          <a:prstGeom prst="line">
            <a:avLst/>
          </a:prstGeom>
          <a:ln w="25400">
            <a:solidFill>
              <a:srgbClr val="82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99288"/>
            <a:ext cx="9144000" cy="0"/>
          </a:xfrm>
          <a:prstGeom prst="line">
            <a:avLst/>
          </a:prstGeom>
          <a:ln w="2540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417576"/>
            <a:ext cx="9144000" cy="0"/>
          </a:xfrm>
          <a:prstGeom prst="line">
            <a:avLst/>
          </a:prstGeom>
          <a:ln w="254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93"/>
            <a:ext cx="1371600" cy="28120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57200" y="838200"/>
            <a:ext cx="8229600" cy="2438400"/>
          </a:xfrm>
          <a:prstGeom prst="roundRect">
            <a:avLst/>
          </a:prstGeom>
          <a:solidFill>
            <a:srgbClr val="CCFF33"/>
          </a:solidFill>
          <a:ln w="381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Physician / Patient</a:t>
            </a:r>
            <a:b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Future Collaboration Opportunities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04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2016 PSC Partners Seeking a Cure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46AB0-E890-4463-BECB-FACC487CFCE0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81000"/>
            <a:ext cx="9144000" cy="0"/>
          </a:xfrm>
          <a:prstGeom prst="line">
            <a:avLst/>
          </a:prstGeom>
          <a:ln w="25400">
            <a:solidFill>
              <a:srgbClr val="82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99288"/>
            <a:ext cx="9144000" cy="0"/>
          </a:xfrm>
          <a:prstGeom prst="line">
            <a:avLst/>
          </a:prstGeom>
          <a:ln w="2540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417576"/>
            <a:ext cx="9144000" cy="0"/>
          </a:xfrm>
          <a:prstGeom prst="line">
            <a:avLst/>
          </a:prstGeom>
          <a:ln w="254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93"/>
            <a:ext cx="1371600" cy="281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58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7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2016 PSC Partners Seeking a Cure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46AB0-E890-4463-BECB-FACC487CFCE0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81000"/>
            <a:ext cx="9144000" cy="0"/>
          </a:xfrm>
          <a:prstGeom prst="line">
            <a:avLst/>
          </a:prstGeom>
          <a:ln w="25400">
            <a:solidFill>
              <a:srgbClr val="82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99288"/>
            <a:ext cx="9144000" cy="0"/>
          </a:xfrm>
          <a:prstGeom prst="line">
            <a:avLst/>
          </a:prstGeom>
          <a:ln w="2540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417576"/>
            <a:ext cx="9144000" cy="0"/>
          </a:xfrm>
          <a:prstGeom prst="line">
            <a:avLst/>
          </a:prstGeom>
          <a:ln w="254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93"/>
            <a:ext cx="1371600" cy="281207"/>
          </a:xfrm>
          <a:prstGeom prst="rect">
            <a:avLst/>
          </a:prstGeom>
        </p:spPr>
      </p:pic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334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13 Years of Established programs</a:t>
            </a:r>
          </a:p>
        </p:txBody>
      </p:sp>
      <p:sp>
        <p:nvSpPr>
          <p:cNvPr id="15" name="Subtitle 16"/>
          <p:cNvSpPr txBox="1">
            <a:spLocks/>
          </p:cNvSpPr>
          <p:nvPr/>
        </p:nvSpPr>
        <p:spPr>
          <a:xfrm>
            <a:off x="685800" y="1457261"/>
            <a:ext cx="7696200" cy="479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Annual Conferences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Competitive International Grant Program – 1.8M USD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Patient-Driven Longitudinal International Registry – 850 participants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Dissemination Channels for support, education and research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Database of 4,000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3 Facebook groups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Canadian PSC Partners affiliate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Active Australian and Israeli groups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Mentorship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program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Website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Research Grant information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Comprehensive PSC Literature Site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Clinical Trials postings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Brochures and other patient resources</a:t>
            </a:r>
          </a:p>
        </p:txBody>
      </p:sp>
    </p:spTree>
    <p:extLst>
      <p:ext uri="{BB962C8B-B14F-4D97-AF65-F5344CB8AC3E}">
        <p14:creationId xmlns:p14="http://schemas.microsoft.com/office/powerpoint/2010/main" val="424029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2016 PSC Partners Seeking a Cure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46AB0-E890-4463-BECB-FACC487CFCE0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81000"/>
            <a:ext cx="9144000" cy="0"/>
          </a:xfrm>
          <a:prstGeom prst="line">
            <a:avLst/>
          </a:prstGeom>
          <a:ln w="25400">
            <a:solidFill>
              <a:srgbClr val="82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99288"/>
            <a:ext cx="9144000" cy="0"/>
          </a:xfrm>
          <a:prstGeom prst="line">
            <a:avLst/>
          </a:prstGeom>
          <a:ln w="2540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417576"/>
            <a:ext cx="9144000" cy="0"/>
          </a:xfrm>
          <a:prstGeom prst="line">
            <a:avLst/>
          </a:prstGeom>
          <a:ln w="254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93"/>
            <a:ext cx="1371600" cy="281207"/>
          </a:xfrm>
          <a:prstGeom prst="rect">
            <a:avLst/>
          </a:prstGeom>
        </p:spPr>
      </p:pic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334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Current Collaborations</a:t>
            </a:r>
          </a:p>
        </p:txBody>
      </p:sp>
      <p:sp>
        <p:nvSpPr>
          <p:cNvPr id="15" name="Subtitle 16"/>
          <p:cNvSpPr txBox="1">
            <a:spLocks/>
          </p:cNvSpPr>
          <p:nvPr/>
        </p:nvSpPr>
        <p:spPr>
          <a:xfrm>
            <a:off x="304800" y="1457261"/>
            <a:ext cx="8458200" cy="479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Scientific / Medical Advisory Committee – Grant Program and Registry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Registry data presented at AASLD / EASL / DDW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Patient perspective presented at 2016 FDA Workshop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External Advisory Committee – Mayo Clinic Carlos Endowment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Intercept Pharmaceuticals Practice to Policy Grant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Long-term Collaboration with PSC Support (UK)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Providing protocol / PRO support to pharmaceuticals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3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2016 PSC Partners Seeking a Cure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46AB0-E890-4463-BECB-FACC487CFCE0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81000"/>
            <a:ext cx="9144000" cy="0"/>
          </a:xfrm>
          <a:prstGeom prst="line">
            <a:avLst/>
          </a:prstGeom>
          <a:ln w="25400">
            <a:solidFill>
              <a:srgbClr val="820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99288"/>
            <a:ext cx="9144000" cy="0"/>
          </a:xfrm>
          <a:prstGeom prst="line">
            <a:avLst/>
          </a:prstGeom>
          <a:ln w="2540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417576"/>
            <a:ext cx="9144000" cy="0"/>
          </a:xfrm>
          <a:prstGeom prst="line">
            <a:avLst/>
          </a:prstGeom>
          <a:ln w="254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93"/>
            <a:ext cx="1371600" cy="281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14300"/>
            <a:ext cx="8269983" cy="48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7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164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Videojet Technologies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Sabernick</dc:creator>
  <cp:lastModifiedBy>Sabernick, Fred</cp:lastModifiedBy>
  <cp:revision>49</cp:revision>
  <dcterms:created xsi:type="dcterms:W3CDTF">2016-02-24T02:19:24Z</dcterms:created>
  <dcterms:modified xsi:type="dcterms:W3CDTF">2016-06-21T21:42:03Z</dcterms:modified>
</cp:coreProperties>
</file>