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007F-DC2E-480D-BD45-BBF4622F851E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5673-CEF0-4C4E-88A5-C2EBC01A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0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007F-DC2E-480D-BD45-BBF4622F851E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5673-CEF0-4C4E-88A5-C2EBC01A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007F-DC2E-480D-BD45-BBF4622F851E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5673-CEF0-4C4E-88A5-C2EBC01A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0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007F-DC2E-480D-BD45-BBF4622F851E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5673-CEF0-4C4E-88A5-C2EBC01A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55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007F-DC2E-480D-BD45-BBF4622F851E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5673-CEF0-4C4E-88A5-C2EBC01A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4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007F-DC2E-480D-BD45-BBF4622F851E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5673-CEF0-4C4E-88A5-C2EBC01A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007F-DC2E-480D-BD45-BBF4622F851E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5673-CEF0-4C4E-88A5-C2EBC01A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5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007F-DC2E-480D-BD45-BBF4622F851E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5673-CEF0-4C4E-88A5-C2EBC01A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34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007F-DC2E-480D-BD45-BBF4622F851E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5673-CEF0-4C4E-88A5-C2EBC01A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4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007F-DC2E-480D-BD45-BBF4622F851E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5673-CEF0-4C4E-88A5-C2EBC01A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7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007F-DC2E-480D-BD45-BBF4622F851E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5673-CEF0-4C4E-88A5-C2EBC01A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C007F-DC2E-480D-BD45-BBF4622F851E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D5673-CEF0-4C4E-88A5-C2EBC01A9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2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PSC and Your Child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7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transition 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52400" y="2057400"/>
            <a:ext cx="10515600" cy="255069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Immature patient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Developmental variation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Parent uncomfortable with independence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 smtClean="0"/>
              <a:t>Parent unable to let go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491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barriers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9308" y="1371600"/>
            <a:ext cx="9114692" cy="426720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6"/>
            </a:pPr>
            <a:r>
              <a:rPr lang="en-US" smtClean="0"/>
              <a:t>Insurance issues (including lack of coverage for dual visits)</a:t>
            </a:r>
          </a:p>
          <a:p>
            <a:pPr marL="514350" indent="-514350">
              <a:buFont typeface="Arial" panose="020B0604020202020204" pitchFamily="34" charset="0"/>
              <a:buAutoNum type="arabicPeriod" startAt="6"/>
            </a:pPr>
            <a:r>
              <a:rPr lang="en-US" smtClean="0"/>
              <a:t>Adult providers not willing/able to accept pediatric LT recipients</a:t>
            </a:r>
          </a:p>
          <a:p>
            <a:pPr marL="514350" indent="-514350">
              <a:buFont typeface="Arial" panose="020B0604020202020204" pitchFamily="34" charset="0"/>
              <a:buAutoNum type="arabicPeriod" startAt="6"/>
            </a:pPr>
            <a:r>
              <a:rPr lang="en-US" smtClean="0"/>
              <a:t>Physical location of adult provider/ new medical system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mtClean="0"/>
              <a:t>Pediatric provider: Lack of time to address, difficult to identify adult provider, difficult to cut ties with patients/families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mtClean="0"/>
              <a:t>Adult provider: lack of time to address, poor communication from pediatric provider, different medical record system, inadequate knowledge of “pediatric” diseases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23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Transition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-19050" y="2209800"/>
            <a:ext cx="9296400" cy="35052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mtClean="0"/>
              <a:t>Structure of outpatient appts, identified liaison person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mtClean="0"/>
              <a:t>Parent-free portions to appts through adolescence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mtClean="0"/>
              <a:t>Peer support groups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mtClean="0"/>
              <a:t>Education sessions over time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mtClean="0"/>
              <a:t>Take into account gender, individual circumstances, location of adult post-transfer medical provider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82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xmlns="" id="{C812D16A-DE4E-4764-80C8-4B2126BDF0D6}"/>
              </a:ext>
            </a:extLst>
          </p:cNvPr>
          <p:cNvSpPr txBox="1">
            <a:spLocks/>
          </p:cNvSpPr>
          <p:nvPr/>
        </p:nvSpPr>
        <p:spPr>
          <a:xfrm>
            <a:off x="609600" y="1371600"/>
            <a:ext cx="83820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2400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b="1" dirty="0" smtClean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2800" b="1" dirty="0" smtClean="0"/>
              <a:t>Transitioning patients to adult care is a PROCESS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2800" b="1" dirty="0" smtClean="0"/>
              <a:t>The process should be started YEARS before transfer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2800" b="1" dirty="0" smtClean="0"/>
              <a:t>And continues AFTER transfer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2800" b="1" dirty="0" smtClean="0"/>
              <a:t>Use RESOURCES available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2800" b="1" dirty="0" smtClean="0"/>
              <a:t>Recognize process must be INDIVIDUALIZED for maximum success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96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PSC 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6781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0829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PSC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1900" dirty="0" smtClean="0"/>
              <a:t>Depends on age but “</a:t>
            </a:r>
            <a:r>
              <a:rPr lang="en-US" sz="1900" b="1" u="sng" dirty="0" smtClean="0"/>
              <a:t>knowledge is power</a:t>
            </a:r>
            <a:r>
              <a:rPr lang="en-US" sz="1900" dirty="0" smtClean="0"/>
              <a:t>”. Understanding what is needed demystifies and allows for increased control.</a:t>
            </a:r>
          </a:p>
          <a:p>
            <a:pPr lvl="2"/>
            <a:endParaRPr lang="en-US" sz="1800" dirty="0" smtClean="0"/>
          </a:p>
          <a:p>
            <a:pPr lvl="2"/>
            <a:endParaRPr lang="en-US" sz="1800" dirty="0"/>
          </a:p>
          <a:p>
            <a:pPr lvl="2"/>
            <a:r>
              <a:rPr lang="en-US" sz="1800" dirty="0" smtClean="0"/>
              <a:t>If the patient is </a:t>
            </a:r>
            <a:r>
              <a:rPr lang="en-US" sz="1800" u="sng" dirty="0" smtClean="0"/>
              <a:t>symptomatic</a:t>
            </a:r>
            <a:r>
              <a:rPr lang="en-US" sz="1800" dirty="0" smtClean="0"/>
              <a:t>, it entails visits and hospital care and medication treatment and surgeries</a:t>
            </a:r>
          </a:p>
          <a:p>
            <a:pPr lvl="2"/>
            <a:endParaRPr lang="en-US" sz="1800" dirty="0" smtClean="0"/>
          </a:p>
          <a:p>
            <a:pPr lvl="2"/>
            <a:endParaRPr lang="en-US" sz="1800" dirty="0"/>
          </a:p>
          <a:p>
            <a:pPr lvl="2"/>
            <a:r>
              <a:rPr lang="en-US" sz="1800" dirty="0" smtClean="0"/>
              <a:t>A child with PSC often minimally symptomatic and it is hard to keep focus on a “silent” disease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 smtClean="0"/>
              <a:t>Fear can paralyze </a:t>
            </a:r>
          </a:p>
          <a:p>
            <a:pPr lvl="2"/>
            <a:endParaRPr lang="en-US" sz="1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912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Children are both Fragile and Resilient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Beginning at about ages 10 to 12, children begin to grasp the complex ways that things can cause or be a factor in a disease or disability. Some are more mature than others. Most want to have their “life” back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Every year check out what the child understands about the illness or disability, medications, limitations, and outcome.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89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447800" y="-40629215"/>
            <a:ext cx="83058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b="1" dirty="0" smtClean="0"/>
              <a:t>Listen </a:t>
            </a:r>
          </a:p>
          <a:p>
            <a:pPr lvl="1"/>
            <a:endParaRPr lang="en-US" sz="3200" b="1" dirty="0"/>
          </a:p>
          <a:p>
            <a:pPr lvl="1"/>
            <a:endParaRPr lang="en-US" sz="3200" b="1" dirty="0" smtClean="0"/>
          </a:p>
          <a:p>
            <a:pPr lvl="1"/>
            <a:r>
              <a:rPr lang="en-US" sz="3200" b="1" dirty="0" smtClean="0"/>
              <a:t>Talk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b="1" dirty="0" smtClean="0"/>
              <a:t>Seek others with conditions and issues with or without PSC (family members or other children )</a:t>
            </a:r>
          </a:p>
          <a:p>
            <a:pPr lvl="1"/>
            <a:endParaRPr lang="en-US" sz="3200" dirty="0" smtClean="0"/>
          </a:p>
          <a:p>
            <a:pPr lvl="1"/>
            <a:endParaRPr lang="en-US" sz="3200" b="1" dirty="0" smtClean="0"/>
          </a:p>
          <a:p>
            <a:pPr lvl="1"/>
            <a:r>
              <a:rPr lang="en-US" sz="3200" b="1" dirty="0" smtClean="0"/>
              <a:t>Encourage ownership of the condition, the questions, the inquiries, the requirements for health care and for setbacks. 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914400" y="381000"/>
            <a:ext cx="5791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Listen.</a:t>
            </a:r>
          </a:p>
          <a:p>
            <a:endParaRPr lang="en-US" sz="3600" dirty="0" smtClean="0"/>
          </a:p>
          <a:p>
            <a:r>
              <a:rPr lang="en-US" sz="3600" dirty="0" smtClean="0"/>
              <a:t>Inform yourself and your child.</a:t>
            </a:r>
          </a:p>
          <a:p>
            <a:endParaRPr lang="en-US" sz="3600" dirty="0" smtClean="0"/>
          </a:p>
          <a:p>
            <a:r>
              <a:rPr lang="en-US" sz="3600" dirty="0" smtClean="0"/>
              <a:t>Seek others with similar conditions.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Allow for ownership </a:t>
            </a:r>
            <a:r>
              <a:rPr lang="en-US" sz="3600" dirty="0" smtClean="0"/>
              <a:t>creating order, discipline and control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9363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Form of Independence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 numCol="2" spcCol="914400">
            <a:normAutofit/>
          </a:bodyPr>
          <a:lstStyle/>
          <a:p>
            <a:r>
              <a:rPr lang="en-US" dirty="0"/>
              <a:t>Basic Self Cares: cooking, laundry, etc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Employment</a:t>
            </a:r>
          </a:p>
          <a:p>
            <a:r>
              <a:rPr lang="en-US" dirty="0" smtClean="0"/>
              <a:t>Finances, budgets</a:t>
            </a:r>
          </a:p>
          <a:p>
            <a:endParaRPr lang="en-US" dirty="0" smtClean="0"/>
          </a:p>
          <a:p>
            <a:r>
              <a:rPr lang="en-US" dirty="0" smtClean="0"/>
              <a:t>Transportation</a:t>
            </a:r>
          </a:p>
          <a:p>
            <a:r>
              <a:rPr lang="en-US" dirty="0" smtClean="0"/>
              <a:t>Housing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Healthcare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45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PSC related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Knowledge of condition, Past Medical History        </a:t>
            </a:r>
            <a:r>
              <a:rPr lang="en-US" dirty="0" smtClean="0">
                <a:solidFill>
                  <a:srgbClr val="FF0000"/>
                </a:solidFill>
              </a:rPr>
              <a:t>Diagnosis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Dates of events</a:t>
            </a:r>
          </a:p>
          <a:p>
            <a:r>
              <a:rPr lang="en-US" dirty="0" smtClean="0"/>
              <a:t>Medications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Names</a:t>
            </a:r>
            <a:r>
              <a:rPr lang="en-US" dirty="0" smtClean="0">
                <a:solidFill>
                  <a:srgbClr val="FF0000"/>
                </a:solidFill>
              </a:rPr>
              <a:t>, purpose, dosage, allergies</a:t>
            </a:r>
          </a:p>
          <a:p>
            <a:r>
              <a:rPr lang="en-US" dirty="0" smtClean="0"/>
              <a:t>Insurance				    </a:t>
            </a:r>
            <a:r>
              <a:rPr lang="en-US" dirty="0" smtClean="0">
                <a:solidFill>
                  <a:srgbClr val="FF0000"/>
                </a:solidFill>
              </a:rPr>
              <a:t>Consequences </a:t>
            </a:r>
            <a:r>
              <a:rPr lang="en-US" dirty="0" smtClean="0">
                <a:solidFill>
                  <a:srgbClr val="FF0000"/>
                </a:solidFill>
              </a:rPr>
              <a:t>of changes in coverage</a:t>
            </a:r>
          </a:p>
          <a:p>
            <a:r>
              <a:rPr lang="en-US" dirty="0" smtClean="0"/>
              <a:t>Self </a:t>
            </a:r>
            <a:r>
              <a:rPr lang="en-US" dirty="0" smtClean="0"/>
              <a:t>advocacy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Who </a:t>
            </a:r>
            <a:r>
              <a:rPr lang="en-US" dirty="0" smtClean="0">
                <a:solidFill>
                  <a:srgbClr val="FF0000"/>
                </a:solidFill>
              </a:rPr>
              <a:t>to contact, when, why</a:t>
            </a:r>
          </a:p>
          <a:p>
            <a:r>
              <a:rPr lang="en-US" dirty="0" smtClean="0"/>
              <a:t>Lifestyle choices			          </a:t>
            </a:r>
            <a:r>
              <a:rPr lang="en-US" dirty="0" smtClean="0">
                <a:solidFill>
                  <a:srgbClr val="FF0000"/>
                </a:solidFill>
              </a:rPr>
              <a:t>Consequences different from peers</a:t>
            </a:r>
          </a:p>
        </p:txBody>
      </p:sp>
    </p:spTree>
    <p:extLst>
      <p:ext uri="{BB962C8B-B14F-4D97-AF65-F5344CB8AC3E}">
        <p14:creationId xmlns:p14="http://schemas.microsoft.com/office/powerpoint/2010/main" val="71441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liver Transplant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Consequences of mistakes can be catastrophic</a:t>
            </a:r>
          </a:p>
          <a:p>
            <a:r>
              <a:rPr lang="en-US" dirty="0" smtClean="0"/>
              <a:t>Rejection and graft loss high in this age group (due to transition or just due to age related behaviors is unknown)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442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2362200"/>
            <a:ext cx="10515600" cy="2698859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mtClean="0"/>
              <a:t>Knowledge of medications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mtClean="0"/>
              <a:t>Adherence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mtClean="0"/>
              <a:t>Independence/self-responsibility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mtClean="0"/>
              <a:t>Decision-making capability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mtClean="0"/>
              <a:t>Knowledge of medical condition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mtClean="0"/>
              <a:t>Appointment scheduling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300" smtClean="0"/>
              <a:t>									Lerret, et al. 2012</a:t>
            </a:r>
            <a:endParaRPr lang="en-US" sz="23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and Coping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4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463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PSC and Your Child </vt:lpstr>
      <vt:lpstr>Coping with PSC </vt:lpstr>
      <vt:lpstr>Coping with PSC </vt:lpstr>
      <vt:lpstr>Children are both Fragile and Resilient</vt:lpstr>
      <vt:lpstr>PowerPoint Presentation</vt:lpstr>
      <vt:lpstr>One Form of Independence</vt:lpstr>
      <vt:lpstr>PSC related </vt:lpstr>
      <vt:lpstr>Post liver Transplant</vt:lpstr>
      <vt:lpstr>Transition and Coping </vt:lpstr>
      <vt:lpstr>Barriers to transition </vt:lpstr>
      <vt:lpstr>Additional barriers</vt:lpstr>
      <vt:lpstr>Structure of Transition</vt:lpstr>
      <vt:lpstr>Key Points</vt:lpstr>
    </vt:vector>
  </TitlesOfParts>
  <Company>Mayo Clinic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PSC and Your Child</dc:title>
  <dc:creator>Mounif  El-Youssef</dc:creator>
  <cp:lastModifiedBy>Mounif  El-Youssef</cp:lastModifiedBy>
  <cp:revision>5</cp:revision>
  <dcterms:created xsi:type="dcterms:W3CDTF">2019-04-01T21:02:19Z</dcterms:created>
  <dcterms:modified xsi:type="dcterms:W3CDTF">2019-04-01T21:37:11Z</dcterms:modified>
</cp:coreProperties>
</file>