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</p:sldMasterIdLst>
  <p:notesMasterIdLst>
    <p:notesMasterId r:id="rId26"/>
  </p:notesMasterIdLst>
  <p:sldIdLst>
    <p:sldId id="259" r:id="rId3"/>
    <p:sldId id="260" r:id="rId4"/>
    <p:sldId id="263" r:id="rId5"/>
    <p:sldId id="266" r:id="rId6"/>
    <p:sldId id="261" r:id="rId7"/>
    <p:sldId id="265" r:id="rId8"/>
    <p:sldId id="267" r:id="rId9"/>
    <p:sldId id="268" r:id="rId10"/>
    <p:sldId id="269" r:id="rId11"/>
    <p:sldId id="283" r:id="rId12"/>
    <p:sldId id="270" r:id="rId13"/>
    <p:sldId id="271" r:id="rId14"/>
    <p:sldId id="286" r:id="rId15"/>
    <p:sldId id="274" r:id="rId16"/>
    <p:sldId id="275" r:id="rId17"/>
    <p:sldId id="273" r:id="rId18"/>
    <p:sldId id="284" r:id="rId19"/>
    <p:sldId id="276" r:id="rId20"/>
    <p:sldId id="278" r:id="rId21"/>
    <p:sldId id="272" r:id="rId22"/>
    <p:sldId id="282" r:id="rId23"/>
    <p:sldId id="281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emf"/><Relationship Id="rId3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7028E-0EF0-384B-8524-B959E00A9ACF}" type="datetimeFigureOut">
              <a:rPr lang="en-US" smtClean="0"/>
              <a:t>24-06-16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B7D46-86A7-3546-8568-21DA534C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6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median</a:t>
            </a:r>
            <a:r>
              <a:rPr lang="en-US" baseline="0" dirty="0" smtClean="0"/>
              <a:t> transplant-free survival=144 months</a:t>
            </a:r>
          </a:p>
          <a:p>
            <a:r>
              <a:rPr lang="en-US" baseline="0" dirty="0" smtClean="0"/>
              <a:t>n=305 from 9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of the Swedish Liver Club including </a:t>
            </a:r>
            <a:r>
              <a:rPr lang="en-US" baseline="0" dirty="0" err="1" smtClean="0"/>
              <a:t>Huddionge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Sahlgrenska</a:t>
            </a:r>
            <a:r>
              <a:rPr lang="en-US" baseline="0" dirty="0" smtClean="0"/>
              <a:t>, the 2 </a:t>
            </a:r>
            <a:r>
              <a:rPr lang="en-US" baseline="0" dirty="0" err="1" smtClean="0"/>
              <a:t>LTx</a:t>
            </a:r>
            <a:r>
              <a:rPr lang="en-US" baseline="0" dirty="0" smtClean="0"/>
              <a:t> 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7D46-86A7-3546-8568-21DA534C84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0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median transplant-free</a:t>
            </a:r>
            <a:r>
              <a:rPr lang="en-US" baseline="0" dirty="0" smtClean="0"/>
              <a:t> survival in &gt;7000 IPSCSG cohort=14.7 years as </a:t>
            </a:r>
            <a:r>
              <a:rPr lang="en-US" baseline="0" dirty="0" err="1" smtClean="0"/>
              <a:t>preseneted</a:t>
            </a:r>
            <a:r>
              <a:rPr lang="en-US" baseline="0" dirty="0" smtClean="0"/>
              <a:t> a AASLD 2015 in San Francisco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7D46-86A7-3546-8568-21DA534C84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2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Epi</a:t>
            </a:r>
            <a:r>
              <a:rPr lang="en-US" dirty="0" smtClean="0"/>
              <a:t> PSC cohort: 7% CCA, 3% </a:t>
            </a:r>
            <a:r>
              <a:rPr lang="en-US" smtClean="0"/>
              <a:t>CRC during FU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7D46-86A7-3546-8568-21DA534C84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9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cumulative risk of developing CRC for PSC</a:t>
            </a:r>
            <a:r>
              <a:rPr lang="en-US" b="1">
                <a:latin typeface="Calibri" charset="0"/>
              </a:rPr>
              <a:t>/IBD </a:t>
            </a:r>
            <a:r>
              <a:rPr lang="en-US">
                <a:latin typeface="Calibri" charset="0"/>
              </a:rPr>
              <a:t>patients at 10, 20, and 30 years was 1%, 6%, and 13% resp.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84A014-A29C-8A42-A553-64B7D7A55535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Tine Jess: population-based cohort of 47,374 Danish IBD patients over 30 years of FU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AB5512-0049-3643-B769-2B748351C484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mtClean="0">
                <a:cs typeface="+mn-cs"/>
              </a:rPr>
              <a:t>#2253349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16% of surveilled patients died of their CRC versus 50% in non-surveilled patients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43B392-353E-F34E-A9AB-5D0D7D1CC9C3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4910" y="2760521"/>
            <a:ext cx="8340122" cy="713745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4910" y="3757665"/>
            <a:ext cx="8340122" cy="2598685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B97CC6-BF4D-CC45-96D0-894EE67B4A8F}" type="datetimeFigureOut">
              <a:rPr lang="nl-NL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24-06-16</a:t>
            </a:fld>
            <a:endParaRPr lang="nl-NL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>
              <a:latin typeface="Calibri"/>
            </a:endParaRP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61D5A0-CB64-0446-B914-9D976D3F9B60}" type="slidenum">
              <a:rPr lang="nl-NL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102107"/>
            <a:ext cx="5486400" cy="3625467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C5FE4-AC23-224E-8D1F-42C45FFDC4F4}" type="datetimeFigureOut">
              <a:rPr lang="nl-NL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24-06-16</a:t>
            </a:fld>
            <a:endParaRPr lang="nl-NL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65633-8E17-224C-82DB-977FC4DBC55C}" type="slidenum">
              <a:rPr lang="nl-NL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6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457200" y="1217567"/>
            <a:ext cx="8229600" cy="513878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0037003C-A4B4-AA4B-9FFF-98EFB0A59436}" type="datetimeFigureOut">
              <a:rPr lang="nl-NL">
                <a:solidFill>
                  <a:prstClr val="black"/>
                </a:solidFill>
                <a:latin typeface="Calibri"/>
              </a:rPr>
              <a:pPr>
                <a:defRPr/>
              </a:pPr>
              <a:t>24-06-16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18A101AA-C38A-524C-B098-43B8CAE20842}" type="slidenum">
              <a:rPr lang="nl-NL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716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1540" y="182880"/>
            <a:ext cx="7360920" cy="120015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8342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457200" y="1217567"/>
            <a:ext cx="8229600" cy="513878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21E49912-9AD8-244C-937F-770681C97A51}" type="datetimeFigureOut">
              <a:rPr lang="nl-NL"/>
              <a:pPr>
                <a:defRPr/>
              </a:pPr>
              <a:t>24-06-16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E9F4FDDC-9AD4-7A43-89DC-C1F48D0B903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7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558229"/>
            <a:ext cx="8229600" cy="2798121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0C0B9E-5D24-6D4F-9721-CFD126E31938}" type="datetimeFigureOut">
              <a:rPr lang="nl-NL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24-06-16</a:t>
            </a:fld>
            <a:endParaRPr lang="nl-NL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>
              <a:latin typeface="Calibri"/>
            </a:endParaRP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F8375F-563E-4144-90D6-C16FA8CE9058}" type="slidenum">
              <a:rPr lang="nl-NL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8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29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54590"/>
            <a:ext cx="3008313" cy="7977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154590"/>
            <a:ext cx="5111750" cy="49715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952306"/>
            <a:ext cx="3008313" cy="4173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F5FEE-606F-604B-83FA-0B95121B9178}" type="datetimeFigureOut">
              <a:rPr lang="nl-NL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24-06-16</a:t>
            </a:fld>
            <a:endParaRPr lang="nl-NL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866E9E-7FE0-6240-81F4-94079FAD7304}" type="slidenum">
              <a:rPr lang="nl-NL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2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102107"/>
            <a:ext cx="5486400" cy="36254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14A6D-38B5-ED40-8014-4A8CAEDC264B}" type="datetimeFigureOut">
              <a:rPr lang="nl-NL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24-06-16</a:t>
            </a:fld>
            <a:endParaRPr lang="nl-NL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8BA82-2E9C-8243-BB9C-197AE9E0A554}" type="slidenum">
              <a:rPr lang="nl-NL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0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457200" y="1217567"/>
            <a:ext cx="8229600" cy="513878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3A44FD-35F0-DC42-A939-7FD1DD094079}" type="datetimeFigureOut">
              <a:rPr lang="nl-NL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24-06-16</a:t>
            </a:fld>
            <a:endParaRPr lang="nl-NL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5AA43-B135-0F43-B793-73DD6DBB6E38}" type="slidenum">
              <a:rPr lang="nl-NL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8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2"/>
          <p:cNvSpPr>
            <a:spLocks noGrp="1"/>
          </p:cNvSpPr>
          <p:nvPr>
            <p:ph idx="1"/>
          </p:nvPr>
        </p:nvSpPr>
        <p:spPr>
          <a:xfrm>
            <a:off x="457200" y="1217567"/>
            <a:ext cx="8229600" cy="513878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18FBC7-4229-5C4C-A4F1-8A7D9B7E04B8}" type="datetimeFigureOut">
              <a:rPr lang="nl-NL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24-06-16</a:t>
            </a:fld>
            <a:endParaRPr lang="nl-NL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>
              <a:latin typeface="Calibri"/>
            </a:endParaRP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6F7056-DA2E-1347-AC0C-56C87D0F5A85}" type="slidenum">
              <a:rPr lang="nl-NL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1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2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1154590"/>
            <a:ext cx="3008313" cy="79771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154590"/>
            <a:ext cx="5111750" cy="4971573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952306"/>
            <a:ext cx="3008313" cy="417385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BBC29B-213C-A946-A0E4-436835DD6805}" type="datetimeFigureOut">
              <a:rPr lang="nl-NL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24-06-16</a:t>
            </a:fld>
            <a:endParaRPr lang="nl-NL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759F0-1858-4D46-8027-0F6EAD7588F5}" type="slidenum">
              <a:rPr lang="nl-NL"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1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9" Type="http://schemas.openxmlformats.org/officeDocument/2006/relationships/image" Target="../media/image3.jpe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3" Type="http://schemas.openxmlformats.org/officeDocument/2006/relationships/image" Target="../media/image3.jpeg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theme" Target="../theme/theme2.xml"/><Relationship Id="rId10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6" descr="AMC (1) kleu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1450"/>
            <a:ext cx="10747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0" y="889000"/>
            <a:ext cx="9144000" cy="5969000"/>
          </a:xfrm>
          <a:prstGeom prst="rect">
            <a:avLst/>
          </a:prstGeom>
          <a:solidFill>
            <a:srgbClr val="0F3258"/>
          </a:solidFill>
          <a:ln>
            <a:solidFill>
              <a:srgbClr val="1F497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ln>
                <a:solidFill>
                  <a:srgbClr val="003865"/>
                </a:solidFill>
              </a:ln>
              <a:solidFill>
                <a:srgbClr val="00213C"/>
              </a:solidFill>
              <a:latin typeface="Calibri"/>
            </a:endParaRPr>
          </a:p>
        </p:txBody>
      </p:sp>
      <p:pic>
        <p:nvPicPr>
          <p:cNvPr id="1030" name="Afbeelding 8" descr="IBD-Logo klein pp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738"/>
            <a:ext cx="65881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Afbeelding 10" descr="webadres grij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596900"/>
            <a:ext cx="10985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Afbeelding 2" descr="Tulp Raster donkerder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63725"/>
            <a:ext cx="43434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81300"/>
            <a:ext cx="8229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34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3757613"/>
            <a:ext cx="822960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663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BFBFBF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FBFBF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FBFBF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FBFBF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FBFBF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FBFBF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FBFBF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FBFBF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FBFBF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2800"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defRPr sz="2800" kern="1200">
          <a:solidFill>
            <a:srgbClr val="FFFFFF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defRPr sz="2400" kern="1200">
          <a:solidFill>
            <a:srgbClr val="FFFFFF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FFFFFF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FFFFFF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1" descr="Tulp Raster zw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851025"/>
            <a:ext cx="43434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7"/>
          <p:cNvCxnSpPr/>
          <p:nvPr/>
        </p:nvCxnSpPr>
        <p:spPr>
          <a:xfrm>
            <a:off x="0" y="895350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8" name="Afbeelding 6" descr="AMC (1) kleur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1450"/>
            <a:ext cx="10747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Afbeelding 8" descr="IBD-Logo klein ppt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738"/>
            <a:ext cx="65881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Afbeelding 10" descr="webadres grij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596900"/>
            <a:ext cx="10985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Afbeelding 1" descr="Tulp Raster zw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11350"/>
            <a:ext cx="4343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217613"/>
            <a:ext cx="82296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6216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595950" y="1477975"/>
            <a:ext cx="8340122" cy="114056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New </a:t>
            </a:r>
            <a:r>
              <a:rPr lang="en-US" sz="3200" dirty="0" smtClean="0"/>
              <a:t>insights in the natural history of PSC</a:t>
            </a:r>
            <a:endParaRPr lang="en-US" sz="2400" dirty="0">
              <a:latin typeface="Gill Sans MT" charset="0"/>
              <a:ea typeface="MS PGothic" charset="0"/>
            </a:endParaRPr>
          </a:p>
        </p:txBody>
      </p:sp>
      <p:sp>
        <p:nvSpPr>
          <p:cNvPr id="13314" name="Subtitel 2"/>
          <p:cNvSpPr>
            <a:spLocks noGrp="1"/>
          </p:cNvSpPr>
          <p:nvPr>
            <p:ph type="subTitle" idx="1"/>
          </p:nvPr>
        </p:nvSpPr>
        <p:spPr>
          <a:xfrm>
            <a:off x="4995883" y="5038793"/>
            <a:ext cx="4490954" cy="1629487"/>
          </a:xfrm>
        </p:spPr>
        <p:txBody>
          <a:bodyPr/>
          <a:lstStyle/>
          <a:p>
            <a:pPr eaLnBrk="1" hangingPunct="1"/>
            <a:r>
              <a:rPr lang="en-US" sz="1600" dirty="0" smtClean="0">
                <a:latin typeface="Gill Sans MT" charset="0"/>
                <a:ea typeface="MS PGothic" charset="0"/>
              </a:rPr>
              <a:t>Cyriel Ponsioen, MD PhD</a:t>
            </a:r>
          </a:p>
          <a:p>
            <a:pPr eaLnBrk="1" hangingPunct="1"/>
            <a:r>
              <a:rPr lang="en-US" sz="1600" dirty="0" smtClean="0">
                <a:latin typeface="Gill Sans MT" charset="0"/>
                <a:ea typeface="MS PGothic" charset="0"/>
              </a:rPr>
              <a:t>Department of Gastroenterology &amp; </a:t>
            </a:r>
            <a:r>
              <a:rPr lang="en-US" sz="1600" dirty="0" err="1" smtClean="0">
                <a:latin typeface="Gill Sans MT" charset="0"/>
                <a:ea typeface="MS PGothic" charset="0"/>
              </a:rPr>
              <a:t>Hepatology</a:t>
            </a:r>
            <a:endParaRPr lang="en-US" sz="1600" dirty="0" smtClean="0">
              <a:latin typeface="Gill Sans MT" charset="0"/>
              <a:ea typeface="MS PGothic" charset="0"/>
            </a:endParaRPr>
          </a:p>
          <a:p>
            <a:pPr eaLnBrk="1" hangingPunct="1"/>
            <a:r>
              <a:rPr lang="en-US" sz="1600" dirty="0" smtClean="0">
                <a:latin typeface="Gill Sans MT" charset="0"/>
                <a:ea typeface="MS PGothic" charset="0"/>
              </a:rPr>
              <a:t>Academic Medical Center</a:t>
            </a:r>
          </a:p>
          <a:p>
            <a:pPr eaLnBrk="1" hangingPunct="1"/>
            <a:r>
              <a:rPr lang="en-US" sz="1600" dirty="0" smtClean="0">
                <a:latin typeface="Gill Sans MT" charset="0"/>
                <a:ea typeface="MS PGothic" charset="0"/>
              </a:rPr>
              <a:t>Amsterdam, Netherlands</a:t>
            </a:r>
            <a:endParaRPr lang="en-US" sz="1600" dirty="0">
              <a:latin typeface="Gill Sans MT" charset="0"/>
              <a:ea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7206" y="548797"/>
            <a:ext cx="1144469" cy="2711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78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nl-NL"/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241300" y="1277938"/>
          <a:ext cx="8597900" cy="514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Prism Project" r:id="rId3" imgW="6012000" imgH="3600000" progId="Prism5.Document">
                  <p:embed/>
                </p:oleObj>
              </mc:Choice>
              <mc:Fallback>
                <p:oleObj name="Prism Project" r:id="rId3" imgW="6012000" imgH="3600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1277938"/>
                        <a:ext cx="8597900" cy="514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995562" y="572227"/>
            <a:ext cx="1074533" cy="2093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9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215900" y="4822825"/>
            <a:ext cx="2247900" cy="1390650"/>
          </a:xfrm>
          <a:prstGeom prst="rect">
            <a:avLst/>
          </a:prstGeom>
          <a:solidFill>
            <a:srgbClr val="1636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nl-NL" sz="1600">
              <a:solidFill>
                <a:schemeClr val="bg1"/>
              </a:solidFill>
              <a:latin typeface="Gill Sans MT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nl-NL" sz="1800">
                <a:solidFill>
                  <a:schemeClr val="bg1"/>
                </a:solidFill>
                <a:latin typeface="Gill Sans MT" charset="0"/>
              </a:rPr>
              <a:t>590 PSC patients </a:t>
            </a:r>
            <a:br>
              <a:rPr lang="nl-NL" sz="1800">
                <a:solidFill>
                  <a:schemeClr val="bg1"/>
                </a:solidFill>
                <a:latin typeface="Gill Sans MT" charset="0"/>
              </a:rPr>
            </a:br>
            <a:r>
              <a:rPr lang="nl-NL" sz="1800">
                <a:solidFill>
                  <a:schemeClr val="bg1"/>
                </a:solidFill>
                <a:latin typeface="Gill Sans MT" charset="0"/>
              </a:rPr>
              <a:t>resident in study area</a:t>
            </a:r>
          </a:p>
          <a:p>
            <a:pPr algn="ctr">
              <a:spcBef>
                <a:spcPct val="50000"/>
              </a:spcBef>
              <a:defRPr/>
            </a:pPr>
            <a:endParaRPr lang="nl-NL" sz="160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7445375" y="6149975"/>
            <a:ext cx="1698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1600">
                <a:latin typeface="Gill Sans MT" charset="0"/>
              </a:rPr>
              <a:t>Study population: </a:t>
            </a:r>
            <a:r>
              <a:rPr lang="en-GB" sz="1600">
                <a:latin typeface="Gill Sans MT" charset="0"/>
              </a:rPr>
              <a:t>7,758,980</a:t>
            </a:r>
            <a:endParaRPr lang="nl-NL"/>
          </a:p>
        </p:txBody>
      </p:sp>
      <p:pic>
        <p:nvPicPr>
          <p:cNvPr id="26627" name="Picture 12" descr="kirsten-maps-pun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38100"/>
            <a:ext cx="647065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228600" y="733425"/>
            <a:ext cx="2247900" cy="1397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nl-NL" sz="1600">
              <a:solidFill>
                <a:schemeClr val="bg1"/>
              </a:solidFill>
              <a:latin typeface="Gill Sans MT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nl-NL" sz="1800">
                <a:solidFill>
                  <a:schemeClr val="bg1"/>
                </a:solidFill>
                <a:latin typeface="Gill Sans MT" charset="0"/>
              </a:rPr>
              <a:t>450 PSC patients</a:t>
            </a:r>
            <a:br>
              <a:rPr lang="nl-NL" sz="1800">
                <a:solidFill>
                  <a:schemeClr val="bg1"/>
                </a:solidFill>
                <a:latin typeface="Gill Sans MT" charset="0"/>
              </a:rPr>
            </a:br>
            <a:r>
              <a:rPr lang="nl-NL" sz="1700">
                <a:solidFill>
                  <a:schemeClr val="bg1"/>
                </a:solidFill>
                <a:latin typeface="Gill Sans MT" charset="0"/>
              </a:rPr>
              <a:t>liver transplant centres</a:t>
            </a:r>
          </a:p>
          <a:p>
            <a:pPr algn="ctr">
              <a:spcBef>
                <a:spcPct val="50000"/>
              </a:spcBef>
              <a:defRPr/>
            </a:pPr>
            <a:endParaRPr lang="nl-NL" sz="1700">
              <a:solidFill>
                <a:schemeClr val="bg1"/>
              </a:solidFill>
              <a:latin typeface="Gill Sans MT" charset="0"/>
            </a:endParaRPr>
          </a:p>
        </p:txBody>
      </p:sp>
      <p:pic>
        <p:nvPicPr>
          <p:cNvPr id="26629" name="Picture 16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28612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7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7152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8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73062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9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621665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2924175" y="6215063"/>
            <a:ext cx="206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 eaLnBrk="1" hangingPunct="1">
              <a:defRPr/>
            </a:pPr>
            <a:r>
              <a:rPr lang="nl-NL" sz="1600" smtClean="0">
                <a:latin typeface="Gill Sans MT" charset="0"/>
              </a:rPr>
              <a:t>Liver transplant centre</a:t>
            </a:r>
          </a:p>
        </p:txBody>
      </p:sp>
    </p:spTree>
    <p:extLst>
      <p:ext uri="{BB962C8B-B14F-4D97-AF65-F5344CB8AC3E}">
        <p14:creationId xmlns:p14="http://schemas.microsoft.com/office/powerpoint/2010/main" val="223220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4565650" y="1625600"/>
            <a:ext cx="4578350" cy="5176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331612" y="393202"/>
            <a:ext cx="6532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800" b="1" dirty="0">
                <a:latin typeface="Gill Sans MT" charset="0"/>
              </a:rPr>
              <a:t>		Transplant-free survival PSC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nl-NL"/>
          </a:p>
        </p:txBody>
      </p:sp>
      <p:graphicFrame>
        <p:nvGraphicFramePr>
          <p:cNvPr id="276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576169"/>
              </p:ext>
            </p:extLst>
          </p:nvPr>
        </p:nvGraphicFramePr>
        <p:xfrm>
          <a:off x="685800" y="1019175"/>
          <a:ext cx="7340600" cy="471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Prism Project" r:id="rId3" imgW="5544000" imgH="3564000" progId="Prism5.Document">
                  <p:embed/>
                </p:oleObj>
              </mc:Choice>
              <mc:Fallback>
                <p:oleObj name="Prism Project" r:id="rId3" imgW="5544000" imgH="3564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19175"/>
                        <a:ext cx="7340600" cy="471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688975" y="5602288"/>
            <a:ext cx="93281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defRPr/>
            </a:pPr>
            <a:r>
              <a:rPr lang="nl-NL" sz="1800" smtClean="0">
                <a:latin typeface="Gill Sans MT" charset="0"/>
              </a:rPr>
              <a:t>Estimated median transplant-free survival population-based PSC cohort:	21.2 yrs		</a:t>
            </a:r>
          </a:p>
          <a:p>
            <a:pPr defTabSz="914400" eaLnBrk="1" hangingPunct="1">
              <a:lnSpc>
                <a:spcPct val="150000"/>
              </a:lnSpc>
              <a:defRPr/>
            </a:pPr>
            <a:r>
              <a:rPr lang="nl-NL" sz="1800" smtClean="0">
                <a:latin typeface="Gill Sans MT" charset="0"/>
              </a:rPr>
              <a:t>Estimated median transplant-free survival transplantation centers PSC cohort:	12.8 yrs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76664" y="469033"/>
            <a:ext cx="1156329" cy="328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34831" y="6520388"/>
            <a:ext cx="3209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Boonstra</a:t>
            </a:r>
            <a:r>
              <a:rPr lang="en-US" sz="1400" dirty="0" smtClean="0"/>
              <a:t> et al </a:t>
            </a:r>
            <a:r>
              <a:rPr lang="en-US" sz="1400" dirty="0" err="1" smtClean="0"/>
              <a:t>Hepatology</a:t>
            </a:r>
            <a:r>
              <a:rPr lang="en-US" sz="1400" dirty="0" smtClean="0"/>
              <a:t> 2013; 58: 2045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295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185" y="212236"/>
            <a:ext cx="4760227" cy="598698"/>
          </a:xfrm>
        </p:spPr>
        <p:txBody>
          <a:bodyPr/>
          <a:lstStyle/>
          <a:p>
            <a:pPr eaLnBrk="1" hangingPunct="1"/>
            <a:r>
              <a:rPr lang="nl-NL" sz="2800" dirty="0" err="1" smtClean="0">
                <a:latin typeface="Verdana" charset="0"/>
              </a:rPr>
              <a:t>malignancies</a:t>
            </a:r>
            <a:r>
              <a:rPr lang="nl-NL" sz="2800" dirty="0" smtClean="0">
                <a:latin typeface="Verdana" charset="0"/>
              </a:rPr>
              <a:t> in PSC</a:t>
            </a:r>
            <a:endParaRPr lang="nl-NL" sz="2800" dirty="0">
              <a:latin typeface="Verdana" charset="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30577"/>
            <a:ext cx="7848600" cy="4208463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nl-NL" sz="1800" dirty="0">
                <a:latin typeface="Verdana" charset="0"/>
              </a:rPr>
              <a:t>series of 604 </a:t>
            </a:r>
            <a:r>
              <a:rPr lang="nl-NL" sz="1800" dirty="0" err="1">
                <a:latin typeface="Verdana" charset="0"/>
              </a:rPr>
              <a:t>Swedish</a:t>
            </a:r>
            <a:r>
              <a:rPr lang="nl-NL" sz="1800" dirty="0">
                <a:latin typeface="Verdana" charset="0"/>
              </a:rPr>
              <a:t> PSC </a:t>
            </a:r>
            <a:r>
              <a:rPr lang="nl-NL" sz="1800" dirty="0" err="1">
                <a:latin typeface="Verdana" charset="0"/>
              </a:rPr>
              <a:t>patients</a:t>
            </a:r>
            <a:endParaRPr lang="nl-NL" sz="1800" dirty="0">
              <a:latin typeface="Verdana" charset="0"/>
            </a:endParaRPr>
          </a:p>
          <a:p>
            <a:pPr marL="381000" indent="-381000" eaLnBrk="1" hangingPunct="1">
              <a:defRPr/>
            </a:pPr>
            <a:r>
              <a:rPr lang="nl-NL" sz="1800" dirty="0">
                <a:latin typeface="Verdana" charset="0"/>
              </a:rPr>
              <a:t>1970-1998</a:t>
            </a:r>
          </a:p>
          <a:p>
            <a:pPr marL="381000" indent="-381000" eaLnBrk="1" hangingPunct="1">
              <a:defRPr/>
            </a:pPr>
            <a:r>
              <a:rPr lang="nl-NL" sz="1800" dirty="0">
                <a:latin typeface="Verdana" charset="0"/>
              </a:rPr>
              <a:t>FU 5.7 </a:t>
            </a:r>
            <a:r>
              <a:rPr lang="nl-NL" sz="1800" dirty="0" err="1">
                <a:latin typeface="Verdana" charset="0"/>
              </a:rPr>
              <a:t>years</a:t>
            </a:r>
            <a:endParaRPr lang="nl-NL" sz="1800" dirty="0">
              <a:latin typeface="Verdana" charset="0"/>
            </a:endParaRPr>
          </a:p>
          <a:p>
            <a:pPr marL="381000" indent="-381000" eaLnBrk="1" hangingPunct="1">
              <a:defRPr/>
            </a:pPr>
            <a:r>
              <a:rPr lang="nl-NL" sz="1800" dirty="0" err="1">
                <a:latin typeface="Verdana" charset="0"/>
              </a:rPr>
              <a:t>mortality</a:t>
            </a:r>
            <a:r>
              <a:rPr lang="nl-NL" sz="1800" dirty="0">
                <a:latin typeface="Verdana" charset="0"/>
              </a:rPr>
              <a:t> 28%</a:t>
            </a:r>
          </a:p>
          <a:p>
            <a:pPr marL="781050" lvl="1" indent="-381000" eaLnBrk="1" hangingPunct="1">
              <a:defRPr/>
            </a:pPr>
            <a:r>
              <a:rPr lang="nl-NL" sz="1800" dirty="0" err="1">
                <a:latin typeface="Verdana" charset="0"/>
              </a:rPr>
              <a:t>cause</a:t>
            </a:r>
            <a:r>
              <a:rPr lang="nl-NL" sz="1800" dirty="0">
                <a:latin typeface="Verdana" charset="0"/>
              </a:rPr>
              <a:t> of </a:t>
            </a:r>
            <a:r>
              <a:rPr lang="nl-NL" sz="1800" dirty="0" err="1">
                <a:latin typeface="Verdana" charset="0"/>
              </a:rPr>
              <a:t>death</a:t>
            </a:r>
            <a:r>
              <a:rPr lang="nl-NL" sz="1800" dirty="0">
                <a:latin typeface="Verdana" charset="0"/>
              </a:rPr>
              <a:t> </a:t>
            </a:r>
            <a:r>
              <a:rPr lang="nl-NL" sz="1800" dirty="0" err="1">
                <a:latin typeface="Verdana" charset="0"/>
              </a:rPr>
              <a:t>cancer</a:t>
            </a:r>
            <a:r>
              <a:rPr lang="nl-NL" sz="1800" dirty="0">
                <a:latin typeface="Verdana" charset="0"/>
              </a:rPr>
              <a:t> in 44% </a:t>
            </a:r>
            <a:r>
              <a:rPr lang="nl-NL" sz="1800" dirty="0">
                <a:latin typeface="Wingdings" charset="0"/>
                <a:cs typeface="Wingdings" charset="0"/>
                <a:sym typeface="Wingdings" charset="0"/>
              </a:rPr>
              <a:t>	</a:t>
            </a:r>
            <a:r>
              <a:rPr lang="nl-NL" sz="1800" b="1" dirty="0">
                <a:solidFill>
                  <a:srgbClr val="FF6600"/>
                </a:solidFill>
                <a:latin typeface="Verdana" charset="0"/>
                <a:cs typeface="Wingdings" charset="0"/>
                <a:sym typeface="Wingdings" charset="0"/>
              </a:rPr>
              <a:t>12% &lt; 6 </a:t>
            </a:r>
            <a:r>
              <a:rPr lang="nl-NL" sz="1800" b="1" dirty="0" err="1" smtClean="0">
                <a:solidFill>
                  <a:srgbClr val="FF6600"/>
                </a:solidFill>
                <a:latin typeface="Verdana" charset="0"/>
                <a:cs typeface="Wingdings" charset="0"/>
                <a:sym typeface="Wingdings" charset="0"/>
              </a:rPr>
              <a:t>years</a:t>
            </a:r>
            <a:endParaRPr lang="nl-NL" sz="1800" dirty="0">
              <a:solidFill>
                <a:srgbClr val="2D2D8A"/>
              </a:solidFill>
              <a:latin typeface="Verdana" charset="0"/>
              <a:cs typeface="Wingdings" charset="0"/>
              <a:sym typeface="Wingdings" charset="0"/>
            </a:endParaRPr>
          </a:p>
          <a:p>
            <a:pPr marL="781050" lvl="1" indent="-381000" eaLnBrk="1" hangingPunct="1">
              <a:defRPr/>
            </a:pPr>
            <a:endParaRPr lang="nl-NL" sz="1800" b="1" dirty="0" smtClean="0">
              <a:solidFill>
                <a:srgbClr val="2D2D8A"/>
              </a:solidFill>
              <a:latin typeface="Verdana" charset="0"/>
              <a:cs typeface="Wingdings" charset="0"/>
              <a:sym typeface="Wingdings" charset="0"/>
            </a:endParaRPr>
          </a:p>
          <a:p>
            <a:pPr marL="781050" lvl="1" indent="-381000" eaLnBrk="1" hangingPunct="1">
              <a:defRPr/>
            </a:pPr>
            <a:endParaRPr lang="nl-NL" sz="1800" b="1" dirty="0">
              <a:solidFill>
                <a:srgbClr val="2D2D8A"/>
              </a:solidFill>
              <a:latin typeface="Verdana" charset="0"/>
              <a:cs typeface="Wingdings" charset="0"/>
              <a:sym typeface="Wingdings" charset="0"/>
            </a:endParaRPr>
          </a:p>
          <a:p>
            <a:pPr marL="381000" indent="-381000" eaLnBrk="1" hangingPunct="1">
              <a:defRPr/>
            </a:pPr>
            <a:r>
              <a:rPr lang="nl-NL" sz="1800" dirty="0">
                <a:latin typeface="Verdana" charset="0"/>
              </a:rPr>
              <a:t>series of 590 Dutch PSC </a:t>
            </a:r>
            <a:r>
              <a:rPr lang="nl-NL" sz="1800" dirty="0" err="1">
                <a:latin typeface="Verdana" charset="0"/>
              </a:rPr>
              <a:t>patients</a:t>
            </a:r>
            <a:endParaRPr lang="nl-NL" sz="1800" dirty="0">
              <a:latin typeface="Verdana" charset="0"/>
            </a:endParaRPr>
          </a:p>
          <a:p>
            <a:pPr marL="381000" indent="-381000" eaLnBrk="1" hangingPunct="1">
              <a:defRPr/>
            </a:pPr>
            <a:r>
              <a:rPr lang="nl-NL" sz="1800" dirty="0">
                <a:latin typeface="Verdana" charset="0"/>
              </a:rPr>
              <a:t>1980-2012</a:t>
            </a:r>
          </a:p>
          <a:p>
            <a:pPr marL="381000" indent="-381000" eaLnBrk="1" hangingPunct="1">
              <a:defRPr/>
            </a:pPr>
            <a:r>
              <a:rPr lang="nl-NL" sz="1800" dirty="0">
                <a:latin typeface="Verdana" charset="0"/>
              </a:rPr>
              <a:t>FU 7.7 </a:t>
            </a:r>
            <a:r>
              <a:rPr lang="nl-NL" sz="1800" dirty="0" err="1">
                <a:latin typeface="Verdana" charset="0"/>
              </a:rPr>
              <a:t>years</a:t>
            </a:r>
            <a:endParaRPr lang="nl-NL" sz="1800" dirty="0">
              <a:latin typeface="Verdana" charset="0"/>
            </a:endParaRPr>
          </a:p>
          <a:p>
            <a:pPr marL="381000" indent="-381000" eaLnBrk="1" hangingPunct="1">
              <a:defRPr/>
            </a:pPr>
            <a:r>
              <a:rPr lang="nl-NL" sz="1800" dirty="0" err="1">
                <a:latin typeface="Verdana" charset="0"/>
              </a:rPr>
              <a:t>mortality</a:t>
            </a:r>
            <a:r>
              <a:rPr lang="nl-NL" sz="1800" dirty="0">
                <a:latin typeface="Verdana" charset="0"/>
              </a:rPr>
              <a:t> 16%</a:t>
            </a:r>
          </a:p>
          <a:p>
            <a:pPr marL="781050" lvl="1" indent="-381000" eaLnBrk="1" hangingPunct="1">
              <a:defRPr/>
            </a:pPr>
            <a:r>
              <a:rPr lang="nl-NL" sz="1800" dirty="0" err="1">
                <a:latin typeface="Verdana" charset="0"/>
              </a:rPr>
              <a:t>cause</a:t>
            </a:r>
            <a:r>
              <a:rPr lang="nl-NL" sz="1800" dirty="0">
                <a:latin typeface="Verdana" charset="0"/>
              </a:rPr>
              <a:t> of </a:t>
            </a:r>
            <a:r>
              <a:rPr lang="nl-NL" sz="1800" dirty="0" err="1">
                <a:latin typeface="Verdana" charset="0"/>
              </a:rPr>
              <a:t>death</a:t>
            </a:r>
            <a:r>
              <a:rPr lang="nl-NL" sz="1800" dirty="0">
                <a:latin typeface="Verdana" charset="0"/>
              </a:rPr>
              <a:t> </a:t>
            </a:r>
            <a:r>
              <a:rPr lang="nl-NL" sz="1800" dirty="0" err="1">
                <a:latin typeface="Verdana" charset="0"/>
              </a:rPr>
              <a:t>cancer</a:t>
            </a:r>
            <a:r>
              <a:rPr lang="nl-NL" sz="1800" dirty="0">
                <a:latin typeface="Verdana" charset="0"/>
              </a:rPr>
              <a:t> in 44% </a:t>
            </a:r>
            <a:r>
              <a:rPr lang="nl-NL" sz="1800" dirty="0">
                <a:latin typeface="Wingdings" charset="0"/>
                <a:cs typeface="Wingdings" charset="0"/>
                <a:sym typeface="Wingdings" charset="0"/>
              </a:rPr>
              <a:t>	</a:t>
            </a:r>
            <a:r>
              <a:rPr lang="nl-NL" sz="1800" b="1" dirty="0">
                <a:solidFill>
                  <a:srgbClr val="FF6600"/>
                </a:solidFill>
                <a:latin typeface="Verdana" charset="0"/>
                <a:cs typeface="Wingdings" charset="0"/>
                <a:sym typeface="Wingdings" charset="0"/>
              </a:rPr>
              <a:t>7.2% &lt; 7 </a:t>
            </a:r>
            <a:r>
              <a:rPr lang="nl-NL" sz="1800" b="1" dirty="0" err="1" smtClean="0">
                <a:solidFill>
                  <a:srgbClr val="FF6600"/>
                </a:solidFill>
                <a:latin typeface="Verdana" charset="0"/>
                <a:cs typeface="Wingdings" charset="0"/>
                <a:sym typeface="Wingdings" charset="0"/>
              </a:rPr>
              <a:t>years</a:t>
            </a:r>
            <a:endParaRPr lang="nl-NL" sz="1800" b="1" dirty="0">
              <a:solidFill>
                <a:srgbClr val="FF6600"/>
              </a:solidFill>
              <a:latin typeface="Verdana" charset="0"/>
              <a:cs typeface="Wingdings" charset="0"/>
              <a:sym typeface="Wingdings" charset="0"/>
            </a:endParaRP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6226175" y="6308725"/>
            <a:ext cx="3068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Bergquist et al. J Hepatol 2002; 36: 321 </a:t>
            </a:r>
          </a:p>
          <a:p>
            <a:pPr eaLnBrk="1" hangingPunct="1"/>
            <a:r>
              <a:rPr lang="en-US" sz="1200"/>
              <a:t>Boonstra et al. Hepatology 2013; 58: 2045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5562" y="516400"/>
            <a:ext cx="1116398" cy="294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13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690128" y="51978"/>
            <a:ext cx="7848600" cy="863600"/>
          </a:xfrm>
        </p:spPr>
        <p:txBody>
          <a:bodyPr/>
          <a:lstStyle/>
          <a:p>
            <a:r>
              <a:rPr lang="en-US" sz="2400" dirty="0">
                <a:latin typeface="Verdana" charset="0"/>
              </a:rPr>
              <a:t>Colorectal</a:t>
            </a:r>
            <a:r>
              <a:rPr lang="en-US" dirty="0">
                <a:latin typeface="Verdana" charset="0"/>
              </a:rPr>
              <a:t> </a:t>
            </a:r>
            <a:r>
              <a:rPr lang="en-US" sz="2400" dirty="0">
                <a:latin typeface="Verdana" charset="0"/>
              </a:rPr>
              <a:t>carcinoma risk in PSC</a:t>
            </a:r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12588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6075363" y="6453188"/>
            <a:ext cx="3068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err="1"/>
              <a:t>Boonstra</a:t>
            </a:r>
            <a:r>
              <a:rPr lang="en-US" sz="1200" dirty="0"/>
              <a:t> et al. </a:t>
            </a:r>
            <a:r>
              <a:rPr lang="en-US" sz="1200" dirty="0" err="1"/>
              <a:t>Hepatology</a:t>
            </a:r>
            <a:r>
              <a:rPr lang="en-US" sz="1200" dirty="0"/>
              <a:t> 2013; 58: 2045 </a:t>
            </a:r>
          </a:p>
        </p:txBody>
      </p:sp>
      <p:pic>
        <p:nvPicPr>
          <p:cNvPr id="4710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5267325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1445" y="606651"/>
            <a:ext cx="1080504" cy="151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17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3070905" y="182880"/>
            <a:ext cx="5885728" cy="689181"/>
          </a:xfrm>
        </p:spPr>
        <p:txBody>
          <a:bodyPr/>
          <a:lstStyle/>
          <a:p>
            <a:r>
              <a:rPr lang="en-US" sz="2800" dirty="0">
                <a:latin typeface="Verdana" charset="0"/>
              </a:rPr>
              <a:t>Colorectal carcinoma risk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50825" y="1989138"/>
            <a:ext cx="8497888" cy="420846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>
                <a:latin typeface="Verdana" charset="0"/>
              </a:rPr>
              <a:t>for PSC/UC risk 10x increased compared to UC controls</a:t>
            </a:r>
          </a:p>
          <a:p>
            <a:endParaRPr lang="en-US" sz="2400" dirty="0">
              <a:latin typeface="Verdana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Verdana" charset="0"/>
              </a:rPr>
              <a:t>age at CRC much younger: median age 39 </a:t>
            </a:r>
            <a:r>
              <a:rPr lang="en-US" sz="2400" dirty="0" err="1">
                <a:latin typeface="Verdana" charset="0"/>
              </a:rPr>
              <a:t>vs</a:t>
            </a:r>
            <a:r>
              <a:rPr lang="en-US" sz="2400" dirty="0">
                <a:latin typeface="Verdana" charset="0"/>
              </a:rPr>
              <a:t> 59  (p=0.019)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12588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9350" y="567843"/>
            <a:ext cx="1231555" cy="304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075363" y="6453188"/>
            <a:ext cx="3068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err="1"/>
              <a:t>Boonstra</a:t>
            </a:r>
            <a:r>
              <a:rPr lang="en-US" sz="1200" dirty="0"/>
              <a:t> et al. </a:t>
            </a:r>
            <a:r>
              <a:rPr lang="en-US" sz="1200" dirty="0" err="1"/>
              <a:t>Hepatology</a:t>
            </a:r>
            <a:r>
              <a:rPr lang="en-US" sz="1200" dirty="0"/>
              <a:t> 2013; 58: 2045 </a:t>
            </a:r>
          </a:p>
        </p:txBody>
      </p:sp>
    </p:spTree>
    <p:extLst>
      <p:ext uri="{BB962C8B-B14F-4D97-AF65-F5344CB8AC3E}">
        <p14:creationId xmlns:p14="http://schemas.microsoft.com/office/powerpoint/2010/main" val="9931706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2787161" y="182880"/>
            <a:ext cx="5781045" cy="575434"/>
          </a:xfrm>
        </p:spPr>
        <p:txBody>
          <a:bodyPr/>
          <a:lstStyle/>
          <a:p>
            <a:r>
              <a:rPr lang="en-US" sz="2800" dirty="0">
                <a:latin typeface="Verdana" charset="0"/>
              </a:rPr>
              <a:t>RR of CRC in PSC/UC </a:t>
            </a:r>
            <a:r>
              <a:rPr lang="en-US" sz="2800" dirty="0" err="1">
                <a:latin typeface="Verdana" charset="0"/>
              </a:rPr>
              <a:t>vs</a:t>
            </a:r>
            <a:r>
              <a:rPr lang="en-US" sz="2800" dirty="0">
                <a:latin typeface="Verdana" charset="0"/>
              </a:rPr>
              <a:t> UC</a:t>
            </a:r>
          </a:p>
        </p:txBody>
      </p:sp>
      <p:pic>
        <p:nvPicPr>
          <p:cNvPr id="5017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896461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5973763" y="6581775"/>
            <a:ext cx="3170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Jess et al. Gastroenterology 2012; 143: 375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7583" y="607949"/>
            <a:ext cx="1202535" cy="1503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06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554" y="167481"/>
            <a:ext cx="5014905" cy="600142"/>
          </a:xfrm>
        </p:spPr>
        <p:txBody>
          <a:bodyPr/>
          <a:lstStyle/>
          <a:p>
            <a:r>
              <a:rPr lang="en-US" sz="2800" dirty="0" smtClean="0"/>
              <a:t>CRC risk in UC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Crohn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77" y="4912777"/>
            <a:ext cx="8229600" cy="1381719"/>
          </a:xfrm>
        </p:spPr>
        <p:txBody>
          <a:bodyPr/>
          <a:lstStyle/>
          <a:p>
            <a:pPr marL="0" indent="0"/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risk of CRC increased in patients with UC (HR=2.12)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11832" y="586184"/>
            <a:ext cx="1116398" cy="181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30930" y="6475935"/>
            <a:ext cx="2431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Weismueller</a:t>
            </a:r>
            <a:r>
              <a:rPr lang="en-US" sz="1400" dirty="0" smtClean="0"/>
              <a:t> et al. AASLD 2015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334"/>
          <a:stretch/>
        </p:blipFill>
        <p:spPr>
          <a:xfrm>
            <a:off x="376785" y="1259947"/>
            <a:ext cx="3976098" cy="3522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0833" y="1451502"/>
            <a:ext cx="37497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IPSCSG cohort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7119 PSC patients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37 centers in 17 countries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2646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DALM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29" b="14957"/>
          <a:stretch>
            <a:fillRect/>
          </a:stretch>
        </p:blipFill>
        <p:spPr bwMode="auto">
          <a:xfrm>
            <a:off x="266700" y="1690688"/>
            <a:ext cx="4229100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DALM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1" b="19872"/>
          <a:stretch>
            <a:fillRect/>
          </a:stretch>
        </p:blipFill>
        <p:spPr bwMode="auto">
          <a:xfrm>
            <a:off x="4686300" y="1704975"/>
            <a:ext cx="42164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730625" y="423863"/>
            <a:ext cx="489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400" b="1" dirty="0">
                <a:latin typeface="Gill Sans MT" charset="0"/>
              </a:rPr>
              <a:t>PSC-IBD surveillance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66700" y="5275263"/>
            <a:ext cx="8636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1800">
                <a:latin typeface="Gill Sans MT" charset="0"/>
              </a:rPr>
              <a:t>Full colonoscopy at PSC diagnosis and </a:t>
            </a:r>
            <a:br>
              <a:rPr lang="nl-NL" sz="1800">
                <a:latin typeface="Gill Sans MT" charset="0"/>
              </a:rPr>
            </a:br>
            <a:r>
              <a:rPr lang="nl-NL" sz="1800">
                <a:latin typeface="Gill Sans MT" charset="0"/>
              </a:rPr>
              <a:t>(bi)annual surveillance in PSC-IBD patients</a:t>
            </a:r>
          </a:p>
          <a:p>
            <a:pPr algn="ctr">
              <a:spcBef>
                <a:spcPct val="50000"/>
              </a:spcBef>
              <a:defRPr/>
            </a:pPr>
            <a:r>
              <a:rPr lang="nl-NL" sz="1800">
                <a:latin typeface="Gill Sans MT" charset="0"/>
              </a:rPr>
              <a:t>No IBD at PSC diagnosis: repeat colonoscopy after 5 years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619875" y="6467475"/>
            <a:ext cx="25241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nl-NL" sz="1200" smtClean="0">
                <a:latin typeface="Gill Sans MT" charset="0"/>
              </a:rPr>
              <a:t>EASL guidelines. Hepatology 2009</a:t>
            </a:r>
          </a:p>
          <a:p>
            <a:pPr defTabSz="914400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nl-NL" sz="1200" smtClean="0">
                <a:latin typeface="Gill Sans MT" charset="0"/>
              </a:rPr>
              <a:t>AASLD guidelines. Hepatology 2010</a:t>
            </a:r>
          </a:p>
        </p:txBody>
      </p:sp>
      <p:sp>
        <p:nvSpPr>
          <p:cNvPr id="2" name="Rectangle 1"/>
          <p:cNvSpPr/>
          <p:nvPr/>
        </p:nvSpPr>
        <p:spPr>
          <a:xfrm>
            <a:off x="1952489" y="568735"/>
            <a:ext cx="1137373" cy="316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504222" y="137641"/>
            <a:ext cx="5639778" cy="698972"/>
          </a:xfrm>
        </p:spPr>
        <p:txBody>
          <a:bodyPr/>
          <a:lstStyle/>
          <a:p>
            <a:r>
              <a:rPr lang="en-US" sz="2800" dirty="0">
                <a:latin typeface="Verdana" charset="0"/>
              </a:rPr>
              <a:t>Surveillance for CRC</a:t>
            </a:r>
          </a:p>
        </p:txBody>
      </p:sp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12588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42" y="1604568"/>
            <a:ext cx="4613585" cy="373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6075363" y="6453188"/>
            <a:ext cx="3068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Boonstra et al. Hepatology 2013; 58: 2045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8025" y="568735"/>
            <a:ext cx="1092880" cy="267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1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9810" y="579172"/>
            <a:ext cx="1512494" cy="286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6496" y="1871184"/>
            <a:ext cx="753889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research grants:		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Abbvie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Takeda, Dr. Falk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advisory boards:		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Abbvie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Takeda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speaker’s bureau:		Takeda,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Abbvie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Dr. Falk, MSD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9779" y="271507"/>
            <a:ext cx="21010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256034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565650" y="1625600"/>
            <a:ext cx="4578350" cy="5176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746861" y="132090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800" b="1" dirty="0" err="1" smtClean="0">
                <a:latin typeface="Gill Sans MT" charset="0"/>
              </a:rPr>
              <a:t>Conclusions</a:t>
            </a:r>
            <a:endParaRPr lang="nl-NL" sz="2800" b="1" dirty="0">
              <a:latin typeface="Gill Sans MT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54000" y="1361572"/>
            <a:ext cx="86106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 defTabSz="914400" eaLnBrk="1" hangingPunct="1">
              <a:buFont typeface="Arial"/>
              <a:buChar char="•"/>
              <a:defRPr/>
            </a:pPr>
            <a:r>
              <a:rPr lang="nl-NL" dirty="0" err="1" smtClean="0">
                <a:latin typeface="Gill Sans MT" charset="0"/>
              </a:rPr>
              <a:t>Lower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population-based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incidence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and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prevalence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rates</a:t>
            </a:r>
            <a:r>
              <a:rPr lang="nl-NL" dirty="0" smtClean="0">
                <a:latin typeface="Gill Sans MT" charset="0"/>
              </a:rPr>
              <a:t> PSC </a:t>
            </a:r>
            <a:r>
              <a:rPr lang="nl-NL" dirty="0" err="1" smtClean="0">
                <a:latin typeface="Gill Sans MT" charset="0"/>
              </a:rPr>
              <a:t>than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previously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reported</a:t>
            </a:r>
            <a:r>
              <a:rPr lang="nl-NL" dirty="0" smtClean="0">
                <a:latin typeface="Gill Sans MT" charset="0"/>
              </a:rPr>
              <a:t>. </a:t>
            </a:r>
            <a:br>
              <a:rPr lang="nl-NL" dirty="0" smtClean="0">
                <a:latin typeface="Gill Sans MT" charset="0"/>
              </a:rPr>
            </a:br>
            <a:endParaRPr lang="nl-NL" dirty="0" smtClean="0">
              <a:latin typeface="Gill Sans MT" charset="0"/>
            </a:endParaRPr>
          </a:p>
          <a:p>
            <a:pPr marL="342900" indent="-342900" defTabSz="914400" eaLnBrk="1" hangingPunct="1">
              <a:buFont typeface="Arial"/>
              <a:buChar char="•"/>
              <a:defRPr/>
            </a:pPr>
            <a:r>
              <a:rPr lang="nl-NL" dirty="0" err="1" smtClean="0">
                <a:latin typeface="Gill Sans MT" charset="0"/>
              </a:rPr>
              <a:t>Incidence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and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prevalence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rates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increase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smtClean="0">
                <a:latin typeface="Gill Sans MT" charset="0"/>
              </a:rPr>
              <a:t>over time.</a:t>
            </a:r>
          </a:p>
          <a:p>
            <a:pPr defTabSz="914400" eaLnBrk="1" hangingPunct="1">
              <a:defRPr/>
            </a:pPr>
            <a:endParaRPr lang="nl-NL" dirty="0" smtClean="0">
              <a:latin typeface="Gill Sans MT" charset="0"/>
            </a:endParaRPr>
          </a:p>
          <a:p>
            <a:pPr marL="342900" indent="-342900" defTabSz="914400" eaLnBrk="1" hangingPunct="1">
              <a:buFont typeface="Arial"/>
              <a:buChar char="•"/>
              <a:defRPr/>
            </a:pPr>
            <a:r>
              <a:rPr lang="nl-NL" dirty="0" err="1" smtClean="0">
                <a:latin typeface="Gill Sans MT" charset="0"/>
              </a:rPr>
              <a:t>Longer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estimated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median</a:t>
            </a:r>
            <a:r>
              <a:rPr lang="nl-NL" dirty="0" smtClean="0">
                <a:latin typeface="Gill Sans MT" charset="0"/>
              </a:rPr>
              <a:t> survival time </a:t>
            </a:r>
            <a:r>
              <a:rPr lang="nl-NL" dirty="0" err="1" smtClean="0">
                <a:latin typeface="Gill Sans MT" charset="0"/>
              </a:rPr>
              <a:t>until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liver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transplantation</a:t>
            </a:r>
            <a:r>
              <a:rPr lang="nl-NL" dirty="0" smtClean="0">
                <a:latin typeface="Gill Sans MT" charset="0"/>
              </a:rPr>
              <a:t> or PSC-</a:t>
            </a:r>
            <a:r>
              <a:rPr lang="nl-NL" dirty="0" err="1" smtClean="0">
                <a:latin typeface="Gill Sans MT" charset="0"/>
              </a:rPr>
              <a:t>related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death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compared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with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previous</a:t>
            </a:r>
            <a:r>
              <a:rPr lang="nl-NL" dirty="0" smtClean="0">
                <a:latin typeface="Gill Sans MT" charset="0"/>
              </a:rPr>
              <a:t> studies </a:t>
            </a:r>
            <a:r>
              <a:rPr lang="nl-NL" dirty="0" err="1" smtClean="0">
                <a:latin typeface="Gill Sans MT" charset="0"/>
              </a:rPr>
              <a:t>from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tertiary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referral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 err="1" smtClean="0">
                <a:latin typeface="Gill Sans MT" charset="0"/>
              </a:rPr>
              <a:t>centres</a:t>
            </a:r>
            <a:r>
              <a:rPr lang="nl-NL" dirty="0" smtClean="0">
                <a:latin typeface="Gill Sans MT" charset="0"/>
              </a:rPr>
              <a:t>. </a:t>
            </a:r>
          </a:p>
          <a:p>
            <a:pPr defTabSz="914400" eaLnBrk="1" hangingPunct="1">
              <a:defRPr/>
            </a:pPr>
            <a:endParaRPr lang="nl-NL" dirty="0" smtClean="0">
              <a:latin typeface="Gill Sans MT" charset="0"/>
            </a:endParaRPr>
          </a:p>
          <a:p>
            <a:pPr marL="342900" indent="-342900" defTabSz="914400" eaLnBrk="1" hangingPunct="1">
              <a:buFont typeface="Arial"/>
              <a:buChar char="•"/>
              <a:defRPr/>
            </a:pPr>
            <a:r>
              <a:rPr lang="nl-NL" dirty="0" smtClean="0">
                <a:latin typeface="Gill Sans MT" charset="0"/>
              </a:rPr>
              <a:t>10x </a:t>
            </a:r>
            <a:r>
              <a:rPr lang="nl-NL" dirty="0" err="1" smtClean="0">
                <a:latin typeface="Gill Sans MT" charset="0"/>
              </a:rPr>
              <a:t>increased</a:t>
            </a:r>
            <a:r>
              <a:rPr lang="nl-NL" dirty="0" smtClean="0">
                <a:latin typeface="Gill Sans MT" charset="0"/>
              </a:rPr>
              <a:t> RR </a:t>
            </a:r>
            <a:r>
              <a:rPr lang="nl-NL" dirty="0" err="1" smtClean="0">
                <a:latin typeface="Gill Sans MT" charset="0"/>
              </a:rPr>
              <a:t>for</a:t>
            </a:r>
            <a:r>
              <a:rPr lang="nl-NL" dirty="0" smtClean="0">
                <a:latin typeface="Gill Sans MT" charset="0"/>
              </a:rPr>
              <a:t> CRC in PSC/UC </a:t>
            </a:r>
            <a:r>
              <a:rPr lang="nl-NL" dirty="0" err="1" smtClean="0">
                <a:latin typeface="Gill Sans MT" charset="0"/>
              </a:rPr>
              <a:t>warranting</a:t>
            </a:r>
            <a:r>
              <a:rPr lang="nl-NL" dirty="0" smtClean="0">
                <a:latin typeface="Gill Sans MT" charset="0"/>
              </a:rPr>
              <a:t> surveillance </a:t>
            </a:r>
            <a:r>
              <a:rPr lang="nl-NL" dirty="0" err="1" smtClean="0">
                <a:latin typeface="Gill Sans MT" charset="0"/>
              </a:rPr>
              <a:t>from</a:t>
            </a:r>
            <a:r>
              <a:rPr lang="nl-NL" dirty="0" smtClean="0">
                <a:latin typeface="Gill Sans MT" charset="0"/>
              </a:rPr>
              <a:t> diagnosis</a:t>
            </a:r>
            <a:endParaRPr lang="nl-NL" dirty="0" smtClean="0">
              <a:latin typeface="Gill Sans MT" charset="0"/>
            </a:endParaRPr>
          </a:p>
          <a:p>
            <a:pPr defTabSz="914400" eaLnBrk="1" hangingPunct="1">
              <a:defRPr/>
            </a:pPr>
            <a:endParaRPr lang="nl-NL" sz="2800" dirty="0" smtClean="0">
              <a:latin typeface="Gill Sans M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3533" y="545670"/>
            <a:ext cx="1118416" cy="219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075363" y="6453188"/>
            <a:ext cx="3068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err="1"/>
              <a:t>Boonstra</a:t>
            </a:r>
            <a:r>
              <a:rPr lang="en-US" sz="1200" dirty="0"/>
              <a:t> et al. </a:t>
            </a:r>
            <a:r>
              <a:rPr lang="en-US" sz="1200" dirty="0" err="1"/>
              <a:t>Hepatology</a:t>
            </a:r>
            <a:r>
              <a:rPr lang="en-US" sz="1200" dirty="0"/>
              <a:t> 2013; 58: 2045 </a:t>
            </a:r>
          </a:p>
        </p:txBody>
      </p:sp>
    </p:spTree>
    <p:extLst>
      <p:ext uri="{BB962C8B-B14F-4D97-AF65-F5344CB8AC3E}">
        <p14:creationId xmlns:p14="http://schemas.microsoft.com/office/powerpoint/2010/main" val="34276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291"/>
            <a:ext cx="8229600" cy="5262866"/>
          </a:xfrm>
        </p:spPr>
        <p:txBody>
          <a:bodyPr/>
          <a:lstStyle/>
          <a:p>
            <a:pPr marL="228600" indent="0">
              <a:buNone/>
            </a:pPr>
            <a:r>
              <a:rPr lang="en-US" sz="2800" dirty="0" smtClean="0"/>
              <a:t>purposes: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observational research </a:t>
            </a:r>
            <a:r>
              <a:rPr lang="en-US" sz="2400" dirty="0" smtClean="0"/>
              <a:t>into:</a:t>
            </a:r>
          </a:p>
          <a:p>
            <a:pPr lvl="2"/>
            <a:r>
              <a:rPr lang="en-US" sz="2000" dirty="0" smtClean="0"/>
              <a:t>efficacy </a:t>
            </a:r>
            <a:r>
              <a:rPr lang="en-US" sz="2000" dirty="0" smtClean="0"/>
              <a:t>of </a:t>
            </a:r>
            <a:r>
              <a:rPr lang="en-US" sz="2000" dirty="0" smtClean="0"/>
              <a:t>medication on prognosis and symptoms</a:t>
            </a:r>
            <a:endParaRPr lang="en-US" sz="2000" dirty="0"/>
          </a:p>
          <a:p>
            <a:pPr lvl="2">
              <a:lnSpc>
                <a:spcPct val="140000"/>
              </a:lnSpc>
            </a:pPr>
            <a:r>
              <a:rPr lang="en-US" sz="2000" dirty="0" smtClean="0"/>
              <a:t>risk </a:t>
            </a:r>
            <a:r>
              <a:rPr lang="en-US" sz="2000" dirty="0" smtClean="0"/>
              <a:t>factors for disease </a:t>
            </a:r>
            <a:r>
              <a:rPr lang="en-US" sz="2000" dirty="0" err="1" smtClean="0"/>
              <a:t>behaviour</a:t>
            </a:r>
            <a:endParaRPr lang="en-US" sz="2000" dirty="0" smtClean="0"/>
          </a:p>
          <a:p>
            <a:pPr lvl="2">
              <a:lnSpc>
                <a:spcPct val="140000"/>
              </a:lnSpc>
            </a:pPr>
            <a:r>
              <a:rPr lang="en-US" sz="2000" dirty="0" err="1" smtClean="0"/>
              <a:t>HRQo</a:t>
            </a:r>
            <a:r>
              <a:rPr lang="en-US" sz="2000" dirty="0" err="1" smtClean="0"/>
              <a:t>L</a:t>
            </a:r>
            <a:endParaRPr lang="en-US" sz="2000" dirty="0"/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biomarker development</a:t>
            </a:r>
            <a:endParaRPr lang="en-US" sz="2400" dirty="0"/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virtual placebo group for phase IV clinical trials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inception cohorts </a:t>
            </a:r>
            <a:r>
              <a:rPr lang="en-US" sz="2400" dirty="0" smtClean="0"/>
              <a:t>for </a:t>
            </a:r>
            <a:r>
              <a:rPr lang="en-US" sz="2400" dirty="0" smtClean="0"/>
              <a:t>recruitment </a:t>
            </a:r>
            <a:r>
              <a:rPr lang="en-US" sz="2400" dirty="0" smtClean="0"/>
              <a:t>into </a:t>
            </a:r>
            <a:r>
              <a:rPr lang="en-US" sz="2400" dirty="0" smtClean="0"/>
              <a:t>clinical studies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guideline </a:t>
            </a:r>
            <a:r>
              <a:rPr lang="en-US" sz="2400" dirty="0" smtClean="0"/>
              <a:t>implementation</a:t>
            </a:r>
          </a:p>
          <a:p>
            <a:pPr marL="1474470" lvl="4" indent="0">
              <a:buNone/>
            </a:pPr>
            <a:endParaRPr lang="en-US" sz="2400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930546" y="230026"/>
            <a:ext cx="562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future of natural history studies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959187" y="589316"/>
            <a:ext cx="1107954" cy="232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kd188803sd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4" b="12224"/>
          <a:stretch>
            <a:fillRect/>
          </a:stretch>
        </p:blipFill>
        <p:spPr>
          <a:xfrm>
            <a:off x="3413496" y="1772483"/>
            <a:ext cx="2457720" cy="1534666"/>
          </a:xfrm>
        </p:spPr>
      </p:pic>
      <p:pic>
        <p:nvPicPr>
          <p:cNvPr id="4" name="Picture 3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4" y="2936663"/>
            <a:ext cx="997720" cy="855070"/>
          </a:xfrm>
          <a:prstGeom prst="rect">
            <a:avLst/>
          </a:prstGeom>
        </p:spPr>
      </p:pic>
      <p:pic>
        <p:nvPicPr>
          <p:cNvPr id="5" name="Picture 4" descr="skd188257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31" y="3152249"/>
            <a:ext cx="904628" cy="837906"/>
          </a:xfrm>
          <a:prstGeom prst="rect">
            <a:avLst/>
          </a:prstGeom>
        </p:spPr>
      </p:pic>
      <p:pic>
        <p:nvPicPr>
          <p:cNvPr id="6" name="Picture 5" descr="md0006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4" y="2936663"/>
            <a:ext cx="822573" cy="1977264"/>
          </a:xfrm>
          <a:prstGeom prst="rect">
            <a:avLst/>
          </a:prstGeom>
        </p:spPr>
      </p:pic>
      <p:pic>
        <p:nvPicPr>
          <p:cNvPr id="7" name="Picture 6" descr="7145053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09" y="2539816"/>
            <a:ext cx="738950" cy="1931513"/>
          </a:xfrm>
          <a:prstGeom prst="rect">
            <a:avLst/>
          </a:prstGeom>
        </p:spPr>
      </p:pic>
      <p:pic>
        <p:nvPicPr>
          <p:cNvPr id="8" name="Picture 7" descr="BES_07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13" y="4913927"/>
            <a:ext cx="1811766" cy="1223863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5" idx="3"/>
          </p:cNvCxnSpPr>
          <p:nvPr/>
        </p:nvCxnSpPr>
        <p:spPr>
          <a:xfrm flipV="1">
            <a:off x="2194859" y="2936663"/>
            <a:ext cx="1380354" cy="634539"/>
          </a:xfrm>
          <a:prstGeom prst="line">
            <a:avLst/>
          </a:prstGeom>
          <a:ln w="38100" cmpd="sng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90862" y="3307149"/>
            <a:ext cx="0" cy="1606779"/>
          </a:xfrm>
          <a:prstGeom prst="line">
            <a:avLst/>
          </a:prstGeom>
          <a:ln w="38100" cmpd="sng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871216" y="2936664"/>
            <a:ext cx="1187868" cy="634538"/>
          </a:xfrm>
          <a:prstGeom prst="line">
            <a:avLst/>
          </a:prstGeom>
          <a:ln w="38100" cmpd="sng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4163" y="4913928"/>
            <a:ext cx="154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physician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57810" y="6389225"/>
            <a:ext cx="280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pharmacy data </a:t>
            </a:r>
            <a:r>
              <a:rPr lang="en-US" dirty="0" err="1" smtClean="0"/>
              <a:t>wharehouse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44301" y="4478137"/>
            <a:ext cx="263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 reported outcome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79222" y="235199"/>
            <a:ext cx="4449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next level Dutch PSC registry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912676" y="548797"/>
            <a:ext cx="1144469" cy="2711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H:\Backup C-schijf\Mijn afbeeldingen\Picture%209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34752"/>
          <a:stretch/>
        </p:blipFill>
        <p:spPr bwMode="auto">
          <a:xfrm>
            <a:off x="8345965" y="0"/>
            <a:ext cx="798033" cy="87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28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2489" y="530820"/>
            <a:ext cx="1156329" cy="265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7420" y="3306050"/>
            <a:ext cx="2749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thank you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9684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  <a:latin typeface="Tw Cen MT" charset="0"/>
              </a:rPr>
              <a:t>Epidemiology</a:t>
            </a:r>
          </a:p>
        </p:txBody>
      </p:sp>
      <p:pic>
        <p:nvPicPr>
          <p:cNvPr id="16387" name="Picture 12" descr="world-map-background-midd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75" y="112713"/>
            <a:ext cx="10153650" cy="6629400"/>
          </a:xfrm>
        </p:spPr>
      </p:pic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3276600" y="5876925"/>
            <a:ext cx="3384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1800">
                <a:solidFill>
                  <a:schemeClr val="bg1"/>
                </a:solidFill>
              </a:rPr>
              <a:t>PSC</a:t>
            </a:r>
          </a:p>
          <a:p>
            <a:pPr eaLnBrk="1" hangingPunct="1">
              <a:spcBef>
                <a:spcPct val="50000"/>
              </a:spcBef>
            </a:pPr>
            <a:r>
              <a:rPr lang="nl-NL" sz="1400">
                <a:solidFill>
                  <a:schemeClr val="bg1"/>
                </a:solidFill>
              </a:rPr>
              <a:t>Prevalence per 100.000 inhabitants</a:t>
            </a:r>
          </a:p>
        </p:txBody>
      </p:sp>
      <p:sp>
        <p:nvSpPr>
          <p:cNvPr id="16389" name="Tekstvak 4"/>
          <p:cNvSpPr txBox="1">
            <a:spLocks noChangeArrowheads="1"/>
          </p:cNvSpPr>
          <p:nvPr/>
        </p:nvSpPr>
        <p:spPr bwMode="auto">
          <a:xfrm>
            <a:off x="1619250" y="256540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13,6</a:t>
            </a:r>
          </a:p>
        </p:txBody>
      </p:sp>
      <p:sp>
        <p:nvSpPr>
          <p:cNvPr id="16390" name="Tekstvak 5"/>
          <p:cNvSpPr txBox="1">
            <a:spLocks noChangeArrowheads="1"/>
          </p:cNvSpPr>
          <p:nvPr/>
        </p:nvSpPr>
        <p:spPr bwMode="auto">
          <a:xfrm>
            <a:off x="179388" y="1557338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6391" name="Tekstvak 6"/>
          <p:cNvSpPr txBox="1">
            <a:spLocks noChangeArrowheads="1"/>
          </p:cNvSpPr>
          <p:nvPr/>
        </p:nvSpPr>
        <p:spPr bwMode="auto">
          <a:xfrm>
            <a:off x="3995738" y="184467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16.2</a:t>
            </a:r>
          </a:p>
        </p:txBody>
      </p:sp>
      <p:sp>
        <p:nvSpPr>
          <p:cNvPr id="16392" name="Tekstvak 7"/>
          <p:cNvSpPr txBox="1">
            <a:spLocks noChangeArrowheads="1"/>
          </p:cNvSpPr>
          <p:nvPr/>
        </p:nvSpPr>
        <p:spPr bwMode="auto">
          <a:xfrm>
            <a:off x="3635375" y="2133600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12,7</a:t>
            </a:r>
          </a:p>
        </p:txBody>
      </p:sp>
      <p:sp>
        <p:nvSpPr>
          <p:cNvPr id="16393" name="Tekstvak 8"/>
          <p:cNvSpPr txBox="1">
            <a:spLocks noChangeArrowheads="1"/>
          </p:cNvSpPr>
          <p:nvPr/>
        </p:nvSpPr>
        <p:spPr bwMode="auto">
          <a:xfrm>
            <a:off x="2627313" y="4292600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394" name="Tekstvak 9"/>
          <p:cNvSpPr txBox="1">
            <a:spLocks noChangeArrowheads="1"/>
          </p:cNvSpPr>
          <p:nvPr/>
        </p:nvSpPr>
        <p:spPr bwMode="auto">
          <a:xfrm>
            <a:off x="6372225" y="278130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395" name="Tekstvak 10"/>
          <p:cNvSpPr txBox="1">
            <a:spLocks noChangeArrowheads="1"/>
          </p:cNvSpPr>
          <p:nvPr/>
        </p:nvSpPr>
        <p:spPr bwMode="auto">
          <a:xfrm>
            <a:off x="4500563" y="3500438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396" name="Tekstvak 11"/>
          <p:cNvSpPr txBox="1">
            <a:spLocks noChangeArrowheads="1"/>
          </p:cNvSpPr>
          <p:nvPr/>
        </p:nvSpPr>
        <p:spPr bwMode="auto">
          <a:xfrm>
            <a:off x="7451725" y="4724400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34667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nl-NL" sz="3600" b="1">
                <a:solidFill>
                  <a:schemeClr val="bg1"/>
                </a:solidFill>
                <a:latin typeface="Arial" charset="0"/>
                <a:cs typeface="Arial" charset="0"/>
              </a:rPr>
              <a:t>Epidemiology</a:t>
            </a:r>
          </a:p>
        </p:txBody>
      </p:sp>
      <p:pic>
        <p:nvPicPr>
          <p:cNvPr id="16387" name="Picture 12" descr="world-map-background-mid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112713"/>
            <a:ext cx="101536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3276600" y="5241925"/>
            <a:ext cx="33845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Gill Sans MT" charset="0"/>
                <a:cs typeface="Arial" charset="0"/>
              </a:rPr>
              <a:t>Incidence per 100.000 inhabitants</a:t>
            </a:r>
          </a:p>
          <a:p>
            <a:pPr algn="ctr" defTabSz="914400" eaLnBrk="1" hangingPunct="1"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Gill Sans MT" charset="0"/>
                <a:cs typeface="Arial" charset="0"/>
              </a:rPr>
              <a:t>Total: 167 PSC patients</a:t>
            </a:r>
          </a:p>
        </p:txBody>
      </p:sp>
      <p:sp>
        <p:nvSpPr>
          <p:cNvPr id="16389" name="Tekstvak 8"/>
          <p:cNvSpPr txBox="1">
            <a:spLocks noChangeArrowheads="1"/>
          </p:cNvSpPr>
          <p:nvPr/>
        </p:nvSpPr>
        <p:spPr bwMode="auto">
          <a:xfrm>
            <a:off x="2627313" y="4292600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16390" name="Tekstvak 9"/>
          <p:cNvSpPr txBox="1">
            <a:spLocks noChangeArrowheads="1"/>
          </p:cNvSpPr>
          <p:nvPr/>
        </p:nvSpPr>
        <p:spPr bwMode="auto">
          <a:xfrm>
            <a:off x="6372225" y="278130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16391" name="Tekstvak 10"/>
          <p:cNvSpPr txBox="1">
            <a:spLocks noChangeArrowheads="1"/>
          </p:cNvSpPr>
          <p:nvPr/>
        </p:nvSpPr>
        <p:spPr bwMode="auto">
          <a:xfrm>
            <a:off x="4500563" y="3500438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16392" name="Tekstvak 11"/>
          <p:cNvSpPr txBox="1">
            <a:spLocks noChangeArrowheads="1"/>
          </p:cNvSpPr>
          <p:nvPr/>
        </p:nvSpPr>
        <p:spPr bwMode="auto">
          <a:xfrm>
            <a:off x="7451725" y="4724400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179388" y="5549900"/>
            <a:ext cx="16017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 eaLnBrk="1" hangingPunct="1">
              <a:defRPr/>
            </a:pPr>
            <a:r>
              <a:rPr lang="nl-NL" sz="1400" smtClean="0">
                <a:solidFill>
                  <a:schemeClr val="bg1"/>
                </a:solidFill>
                <a:latin typeface="Gill Sans MT" charset="0"/>
              </a:rPr>
              <a:t>Boberg </a:t>
            </a:r>
            <a:r>
              <a:rPr lang="nl-NL" sz="1400" i="1" smtClean="0">
                <a:solidFill>
                  <a:schemeClr val="bg1"/>
                </a:solidFill>
                <a:latin typeface="Gill Sans MT" charset="0"/>
              </a:rPr>
              <a:t>et al.</a:t>
            </a:r>
            <a:r>
              <a:rPr lang="nl-NL" sz="1400" smtClean="0">
                <a:solidFill>
                  <a:schemeClr val="bg1"/>
                </a:solidFill>
                <a:latin typeface="Gill Sans MT" charset="0"/>
              </a:rPr>
              <a:t> 1998</a:t>
            </a:r>
          </a:p>
          <a:p>
            <a:pPr defTabSz="914400" eaLnBrk="1" hangingPunct="1">
              <a:defRPr/>
            </a:pPr>
            <a:r>
              <a:rPr lang="nl-NL" sz="1400" smtClean="0">
                <a:solidFill>
                  <a:schemeClr val="bg1"/>
                </a:solidFill>
                <a:latin typeface="Gill Sans MT" charset="0"/>
              </a:rPr>
              <a:t>Hurlburt </a:t>
            </a:r>
            <a:r>
              <a:rPr lang="nl-NL" sz="1400" i="1" smtClean="0">
                <a:solidFill>
                  <a:schemeClr val="bg1"/>
                </a:solidFill>
                <a:latin typeface="Gill Sans MT" charset="0"/>
              </a:rPr>
              <a:t>et al.</a:t>
            </a:r>
            <a:r>
              <a:rPr lang="nl-NL" sz="1400" smtClean="0">
                <a:solidFill>
                  <a:schemeClr val="bg1"/>
                </a:solidFill>
                <a:latin typeface="Gill Sans MT" charset="0"/>
              </a:rPr>
              <a:t> 2002</a:t>
            </a:r>
          </a:p>
          <a:p>
            <a:pPr defTabSz="914400" eaLnBrk="1" hangingPunct="1">
              <a:defRPr/>
            </a:pPr>
            <a:r>
              <a:rPr lang="nl-NL" sz="1400" smtClean="0">
                <a:solidFill>
                  <a:schemeClr val="bg1"/>
                </a:solidFill>
                <a:latin typeface="Gill Sans MT" charset="0"/>
              </a:rPr>
              <a:t>Bambha </a:t>
            </a:r>
            <a:r>
              <a:rPr lang="nl-NL" sz="1400" i="1" smtClean="0">
                <a:solidFill>
                  <a:schemeClr val="bg1"/>
                </a:solidFill>
                <a:latin typeface="Gill Sans MT" charset="0"/>
              </a:rPr>
              <a:t>et al.</a:t>
            </a:r>
            <a:r>
              <a:rPr lang="nl-NL" sz="1400" smtClean="0">
                <a:solidFill>
                  <a:schemeClr val="bg1"/>
                </a:solidFill>
                <a:latin typeface="Gill Sans MT" charset="0"/>
              </a:rPr>
              <a:t> 2003</a:t>
            </a:r>
          </a:p>
          <a:p>
            <a:pPr defTabSz="914400" eaLnBrk="1" hangingPunct="1">
              <a:defRPr/>
            </a:pPr>
            <a:r>
              <a:rPr lang="nl-NL" sz="1400" smtClean="0">
                <a:solidFill>
                  <a:schemeClr val="bg1"/>
                </a:solidFill>
                <a:latin typeface="Gill Sans MT" charset="0"/>
              </a:rPr>
              <a:t>Kaplan </a:t>
            </a:r>
            <a:r>
              <a:rPr lang="nl-NL" sz="1400" i="1" smtClean="0">
                <a:solidFill>
                  <a:schemeClr val="bg1"/>
                </a:solidFill>
                <a:latin typeface="Gill Sans MT" charset="0"/>
              </a:rPr>
              <a:t>et al.</a:t>
            </a:r>
            <a:r>
              <a:rPr lang="nl-NL" sz="1400" smtClean="0">
                <a:solidFill>
                  <a:schemeClr val="bg1"/>
                </a:solidFill>
                <a:latin typeface="Gill Sans MT" charset="0"/>
              </a:rPr>
              <a:t> 2007</a:t>
            </a:r>
          </a:p>
          <a:p>
            <a:pPr defTabSz="914400" eaLnBrk="1" hangingPunct="1">
              <a:defRPr/>
            </a:pPr>
            <a:r>
              <a:rPr lang="nl-NL" sz="1400" smtClean="0">
                <a:solidFill>
                  <a:schemeClr val="bg1"/>
                </a:solidFill>
                <a:latin typeface="Gill Sans MT" charset="0"/>
              </a:rPr>
              <a:t>Ngu et al. 2011</a:t>
            </a:r>
          </a:p>
          <a:p>
            <a:pPr defTabSz="914400" eaLnBrk="1" hangingPunct="1">
              <a:defRPr/>
            </a:pPr>
            <a:endParaRPr lang="nl-NL" sz="1400" smtClean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1314450" y="2203450"/>
            <a:ext cx="471488" cy="4714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6395" name="Tekstvak 4"/>
          <p:cNvSpPr txBox="1">
            <a:spLocks noChangeArrowheads="1"/>
          </p:cNvSpPr>
          <p:nvPr/>
        </p:nvSpPr>
        <p:spPr bwMode="auto">
          <a:xfrm>
            <a:off x="1192213" y="226060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0.9</a:t>
            </a:r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309563" y="1517650"/>
            <a:ext cx="471487" cy="4714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87059" name="Oval 19"/>
          <p:cNvSpPr>
            <a:spLocks noChangeArrowheads="1"/>
          </p:cNvSpPr>
          <p:nvPr/>
        </p:nvSpPr>
        <p:spPr bwMode="auto">
          <a:xfrm>
            <a:off x="1800225" y="2525713"/>
            <a:ext cx="471488" cy="4714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6398" name="Tekstvak 5"/>
          <p:cNvSpPr txBox="1">
            <a:spLocks noChangeArrowheads="1"/>
          </p:cNvSpPr>
          <p:nvPr/>
        </p:nvSpPr>
        <p:spPr bwMode="auto">
          <a:xfrm>
            <a:off x="179388" y="1557338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16399" name="Tekstvak 4"/>
          <p:cNvSpPr txBox="1">
            <a:spLocks noChangeArrowheads="1"/>
          </p:cNvSpPr>
          <p:nvPr/>
        </p:nvSpPr>
        <p:spPr bwMode="auto">
          <a:xfrm>
            <a:off x="1670050" y="257810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0.9</a:t>
            </a:r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4500563" y="1806575"/>
            <a:ext cx="471487" cy="4714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6401" name="Tekstvak 6"/>
          <p:cNvSpPr txBox="1">
            <a:spLocks noChangeArrowheads="1"/>
          </p:cNvSpPr>
          <p:nvPr/>
        </p:nvSpPr>
        <p:spPr bwMode="auto">
          <a:xfrm>
            <a:off x="4033838" y="186848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1.3</a:t>
            </a:r>
          </a:p>
        </p:txBody>
      </p:sp>
      <p:sp>
        <p:nvSpPr>
          <p:cNvPr id="87063" name="Oval 23"/>
          <p:cNvSpPr>
            <a:spLocks noChangeArrowheads="1"/>
          </p:cNvSpPr>
          <p:nvPr/>
        </p:nvSpPr>
        <p:spPr bwMode="auto">
          <a:xfrm>
            <a:off x="8634413" y="5313363"/>
            <a:ext cx="471487" cy="4714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6403" name="Tekstvak 6"/>
          <p:cNvSpPr txBox="1">
            <a:spLocks noChangeArrowheads="1"/>
          </p:cNvSpPr>
          <p:nvPr/>
        </p:nvSpPr>
        <p:spPr bwMode="auto">
          <a:xfrm>
            <a:off x="8172450" y="53657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chemeClr val="bg1"/>
                </a:solidFill>
                <a:latin typeface="Arial" charset="0"/>
                <a:cs typeface="Arial" charset="0"/>
              </a:rPr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val="308414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983236"/>
            <a:ext cx="7569200" cy="5295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4981" y="6488668"/>
            <a:ext cx="312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Broome et al. Gut 1996:38: 610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36292" y="265410"/>
            <a:ext cx="41749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transplant-free survival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971445" y="530820"/>
            <a:ext cx="1137373" cy="319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3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73" name="Rectangle 109"/>
          <p:cNvSpPr>
            <a:spLocks noChangeArrowheads="1"/>
          </p:cNvSpPr>
          <p:nvPr/>
        </p:nvSpPr>
        <p:spPr bwMode="auto">
          <a:xfrm>
            <a:off x="4565650" y="1625600"/>
            <a:ext cx="4578350" cy="5176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graphicFrame>
        <p:nvGraphicFramePr>
          <p:cNvPr id="88179" name="Group 115"/>
          <p:cNvGraphicFramePr>
            <a:graphicFrameLocks noGrp="1"/>
          </p:cNvGraphicFramePr>
          <p:nvPr/>
        </p:nvGraphicFramePr>
        <p:xfrm>
          <a:off x="889000" y="1219200"/>
          <a:ext cx="7429500" cy="3898902"/>
        </p:xfrm>
        <a:graphic>
          <a:graphicData uri="http://schemas.openxmlformats.org/drawingml/2006/table">
            <a:tbl>
              <a:tblPr/>
              <a:tblGrid>
                <a:gridCol w="4938713"/>
                <a:gridCol w="2490787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Wiesner </a:t>
                      </a:r>
                      <a:r>
                        <a:rPr kumimoji="0" lang="nl-NL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et al.</a:t>
                      </a: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 1989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11.9 years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Farrant</a:t>
                      </a: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 </a:t>
                      </a:r>
                      <a:r>
                        <a:rPr kumimoji="0" lang="nl-NL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et al.</a:t>
                      </a: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 1991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12 years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Broome </a:t>
                      </a:r>
                      <a:r>
                        <a:rPr kumimoji="0" lang="nl-NL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et al.</a:t>
                      </a: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 1996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12 years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Ponsioen </a:t>
                      </a:r>
                      <a:r>
                        <a:rPr kumimoji="0" lang="nl-NL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et al.</a:t>
                      </a: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 2002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18 years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Tischendorf </a:t>
                      </a:r>
                      <a:r>
                        <a:rPr kumimoji="0" lang="nl-NL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et al.</a:t>
                      </a: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 2007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9.6 years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Claessen </a:t>
                      </a:r>
                      <a:r>
                        <a:rPr kumimoji="0" lang="nl-NL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et al.</a:t>
                      </a: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 2009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14 </a:t>
                      </a:r>
                      <a:r>
                        <a:rPr kumimoji="0" lang="nl-N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charset="0"/>
                          <a:cs typeface="Arial" charset="0"/>
                        </a:rPr>
                        <a:t>years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8176" name="Text Box 112"/>
          <p:cNvSpPr txBox="1">
            <a:spLocks noChangeArrowheads="1"/>
          </p:cNvSpPr>
          <p:nvPr/>
        </p:nvSpPr>
        <p:spPr bwMode="auto">
          <a:xfrm>
            <a:off x="1914577" y="162867"/>
            <a:ext cx="6248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800" b="1" dirty="0">
                <a:latin typeface="Gill Sans MT" charset="0"/>
              </a:rPr>
              <a:t>				</a:t>
            </a:r>
            <a:r>
              <a:rPr lang="nl-NL" sz="2800" b="1" dirty="0" err="1">
                <a:latin typeface="Gill Sans MT" charset="0"/>
              </a:rPr>
              <a:t>Median</a:t>
            </a:r>
            <a:r>
              <a:rPr lang="nl-NL" sz="2800" b="1" dirty="0">
                <a:latin typeface="Gill Sans MT" charset="0"/>
              </a:rPr>
              <a:t> transplant-free survival </a:t>
            </a:r>
          </a:p>
        </p:txBody>
      </p:sp>
      <p:sp>
        <p:nvSpPr>
          <p:cNvPr id="88180" name="Text Box 116"/>
          <p:cNvSpPr txBox="1">
            <a:spLocks noChangeArrowheads="1"/>
          </p:cNvSpPr>
          <p:nvPr/>
        </p:nvSpPr>
        <p:spPr bwMode="auto">
          <a:xfrm>
            <a:off x="3056139" y="5476875"/>
            <a:ext cx="3044423" cy="40011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>
              <a:defRPr/>
            </a:pPr>
            <a:r>
              <a:rPr lang="nl-NL" sz="2000" b="1" dirty="0" err="1" smtClean="0">
                <a:latin typeface="Gill Sans MT" charset="0"/>
              </a:rPr>
              <a:t>tertiary</a:t>
            </a:r>
            <a:r>
              <a:rPr lang="nl-NL" sz="2000" b="1" dirty="0" smtClean="0">
                <a:latin typeface="Gill Sans MT" charset="0"/>
              </a:rPr>
              <a:t> </a:t>
            </a:r>
            <a:r>
              <a:rPr lang="nl-NL" sz="2000" b="1" dirty="0" err="1" smtClean="0">
                <a:latin typeface="Gill Sans MT" charset="0"/>
              </a:rPr>
              <a:t>referral</a:t>
            </a:r>
            <a:r>
              <a:rPr lang="nl-NL" sz="2000" b="1" dirty="0" smtClean="0">
                <a:latin typeface="Gill Sans MT" charset="0"/>
              </a:rPr>
              <a:t> </a:t>
            </a:r>
            <a:r>
              <a:rPr lang="nl-NL" sz="2000" b="1" dirty="0" err="1" smtClean="0">
                <a:latin typeface="Gill Sans MT" charset="0"/>
              </a:rPr>
              <a:t>centres</a:t>
            </a:r>
            <a:endParaRPr lang="nl-NL" sz="2000" b="1" dirty="0" smtClean="0">
              <a:latin typeface="Gill Sans M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4577" y="570537"/>
            <a:ext cx="1137372" cy="231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1365250" y="4338638"/>
            <a:ext cx="0" cy="420687"/>
          </a:xfrm>
          <a:prstGeom prst="line">
            <a:avLst/>
          </a:prstGeom>
          <a:noFill/>
          <a:ln w="50800">
            <a:solidFill>
              <a:srgbClr val="1636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355725" y="3692525"/>
            <a:ext cx="0" cy="420688"/>
          </a:xfrm>
          <a:prstGeom prst="line">
            <a:avLst/>
          </a:prstGeom>
          <a:noFill/>
          <a:ln w="50800">
            <a:solidFill>
              <a:srgbClr val="1636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1355725" y="925513"/>
            <a:ext cx="0" cy="420687"/>
          </a:xfrm>
          <a:prstGeom prst="line">
            <a:avLst/>
          </a:prstGeom>
          <a:noFill/>
          <a:ln w="50800">
            <a:solidFill>
              <a:srgbClr val="1636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355725" y="3024188"/>
            <a:ext cx="0" cy="407987"/>
          </a:xfrm>
          <a:prstGeom prst="line">
            <a:avLst/>
          </a:prstGeom>
          <a:noFill/>
          <a:ln w="50800">
            <a:solidFill>
              <a:srgbClr val="1636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19075" y="762000"/>
            <a:ext cx="2247900" cy="336550"/>
          </a:xfrm>
          <a:prstGeom prst="rect">
            <a:avLst/>
          </a:prstGeom>
          <a:solidFill>
            <a:srgbClr val="1636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1600">
                <a:solidFill>
                  <a:schemeClr val="bg1"/>
                </a:solidFill>
                <a:latin typeface="Gill Sans MT" charset="0"/>
              </a:rPr>
              <a:t>44 hospitals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19075" y="1498600"/>
            <a:ext cx="2247900" cy="1681163"/>
          </a:xfrm>
          <a:prstGeom prst="rect">
            <a:avLst/>
          </a:prstGeom>
          <a:solidFill>
            <a:srgbClr val="1636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1600">
                <a:solidFill>
                  <a:schemeClr val="bg1"/>
                </a:solidFill>
                <a:latin typeface="Gill Sans MT" charset="0"/>
              </a:rPr>
              <a:t>Pathology registry</a:t>
            </a:r>
          </a:p>
          <a:p>
            <a:pPr algn="ctr">
              <a:spcBef>
                <a:spcPct val="50000"/>
              </a:spcBef>
              <a:defRPr/>
            </a:pPr>
            <a:r>
              <a:rPr lang="nl-NL" sz="1600">
                <a:solidFill>
                  <a:schemeClr val="bg1"/>
                </a:solidFill>
                <a:latin typeface="Gill Sans MT" charset="0"/>
              </a:rPr>
              <a:t>Endoscopy reports (ERC)</a:t>
            </a:r>
          </a:p>
          <a:p>
            <a:pPr algn="ctr">
              <a:spcBef>
                <a:spcPct val="50000"/>
              </a:spcBef>
              <a:defRPr/>
            </a:pPr>
            <a:r>
              <a:rPr lang="nl-NL" sz="1600">
                <a:solidFill>
                  <a:schemeClr val="bg1"/>
                </a:solidFill>
                <a:latin typeface="Gill Sans MT" charset="0"/>
              </a:rPr>
              <a:t>Hospital billing system</a:t>
            </a:r>
          </a:p>
          <a:p>
            <a:pPr algn="ctr">
              <a:spcBef>
                <a:spcPct val="50000"/>
              </a:spcBef>
              <a:defRPr/>
            </a:pPr>
            <a:r>
              <a:rPr lang="nl-NL" sz="1600">
                <a:solidFill>
                  <a:schemeClr val="bg1"/>
                </a:solidFill>
                <a:latin typeface="Gill Sans MT" charset="0"/>
              </a:rPr>
              <a:t>Personal registry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41300" y="3533775"/>
            <a:ext cx="2247900" cy="336550"/>
          </a:xfrm>
          <a:prstGeom prst="rect">
            <a:avLst/>
          </a:prstGeom>
          <a:solidFill>
            <a:srgbClr val="1636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1600">
                <a:solidFill>
                  <a:schemeClr val="bg1"/>
                </a:solidFill>
                <a:latin typeface="Gill Sans MT" charset="0"/>
              </a:rPr>
              <a:t>3020 cases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31775" y="4175125"/>
            <a:ext cx="2247900" cy="336550"/>
          </a:xfrm>
          <a:prstGeom prst="rect">
            <a:avLst/>
          </a:prstGeom>
          <a:solidFill>
            <a:srgbClr val="1636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1600">
                <a:solidFill>
                  <a:schemeClr val="bg1"/>
                </a:solidFill>
                <a:latin typeface="Gill Sans MT" charset="0"/>
              </a:rPr>
              <a:t>695 PSC patients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28600" y="4924425"/>
            <a:ext cx="2247900" cy="1314450"/>
          </a:xfrm>
          <a:prstGeom prst="rect">
            <a:avLst/>
          </a:prstGeom>
          <a:solidFill>
            <a:srgbClr val="1636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nl-NL" sz="1600">
              <a:solidFill>
                <a:schemeClr val="bg1"/>
              </a:solidFill>
              <a:latin typeface="Gill Sans MT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nl-NL" sz="1600">
                <a:solidFill>
                  <a:schemeClr val="bg1"/>
                </a:solidFill>
                <a:latin typeface="Gill Sans MT" charset="0"/>
              </a:rPr>
              <a:t>590 PSC patients </a:t>
            </a:r>
            <a:br>
              <a:rPr lang="nl-NL" sz="1600">
                <a:solidFill>
                  <a:schemeClr val="bg1"/>
                </a:solidFill>
                <a:latin typeface="Gill Sans MT" charset="0"/>
              </a:rPr>
            </a:br>
            <a:r>
              <a:rPr lang="nl-NL" sz="1600">
                <a:solidFill>
                  <a:schemeClr val="bg1"/>
                </a:solidFill>
                <a:latin typeface="Gill Sans MT" charset="0"/>
              </a:rPr>
              <a:t>resident in study area</a:t>
            </a:r>
          </a:p>
          <a:p>
            <a:pPr algn="ctr">
              <a:spcBef>
                <a:spcPct val="50000"/>
              </a:spcBef>
              <a:defRPr/>
            </a:pPr>
            <a:endParaRPr lang="nl-NL" sz="160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7445375" y="6149975"/>
            <a:ext cx="1698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1600">
                <a:latin typeface="Gill Sans MT" charset="0"/>
              </a:rPr>
              <a:t>Study population: </a:t>
            </a:r>
            <a:r>
              <a:rPr lang="en-GB" sz="1600">
                <a:latin typeface="Gill Sans MT" charset="0"/>
              </a:rPr>
              <a:t>7,758,980</a:t>
            </a:r>
            <a:endParaRPr lang="nl-NL"/>
          </a:p>
        </p:txBody>
      </p:sp>
      <p:pic>
        <p:nvPicPr>
          <p:cNvPr id="21515" name="Picture 13" descr="kirsten-maps-pun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38100"/>
            <a:ext cx="647065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7445375" y="6149975"/>
            <a:ext cx="1698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1600">
                <a:latin typeface="Gill Sans MT" charset="0"/>
              </a:rPr>
              <a:t>Study population: </a:t>
            </a:r>
            <a:r>
              <a:rPr lang="en-GB" sz="1600">
                <a:latin typeface="Gill Sans MT" charset="0"/>
              </a:rPr>
              <a:t>7,758,980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63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565650" y="1625600"/>
            <a:ext cx="4578350" cy="3587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 dirty="0"/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476250" y="3009900"/>
          <a:ext cx="3663950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Prism Project" r:id="rId3" imgW="4430268" imgH="4087368" progId="Prism5.Document">
                  <p:embed/>
                </p:oleObj>
              </mc:Choice>
              <mc:Fallback>
                <p:oleObj name="Prism Project" r:id="rId3" imgW="4430268" imgH="4087368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009900"/>
                        <a:ext cx="3663950" cy="337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876800" y="2147888"/>
          <a:ext cx="3636963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Prism Project" r:id="rId5" imgW="5616000" imgH="4428000" progId="Prism5.Document">
                  <p:embed/>
                </p:oleObj>
              </mc:Choice>
              <mc:Fallback>
                <p:oleObj name="Prism Project" r:id="rId5" imgW="5616000" imgH="442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147888"/>
                        <a:ext cx="3636963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582613" y="393700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800" b="1" dirty="0" err="1">
                <a:latin typeface="Gill Sans MT" charset="0"/>
              </a:rPr>
              <a:t>Results</a:t>
            </a:r>
            <a:endParaRPr lang="nl-NL" sz="2800" b="1" dirty="0">
              <a:latin typeface="Gill Sans MT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582613" y="6248400"/>
            <a:ext cx="42550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 eaLnBrk="1" hangingPunct="1">
              <a:defRPr/>
            </a:pPr>
            <a:r>
              <a:rPr lang="nl-NL" sz="1800" dirty="0" err="1" smtClean="0">
                <a:latin typeface="Gill Sans MT" charset="0"/>
              </a:rPr>
              <a:t>Mean</a:t>
            </a:r>
            <a:r>
              <a:rPr lang="nl-NL" sz="1800" dirty="0" smtClean="0">
                <a:latin typeface="Gill Sans MT" charset="0"/>
              </a:rPr>
              <a:t> </a:t>
            </a:r>
            <a:r>
              <a:rPr lang="nl-NL" sz="1800" dirty="0" err="1" smtClean="0">
                <a:latin typeface="Gill Sans MT" charset="0"/>
              </a:rPr>
              <a:t>incidence</a:t>
            </a:r>
            <a:r>
              <a:rPr lang="nl-NL" sz="1800" dirty="0" smtClean="0">
                <a:latin typeface="Gill Sans MT" charset="0"/>
              </a:rPr>
              <a:t>: 0.5 per 100,000 </a:t>
            </a:r>
            <a:r>
              <a:rPr lang="nl-NL" sz="1800" dirty="0" err="1" smtClean="0">
                <a:latin typeface="Gill Sans MT" charset="0"/>
              </a:rPr>
              <a:t>inhabitants</a:t>
            </a:r>
            <a:endParaRPr lang="nl-NL" sz="1800" dirty="0" smtClean="0">
              <a:latin typeface="Gill Sans MT" charset="0"/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4323900" y="5109088"/>
            <a:ext cx="43565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dirty="0">
                <a:latin typeface="Gill Sans MT" charset="0"/>
              </a:rPr>
              <a:t>Point </a:t>
            </a:r>
            <a:r>
              <a:rPr lang="nl-NL" dirty="0" err="1">
                <a:latin typeface="Gill Sans MT" charset="0"/>
              </a:rPr>
              <a:t>prevalence</a:t>
            </a:r>
            <a:r>
              <a:rPr lang="nl-NL" dirty="0">
                <a:latin typeface="Gill Sans MT" charset="0"/>
              </a:rPr>
              <a:t>: 6.0 per 100,000 </a:t>
            </a:r>
            <a:r>
              <a:rPr lang="nl-NL" dirty="0" err="1">
                <a:latin typeface="Gill Sans MT" charset="0"/>
              </a:rPr>
              <a:t>inhabitants</a:t>
            </a:r>
            <a:endParaRPr lang="nl-NL" dirty="0">
              <a:latin typeface="Gill Sans MT" charset="0"/>
            </a:endParaRPr>
          </a:p>
        </p:txBody>
      </p:sp>
      <p:graphicFrame>
        <p:nvGraphicFramePr>
          <p:cNvPr id="23559" name="Object 1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17525" y="1187450"/>
          <a:ext cx="35845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Prism Project" r:id="rId7" imgW="4969764" imgH="2663952" progId="Prism5.Document">
                  <p:embed/>
                </p:oleObj>
              </mc:Choice>
              <mc:Fallback>
                <p:oleObj name="Prism Project" r:id="rId7" imgW="4969764" imgH="2663952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1187450"/>
                        <a:ext cx="35845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1863725" y="922338"/>
            <a:ext cx="11626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 eaLnBrk="1" hangingPunct="1">
              <a:defRPr/>
            </a:pPr>
            <a:r>
              <a:rPr lang="nl-NL" sz="2000" dirty="0" err="1" smtClean="0">
                <a:latin typeface="Gill Sans MT" charset="0"/>
              </a:rPr>
              <a:t>Incidence</a:t>
            </a:r>
            <a:endParaRPr lang="nl-NL" sz="2000" dirty="0" smtClean="0">
              <a:latin typeface="Gill Sans MT" charset="0"/>
            </a:endParaRP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6169025" y="922338"/>
            <a:ext cx="12951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000" dirty="0" err="1">
                <a:latin typeface="Gill Sans MT" charset="0"/>
              </a:rPr>
              <a:t>Prevalence</a:t>
            </a:r>
            <a:endParaRPr lang="nl-NL" sz="20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4831" y="6520388"/>
            <a:ext cx="3209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Boonstra</a:t>
            </a:r>
            <a:r>
              <a:rPr lang="en-US" sz="1400" dirty="0" smtClean="0"/>
              <a:t> et al </a:t>
            </a:r>
            <a:r>
              <a:rPr lang="en-US" sz="1400" dirty="0" err="1" smtClean="0"/>
              <a:t>Hepatology</a:t>
            </a:r>
            <a:r>
              <a:rPr lang="en-US" sz="1400" dirty="0" smtClean="0"/>
              <a:t> 2013; 58: 2045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863725" y="568735"/>
            <a:ext cx="1162623" cy="189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0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4565650" y="1625600"/>
            <a:ext cx="4578350" cy="5176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0900" y="307125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800" b="1" dirty="0">
                <a:latin typeface="Gill Sans MT" charset="0"/>
              </a:rPr>
              <a:t>		Transplant-free survival PSC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nl-NL"/>
          </a:p>
        </p:txBody>
      </p:sp>
      <p:graphicFrame>
        <p:nvGraphicFramePr>
          <p:cNvPr id="256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559973"/>
              </p:ext>
            </p:extLst>
          </p:nvPr>
        </p:nvGraphicFramePr>
        <p:xfrm>
          <a:off x="850900" y="1114425"/>
          <a:ext cx="700881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rism Project" r:id="rId3" imgW="5292000" imgH="3420000" progId="Prism5.Document">
                  <p:embed/>
                </p:oleObj>
              </mc:Choice>
              <mc:Fallback>
                <p:oleObj name="Prism Project" r:id="rId3" imgW="5292000" imgH="3420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114425"/>
                        <a:ext cx="700881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866775" y="5602288"/>
            <a:ext cx="84137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1800">
                <a:latin typeface="Gill Sans MT" charset="0"/>
              </a:rPr>
              <a:t>Estimated median transplant-free survival population-based PSC cohort:	21.2 yrs		</a:t>
            </a:r>
          </a:p>
        </p:txBody>
      </p:sp>
      <p:sp>
        <p:nvSpPr>
          <p:cNvPr id="2" name="Rectangle 1"/>
          <p:cNvSpPr/>
          <p:nvPr/>
        </p:nvSpPr>
        <p:spPr>
          <a:xfrm>
            <a:off x="1952489" y="568735"/>
            <a:ext cx="1099460" cy="282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34831" y="6520388"/>
            <a:ext cx="3209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Boonstra</a:t>
            </a:r>
            <a:r>
              <a:rPr lang="en-US" sz="1400" dirty="0" smtClean="0"/>
              <a:t> et al </a:t>
            </a:r>
            <a:r>
              <a:rPr lang="en-US" sz="1400" dirty="0" err="1" smtClean="0"/>
              <a:t>Hepatology</a:t>
            </a:r>
            <a:r>
              <a:rPr lang="en-US" sz="1400" dirty="0" smtClean="0"/>
              <a:t> 2013; 58: 2045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039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BD Aangepa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662</Words>
  <Application>Microsoft Macintosh PowerPoint</Application>
  <PresentationFormat>On-screen Show (4:3)</PresentationFormat>
  <Paragraphs>159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IBD Aangepast</vt:lpstr>
      <vt:lpstr>2_Aangepast ontwerp</vt:lpstr>
      <vt:lpstr>GraphPad Prism 5 Project</vt:lpstr>
      <vt:lpstr>New insights in the natural history of PSC</vt:lpstr>
      <vt:lpstr>PowerPoint Presentation</vt:lpstr>
      <vt:lpstr>Epidemiology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malignancies in PSC</vt:lpstr>
      <vt:lpstr>Colorectal carcinoma risk in PSC</vt:lpstr>
      <vt:lpstr>Colorectal carcinoma risk</vt:lpstr>
      <vt:lpstr>RR of CRC in PSC/UC vs UC</vt:lpstr>
      <vt:lpstr>CRC risk in UC vs Crohn</vt:lpstr>
      <vt:lpstr>PowerPoint Presentation</vt:lpstr>
      <vt:lpstr>Surveillance for CRC</vt:lpstr>
      <vt:lpstr>PowerPoint Presentation</vt:lpstr>
      <vt:lpstr>future of natural history studies</vt:lpstr>
      <vt:lpstr>PowerPoint Presentation</vt:lpstr>
      <vt:lpstr>PowerPoint Presentation</vt:lpstr>
    </vt:vector>
  </TitlesOfParts>
  <Company>AMC2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insights in the natural history of PSC</dc:title>
  <dc:creator>Cyriel Ponsioen</dc:creator>
  <cp:lastModifiedBy>Cyriel Ponsioen</cp:lastModifiedBy>
  <cp:revision>18</cp:revision>
  <dcterms:created xsi:type="dcterms:W3CDTF">2016-06-24T10:13:03Z</dcterms:created>
  <dcterms:modified xsi:type="dcterms:W3CDTF">2016-06-24T15:19:28Z</dcterms:modified>
</cp:coreProperties>
</file>