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70" r:id="rId4"/>
    <p:sldId id="269" r:id="rId5"/>
    <p:sldId id="263" r:id="rId6"/>
    <p:sldId id="264" r:id="rId7"/>
    <p:sldId id="281" r:id="rId8"/>
    <p:sldId id="280" r:id="rId9"/>
    <p:sldId id="282" r:id="rId10"/>
    <p:sldId id="265" r:id="rId11"/>
    <p:sldId id="283" r:id="rId12"/>
    <p:sldId id="274" r:id="rId13"/>
    <p:sldId id="266" r:id="rId14"/>
    <p:sldId id="273" r:id="rId15"/>
    <p:sldId id="271" r:id="rId16"/>
    <p:sldId id="267" r:id="rId17"/>
    <p:sldId id="262" r:id="rId18"/>
    <p:sldId id="258" r:id="rId19"/>
    <p:sldId id="259" r:id="rId20"/>
    <p:sldId id="260" r:id="rId21"/>
    <p:sldId id="268" r:id="rId22"/>
    <p:sldId id="277" r:id="rId23"/>
    <p:sldId id="278" r:id="rId24"/>
    <p:sldId id="26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8"/>
    <p:restoredTop sz="94620"/>
  </p:normalViewPr>
  <p:slideViewPr>
    <p:cSldViewPr snapToGrid="0" snapToObjects="1">
      <p:cViewPr varScale="1">
        <p:scale>
          <a:sx n="103" d="100"/>
          <a:sy n="103" d="100"/>
        </p:scale>
        <p:origin x="8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2.3350726124868738E-3"/>
                  <c:y val="2.634427360540164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295-2444-B775-EB1CDF3339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Other (12.5%)</c:v>
                </c:pt>
                <c:pt idx="1">
                  <c:v>Informed Consent Document (1.1%)</c:v>
                </c:pt>
                <c:pt idx="2">
                  <c:v>Duration of Study (11.9%)</c:v>
                </c:pt>
                <c:pt idx="3">
                  <c:v>Possibility of Getting a Placebo (25.3%)</c:v>
                </c:pt>
                <c:pt idx="4">
                  <c:v>Time Off Work (37.3%)</c:v>
                </c:pt>
                <c:pt idx="5">
                  <c:v>Frequency &amp; Length of Visits (46.7%)</c:v>
                </c:pt>
                <c:pt idx="6">
                  <c:v>Travel Time to Study Center (54.3%)</c:v>
                </c:pt>
                <c:pt idx="7">
                  <c:v>Number of Blood Draws (5.5%)</c:v>
                </c:pt>
                <c:pt idx="8">
                  <c:v>Number of Other Tests, Such As MRI (11.6%)</c:v>
                </c:pt>
                <c:pt idx="9">
                  <c:v>Liver Biopsy (27.8%)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45</c:v>
                </c:pt>
                <c:pt idx="1">
                  <c:v>4</c:v>
                </c:pt>
                <c:pt idx="2">
                  <c:v>43</c:v>
                </c:pt>
                <c:pt idx="3">
                  <c:v>91</c:v>
                </c:pt>
                <c:pt idx="4">
                  <c:v>134</c:v>
                </c:pt>
                <c:pt idx="5">
                  <c:v>168</c:v>
                </c:pt>
                <c:pt idx="6">
                  <c:v>195</c:v>
                </c:pt>
                <c:pt idx="7">
                  <c:v>20</c:v>
                </c:pt>
                <c:pt idx="8">
                  <c:v>42</c:v>
                </c:pt>
                <c:pt idx="9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E5-B74D-A926-E30E382A94B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-12"/>
        <c:axId val="2137202655"/>
        <c:axId val="23287056"/>
      </c:barChart>
      <c:catAx>
        <c:axId val="2137202655"/>
        <c:scaling>
          <c:orientation val="minMax"/>
        </c:scaling>
        <c:delete val="0"/>
        <c:axPos val="l"/>
        <c:numFmt formatCode="0.0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287056"/>
        <c:crosses val="autoZero"/>
        <c:auto val="0"/>
        <c:lblAlgn val="ctr"/>
        <c:lblOffset val="100"/>
        <c:noMultiLvlLbl val="0"/>
      </c:catAx>
      <c:valAx>
        <c:axId val="2328705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372026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13DB0-AED8-834D-BD0C-DBFAE36CD158}" type="datetimeFigureOut">
              <a:rPr lang="en-US" smtClean="0"/>
              <a:t>6/13/19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04B83-8133-7545-B14E-F5EB044B4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1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04B83-8133-7545-B14E-F5EB044B47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84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EB6B-1185-1D47-B8B7-76D0D873C8A6}" type="datetimeFigureOut">
              <a:rPr lang="en-US" smtClean="0"/>
              <a:t>6/13/19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F964-6242-8341-8C21-2F5CD4429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353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EB6B-1185-1D47-B8B7-76D0D873C8A6}" type="datetimeFigureOut">
              <a:rPr lang="en-US" smtClean="0"/>
              <a:t>6/13/19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F964-6242-8341-8C21-2F5CD4429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15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EB6B-1185-1D47-B8B7-76D0D873C8A6}" type="datetimeFigureOut">
              <a:rPr lang="en-US" smtClean="0"/>
              <a:t>6/13/19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F964-6242-8341-8C21-2F5CD4429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42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EB6B-1185-1D47-B8B7-76D0D873C8A6}" type="datetimeFigureOut">
              <a:rPr lang="en-US" smtClean="0"/>
              <a:t>6/13/19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F964-6242-8341-8C21-2F5CD4429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80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EB6B-1185-1D47-B8B7-76D0D873C8A6}" type="datetimeFigureOut">
              <a:rPr lang="en-US" smtClean="0"/>
              <a:t>6/13/19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F964-6242-8341-8C21-2F5CD4429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283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EB6B-1185-1D47-B8B7-76D0D873C8A6}" type="datetimeFigureOut">
              <a:rPr lang="en-US" smtClean="0"/>
              <a:t>6/13/19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F964-6242-8341-8C21-2F5CD4429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19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EB6B-1185-1D47-B8B7-76D0D873C8A6}" type="datetimeFigureOut">
              <a:rPr lang="en-US" smtClean="0"/>
              <a:t>6/13/19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F964-6242-8341-8C21-2F5CD4429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7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EB6B-1185-1D47-B8B7-76D0D873C8A6}" type="datetimeFigureOut">
              <a:rPr lang="en-US" smtClean="0"/>
              <a:t>6/13/19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F964-6242-8341-8C21-2F5CD4429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984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EB6B-1185-1D47-B8B7-76D0D873C8A6}" type="datetimeFigureOut">
              <a:rPr lang="en-US" smtClean="0"/>
              <a:t>6/13/19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F964-6242-8341-8C21-2F5CD4429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41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EB6B-1185-1D47-B8B7-76D0D873C8A6}" type="datetimeFigureOut">
              <a:rPr lang="en-US" smtClean="0"/>
              <a:t>6/13/19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F964-6242-8341-8C21-2F5CD4429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538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EB6B-1185-1D47-B8B7-76D0D873C8A6}" type="datetimeFigureOut">
              <a:rPr lang="en-US" smtClean="0"/>
              <a:t>6/13/19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F964-6242-8341-8C21-2F5CD4429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99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"/>
                <a:lumOff val="96000"/>
                <a:alpha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DEB6B-1185-1D47-B8B7-76D0D873C8A6}" type="datetimeFigureOut">
              <a:rPr lang="en-US" smtClean="0"/>
              <a:t>6/13/19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4F964-6242-8341-8C21-2F5CD4429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741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linicaltrials.gov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5371" y="676678"/>
            <a:ext cx="10421257" cy="1071563"/>
          </a:xfrm>
        </p:spPr>
        <p:txBody>
          <a:bodyPr/>
          <a:lstStyle/>
          <a:p>
            <a:r>
              <a:rPr lang="en-US" dirty="0"/>
              <a:t>Is a Clinical Trial Right for Me?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486985"/>
            <a:ext cx="9144000" cy="542340"/>
          </a:xfrm>
        </p:spPr>
        <p:txBody>
          <a:bodyPr>
            <a:noAutofit/>
          </a:bodyPr>
          <a:lstStyle/>
          <a:p>
            <a:r>
              <a:rPr lang="en-US" dirty="0"/>
              <a:t>John Eaton, MD</a:t>
            </a:r>
          </a:p>
          <a:p>
            <a:r>
              <a:rPr lang="en-US" dirty="0"/>
              <a:t>Lisa D. Pedicone, PhD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769" y="2126554"/>
            <a:ext cx="5414460" cy="298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348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150812"/>
            <a:ext cx="10515600" cy="1325563"/>
          </a:xfrm>
        </p:spPr>
        <p:txBody>
          <a:bodyPr/>
          <a:lstStyle/>
          <a:p>
            <a:r>
              <a:rPr lang="en-US" dirty="0"/>
              <a:t>Phase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76375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/>
              <a:t>Trials which are the focus of new drug approvals by FDA</a:t>
            </a:r>
          </a:p>
          <a:p>
            <a:r>
              <a:rPr lang="en-US" sz="3200" dirty="0"/>
              <a:t>Larger number of patients to test how well the treatment works and to measure adverse events</a:t>
            </a:r>
          </a:p>
          <a:p>
            <a:r>
              <a:rPr lang="en-US" sz="3200" dirty="0"/>
              <a:t>Some trials compare a new drug to an already approved drug to prove similar/better (active control trials)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87901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7E446AE-9B45-4F4A-81FB-E1F20DEDE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36537"/>
            <a:ext cx="10515600" cy="1325563"/>
          </a:xfrm>
        </p:spPr>
        <p:txBody>
          <a:bodyPr/>
          <a:lstStyle/>
          <a:p>
            <a:r>
              <a:rPr lang="en-US" dirty="0"/>
              <a:t>Phase 3 Trials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15E47C-6B58-A94E-AE1E-B8AE56167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562099"/>
            <a:ext cx="10948988" cy="4995863"/>
          </a:xfrm>
        </p:spPr>
        <p:txBody>
          <a:bodyPr>
            <a:normAutofit/>
          </a:bodyPr>
          <a:lstStyle/>
          <a:p>
            <a:r>
              <a:rPr lang="en-US" sz="3000" dirty="0"/>
              <a:t>Safety, Tolerability and Efficacy of </a:t>
            </a:r>
            <a:r>
              <a:rPr lang="en-US" sz="3000" dirty="0" err="1"/>
              <a:t>Cilofexor</a:t>
            </a:r>
            <a:r>
              <a:rPr lang="en-US" sz="3000" dirty="0"/>
              <a:t> in Non-Cirrhotic Adults With PSC (PSC-Phase 3) (PSC-Phase 3) (Gilead Sciences; US) (sites across the US)</a:t>
            </a:r>
          </a:p>
          <a:p>
            <a:r>
              <a:rPr lang="en-US" sz="3000" dirty="0"/>
              <a:t>Double-blind, Randomized, Placebo-controlled, Phase III Study Comparing </a:t>
            </a:r>
            <a:r>
              <a:rPr lang="en-US" sz="3000" dirty="0" err="1"/>
              <a:t>Norursodeoxycholic</a:t>
            </a:r>
            <a:r>
              <a:rPr lang="en-US" sz="3000" dirty="0"/>
              <a:t> Acid Capsules With Placebo in the Treatment of PSC (Dr. Falk Pharma GmbH; Germany) (research only in Austria and Germany)</a:t>
            </a:r>
          </a:p>
          <a:p>
            <a:r>
              <a:rPr lang="en-US" sz="3000" dirty="0"/>
              <a:t>A Prospective, Randomized, Multi-centered, Placebo-controlled Clinical Trial of Oral Vancomycin in Adults With PSC (Mayo Clinic, supported by FDA grant) (research only at Mayo sites)</a:t>
            </a:r>
          </a:p>
        </p:txBody>
      </p:sp>
    </p:spTree>
    <p:extLst>
      <p:ext uri="{BB962C8B-B14F-4D97-AF65-F5344CB8AC3E}">
        <p14:creationId xmlns:p14="http://schemas.microsoft.com/office/powerpoint/2010/main" val="2244525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7E446AE-9B45-4F4A-81FB-E1F20DEDE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36537"/>
            <a:ext cx="10515600" cy="1325563"/>
          </a:xfrm>
        </p:spPr>
        <p:txBody>
          <a:bodyPr/>
          <a:lstStyle/>
          <a:p>
            <a:r>
              <a:rPr lang="en-US" dirty="0"/>
              <a:t>Phase 3 Trials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15E47C-6B58-A94E-AE1E-B8AE56167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562099"/>
            <a:ext cx="10948988" cy="4995863"/>
          </a:xfrm>
        </p:spPr>
        <p:txBody>
          <a:bodyPr>
            <a:normAutofit/>
          </a:bodyPr>
          <a:lstStyle/>
          <a:p>
            <a:r>
              <a:rPr lang="en-US" sz="3000" dirty="0"/>
              <a:t>Safety, Tolerability and Efficacy of </a:t>
            </a:r>
            <a:r>
              <a:rPr lang="en-US" sz="3000" dirty="0" err="1"/>
              <a:t>Cilofexor</a:t>
            </a:r>
            <a:r>
              <a:rPr lang="en-US" sz="3000" dirty="0"/>
              <a:t> in Non-Cirrhotic Adults With PSC (PSC-Phase 3) (PSC-Phase 3) (Gilead Sciences; US) (sites across the US)</a:t>
            </a:r>
          </a:p>
          <a:p>
            <a:r>
              <a:rPr lang="en-US" sz="3000" dirty="0"/>
              <a:t>Double-blind, Randomized, Placebo-controlled, Phase III Study Comparing </a:t>
            </a:r>
            <a:r>
              <a:rPr lang="en-US" sz="3000" dirty="0" err="1"/>
              <a:t>Norursodeoxycholic</a:t>
            </a:r>
            <a:r>
              <a:rPr lang="en-US" sz="3000" dirty="0"/>
              <a:t> Acid Capsules With Placebo in the Treatment of PSC (Dr. Falk Pharma GmbH; Germany) </a:t>
            </a:r>
            <a:r>
              <a:rPr lang="en-US" sz="3000" dirty="0">
                <a:highlight>
                  <a:srgbClr val="FFFF00"/>
                </a:highlight>
              </a:rPr>
              <a:t>(research only in Austria and Germany)</a:t>
            </a:r>
          </a:p>
          <a:p>
            <a:r>
              <a:rPr lang="en-US" sz="3000" dirty="0"/>
              <a:t>A Prospective, Randomized, Multi-centered, Placebo-controlled Clinical Trial of Oral Vancomycin in Adults With PSC (Mayo Clinic, supported by FDA grant) </a:t>
            </a:r>
            <a:r>
              <a:rPr lang="en-US" sz="3000" dirty="0">
                <a:highlight>
                  <a:srgbClr val="FFFF00"/>
                </a:highlight>
              </a:rPr>
              <a:t>(research only at Mayo sites)</a:t>
            </a:r>
          </a:p>
        </p:txBody>
      </p:sp>
    </p:spTree>
    <p:extLst>
      <p:ext uri="{BB962C8B-B14F-4D97-AF65-F5344CB8AC3E}">
        <p14:creationId xmlns:p14="http://schemas.microsoft.com/office/powerpoint/2010/main" val="3728001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80" y="128253"/>
            <a:ext cx="10515600" cy="1325563"/>
          </a:xfrm>
        </p:spPr>
        <p:txBody>
          <a:bodyPr/>
          <a:lstStyle/>
          <a:p>
            <a:r>
              <a:rPr lang="en-US" dirty="0"/>
              <a:t>Phase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874" y="1562100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Trials that test approved drugs (e.g., vancomycin vs ursodiol) or procedures (e.g., ERCP stenting vs balloon) in broader patient populations (less exclusion criteria)</a:t>
            </a:r>
          </a:p>
          <a:p>
            <a:r>
              <a:rPr lang="en-US" sz="3200" dirty="0"/>
              <a:t>Pediatric trials are usually performed </a:t>
            </a:r>
            <a:r>
              <a:rPr lang="en-US" sz="3200" u="sng" dirty="0"/>
              <a:t>after</a:t>
            </a:r>
            <a:r>
              <a:rPr lang="en-US" sz="3200" dirty="0"/>
              <a:t> safety and efficacy are established in adults</a:t>
            </a:r>
          </a:p>
          <a:p>
            <a:r>
              <a:rPr lang="en-US" sz="3200" dirty="0"/>
              <a:t>Trials are typically conducted at a larger number of research centers</a:t>
            </a:r>
          </a:p>
          <a:p>
            <a:r>
              <a:rPr lang="en-US" sz="3200" dirty="0"/>
              <a:t>Many times expanded to include more community/regional medical centers</a:t>
            </a:r>
          </a:p>
        </p:txBody>
      </p:sp>
    </p:spTree>
    <p:extLst>
      <p:ext uri="{BB962C8B-B14F-4D97-AF65-F5344CB8AC3E}">
        <p14:creationId xmlns:p14="http://schemas.microsoft.com/office/powerpoint/2010/main" val="1328419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200" y="124254"/>
            <a:ext cx="10515600" cy="1325563"/>
          </a:xfrm>
        </p:spPr>
        <p:txBody>
          <a:bodyPr/>
          <a:lstStyle/>
          <a:p>
            <a:r>
              <a:rPr lang="en-US" dirty="0"/>
              <a:t>Putting it all together</a:t>
            </a:r>
            <a:r>
              <a:rPr lang="is-IS" dirty="0"/>
              <a:t>…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9571" y="1245053"/>
            <a:ext cx="5465201" cy="547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34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7401" y="134938"/>
            <a:ext cx="10515600" cy="1325563"/>
          </a:xfrm>
        </p:spPr>
        <p:txBody>
          <a:bodyPr/>
          <a:lstStyle/>
          <a:p>
            <a:r>
              <a:rPr lang="en-US" dirty="0"/>
              <a:t>The bad news</a:t>
            </a:r>
            <a:r>
              <a:rPr lang="is-IS" dirty="0"/>
              <a:t>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5849" b="17218"/>
          <a:stretch/>
        </p:blipFill>
        <p:spPr>
          <a:xfrm>
            <a:off x="0" y="1303338"/>
            <a:ext cx="12129284" cy="534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405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68410" y="179669"/>
            <a:ext cx="11145793" cy="2387600"/>
          </a:xfrm>
        </p:spPr>
        <p:txBody>
          <a:bodyPr>
            <a:normAutofit/>
          </a:bodyPr>
          <a:lstStyle/>
          <a:p>
            <a:r>
              <a:rPr lang="en-US" dirty="0"/>
              <a:t>Do I have to pay to be in a clinical trial?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20130" y="2849927"/>
            <a:ext cx="11145794" cy="2140264"/>
          </a:xfrm>
        </p:spPr>
        <p:txBody>
          <a:bodyPr>
            <a:noAutofit/>
          </a:bodyPr>
          <a:lstStyle/>
          <a:p>
            <a:pPr algn="l"/>
            <a:r>
              <a:rPr lang="en-US" sz="2800" dirty="0"/>
              <a:t>Answer: 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800" dirty="0"/>
              <a:t>There is no cost to you…if you live close to a site that is part of the trial.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800" dirty="0"/>
              <a:t>In some studies, you may receive money to cover the costs of multiple office visits; </a:t>
            </a:r>
            <a:r>
              <a:rPr lang="en-US" sz="2800" u="sng" dirty="0"/>
              <a:t>however</a:t>
            </a:r>
            <a:r>
              <a:rPr lang="en-US" sz="2800" dirty="0"/>
              <a:t>, travel costs (hotel, flights) typically are not covered.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800" dirty="0"/>
              <a:t>In most trials, the cost of the medication and all tests/procedures directly specified by the protocol are covered by the sponsoring company (typically pharmaceutical/device company).</a:t>
            </a:r>
          </a:p>
        </p:txBody>
      </p:sp>
    </p:spTree>
    <p:extLst>
      <p:ext uri="{BB962C8B-B14F-4D97-AF65-F5344CB8AC3E}">
        <p14:creationId xmlns:p14="http://schemas.microsoft.com/office/powerpoint/2010/main" val="1386421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93124" y="301383"/>
            <a:ext cx="10935730" cy="2387600"/>
          </a:xfrm>
        </p:spPr>
        <p:txBody>
          <a:bodyPr>
            <a:normAutofit/>
          </a:bodyPr>
          <a:lstStyle/>
          <a:p>
            <a:r>
              <a:rPr lang="en-US" dirty="0"/>
              <a:t>How do I know the drug in the clinical trial is safe and works?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93124" y="4045383"/>
            <a:ext cx="11022227" cy="2265770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Simple Answer: 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800" dirty="0"/>
              <a:t>You don’t; however, what phase of development the trial is in can give you some information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800" dirty="0"/>
              <a:t>More information on the drug is known if it is in later stage development</a:t>
            </a:r>
          </a:p>
        </p:txBody>
      </p:sp>
    </p:spTree>
    <p:extLst>
      <p:ext uri="{BB962C8B-B14F-4D97-AF65-F5344CB8AC3E}">
        <p14:creationId xmlns:p14="http://schemas.microsoft.com/office/powerpoint/2010/main" val="1141718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07773" y="424531"/>
            <a:ext cx="11430000" cy="2387600"/>
          </a:xfrm>
        </p:spPr>
        <p:txBody>
          <a:bodyPr>
            <a:normAutofit/>
          </a:bodyPr>
          <a:lstStyle/>
          <a:p>
            <a:r>
              <a:rPr lang="en-US" dirty="0"/>
              <a:t>Do clinical trials only include drugs that haven’t been approved yet?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91978" y="4045383"/>
            <a:ext cx="10861590" cy="1655762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Simple Answer: 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800" dirty="0"/>
              <a:t>No, it depends on the phase the trial is in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800" dirty="0"/>
              <a:t>Phase 4 typically studies approved drugs or devices</a:t>
            </a:r>
          </a:p>
        </p:txBody>
      </p:sp>
    </p:spTree>
    <p:extLst>
      <p:ext uri="{BB962C8B-B14F-4D97-AF65-F5344CB8AC3E}">
        <p14:creationId xmlns:p14="http://schemas.microsoft.com/office/powerpoint/2010/main" val="80971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620" y="256841"/>
            <a:ext cx="11391087" cy="1325563"/>
          </a:xfrm>
        </p:spPr>
        <p:txBody>
          <a:bodyPr/>
          <a:lstStyle/>
          <a:p>
            <a:pPr algn="ctr"/>
            <a:r>
              <a:rPr lang="en-US" dirty="0"/>
              <a:t>How Do I Find a Clinical Trial?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936" y="1801562"/>
            <a:ext cx="10515600" cy="4351338"/>
          </a:xfrm>
        </p:spPr>
        <p:txBody>
          <a:bodyPr>
            <a:normAutofit/>
          </a:bodyPr>
          <a:lstStyle/>
          <a:p>
            <a:r>
              <a:rPr lang="en-US" sz="4000" dirty="0">
                <a:hlinkClick r:id="rId2"/>
              </a:rPr>
              <a:t>www.clinicaltrials.gov</a:t>
            </a:r>
            <a:endParaRPr lang="en-US" sz="4000" dirty="0"/>
          </a:p>
          <a:p>
            <a:pPr lvl="1"/>
            <a:r>
              <a:rPr lang="en-US" sz="3600" dirty="0"/>
              <a:t>Use the ”Clinical Trials” link on the PSC Partners page under tab Patients &amp; Caregivers” (filters for PSC trials)</a:t>
            </a:r>
          </a:p>
          <a:p>
            <a:r>
              <a:rPr lang="en-US" sz="4000" dirty="0"/>
              <a:t>Talk to your doctor about possible trials in your area</a:t>
            </a:r>
          </a:p>
        </p:txBody>
      </p:sp>
    </p:spTree>
    <p:extLst>
      <p:ext uri="{BB962C8B-B14F-4D97-AF65-F5344CB8AC3E}">
        <p14:creationId xmlns:p14="http://schemas.microsoft.com/office/powerpoint/2010/main" val="1536196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432" y="196683"/>
            <a:ext cx="10515600" cy="1325563"/>
          </a:xfrm>
        </p:spPr>
        <p:txBody>
          <a:bodyPr/>
          <a:lstStyle/>
          <a:p>
            <a:r>
              <a:rPr lang="en-US" dirty="0"/>
              <a:t>What is a clinical trial?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0055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/>
              <a:t>A research study to test whether a medical strategy, treatment or device is safe and effective for humans.</a:t>
            </a:r>
          </a:p>
          <a:p>
            <a:r>
              <a:rPr lang="en-US" dirty="0"/>
              <a:t>The main purpose of clinical trials is RESEARCH.</a:t>
            </a:r>
          </a:p>
          <a:p>
            <a:r>
              <a:rPr lang="en-US" dirty="0"/>
              <a:t>Patients must be aware that the research may not benefit them.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25625"/>
            <a:ext cx="5548630" cy="369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33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621" y="220746"/>
            <a:ext cx="10515600" cy="1325563"/>
          </a:xfrm>
        </p:spPr>
        <p:txBody>
          <a:bodyPr/>
          <a:lstStyle/>
          <a:p>
            <a:r>
              <a:rPr lang="en-US" dirty="0"/>
              <a:t>What Do I Look For</a:t>
            </a:r>
            <a:r>
              <a:rPr lang="is-IS" dirty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843" y="1546308"/>
            <a:ext cx="10515600" cy="5090945"/>
          </a:xfrm>
        </p:spPr>
        <p:txBody>
          <a:bodyPr>
            <a:normAutofit/>
          </a:bodyPr>
          <a:lstStyle/>
          <a:p>
            <a:r>
              <a:rPr lang="en-US" dirty="0"/>
              <a:t>Where is the study being conducted? </a:t>
            </a:r>
          </a:p>
          <a:p>
            <a:r>
              <a:rPr lang="en-US" dirty="0"/>
              <a:t>What are the inclusion and exclusion criteria?  (very difficult to get a deviation approved)</a:t>
            </a:r>
          </a:p>
          <a:p>
            <a:r>
              <a:rPr lang="en-US" dirty="0"/>
              <a:t>How long will the study last?</a:t>
            </a:r>
          </a:p>
          <a:p>
            <a:r>
              <a:rPr lang="en-US" dirty="0"/>
              <a:t>What is likelihood I will receive the drug/treatment under study vs a control (how many “arms”)?</a:t>
            </a:r>
          </a:p>
          <a:p>
            <a:r>
              <a:rPr lang="en-US" dirty="0"/>
              <a:t>Is there a treatment/intervention or is objective non-treatment?</a:t>
            </a:r>
          </a:p>
          <a:p>
            <a:pPr lvl="1"/>
            <a:r>
              <a:rPr lang="en-US" dirty="0"/>
              <a:t>Blood/tissue samples for genetic research</a:t>
            </a:r>
          </a:p>
          <a:p>
            <a:pPr lvl="1"/>
            <a:r>
              <a:rPr lang="en-US" dirty="0"/>
              <a:t>Patient questionnaires relating to patient reported outcomes</a:t>
            </a:r>
          </a:p>
          <a:p>
            <a:pPr lvl="1"/>
            <a:r>
              <a:rPr lang="en-US" dirty="0"/>
              <a:t>Interventions such as diet modification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4317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527" y="148557"/>
            <a:ext cx="10515600" cy="1325563"/>
          </a:xfrm>
        </p:spPr>
        <p:txBody>
          <a:bodyPr/>
          <a:lstStyle/>
          <a:p>
            <a:r>
              <a:rPr lang="en-US" dirty="0"/>
              <a:t>If I find a study that I qualify for, then what?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968" y="1474120"/>
            <a:ext cx="10515600" cy="5167312"/>
          </a:xfrm>
        </p:spPr>
        <p:txBody>
          <a:bodyPr/>
          <a:lstStyle/>
          <a:p>
            <a:r>
              <a:rPr lang="en-US" dirty="0"/>
              <a:t>Carefully read the informed consent before signing</a:t>
            </a:r>
          </a:p>
          <a:p>
            <a:pPr lvl="1"/>
            <a:r>
              <a:rPr lang="en-US" dirty="0"/>
              <a:t>If a placebo controlled trial, ask if you will be offered the active drug after the study if you were randomized to placebo</a:t>
            </a:r>
          </a:p>
          <a:p>
            <a:r>
              <a:rPr lang="en-US" dirty="0"/>
              <a:t>Consider the time participating will require (travel time, extra visits beyond your normal care, extra tests, extra paperwork and questionnaires)</a:t>
            </a:r>
          </a:p>
          <a:p>
            <a:r>
              <a:rPr lang="en-US" dirty="0"/>
              <a:t>Can you handle the ’unknown’?</a:t>
            </a:r>
          </a:p>
          <a:p>
            <a:pPr lvl="1"/>
            <a:r>
              <a:rPr lang="en-US" dirty="0"/>
              <a:t>What if you don’t receive the new drug/treatment?  Are you willing to remain in the study until the end?</a:t>
            </a:r>
          </a:p>
          <a:p>
            <a:pPr lvl="1"/>
            <a:r>
              <a:rPr lang="en-US" dirty="0"/>
              <a:t>Do you have other options?</a:t>
            </a:r>
          </a:p>
        </p:txBody>
      </p:sp>
    </p:spTree>
    <p:extLst>
      <p:ext uri="{BB962C8B-B14F-4D97-AF65-F5344CB8AC3E}">
        <p14:creationId xmlns:p14="http://schemas.microsoft.com/office/powerpoint/2010/main" val="796749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8DC146-DB45-964A-A4C9-8551621A9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8023" y="161942"/>
            <a:ext cx="1203732" cy="10750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ABA8E4-994A-B34B-811C-893D470B2763}"/>
              </a:ext>
            </a:extLst>
          </p:cNvPr>
          <p:cNvSpPr txBox="1"/>
          <p:nvPr/>
        </p:nvSpPr>
        <p:spPr>
          <a:xfrm>
            <a:off x="5060303" y="6475626"/>
            <a:ext cx="20714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© 2018 PSC Partners Seeking a Cure</a:t>
            </a:r>
          </a:p>
        </p:txBody>
      </p:sp>
      <p:cxnSp>
        <p:nvCxnSpPr>
          <p:cNvPr id="7" name="AutoShape 13">
            <a:extLst>
              <a:ext uri="{FF2B5EF4-FFF2-40B4-BE49-F238E27FC236}">
                <a16:creationId xmlns:a16="http://schemas.microsoft.com/office/drawing/2014/main" id="{9471E4EC-3CF1-C249-B21C-11C3A3C74E9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6368945"/>
            <a:ext cx="12192000" cy="0"/>
          </a:xfrm>
          <a:prstGeom prst="straightConnector1">
            <a:avLst/>
          </a:prstGeom>
          <a:noFill/>
          <a:ln w="31750">
            <a:solidFill>
              <a:srgbClr val="BEDD05"/>
            </a:solidFill>
            <a:round/>
            <a:headEnd/>
            <a:tailEnd/>
          </a:ln>
          <a:extLst>
            <a:ext uri="{909E8E84-426E-40dd-AFC4-6F175D3DCCD1}">
              <a14:hiddenFill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o="http://schemas.microsoft.com/office/mac/office/2008/main" xmlns:mv="urn:schemas-microsoft-com:mac:vml" xmlns="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>
                <a:noFill/>
              </a14:hiddenFill>
            </a:ext>
          </a:extLst>
        </p:spPr>
      </p:cxnSp>
      <p:cxnSp>
        <p:nvCxnSpPr>
          <p:cNvPr id="8" name="AutoShape 14">
            <a:extLst>
              <a:ext uri="{FF2B5EF4-FFF2-40B4-BE49-F238E27FC236}">
                <a16:creationId xmlns:a16="http://schemas.microsoft.com/office/drawing/2014/main" id="{0089957A-56FC-C449-A629-3F7F59BDD7B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6422285"/>
            <a:ext cx="12192000" cy="0"/>
          </a:xfrm>
          <a:prstGeom prst="straightConnector1">
            <a:avLst/>
          </a:prstGeom>
          <a:noFill/>
          <a:ln w="3175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o="http://schemas.microsoft.com/office/mac/office/2008/main" xmlns:mv="urn:schemas-microsoft-com:mac:vml" xmlns="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>
                <a:noFill/>
              </a14:hiddenFill>
            </a:ext>
          </a:extLst>
        </p:spPr>
      </p:cxnSp>
      <p:cxnSp>
        <p:nvCxnSpPr>
          <p:cNvPr id="9" name="AutoShape 15">
            <a:extLst>
              <a:ext uri="{FF2B5EF4-FFF2-40B4-BE49-F238E27FC236}">
                <a16:creationId xmlns:a16="http://schemas.microsoft.com/office/drawing/2014/main" id="{6E90071C-9C3F-FC42-BD9A-160D9461BAD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6475625"/>
            <a:ext cx="12192000" cy="0"/>
          </a:xfrm>
          <a:prstGeom prst="straightConnector1">
            <a:avLst/>
          </a:prstGeom>
          <a:noFill/>
          <a:ln w="31750">
            <a:solidFill>
              <a:srgbClr val="7F2F2D"/>
            </a:solidFill>
            <a:round/>
            <a:headEnd/>
            <a:tailEnd/>
          </a:ln>
          <a:extLst>
            <a:ext uri="{909E8E84-426E-40dd-AFC4-6F175D3DCCD1}">
              <a14:hiddenFill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o="http://schemas.microsoft.com/office/mac/office/2008/main" xmlns:mv="urn:schemas-microsoft-com:mac:vml" xmlns="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>
                <a:noFill/>
              </a14:hiddenFill>
            </a:ext>
          </a:extLst>
        </p:spPr>
      </p:cxnSp>
      <p:sp>
        <p:nvSpPr>
          <p:cNvPr id="10" name="Rectangle 4">
            <a:extLst>
              <a:ext uri="{FF2B5EF4-FFF2-40B4-BE49-F238E27FC236}">
                <a16:creationId xmlns:a16="http://schemas.microsoft.com/office/drawing/2014/main" id="{AEBA0235-A8FC-5F47-AD4A-846CB3070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255" y="5460017"/>
            <a:ext cx="12192000" cy="30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1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4A0F276C-8E6D-D04F-99FD-5FA1A92E2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255" y="5669446"/>
            <a:ext cx="12192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tabLst>
                <a:tab pos="2971726" algn="ctr"/>
                <a:tab pos="5943451" algn="r"/>
              </a:tabLst>
            </a:pPr>
            <a:r>
              <a:rPr lang="en-US" altLang="en-US" sz="800">
                <a:solidFill>
                  <a:srgbClr val="808080"/>
                </a:solidFill>
                <a:latin typeface="Gill Sans MT" panose="020B050202010402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altLang="en-US" sz="800"/>
          </a:p>
          <a:p>
            <a:pPr>
              <a:tabLst>
                <a:tab pos="2971726" algn="ctr"/>
                <a:tab pos="5943451" algn="r"/>
              </a:tabLst>
            </a:pPr>
            <a:r>
              <a:rPr lang="en-US" altLang="en-US" sz="800">
                <a:solidFill>
                  <a:srgbClr val="808080"/>
                </a:solidFill>
                <a:latin typeface="Gill Sans MT" panose="020B050202010402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en-US" sz="2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1FE776-C990-5C4F-82CD-1832207F5740}"/>
              </a:ext>
            </a:extLst>
          </p:cNvPr>
          <p:cNvSpPr txBox="1"/>
          <p:nvPr/>
        </p:nvSpPr>
        <p:spPr>
          <a:xfrm>
            <a:off x="169817" y="274040"/>
            <a:ext cx="10321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General concerns about enrolling in a clinical trial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951478-7F40-A04C-81B4-74C241E6122F}"/>
              </a:ext>
            </a:extLst>
          </p:cNvPr>
          <p:cNvSpPr txBox="1"/>
          <p:nvPr/>
        </p:nvSpPr>
        <p:spPr>
          <a:xfrm>
            <a:off x="2537718" y="2815120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4C409C-C550-5440-B81A-28AA9F5D62EF}"/>
              </a:ext>
            </a:extLst>
          </p:cNvPr>
          <p:cNvSpPr txBox="1"/>
          <p:nvPr/>
        </p:nvSpPr>
        <p:spPr>
          <a:xfrm>
            <a:off x="161274" y="1452907"/>
            <a:ext cx="697042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2800" dirty="0"/>
              <a:t>General fear of the unknown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2800" dirty="0"/>
              <a:t>Unknown side effects or long-term effects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2800" dirty="0"/>
              <a:t>Possibility that the drug might affect current treatment for concurrent diseases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2800" dirty="0"/>
              <a:t>Being in the placebo group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2800" dirty="0"/>
              <a:t>Decreasing chance for transplant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2800" dirty="0"/>
              <a:t>Disruption to daily family life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2800" dirty="0"/>
              <a:t>Fear of jeopardizing current quality of life</a:t>
            </a:r>
          </a:p>
          <a:p>
            <a:endParaRPr lang="en-US" sz="2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953B662-5EC4-CE4F-89A4-D7D10FF0F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5009" y="2411901"/>
            <a:ext cx="4318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3701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8DC146-DB45-964A-A4C9-8551621A9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8023" y="161942"/>
            <a:ext cx="1203732" cy="10750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ABA8E4-994A-B34B-811C-893D470B2763}"/>
              </a:ext>
            </a:extLst>
          </p:cNvPr>
          <p:cNvSpPr txBox="1"/>
          <p:nvPr/>
        </p:nvSpPr>
        <p:spPr>
          <a:xfrm>
            <a:off x="5060303" y="6475626"/>
            <a:ext cx="20714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© 2018 PSC Partners Seeking a Cure</a:t>
            </a:r>
          </a:p>
        </p:txBody>
      </p:sp>
      <p:cxnSp>
        <p:nvCxnSpPr>
          <p:cNvPr id="7" name="AutoShape 13">
            <a:extLst>
              <a:ext uri="{FF2B5EF4-FFF2-40B4-BE49-F238E27FC236}">
                <a16:creationId xmlns:a16="http://schemas.microsoft.com/office/drawing/2014/main" id="{9471E4EC-3CF1-C249-B21C-11C3A3C74E9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6368945"/>
            <a:ext cx="12192000" cy="0"/>
          </a:xfrm>
          <a:prstGeom prst="straightConnector1">
            <a:avLst/>
          </a:prstGeom>
          <a:noFill/>
          <a:ln w="31750">
            <a:solidFill>
              <a:srgbClr val="BEDD05"/>
            </a:solidFill>
            <a:round/>
            <a:headEnd/>
            <a:tailEnd/>
          </a:ln>
          <a:extLst>
            <a:ext uri="{909E8E84-426E-40dd-AFC4-6F175D3DCCD1}">
              <a14:hiddenFill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o="http://schemas.microsoft.com/office/mac/office/2008/main" xmlns:mv="urn:schemas-microsoft-com:mac:vml" xmlns="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>
                <a:noFill/>
              </a14:hiddenFill>
            </a:ext>
          </a:extLst>
        </p:spPr>
      </p:cxnSp>
      <p:cxnSp>
        <p:nvCxnSpPr>
          <p:cNvPr id="8" name="AutoShape 14">
            <a:extLst>
              <a:ext uri="{FF2B5EF4-FFF2-40B4-BE49-F238E27FC236}">
                <a16:creationId xmlns:a16="http://schemas.microsoft.com/office/drawing/2014/main" id="{0089957A-56FC-C449-A629-3F7F59BDD7B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6422285"/>
            <a:ext cx="12192000" cy="0"/>
          </a:xfrm>
          <a:prstGeom prst="straightConnector1">
            <a:avLst/>
          </a:prstGeom>
          <a:noFill/>
          <a:ln w="3175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o="http://schemas.microsoft.com/office/mac/office/2008/main" xmlns:mv="urn:schemas-microsoft-com:mac:vml" xmlns="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>
                <a:noFill/>
              </a14:hiddenFill>
            </a:ext>
          </a:extLst>
        </p:spPr>
      </p:cxnSp>
      <p:cxnSp>
        <p:nvCxnSpPr>
          <p:cNvPr id="9" name="AutoShape 15">
            <a:extLst>
              <a:ext uri="{FF2B5EF4-FFF2-40B4-BE49-F238E27FC236}">
                <a16:creationId xmlns:a16="http://schemas.microsoft.com/office/drawing/2014/main" id="{6E90071C-9C3F-FC42-BD9A-160D9461BAD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6475625"/>
            <a:ext cx="12192000" cy="0"/>
          </a:xfrm>
          <a:prstGeom prst="straightConnector1">
            <a:avLst/>
          </a:prstGeom>
          <a:noFill/>
          <a:ln w="31750">
            <a:solidFill>
              <a:srgbClr val="7F2F2D"/>
            </a:solidFill>
            <a:round/>
            <a:headEnd/>
            <a:tailEnd/>
          </a:ln>
          <a:extLst>
            <a:ext uri="{909E8E84-426E-40dd-AFC4-6F175D3DCCD1}">
              <a14:hiddenFill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o="http://schemas.microsoft.com/office/mac/office/2008/main" xmlns:mv="urn:schemas-microsoft-com:mac:vml" xmlns="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>
                <a:noFill/>
              </a14:hiddenFill>
            </a:ext>
          </a:extLst>
        </p:spPr>
      </p:cxnSp>
      <p:sp>
        <p:nvSpPr>
          <p:cNvPr id="10" name="Rectangle 4">
            <a:extLst>
              <a:ext uri="{FF2B5EF4-FFF2-40B4-BE49-F238E27FC236}">
                <a16:creationId xmlns:a16="http://schemas.microsoft.com/office/drawing/2014/main" id="{AEBA0235-A8FC-5F47-AD4A-846CB3070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255" y="5460017"/>
            <a:ext cx="12192000" cy="30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1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4A0F276C-8E6D-D04F-99FD-5FA1A92E2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255" y="5669446"/>
            <a:ext cx="12192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tabLst>
                <a:tab pos="2971726" algn="ctr"/>
                <a:tab pos="5943451" algn="r"/>
              </a:tabLst>
            </a:pPr>
            <a:r>
              <a:rPr lang="en-US" altLang="en-US" sz="800">
                <a:solidFill>
                  <a:srgbClr val="808080"/>
                </a:solidFill>
                <a:latin typeface="Gill Sans MT" panose="020B050202010402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altLang="en-US" sz="800"/>
          </a:p>
          <a:p>
            <a:pPr>
              <a:tabLst>
                <a:tab pos="2971726" algn="ctr"/>
                <a:tab pos="5943451" algn="r"/>
              </a:tabLst>
            </a:pPr>
            <a:r>
              <a:rPr lang="en-US" altLang="en-US" sz="800">
                <a:solidFill>
                  <a:srgbClr val="808080"/>
                </a:solidFill>
                <a:latin typeface="Gill Sans MT" panose="020B050202010402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en-US" sz="2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1FE776-C990-5C4F-82CD-1832207F5740}"/>
              </a:ext>
            </a:extLst>
          </p:cNvPr>
          <p:cNvSpPr txBox="1"/>
          <p:nvPr/>
        </p:nvSpPr>
        <p:spPr>
          <a:xfrm>
            <a:off x="236014" y="161942"/>
            <a:ext cx="10583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Specific trial requirements as obstacles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951478-7F40-A04C-81B4-74C241E6122F}"/>
              </a:ext>
            </a:extLst>
          </p:cNvPr>
          <p:cNvSpPr txBox="1"/>
          <p:nvPr/>
        </p:nvSpPr>
        <p:spPr>
          <a:xfrm>
            <a:off x="2537718" y="2815120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1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29F085B-3563-5E4D-9D66-8485F511E494}"/>
              </a:ext>
            </a:extLst>
          </p:cNvPr>
          <p:cNvGraphicFramePr/>
          <p:nvPr/>
        </p:nvGraphicFramePr>
        <p:xfrm>
          <a:off x="154112" y="1317553"/>
          <a:ext cx="11787643" cy="4820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688628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716" y="232778"/>
            <a:ext cx="10515600" cy="1325563"/>
          </a:xfrm>
        </p:spPr>
        <p:txBody>
          <a:bodyPr/>
          <a:lstStyle/>
          <a:p>
            <a:r>
              <a:rPr lang="en-US" dirty="0"/>
              <a:t>Final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716" y="1558341"/>
            <a:ext cx="11453846" cy="4351338"/>
          </a:xfrm>
        </p:spPr>
        <p:txBody>
          <a:bodyPr>
            <a:normAutofit/>
          </a:bodyPr>
          <a:lstStyle/>
          <a:p>
            <a:r>
              <a:rPr lang="en-US" sz="3200" dirty="0"/>
              <a:t>Even if a study isn’t providing a new treatment, clinical research plays a very important part in working towards cures.</a:t>
            </a:r>
          </a:p>
          <a:p>
            <a:r>
              <a:rPr lang="en-US" sz="3200" dirty="0"/>
              <a:t>Registries (PSC Partners registry!) are critical sources of information especially for rare diseases.</a:t>
            </a:r>
          </a:p>
          <a:p>
            <a:r>
              <a:rPr lang="en-US" sz="3200" dirty="0"/>
              <a:t>Always consider the </a:t>
            </a:r>
            <a:r>
              <a:rPr lang="en-US" sz="3200" dirty="0" err="1"/>
              <a:t>benefit:risk</a:t>
            </a:r>
            <a:r>
              <a:rPr lang="en-US" sz="3200" dirty="0"/>
              <a:t> ratio when considering enrolling in any type of trial and decide what is best for your individual situation.</a:t>
            </a:r>
          </a:p>
        </p:txBody>
      </p:sp>
    </p:spTree>
    <p:extLst>
      <p:ext uri="{BB962C8B-B14F-4D97-AF65-F5344CB8AC3E}">
        <p14:creationId xmlns:p14="http://schemas.microsoft.com/office/powerpoint/2010/main" val="1349924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0" y="208715"/>
            <a:ext cx="10515600" cy="1325563"/>
          </a:xfrm>
        </p:spPr>
        <p:txBody>
          <a:bodyPr/>
          <a:lstStyle/>
          <a:p>
            <a:r>
              <a:rPr lang="en-US" dirty="0"/>
              <a:t>What is a clinical trial?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589" y="1534278"/>
            <a:ext cx="11397915" cy="4351338"/>
          </a:xfrm>
        </p:spPr>
        <p:txBody>
          <a:bodyPr/>
          <a:lstStyle/>
          <a:p>
            <a:r>
              <a:rPr lang="en-US" dirty="0"/>
              <a:t>The sponsor and other groups are responsible for overseeing the conduct of a trial</a:t>
            </a:r>
          </a:p>
          <a:p>
            <a:pPr lvl="1"/>
            <a:r>
              <a:rPr lang="en-US" dirty="0"/>
              <a:t>Sponsors can include a pharmaceutical or device company, an individual physician (Investigator Initiated Study) or a government entity (e.g., NIH)</a:t>
            </a:r>
          </a:p>
          <a:p>
            <a:r>
              <a:rPr lang="en-US" dirty="0"/>
              <a:t>Oversight:  Institutional Review Board (IRB), Data Safety Monitoring Board</a:t>
            </a:r>
          </a:p>
          <a:p>
            <a:r>
              <a:rPr lang="en-US" dirty="0"/>
              <a:t>Studies follow strict standards to protect patients and are designed to  produce reliable study results</a:t>
            </a:r>
          </a:p>
          <a:p>
            <a:r>
              <a:rPr lang="en-US" dirty="0"/>
              <a:t>Require written patient informed consent</a:t>
            </a:r>
          </a:p>
          <a:p>
            <a:r>
              <a:rPr lang="en-US" dirty="0"/>
              <a:t>Important to understand what “phase” the clinical trial is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631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138" y="179388"/>
            <a:ext cx="11460922" cy="1325563"/>
          </a:xfrm>
        </p:spPr>
        <p:txBody>
          <a:bodyPr/>
          <a:lstStyle/>
          <a:p>
            <a:r>
              <a:rPr lang="en-US" dirty="0"/>
              <a:t>What are the components of a trial?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138" y="1625147"/>
            <a:ext cx="8032977" cy="4861378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Defining a need for the research</a:t>
            </a:r>
          </a:p>
          <a:p>
            <a:r>
              <a:rPr lang="en-US" sz="2400" dirty="0"/>
              <a:t>Reviewing currently available evidence or information on the topic</a:t>
            </a:r>
          </a:p>
          <a:p>
            <a:pPr lvl="1"/>
            <a:r>
              <a:rPr lang="en-US" sz="1900" dirty="0"/>
              <a:t>None </a:t>
            </a:r>
          </a:p>
          <a:p>
            <a:pPr lvl="1"/>
            <a:r>
              <a:rPr lang="en-US" sz="1900" dirty="0"/>
              <a:t>Controversial</a:t>
            </a:r>
          </a:p>
          <a:p>
            <a:pPr lvl="1"/>
            <a:r>
              <a:rPr lang="en-US" sz="1900" dirty="0"/>
              <a:t>Existing but improvements needed</a:t>
            </a:r>
          </a:p>
          <a:p>
            <a:r>
              <a:rPr lang="en-US" sz="2400" dirty="0"/>
              <a:t>Develop a protocol</a:t>
            </a:r>
          </a:p>
          <a:p>
            <a:pPr lvl="1"/>
            <a:r>
              <a:rPr lang="en-US" sz="1900" dirty="0"/>
              <a:t>Background of disease or problem</a:t>
            </a:r>
          </a:p>
          <a:p>
            <a:pPr lvl="1"/>
            <a:r>
              <a:rPr lang="en-US" sz="1900" dirty="0"/>
              <a:t>Aims of the research</a:t>
            </a:r>
          </a:p>
          <a:p>
            <a:pPr lvl="1"/>
            <a:r>
              <a:rPr lang="en-US" sz="1900" dirty="0"/>
              <a:t>Analysis plan to prespecify how you will determine if the trial was successful</a:t>
            </a:r>
          </a:p>
          <a:p>
            <a:pPr lvl="1"/>
            <a:r>
              <a:rPr lang="en-US" sz="1900" dirty="0"/>
              <a:t>Inclusion and exclusion criteria</a:t>
            </a:r>
          </a:p>
          <a:p>
            <a:pPr lvl="1"/>
            <a:r>
              <a:rPr lang="en-US" sz="1900" dirty="0"/>
              <a:t>Safety plan and how to monitor patients</a:t>
            </a:r>
          </a:p>
          <a:p>
            <a:r>
              <a:rPr lang="en-US" sz="2400" dirty="0"/>
              <a:t>Create an informed consent document</a:t>
            </a:r>
          </a:p>
          <a:p>
            <a:r>
              <a:rPr lang="en-US" sz="2400" dirty="0"/>
              <a:t>Design a budget and get it approved</a:t>
            </a:r>
          </a:p>
          <a:p>
            <a:r>
              <a:rPr lang="en-US" sz="2400" dirty="0"/>
              <a:t>Approval of the protocol, informed consent form, and monitoring plan from regulatory agencies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1115" y="1978548"/>
            <a:ext cx="3427945" cy="285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697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138" y="122237"/>
            <a:ext cx="10515600" cy="1325563"/>
          </a:xfrm>
        </p:spPr>
        <p:txBody>
          <a:bodyPr/>
          <a:lstStyle/>
          <a:p>
            <a:r>
              <a:rPr lang="en-US" dirty="0"/>
              <a:t>Phase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4268" y="1624013"/>
            <a:ext cx="5823631" cy="4991100"/>
          </a:xfrm>
        </p:spPr>
        <p:txBody>
          <a:bodyPr>
            <a:normAutofit/>
          </a:bodyPr>
          <a:lstStyle/>
          <a:p>
            <a:r>
              <a:rPr lang="en-US" dirty="0"/>
              <a:t>First time drug is given to humans </a:t>
            </a:r>
          </a:p>
          <a:p>
            <a:r>
              <a:rPr lang="en-US" dirty="0"/>
              <a:t>First done in “healthy volunteers” and then in patients with the disease</a:t>
            </a:r>
          </a:p>
          <a:p>
            <a:r>
              <a:rPr lang="en-US" dirty="0"/>
              <a:t>Usually only given for 1-14 days</a:t>
            </a:r>
          </a:p>
          <a:p>
            <a:r>
              <a:rPr lang="en-US" dirty="0"/>
              <a:t>Not able to show if drug “works” but to show major safety signal</a:t>
            </a:r>
          </a:p>
          <a:p>
            <a:r>
              <a:rPr lang="en-US" dirty="0"/>
              <a:t>Small number of patients included</a:t>
            </a:r>
          </a:p>
          <a:p>
            <a:r>
              <a:rPr lang="en-US" dirty="0"/>
              <a:t>Typically involves more blood draws and physical exams than normal medical care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17343" y="1969417"/>
            <a:ext cx="5181600" cy="342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992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35" y="108231"/>
            <a:ext cx="10515600" cy="1325563"/>
          </a:xfrm>
        </p:spPr>
        <p:txBody>
          <a:bodyPr/>
          <a:lstStyle/>
          <a:p>
            <a:r>
              <a:rPr lang="en-US" dirty="0"/>
              <a:t>Phase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3135" y="1248056"/>
            <a:ext cx="7453540" cy="5195605"/>
          </a:xfrm>
        </p:spPr>
        <p:txBody>
          <a:bodyPr>
            <a:noAutofit/>
          </a:bodyPr>
          <a:lstStyle/>
          <a:p>
            <a:r>
              <a:rPr lang="en-US" sz="2400" dirty="0"/>
              <a:t>Studies patients with the disease</a:t>
            </a:r>
          </a:p>
          <a:p>
            <a:r>
              <a:rPr lang="en-US" sz="2400" dirty="0"/>
              <a:t>Treatment is given for a longer period of time than Phase 1 to test whether there is a positive response</a:t>
            </a:r>
          </a:p>
          <a:p>
            <a:r>
              <a:rPr lang="en-US" sz="2400" dirty="0"/>
              <a:t>Evaluates longer term safety</a:t>
            </a:r>
          </a:p>
          <a:p>
            <a:r>
              <a:rPr lang="en-US" sz="2400" dirty="0"/>
              <a:t>Typically very specific patient population (many exclusion criteria) and may be more difficult to qualify</a:t>
            </a:r>
          </a:p>
          <a:p>
            <a:r>
              <a:rPr lang="en-US" sz="2400" dirty="0"/>
              <a:t>Typically different doses tested</a:t>
            </a:r>
          </a:p>
          <a:p>
            <a:r>
              <a:rPr lang="en-US" sz="2400" dirty="0"/>
              <a:t>Treatment commonly tested against a control</a:t>
            </a:r>
          </a:p>
          <a:p>
            <a:pPr lvl="1"/>
            <a:r>
              <a:rPr lang="en-US" sz="2000" dirty="0"/>
              <a:t>Active control:  Another drug known to have benefit in patients with the disease</a:t>
            </a:r>
          </a:p>
          <a:p>
            <a:pPr lvl="1"/>
            <a:r>
              <a:rPr lang="en-US" sz="2000" dirty="0"/>
              <a:t>Placebo control:  A sham pill/injection </a:t>
            </a:r>
          </a:p>
          <a:p>
            <a:r>
              <a:rPr lang="en-US" sz="2400" dirty="0"/>
              <a:t>Most times patients will be ”randomized” to receive new treatment or the control (placebo or active)</a:t>
            </a: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806871" y="2022814"/>
            <a:ext cx="4198520" cy="31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404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35" y="108231"/>
            <a:ext cx="10515600" cy="1325563"/>
          </a:xfrm>
        </p:spPr>
        <p:txBody>
          <a:bodyPr/>
          <a:lstStyle/>
          <a:p>
            <a:r>
              <a:rPr lang="en-US" dirty="0"/>
              <a:t>Phase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3135" y="1606378"/>
            <a:ext cx="7453540" cy="4837283"/>
          </a:xfrm>
        </p:spPr>
        <p:txBody>
          <a:bodyPr>
            <a:noAutofit/>
          </a:bodyPr>
          <a:lstStyle/>
          <a:p>
            <a:r>
              <a:rPr lang="en-US" sz="3200" dirty="0"/>
              <a:t>Studies can be sponsored/conducted by an academic institution interested in testing whether certain drugs/supplements/treatments used for other diseases can help those with PSC</a:t>
            </a:r>
          </a:p>
          <a:p>
            <a:r>
              <a:rPr lang="en-US" sz="3200" dirty="0"/>
              <a:t>Many times these small, single-center studies receive a great deal of press</a:t>
            </a: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806871" y="2022814"/>
            <a:ext cx="4198520" cy="31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61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7E446AE-9B45-4F4A-81FB-E1F20DEDE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36537"/>
            <a:ext cx="10515600" cy="1325563"/>
          </a:xfrm>
        </p:spPr>
        <p:txBody>
          <a:bodyPr/>
          <a:lstStyle/>
          <a:p>
            <a:r>
              <a:rPr lang="en-US" dirty="0"/>
              <a:t>What’s in a name….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15E47C-6B58-A94E-AE1E-B8AE56167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562099"/>
            <a:ext cx="10948988" cy="4995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Some Phase 2 studies recruiting…but limitations</a:t>
            </a:r>
          </a:p>
          <a:p>
            <a:r>
              <a:rPr lang="en-US" sz="2400" dirty="0"/>
              <a:t>A Randomized, Open-label, Phase 2 Study to Evaluate Safety and Efficacy of DUR-928 in Subjects With PSC (</a:t>
            </a:r>
            <a:r>
              <a:rPr lang="en-US" sz="2400" dirty="0" err="1"/>
              <a:t>Durect</a:t>
            </a:r>
            <a:r>
              <a:rPr lang="en-US" sz="2400" dirty="0"/>
              <a:t>) (sites across US)</a:t>
            </a:r>
          </a:p>
          <a:p>
            <a:r>
              <a:rPr lang="en-US" sz="2400" dirty="0"/>
              <a:t>A Proof-of-Concept and Dose-Ranging Study Investigating the Efficacy and Safety of HTD1801 in Adult Subjects With PSC (</a:t>
            </a:r>
            <a:r>
              <a:rPr lang="en-US" sz="2400" dirty="0" err="1"/>
              <a:t>HighTide</a:t>
            </a:r>
            <a:r>
              <a:rPr lang="en-US" sz="2400" dirty="0"/>
              <a:t> Biopharma)(sites across US)</a:t>
            </a: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A Randomized, Placebo-controlled Pilot Study of Sulfasalazine for the Treatment of PSC (Brigham and Women’s Hospital, Boston) (a few sites in US)</a:t>
            </a: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Investigation of the Activity of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</a:rPr>
              <a:t>Vidofludimus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 Calcium, a Novel, Orally Available, Small Molecule Inhibitor of Dihydroorotate Dehydrogenase, as a Treatment for PSC (Mayo Clinic, supported by FDA grant) (research only at Mayo sites)</a:t>
            </a: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Intra-arterial Injection of Umbilical Cord Mesenchymal Stem Cells in PSC (Dr.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</a:rPr>
              <a:t>Dongliang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 Li, China) (not recruiting)</a:t>
            </a:r>
          </a:p>
        </p:txBody>
      </p:sp>
    </p:spTree>
    <p:extLst>
      <p:ext uri="{BB962C8B-B14F-4D97-AF65-F5344CB8AC3E}">
        <p14:creationId xmlns:p14="http://schemas.microsoft.com/office/powerpoint/2010/main" val="2837091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7E446AE-9B45-4F4A-81FB-E1F20DEDE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36537"/>
            <a:ext cx="10515600" cy="1325563"/>
          </a:xfrm>
        </p:spPr>
        <p:txBody>
          <a:bodyPr/>
          <a:lstStyle/>
          <a:p>
            <a:r>
              <a:rPr lang="en-US" dirty="0"/>
              <a:t>What’s in a name….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15E47C-6B58-A94E-AE1E-B8AE56167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562099"/>
            <a:ext cx="10948988" cy="4995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Some Phase 2 studies recruiting…but limitations</a:t>
            </a: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A Randomized, Open-label, Phase 2 Study to Evaluate Safety and Efficacy of DUR-928 in Subjects With PSC (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</a:rPr>
              <a:t>Durect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) (sites across US)</a:t>
            </a: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A Proof-of-Concept and Dose-Ranging Study Investigating the Efficacy and Safety of HTD1801 in Adult Subjects With PSC (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</a:rPr>
              <a:t>HighTide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 Biopharma)(sites across US)</a:t>
            </a:r>
          </a:p>
          <a:p>
            <a:r>
              <a:rPr lang="en-US" sz="2400" dirty="0"/>
              <a:t>A Randomized, Placebo-controlled Pilot Study of Sulfasalazine for the Treatment of PSC (Brigham and Women’s Hospital, Boston) (a few sites in US)</a:t>
            </a:r>
          </a:p>
          <a:p>
            <a:r>
              <a:rPr lang="en-US" sz="2400" dirty="0"/>
              <a:t>Investigation of the Activity of </a:t>
            </a:r>
            <a:r>
              <a:rPr lang="en-US" sz="2400" dirty="0" err="1"/>
              <a:t>Vidofludimus</a:t>
            </a:r>
            <a:r>
              <a:rPr lang="en-US" sz="2400" dirty="0"/>
              <a:t> Calcium, a Novel, Orally Available, Small Molecule Inhibitor of Dihydroorotate Dehydrogenase, as a Treatment for PSC (Mayo Clinic, supported by FDA grant) (research only at Mayo sites)</a:t>
            </a:r>
          </a:p>
          <a:p>
            <a:r>
              <a:rPr lang="en-US" sz="2400" dirty="0"/>
              <a:t>Intra-arterial Injection of Umbilical Cord Mesenchymal Stem Cells in PSC (Dr. </a:t>
            </a:r>
            <a:r>
              <a:rPr lang="en-US" sz="2400" dirty="0" err="1"/>
              <a:t>Dongliang</a:t>
            </a:r>
            <a:r>
              <a:rPr lang="en-US" sz="2400" dirty="0"/>
              <a:t> Li, China) (not recruiting)</a:t>
            </a:r>
          </a:p>
        </p:txBody>
      </p:sp>
    </p:spTree>
    <p:extLst>
      <p:ext uri="{BB962C8B-B14F-4D97-AF65-F5344CB8AC3E}">
        <p14:creationId xmlns:p14="http://schemas.microsoft.com/office/powerpoint/2010/main" val="14248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1485</Words>
  <Application>Microsoft Macintosh PowerPoint</Application>
  <PresentationFormat>Widescreen</PresentationFormat>
  <Paragraphs>135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Gill Sans MT</vt:lpstr>
      <vt:lpstr>Office Theme</vt:lpstr>
      <vt:lpstr>Is a Clinical Trial Right for Me?</vt:lpstr>
      <vt:lpstr>What is a clinical trial?</vt:lpstr>
      <vt:lpstr>What is a clinical trial?</vt:lpstr>
      <vt:lpstr>What are the components of a trial?</vt:lpstr>
      <vt:lpstr>Phase 1</vt:lpstr>
      <vt:lpstr>Phase 2</vt:lpstr>
      <vt:lpstr>Phase 2</vt:lpstr>
      <vt:lpstr>What’s in a name….</vt:lpstr>
      <vt:lpstr>What’s in a name….</vt:lpstr>
      <vt:lpstr>Phase 3</vt:lpstr>
      <vt:lpstr>Phase 3 Trials</vt:lpstr>
      <vt:lpstr>Phase 3 Trials</vt:lpstr>
      <vt:lpstr>Phase 4</vt:lpstr>
      <vt:lpstr>Putting it all together…</vt:lpstr>
      <vt:lpstr>The bad news…</vt:lpstr>
      <vt:lpstr>Do I have to pay to be in a clinical trial?</vt:lpstr>
      <vt:lpstr>How do I know the drug in the clinical trial is safe and works?</vt:lpstr>
      <vt:lpstr>Do clinical trials only include drugs that haven’t been approved yet?</vt:lpstr>
      <vt:lpstr>How Do I Find a Clinical Trial?</vt:lpstr>
      <vt:lpstr>What Do I Look For…</vt:lpstr>
      <vt:lpstr>If I find a study that I qualify for, then what?</vt:lpstr>
      <vt:lpstr>PowerPoint Presentation</vt:lpstr>
      <vt:lpstr>PowerPoint Presentation</vt:lpstr>
      <vt:lpstr>Final words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a Clinical Trial Right for Me?</dc:title>
  <dc:creator>Lisa D Pedicone</dc:creator>
  <cp:lastModifiedBy>Lisa Pedicone</cp:lastModifiedBy>
  <cp:revision>37</cp:revision>
  <dcterms:created xsi:type="dcterms:W3CDTF">2017-06-14T13:31:21Z</dcterms:created>
  <dcterms:modified xsi:type="dcterms:W3CDTF">2019-06-13T22:15:30Z</dcterms:modified>
</cp:coreProperties>
</file>