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93" r:id="rId2"/>
    <p:sldId id="357" r:id="rId3"/>
    <p:sldId id="380" r:id="rId4"/>
    <p:sldId id="382" r:id="rId5"/>
    <p:sldId id="384" r:id="rId6"/>
    <p:sldId id="385" r:id="rId7"/>
    <p:sldId id="386" r:id="rId8"/>
    <p:sldId id="387" r:id="rId9"/>
    <p:sldId id="388" r:id="rId10"/>
    <p:sldId id="389" r:id="rId11"/>
    <p:sldId id="390" r:id="rId12"/>
    <p:sldId id="391" r:id="rId13"/>
    <p:sldId id="392" r:id="rId14"/>
    <p:sldId id="393" r:id="rId15"/>
    <p:sldId id="394" r:id="rId16"/>
    <p:sldId id="396" r:id="rId17"/>
    <p:sldId id="398" r:id="rId18"/>
    <p:sldId id="408" r:id="rId19"/>
    <p:sldId id="400" r:id="rId20"/>
    <p:sldId id="402" r:id="rId21"/>
    <p:sldId id="406" r:id="rId22"/>
    <p:sldId id="405" r:id="rId23"/>
    <p:sldId id="403" r:id="rId24"/>
    <p:sldId id="407" r:id="rId2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-8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-8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-8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-8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-8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-8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-8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-8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-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68A9"/>
    <a:srgbClr val="000000"/>
    <a:srgbClr val="00FFFF"/>
    <a:srgbClr val="6699FF"/>
    <a:srgbClr val="00FF00"/>
    <a:srgbClr val="CC0000"/>
    <a:srgbClr val="FF0000"/>
    <a:srgbClr val="FAF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61472" autoAdjust="0"/>
  </p:normalViewPr>
  <p:slideViewPr>
    <p:cSldViewPr>
      <p:cViewPr varScale="1">
        <p:scale>
          <a:sx n="54" d="100"/>
          <a:sy n="54" d="100"/>
        </p:scale>
        <p:origin x="2294" y="67"/>
      </p:cViewPr>
      <p:guideLst>
        <p:guide orient="horz" pos="216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D295F6C-2D1C-4D64-AD52-56212ACE88CF}" type="datetime1">
              <a:rPr lang="en-US"/>
              <a:pPr>
                <a:defRPr/>
              </a:pPr>
              <a:t>6/23/2017</a:t>
            </a:fld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BEAE8F2A-52B0-4DB7-95A6-3BA9D08EA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184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Geneva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Geneva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Geneva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77AF07F4-E8E1-4D04-9229-84BF9F8AB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42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-84" charset="-128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-84" charset="-128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-84" charset="-128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-84" charset="-128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Geneva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Geneva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Geneva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Geneva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Geneva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 pitchFamily="-84" charset="-128"/>
              </a:defRPr>
            </a:lvl9pPr>
          </a:lstStyle>
          <a:p>
            <a:pPr eaLnBrk="1" hangingPunct="1">
              <a:defRPr/>
            </a:pPr>
            <a:fld id="{01B78E39-8F30-4387-839B-9A60513F5AE3}" type="slidenum">
              <a:rPr lang="en-US" sz="1200" smtClean="0"/>
              <a:pPr eaLnBrk="1" hangingPunct="1">
                <a:defRPr/>
              </a:pPr>
              <a:t>1</a:t>
            </a:fld>
            <a:endParaRPr lang="en-US" sz="1200" smtClean="0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Geneva" pitchFamily="-8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5361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F07F4-E8E1-4D04-9229-84BF9F8AB00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277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F07F4-E8E1-4D04-9229-84BF9F8AB00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446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F07F4-E8E1-4D04-9229-84BF9F8AB00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5575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kids move</a:t>
            </a:r>
            <a:r>
              <a:rPr lang="en-US" baseline="0" dirty="0" smtClean="0"/>
              <a:t> through adolescence, peer support becomes more important then family support.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F07F4-E8E1-4D04-9229-84BF9F8AB00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005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kids move</a:t>
            </a:r>
            <a:r>
              <a:rPr lang="en-US" baseline="0" dirty="0" smtClean="0"/>
              <a:t> through adolescence, peer support becomes more important then family support.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F07F4-E8E1-4D04-9229-84BF9F8AB00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433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kids move</a:t>
            </a:r>
            <a:r>
              <a:rPr lang="en-US" baseline="0" dirty="0" smtClean="0"/>
              <a:t> through adolescence, peer support becomes more important then family support.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F07F4-E8E1-4D04-9229-84BF9F8AB00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305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kids move</a:t>
            </a:r>
            <a:r>
              <a:rPr lang="en-US" baseline="0" dirty="0" smtClean="0"/>
              <a:t> through adolescence, peer support becomes more important then family support.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F07F4-E8E1-4D04-9229-84BF9F8AB00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8762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kids move</a:t>
            </a:r>
            <a:r>
              <a:rPr lang="en-US" baseline="0" dirty="0" smtClean="0"/>
              <a:t> through adolescence, peer support becomes more important then family support. https://s-media-cache-ak0.pinimg.com/736x/8c/d5/84/8cd5845d1f5840e4d4b1a395dd5b495d.jpg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F07F4-E8E1-4D04-9229-84BF9F8AB00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052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kids move</a:t>
            </a:r>
            <a:r>
              <a:rPr lang="en-US" baseline="0" dirty="0" smtClean="0"/>
              <a:t> through adolescence, peer support becomes more important then family support. https://s-media-cache-ak0.pinimg.com/736x/8c/d5/84/8cd5845d1f5840e4d4b1a395dd5b495d.jpg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F07F4-E8E1-4D04-9229-84BF9F8AB00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565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kids move</a:t>
            </a:r>
            <a:r>
              <a:rPr lang="en-US" baseline="0" dirty="0" smtClean="0"/>
              <a:t> through adolescence, peer support becomes more important then family support.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F07F4-E8E1-4D04-9229-84BF9F8AB00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188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kids move</a:t>
            </a:r>
            <a:r>
              <a:rPr lang="en-US" baseline="0" dirty="0" smtClean="0"/>
              <a:t> through adolescence, peer support becomes more important then family support.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F07F4-E8E1-4D04-9229-84BF9F8AB00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029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kids move</a:t>
            </a:r>
            <a:r>
              <a:rPr lang="en-US" baseline="0" dirty="0" smtClean="0"/>
              <a:t> through adolescence, peer support becomes more important then family support.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F07F4-E8E1-4D04-9229-84BF9F8AB00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094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kids move</a:t>
            </a:r>
            <a:r>
              <a:rPr lang="en-US" baseline="0" dirty="0" smtClean="0"/>
              <a:t> through adolescence, peer support becomes more important then family support.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F07F4-E8E1-4D04-9229-84BF9F8AB00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7721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kids move</a:t>
            </a:r>
            <a:r>
              <a:rPr lang="en-US" baseline="0" dirty="0" smtClean="0"/>
              <a:t> through adolescence, peer support becomes more important then family support.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F07F4-E8E1-4D04-9229-84BF9F8AB00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555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kids move</a:t>
            </a:r>
            <a:r>
              <a:rPr lang="en-US" baseline="0" dirty="0" smtClean="0"/>
              <a:t> through adolescence, peer support becomes more important then family support.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F07F4-E8E1-4D04-9229-84BF9F8AB00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02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kids move</a:t>
            </a:r>
            <a:r>
              <a:rPr lang="en-US" baseline="0" dirty="0" smtClean="0"/>
              <a:t> through adolescence, peer support becomes more important then family support.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F07F4-E8E1-4D04-9229-84BF9F8AB00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21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F07F4-E8E1-4D04-9229-84BF9F8AB00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15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F07F4-E8E1-4D04-9229-84BF9F8AB00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967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F07F4-E8E1-4D04-9229-84BF9F8AB00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87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F07F4-E8E1-4D04-9229-84BF9F8AB00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5985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F07F4-E8E1-4D04-9229-84BF9F8AB00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13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F07F4-E8E1-4D04-9229-84BF9F8AB00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4405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F07F4-E8E1-4D04-9229-84BF9F8AB00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646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acintosh HD:Users:marienl:Desktop:ƒ Lisa work:CC_PowerPoint:graphic_layers_grey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1684338" y="6815138"/>
            <a:ext cx="0" cy="42862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Geneva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8534400" y="6827838"/>
            <a:ext cx="0" cy="30162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Geneva" charset="0"/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rot="16200000" flipV="1">
            <a:off x="14288" y="1585912"/>
            <a:ext cx="0" cy="28575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Geneva" charset="0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rot="16200000" flipV="1">
            <a:off x="14288" y="5778500"/>
            <a:ext cx="0" cy="28575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Geneva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28838"/>
            <a:ext cx="7772400" cy="1473200"/>
          </a:xfrm>
          <a:extLs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3886200"/>
            <a:ext cx="6400800" cy="1751013"/>
          </a:xfrm>
          <a:extLst>
            <a:ext uri="{FAA26D3D-D897-4be2-8F04-BA451C77F1D7}"/>
          </a:extLst>
        </p:spPr>
        <p:txBody>
          <a:bodyPr/>
          <a:lstStyle>
            <a:lvl1pPr marL="0" indent="0" algn="ctr">
              <a:buFontTx/>
              <a:buNone/>
              <a:defRPr smtClean="0">
                <a:effectLst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33856"/>
            <a:ext cx="4545319" cy="46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846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8438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63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9388" y="228600"/>
            <a:ext cx="1955800" cy="5889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8813" y="228600"/>
            <a:ext cx="5718175" cy="5889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95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813" y="228600"/>
            <a:ext cx="7826375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58813" y="1962150"/>
            <a:ext cx="7826375" cy="4156075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2074522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acintosh HD:Users:marienl:Desktop:ƒ Lisa work:CC_PowerPoint:graphic_layers_grey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913" y="829056"/>
            <a:ext cx="4545319" cy="46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602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31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Macintosh HD:Users:marienl:Desktop:ƒ Lisa work:CC_PowerPoint:graphic_layers_grey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6339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813" y="1962150"/>
            <a:ext cx="3836987" cy="4156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62150"/>
            <a:ext cx="3836988" cy="4156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0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09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682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6728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5195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8813" y="228600"/>
            <a:ext cx="7826375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8425" tIns="49212" rIns="98425" bIns="492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8813" y="1962150"/>
            <a:ext cx="7826375" cy="415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53882" dir="2700000" algn="ctr" rotWithShape="0">
                    <a:schemeClr val="bg1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8425" tIns="49212" rIns="98425" bIns="492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32" r:id="rId1"/>
    <p:sldLayoutId id="2147484133" r:id="rId2"/>
    <p:sldLayoutId id="2147484134" r:id="rId3"/>
    <p:sldLayoutId id="2147484135" r:id="rId4"/>
    <p:sldLayoutId id="2147484136" r:id="rId5"/>
    <p:sldLayoutId id="2147484137" r:id="rId6"/>
    <p:sldLayoutId id="2147484138" r:id="rId7"/>
    <p:sldLayoutId id="2147484139" r:id="rId8"/>
    <p:sldLayoutId id="2147484140" r:id="rId9"/>
    <p:sldLayoutId id="2147484141" r:id="rId10"/>
    <p:sldLayoutId id="2147484142" r:id="rId11"/>
    <p:sldLayoutId id="2147484143" r:id="rId12"/>
    <p:sldLayoutId id="2147484144" r:id="rId13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ctr" defTabSz="977900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977900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Geneva" charset="0"/>
          <a:cs typeface="Arial" charset="0"/>
        </a:defRPr>
      </a:lvl2pPr>
      <a:lvl3pPr algn="ctr" defTabSz="977900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Geneva" charset="0"/>
          <a:cs typeface="Arial" charset="0"/>
        </a:defRPr>
      </a:lvl3pPr>
      <a:lvl4pPr algn="ctr" defTabSz="977900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Geneva" charset="0"/>
          <a:cs typeface="Arial" charset="0"/>
        </a:defRPr>
      </a:lvl4pPr>
      <a:lvl5pPr algn="ctr" defTabSz="977900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Geneva" charset="0"/>
          <a:cs typeface="Arial" charset="0"/>
        </a:defRPr>
      </a:lvl5pPr>
      <a:lvl6pPr marL="457200" algn="ctr" defTabSz="977900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Geneva" charset="0"/>
          <a:cs typeface="Arial" charset="0"/>
        </a:defRPr>
      </a:lvl6pPr>
      <a:lvl7pPr marL="914400" algn="ctr" defTabSz="977900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Geneva" charset="0"/>
          <a:cs typeface="Arial" charset="0"/>
        </a:defRPr>
      </a:lvl7pPr>
      <a:lvl8pPr marL="1371600" algn="ctr" defTabSz="977900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Geneva" charset="0"/>
          <a:cs typeface="Arial" charset="0"/>
        </a:defRPr>
      </a:lvl8pPr>
      <a:lvl9pPr marL="1828800" algn="ctr" defTabSz="977900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Geneva" charset="0"/>
          <a:cs typeface="Arial" charset="0"/>
        </a:defRPr>
      </a:lvl9pPr>
    </p:titleStyle>
    <p:bodyStyle>
      <a:lvl1pPr marL="366713" indent="-366713" algn="l" defTabSz="977900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3000" b="1">
          <a:solidFill>
            <a:srgbClr val="000000"/>
          </a:solidFill>
          <a:latin typeface="+mn-lt"/>
          <a:ea typeface="+mn-ea"/>
          <a:cs typeface="+mn-cs"/>
        </a:defRPr>
      </a:lvl1pPr>
      <a:lvl2pPr marL="795338" indent="-306388" algn="l" defTabSz="977900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-"/>
        <a:defRPr sz="3000" b="1">
          <a:solidFill>
            <a:srgbClr val="000000"/>
          </a:solidFill>
          <a:latin typeface="+mn-lt"/>
          <a:ea typeface="Geneva" pitchFamily="-84" charset="-128"/>
          <a:cs typeface="+mn-cs"/>
        </a:defRPr>
      </a:lvl2pPr>
      <a:lvl3pPr marL="1222375" indent="-244475" algn="l" defTabSz="977900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3000" b="1">
          <a:solidFill>
            <a:srgbClr val="000000"/>
          </a:solidFill>
          <a:latin typeface="+mn-lt"/>
          <a:ea typeface="Geneva" pitchFamily="-84" charset="-128"/>
          <a:cs typeface="+mn-cs"/>
        </a:defRPr>
      </a:lvl3pPr>
      <a:lvl4pPr marL="1712913" indent="-246063" algn="l" defTabSz="977900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3000" b="1">
          <a:solidFill>
            <a:srgbClr val="000000"/>
          </a:solidFill>
          <a:latin typeface="+mn-lt"/>
          <a:ea typeface="Geneva" pitchFamily="-84" charset="-128"/>
          <a:cs typeface="+mn-cs"/>
        </a:defRPr>
      </a:lvl4pPr>
      <a:lvl5pPr marL="2201863" indent="-244475" algn="l" defTabSz="977900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3000" b="1">
          <a:solidFill>
            <a:srgbClr val="000000"/>
          </a:solidFill>
          <a:latin typeface="+mn-lt"/>
          <a:ea typeface="Geneva" pitchFamily="-84" charset="-128"/>
          <a:cs typeface="+mn-cs"/>
        </a:defRPr>
      </a:lvl5pPr>
      <a:lvl6pPr marL="2659063" indent="-244475" algn="l" defTabSz="977900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30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+mn-cs"/>
        </a:defRPr>
      </a:lvl6pPr>
      <a:lvl7pPr marL="3116263" indent="-244475" algn="l" defTabSz="977900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30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+mn-cs"/>
        </a:defRPr>
      </a:lvl7pPr>
      <a:lvl8pPr marL="3573463" indent="-244475" algn="l" defTabSz="977900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30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+mn-cs"/>
        </a:defRPr>
      </a:lvl8pPr>
      <a:lvl9pPr marL="4030663" indent="-244475" algn="l" defTabSz="977900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30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0768A9"/>
                </a:solidFill>
              </a:rPr>
              <a:t>Navigating </a:t>
            </a:r>
            <a:br>
              <a:rPr lang="en-US" dirty="0" smtClean="0">
                <a:solidFill>
                  <a:srgbClr val="0768A9"/>
                </a:solidFill>
              </a:rPr>
            </a:br>
            <a:r>
              <a:rPr lang="en-US" dirty="0" smtClean="0">
                <a:solidFill>
                  <a:srgbClr val="0768A9"/>
                </a:solidFill>
              </a:rPr>
              <a:t>the School System and Social Relationships</a:t>
            </a:r>
            <a:endParaRPr lang="en-US" dirty="0" smtClean="0">
              <a:solidFill>
                <a:srgbClr val="0768A9"/>
              </a:solidFill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419600"/>
            <a:ext cx="8229600" cy="17510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dirty="0" smtClean="0">
                <a:solidFill>
                  <a:schemeClr val="bg2"/>
                </a:solidFill>
              </a:rPr>
              <a:t>June 23, 2017</a:t>
            </a:r>
            <a:endParaRPr lang="en-US" sz="3200" dirty="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 smtClean="0">
                <a:solidFill>
                  <a:schemeClr val="bg2"/>
                </a:solidFill>
              </a:rPr>
              <a:t>Katherine Lamparyk, </a:t>
            </a:r>
            <a:r>
              <a:rPr lang="en-US" sz="3200" dirty="0" err="1" smtClean="0">
                <a:solidFill>
                  <a:schemeClr val="bg2"/>
                </a:solidFill>
              </a:rPr>
              <a:t>PsyD</a:t>
            </a:r>
            <a:endParaRPr lang="en-US" sz="3200" dirty="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 smtClean="0">
                <a:solidFill>
                  <a:schemeClr val="bg2"/>
                </a:solidFill>
              </a:rPr>
              <a:t>Clinical Director, Behavioral GI </a:t>
            </a:r>
            <a:r>
              <a:rPr lang="en-US" sz="3200" dirty="0" smtClean="0">
                <a:solidFill>
                  <a:schemeClr val="bg2"/>
                </a:solidFill>
              </a:rPr>
              <a:t>Program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 smtClean="0">
                <a:solidFill>
                  <a:schemeClr val="bg2"/>
                </a:solidFill>
              </a:rPr>
              <a:t>Cleveland Clinic Children’s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cintosh HD:Users:marienl:Desktop:ƒ Lisa work:CC_PowerPoint:graphic_layers_gre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768A9"/>
                </a:solidFill>
              </a:rPr>
              <a:t>Maintaining Friendships</a:t>
            </a:r>
            <a:endParaRPr lang="en-US" sz="4000" dirty="0">
              <a:solidFill>
                <a:srgbClr val="0768A9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447800"/>
            <a:ext cx="8534399" cy="4518025"/>
          </a:xfrm>
        </p:spPr>
        <p:txBody>
          <a:bodyPr/>
          <a:lstStyle/>
          <a:p>
            <a:r>
              <a:rPr lang="en-US" sz="4000" dirty="0" smtClean="0">
                <a:solidFill>
                  <a:schemeClr val="bg2"/>
                </a:solidFill>
              </a:rPr>
              <a:t>Recognize </a:t>
            </a:r>
            <a:r>
              <a:rPr lang="en-US" sz="4000" i="1" dirty="0" smtClean="0">
                <a:solidFill>
                  <a:schemeClr val="bg2"/>
                </a:solidFill>
              </a:rPr>
              <a:t>true </a:t>
            </a:r>
            <a:r>
              <a:rPr lang="en-US" sz="4000" dirty="0" smtClean="0">
                <a:solidFill>
                  <a:schemeClr val="bg2"/>
                </a:solidFill>
              </a:rPr>
              <a:t>friends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Take the lead in plans</a:t>
            </a:r>
          </a:p>
          <a:p>
            <a:pPr lvl="1"/>
            <a:r>
              <a:rPr lang="en-US" sz="4000" dirty="0" smtClean="0">
                <a:solidFill>
                  <a:schemeClr val="bg1"/>
                </a:solidFill>
              </a:rPr>
              <a:t>Pick the food, activity, time that best suites the illness</a:t>
            </a:r>
          </a:p>
          <a:p>
            <a:pPr lvl="1"/>
            <a:r>
              <a:rPr lang="en-US" sz="4000" dirty="0" smtClean="0">
                <a:solidFill>
                  <a:schemeClr val="bg1"/>
                </a:solidFill>
              </a:rPr>
              <a:t>Guide others in how to approach you</a:t>
            </a:r>
          </a:p>
        </p:txBody>
      </p:sp>
    </p:spTree>
    <p:extLst>
      <p:ext uri="{BB962C8B-B14F-4D97-AF65-F5344CB8AC3E}">
        <p14:creationId xmlns:p14="http://schemas.microsoft.com/office/powerpoint/2010/main" val="851335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cintosh HD:Users:marienl:Desktop:ƒ Lisa work:CC_PowerPoint:graphic_layers_gre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768A9"/>
                </a:solidFill>
              </a:rPr>
              <a:t>Maintaining Friendships</a:t>
            </a:r>
            <a:endParaRPr lang="en-US" sz="4000" dirty="0">
              <a:solidFill>
                <a:srgbClr val="0768A9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447800"/>
            <a:ext cx="8534399" cy="4518025"/>
          </a:xfrm>
        </p:spPr>
        <p:txBody>
          <a:bodyPr/>
          <a:lstStyle/>
          <a:p>
            <a:r>
              <a:rPr lang="en-US" sz="4000" dirty="0" smtClean="0">
                <a:solidFill>
                  <a:schemeClr val="bg2"/>
                </a:solidFill>
              </a:rPr>
              <a:t>Recognize </a:t>
            </a:r>
            <a:r>
              <a:rPr lang="en-US" sz="4000" i="1" dirty="0" smtClean="0">
                <a:solidFill>
                  <a:schemeClr val="bg2"/>
                </a:solidFill>
              </a:rPr>
              <a:t>true </a:t>
            </a:r>
            <a:r>
              <a:rPr lang="en-US" sz="4000" dirty="0" smtClean="0">
                <a:solidFill>
                  <a:schemeClr val="bg2"/>
                </a:solidFill>
              </a:rPr>
              <a:t>friends</a:t>
            </a:r>
          </a:p>
          <a:p>
            <a:r>
              <a:rPr lang="en-US" sz="4000" dirty="0" smtClean="0">
                <a:solidFill>
                  <a:schemeClr val="bg2"/>
                </a:solidFill>
              </a:rPr>
              <a:t>Take the lead in plans</a:t>
            </a:r>
          </a:p>
          <a:p>
            <a:r>
              <a:rPr lang="en-US" sz="4000" dirty="0">
                <a:solidFill>
                  <a:schemeClr val="bg1"/>
                </a:solidFill>
              </a:rPr>
              <a:t>Capitalize on social </a:t>
            </a:r>
            <a:r>
              <a:rPr lang="en-US" sz="4000" dirty="0" smtClean="0">
                <a:solidFill>
                  <a:schemeClr val="bg1"/>
                </a:solidFill>
              </a:rPr>
              <a:t>media</a:t>
            </a:r>
          </a:p>
          <a:p>
            <a:pPr lvl="1"/>
            <a:r>
              <a:rPr lang="en-US" sz="4000" dirty="0" smtClean="0">
                <a:solidFill>
                  <a:schemeClr val="bg1"/>
                </a:solidFill>
              </a:rPr>
              <a:t>Don’t feel updates need to be noteworthy</a:t>
            </a:r>
          </a:p>
          <a:p>
            <a:pPr lvl="1"/>
            <a:r>
              <a:rPr lang="en-US" sz="4000" dirty="0" smtClean="0">
                <a:solidFill>
                  <a:schemeClr val="bg1"/>
                </a:solidFill>
              </a:rPr>
              <a:t>Connects with other </a:t>
            </a:r>
            <a:r>
              <a:rPr lang="en-US" sz="4000" dirty="0" err="1" smtClean="0">
                <a:solidFill>
                  <a:schemeClr val="bg1"/>
                </a:solidFill>
              </a:rPr>
              <a:t>PSCers</a:t>
            </a:r>
            <a:endParaRPr lang="en-US" sz="4000" dirty="0" smtClean="0">
              <a:solidFill>
                <a:schemeClr val="bg1"/>
              </a:solidFill>
            </a:endParaRPr>
          </a:p>
          <a:p>
            <a:pPr lvl="1"/>
            <a:r>
              <a:rPr lang="en-US" sz="4000" dirty="0" smtClean="0">
                <a:solidFill>
                  <a:schemeClr val="bg1"/>
                </a:solidFill>
              </a:rPr>
              <a:t>Limit time if not helpful</a:t>
            </a:r>
          </a:p>
        </p:txBody>
      </p:sp>
    </p:spTree>
    <p:extLst>
      <p:ext uri="{BB962C8B-B14F-4D97-AF65-F5344CB8AC3E}">
        <p14:creationId xmlns:p14="http://schemas.microsoft.com/office/powerpoint/2010/main" val="1083851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cintosh HD:Users:marienl:Desktop:ƒ Lisa work:CC_PowerPoint:graphic_layers_gre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768A9"/>
                </a:solidFill>
              </a:rPr>
              <a:t>Maintaining Friendships</a:t>
            </a:r>
            <a:endParaRPr lang="en-US" sz="4000" dirty="0">
              <a:solidFill>
                <a:srgbClr val="0768A9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447800"/>
            <a:ext cx="8534399" cy="4518025"/>
          </a:xfrm>
        </p:spPr>
        <p:txBody>
          <a:bodyPr/>
          <a:lstStyle/>
          <a:p>
            <a:r>
              <a:rPr lang="en-US" sz="4000" dirty="0" smtClean="0">
                <a:solidFill>
                  <a:schemeClr val="bg2"/>
                </a:solidFill>
              </a:rPr>
              <a:t>Recognize </a:t>
            </a:r>
            <a:r>
              <a:rPr lang="en-US" sz="4000" i="1" dirty="0" smtClean="0">
                <a:solidFill>
                  <a:schemeClr val="bg2"/>
                </a:solidFill>
              </a:rPr>
              <a:t>true </a:t>
            </a:r>
            <a:r>
              <a:rPr lang="en-US" sz="4000" dirty="0" smtClean="0">
                <a:solidFill>
                  <a:schemeClr val="bg2"/>
                </a:solidFill>
              </a:rPr>
              <a:t>friends</a:t>
            </a:r>
          </a:p>
          <a:p>
            <a:r>
              <a:rPr lang="en-US" sz="4000" dirty="0" smtClean="0">
                <a:solidFill>
                  <a:schemeClr val="bg2"/>
                </a:solidFill>
              </a:rPr>
              <a:t>Take the lead in plans</a:t>
            </a:r>
          </a:p>
          <a:p>
            <a:r>
              <a:rPr lang="en-US" sz="4000" dirty="0">
                <a:solidFill>
                  <a:schemeClr val="bg2"/>
                </a:solidFill>
              </a:rPr>
              <a:t>Capitalize on social </a:t>
            </a:r>
            <a:r>
              <a:rPr lang="en-US" sz="4000" dirty="0" smtClean="0">
                <a:solidFill>
                  <a:schemeClr val="bg2"/>
                </a:solidFill>
              </a:rPr>
              <a:t>media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It’s not all about you</a:t>
            </a:r>
          </a:p>
          <a:p>
            <a:pPr lvl="1"/>
            <a:r>
              <a:rPr lang="en-US" sz="4000" dirty="0" smtClean="0">
                <a:solidFill>
                  <a:schemeClr val="bg1"/>
                </a:solidFill>
              </a:rPr>
              <a:t>Distraction and “downward social comparison” are powerful coping strategies</a:t>
            </a:r>
          </a:p>
        </p:txBody>
      </p:sp>
    </p:spTree>
    <p:extLst>
      <p:ext uri="{BB962C8B-B14F-4D97-AF65-F5344CB8AC3E}">
        <p14:creationId xmlns:p14="http://schemas.microsoft.com/office/powerpoint/2010/main" val="570585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cintosh HD:Users:marienl:Desktop:ƒ Lisa work:CC_PowerPoint:graphic_layers_gre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768A9"/>
                </a:solidFill>
              </a:rPr>
              <a:t>Chronic Illness and </a:t>
            </a:r>
            <a:br>
              <a:rPr lang="en-US" sz="4000" dirty="0" smtClean="0">
                <a:solidFill>
                  <a:srgbClr val="0768A9"/>
                </a:solidFill>
              </a:rPr>
            </a:br>
            <a:r>
              <a:rPr lang="en-US" sz="4000" dirty="0" smtClean="0">
                <a:solidFill>
                  <a:srgbClr val="0768A9"/>
                </a:solidFill>
              </a:rPr>
              <a:t>Peer Relationships</a:t>
            </a:r>
            <a:endParaRPr lang="en-US" sz="4000" dirty="0">
              <a:solidFill>
                <a:srgbClr val="0768A9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828800"/>
            <a:ext cx="8534399" cy="4137025"/>
          </a:xfrm>
        </p:spPr>
        <p:txBody>
          <a:bodyPr/>
          <a:lstStyle/>
          <a:p>
            <a:r>
              <a:rPr lang="en-US" sz="4000" dirty="0" smtClean="0"/>
              <a:t>Social support is a major buffer between chronic illness and stress/anxiety/depression. </a:t>
            </a:r>
          </a:p>
          <a:p>
            <a:endParaRPr lang="en-US" sz="4000" dirty="0" smtClean="0"/>
          </a:p>
          <a:p>
            <a:r>
              <a:rPr lang="en-US" sz="4000" dirty="0" smtClean="0"/>
              <a:t>Who, When, and What to tell.</a:t>
            </a:r>
          </a:p>
          <a:p>
            <a:r>
              <a:rPr lang="en-US" sz="4000" dirty="0" smtClean="0"/>
              <a:t>Maintaining Peer Relationships</a:t>
            </a:r>
            <a:r>
              <a:rPr lang="en-US" sz="2400" dirty="0" smtClean="0"/>
              <a:t>. </a:t>
            </a:r>
          </a:p>
          <a:p>
            <a:pPr marL="0" indent="0" algn="ctr">
              <a:buNone/>
            </a:pPr>
            <a:r>
              <a:rPr lang="en-US" sz="4000" i="1" dirty="0" smtClean="0"/>
              <a:t>Questions?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2059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cintosh HD:Users:marienl:Desktop:ƒ Lisa work:CC_PowerPoint:graphic_layers_gre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768A9"/>
                </a:solidFill>
              </a:rPr>
              <a:t>Navigating the School System</a:t>
            </a:r>
            <a:endParaRPr lang="en-US" sz="4000" dirty="0">
              <a:solidFill>
                <a:srgbClr val="0768A9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828800"/>
            <a:ext cx="8534399" cy="4137025"/>
          </a:xfrm>
        </p:spPr>
        <p:txBody>
          <a:bodyPr/>
          <a:lstStyle/>
          <a:p>
            <a:r>
              <a:rPr lang="en-US" sz="4000" dirty="0" smtClean="0"/>
              <a:t>Every child is entitled to Free and Appropriate Public Education (FAPE Standard)</a:t>
            </a:r>
          </a:p>
          <a:p>
            <a:endParaRPr lang="en-US" sz="4000" dirty="0" smtClean="0"/>
          </a:p>
          <a:p>
            <a:r>
              <a:rPr lang="en-US" sz="4000" dirty="0" smtClean="0"/>
              <a:t>Two avenues: 504 Plan vs IEP</a:t>
            </a:r>
          </a:p>
          <a:p>
            <a:r>
              <a:rPr lang="en-US" sz="4000" dirty="0" smtClean="0"/>
              <a:t>Types of accommodations</a:t>
            </a:r>
          </a:p>
          <a:p>
            <a:r>
              <a:rPr lang="en-US" sz="4000" dirty="0" smtClean="0"/>
              <a:t>Getting your child to use them.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39604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cintosh HD:Users:marienl:Desktop:ƒ Lisa work:CC_PowerPoint:graphic_layers_gre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768A9"/>
                </a:solidFill>
              </a:rPr>
              <a:t>504s &amp; IEPs</a:t>
            </a:r>
            <a:endParaRPr lang="en-US" sz="4000" dirty="0">
              <a:solidFill>
                <a:srgbClr val="0768A9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1828800"/>
            <a:ext cx="8381999" cy="4137025"/>
          </a:xfrm>
        </p:spPr>
        <p:txBody>
          <a:bodyPr/>
          <a:lstStyle/>
          <a:p>
            <a:r>
              <a:rPr lang="en-US" sz="4000" dirty="0" smtClean="0"/>
              <a:t>Legal documents, 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mandated by laws</a:t>
            </a:r>
          </a:p>
          <a:p>
            <a:r>
              <a:rPr lang="en-US" sz="4000" dirty="0" smtClean="0"/>
              <a:t>No cost to parents/child</a:t>
            </a:r>
          </a:p>
          <a:p>
            <a:r>
              <a:rPr lang="en-US" sz="4000" dirty="0" smtClean="0"/>
              <a:t>Disputes can be solved via mediation or lawsuits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7667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cintosh HD:Users:marienl:Desktop:ƒ Lisa work:CC_PowerPoint:graphic_layers_gre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768A9"/>
                </a:solidFill>
              </a:rPr>
              <a:t>504 Plan</a:t>
            </a:r>
            <a:endParaRPr lang="en-US" sz="4000" dirty="0">
              <a:solidFill>
                <a:srgbClr val="0768A9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39850"/>
            <a:ext cx="8381999" cy="4137025"/>
          </a:xfrm>
        </p:spPr>
        <p:txBody>
          <a:bodyPr/>
          <a:lstStyle/>
          <a:p>
            <a:r>
              <a:rPr lang="en-US" sz="4000" dirty="0" smtClean="0"/>
              <a:t>Civil Rights – Rehabilitation Act of 1973</a:t>
            </a:r>
          </a:p>
          <a:p>
            <a:r>
              <a:rPr lang="en-US" sz="4000" dirty="0" smtClean="0"/>
              <a:t>Eligibility: Has a disability that significantly impacts major life function</a:t>
            </a:r>
          </a:p>
          <a:p>
            <a:r>
              <a:rPr lang="en-US" sz="4000" dirty="0" smtClean="0"/>
              <a:t>Can Receive: Accommodations</a:t>
            </a:r>
          </a:p>
          <a:p>
            <a:r>
              <a:rPr lang="en-US" sz="4000" dirty="0" smtClean="0"/>
              <a:t>No age limits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28781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cintosh HD:Users:marienl:Desktop:ƒ Lisa work:CC_PowerPoint:graphic_layers_gre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768A9"/>
                </a:solidFill>
              </a:rPr>
              <a:t>Individualized Education Plan</a:t>
            </a:r>
            <a:endParaRPr lang="en-US" sz="4000" dirty="0">
              <a:solidFill>
                <a:srgbClr val="0768A9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82712"/>
            <a:ext cx="8381999" cy="4137025"/>
          </a:xfrm>
        </p:spPr>
        <p:txBody>
          <a:bodyPr/>
          <a:lstStyle/>
          <a:p>
            <a:r>
              <a:rPr lang="en-US" sz="4000" dirty="0" smtClean="0"/>
              <a:t>Special Education – Individuals with Disabilities Act (IDEA)</a:t>
            </a:r>
          </a:p>
          <a:p>
            <a:r>
              <a:rPr lang="en-US" sz="4000" dirty="0" smtClean="0"/>
              <a:t>Can receive: </a:t>
            </a:r>
          </a:p>
          <a:p>
            <a:pPr lvl="1"/>
            <a:r>
              <a:rPr lang="en-US" sz="4000" dirty="0" smtClean="0"/>
              <a:t>Specialized instruction,</a:t>
            </a:r>
          </a:p>
          <a:p>
            <a:pPr lvl="1"/>
            <a:r>
              <a:rPr lang="en-US" sz="4000" dirty="0" smtClean="0"/>
              <a:t>accommodations</a:t>
            </a:r>
            <a:r>
              <a:rPr lang="en-US" sz="4000" dirty="0"/>
              <a:t>, </a:t>
            </a:r>
            <a:endParaRPr lang="en-US" sz="4000" dirty="0" smtClean="0"/>
          </a:p>
          <a:p>
            <a:pPr lvl="1"/>
            <a:r>
              <a:rPr lang="en-US" sz="4000" dirty="0" smtClean="0"/>
              <a:t>related </a:t>
            </a:r>
            <a:r>
              <a:rPr lang="en-US" sz="4000" dirty="0"/>
              <a:t>services</a:t>
            </a:r>
          </a:p>
          <a:p>
            <a:r>
              <a:rPr lang="en-US" sz="4000" dirty="0" smtClean="0"/>
              <a:t>Pre-K through 12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grade</a:t>
            </a:r>
          </a:p>
        </p:txBody>
      </p:sp>
    </p:spTree>
    <p:extLst>
      <p:ext uri="{BB962C8B-B14F-4D97-AF65-F5344CB8AC3E}">
        <p14:creationId xmlns:p14="http://schemas.microsoft.com/office/powerpoint/2010/main" val="1655881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cintosh HD:Users:marienl:Desktop:ƒ Lisa work:CC_PowerPoint:graphic_layers_gre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768A9"/>
                </a:solidFill>
              </a:rPr>
              <a:t>Individualized Education Plan</a:t>
            </a:r>
            <a:endParaRPr lang="en-US" sz="4000" dirty="0">
              <a:solidFill>
                <a:srgbClr val="0768A9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1828800"/>
            <a:ext cx="8381999" cy="4137025"/>
          </a:xfrm>
        </p:spPr>
        <p:txBody>
          <a:bodyPr/>
          <a:lstStyle/>
          <a:p>
            <a:r>
              <a:rPr lang="en-US" sz="4000" dirty="0" smtClean="0"/>
              <a:t>Eligibility Requirements:</a:t>
            </a:r>
          </a:p>
          <a:p>
            <a:pPr lvl="1"/>
            <a:r>
              <a:rPr lang="en-US" sz="4000" dirty="0" smtClean="0"/>
              <a:t>1) identified disability, </a:t>
            </a:r>
          </a:p>
          <a:p>
            <a:pPr lvl="2"/>
            <a:r>
              <a:rPr lang="en-US" sz="2400" dirty="0" smtClean="0"/>
              <a:t>13 Categories (Other Health Impairment)</a:t>
            </a:r>
          </a:p>
          <a:p>
            <a:pPr lvl="1"/>
            <a:r>
              <a:rPr lang="en-US" sz="4000" dirty="0" smtClean="0"/>
              <a:t>2) significantly impacts educational performance, </a:t>
            </a:r>
          </a:p>
          <a:p>
            <a:pPr lvl="1"/>
            <a:r>
              <a:rPr lang="en-US" sz="4000" dirty="0" smtClean="0"/>
              <a:t>3) requires specialized services</a:t>
            </a:r>
          </a:p>
        </p:txBody>
      </p:sp>
    </p:spTree>
    <p:extLst>
      <p:ext uri="{BB962C8B-B14F-4D97-AF65-F5344CB8AC3E}">
        <p14:creationId xmlns:p14="http://schemas.microsoft.com/office/powerpoint/2010/main" val="3242182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cintosh HD:Users:marienl:Desktop:ƒ Lisa work:CC_PowerPoint:graphic_layers_gre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63"/>
          <a:stretch>
            <a:fillRect/>
          </a:stretch>
        </p:blipFill>
        <p:spPr bwMode="auto">
          <a:xfrm>
            <a:off x="0" y="-2857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768A9"/>
                </a:solidFill>
              </a:rPr>
              <a:t>Referral / Assessment Process</a:t>
            </a:r>
            <a:endParaRPr lang="en-US" sz="4000" dirty="0">
              <a:solidFill>
                <a:srgbClr val="0768A9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1828800"/>
            <a:ext cx="8381999" cy="4137025"/>
          </a:xfrm>
        </p:spPr>
        <p:txBody>
          <a:bodyPr/>
          <a:lstStyle/>
          <a:p>
            <a:r>
              <a:rPr lang="en-US" sz="4000" dirty="0" smtClean="0"/>
              <a:t>Requested by parents or referred by school</a:t>
            </a:r>
          </a:p>
          <a:p>
            <a:r>
              <a:rPr lang="en-US" sz="4000" dirty="0" smtClean="0"/>
              <a:t>Evaluation process / documentation required</a:t>
            </a:r>
          </a:p>
          <a:p>
            <a:r>
              <a:rPr lang="en-US" sz="4000" dirty="0" smtClean="0"/>
              <a:t>Yearly re-evaluations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99399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cintosh HD:Users:marienl:Desktop:ƒ Lisa work:CC_PowerPoint:graphic_layers_gre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768A9"/>
                </a:solidFill>
              </a:rPr>
              <a:t>Chronic Illness and </a:t>
            </a:r>
            <a:br>
              <a:rPr lang="en-US" sz="4000" dirty="0" smtClean="0">
                <a:solidFill>
                  <a:srgbClr val="0768A9"/>
                </a:solidFill>
              </a:rPr>
            </a:br>
            <a:r>
              <a:rPr lang="en-US" sz="4000" dirty="0" smtClean="0">
                <a:solidFill>
                  <a:srgbClr val="0768A9"/>
                </a:solidFill>
              </a:rPr>
              <a:t>Peer Relationships</a:t>
            </a:r>
            <a:endParaRPr lang="en-US" sz="4000" dirty="0">
              <a:solidFill>
                <a:srgbClr val="0768A9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828800"/>
            <a:ext cx="8534399" cy="4137025"/>
          </a:xfrm>
        </p:spPr>
        <p:txBody>
          <a:bodyPr/>
          <a:lstStyle/>
          <a:p>
            <a:r>
              <a:rPr lang="en-US" sz="4000" dirty="0" smtClean="0"/>
              <a:t>Social support is a major buffer between chronic illness and stress/anxiety/depression. </a:t>
            </a:r>
          </a:p>
          <a:p>
            <a:pPr marL="0" indent="0">
              <a:buNone/>
            </a:pPr>
            <a:endParaRPr lang="en-US" sz="4000" dirty="0" smtClean="0"/>
          </a:p>
          <a:p>
            <a:r>
              <a:rPr lang="en-US" sz="4000" dirty="0" smtClean="0"/>
              <a:t>Who, When, and What to tell?</a:t>
            </a:r>
          </a:p>
          <a:p>
            <a:r>
              <a:rPr lang="en-US" sz="4000" dirty="0" smtClean="0"/>
              <a:t>Maintaining Peer Relationships</a:t>
            </a:r>
            <a:r>
              <a:rPr lang="en-US" sz="2400" dirty="0" smtClean="0"/>
              <a:t>.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8887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cintosh HD:Users:marienl:Desktop:ƒ Lisa work:CC_PowerPoint:graphic_layers_gre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63"/>
          <a:stretch>
            <a:fillRect/>
          </a:stretch>
        </p:blipFill>
        <p:spPr bwMode="auto">
          <a:xfrm>
            <a:off x="0" y="-2857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768A9"/>
                </a:solidFill>
              </a:rPr>
              <a:t>Accommodations</a:t>
            </a:r>
            <a:endParaRPr lang="en-US" sz="4000" dirty="0">
              <a:solidFill>
                <a:srgbClr val="0768A9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1331912"/>
            <a:ext cx="8381999" cy="4137025"/>
          </a:xfrm>
        </p:spPr>
        <p:txBody>
          <a:bodyPr/>
          <a:lstStyle/>
          <a:p>
            <a:pPr marL="0" indent="0" algn="ctr">
              <a:buNone/>
            </a:pPr>
            <a:endParaRPr lang="en-US" sz="3200" i="1" dirty="0" smtClean="0"/>
          </a:p>
          <a:p>
            <a:pPr marL="0" indent="0" algn="ctr">
              <a:buNone/>
            </a:pPr>
            <a:endParaRPr lang="en-US" sz="3200" i="1" dirty="0" smtClean="0"/>
          </a:p>
          <a:p>
            <a:pPr marL="0" indent="0" algn="ctr">
              <a:buNone/>
            </a:pPr>
            <a:r>
              <a:rPr lang="en-US" sz="3200" i="1" dirty="0" smtClean="0"/>
              <a:t>Schools</a:t>
            </a:r>
            <a:r>
              <a:rPr lang="en-US" sz="3200" i="1" dirty="0" smtClean="0"/>
              <a:t> may not know what you need </a:t>
            </a:r>
          </a:p>
          <a:p>
            <a:pPr marL="0" indent="0" algn="ctr">
              <a:buNone/>
            </a:pPr>
            <a:r>
              <a:rPr lang="en-US" sz="3200" i="1" dirty="0" smtClean="0"/>
              <a:t>and </a:t>
            </a:r>
          </a:p>
          <a:p>
            <a:pPr marL="0" indent="0" algn="ctr">
              <a:buNone/>
            </a:pPr>
            <a:r>
              <a:rPr lang="en-US" sz="3200" i="1" dirty="0" smtClean="0"/>
              <a:t>parents may not know what to ask for. 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207970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cintosh HD:Users:marienl:Desktop:ƒ Lisa work:CC_PowerPoint:graphic_layers_gre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63"/>
          <a:stretch>
            <a:fillRect/>
          </a:stretch>
        </p:blipFill>
        <p:spPr bwMode="auto">
          <a:xfrm>
            <a:off x="0" y="-2857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768A9"/>
                </a:solidFill>
              </a:rPr>
              <a:t>Accommodations (504 &amp; IEP)</a:t>
            </a:r>
            <a:endParaRPr lang="en-US" sz="4000" dirty="0">
              <a:solidFill>
                <a:srgbClr val="0768A9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1331912"/>
            <a:ext cx="8381999" cy="4137025"/>
          </a:xfrm>
        </p:spPr>
        <p:txBody>
          <a:bodyPr/>
          <a:lstStyle/>
          <a:p>
            <a:r>
              <a:rPr lang="en-US" sz="4000" dirty="0" smtClean="0"/>
              <a:t>Extended time on tests / assignments</a:t>
            </a:r>
          </a:p>
          <a:p>
            <a:r>
              <a:rPr lang="en-US" sz="4000" dirty="0" smtClean="0"/>
              <a:t>Penalty-free absences</a:t>
            </a:r>
          </a:p>
          <a:p>
            <a:r>
              <a:rPr lang="en-US" sz="4000" dirty="0" smtClean="0"/>
              <a:t>Unlimited bathroom access</a:t>
            </a:r>
          </a:p>
          <a:p>
            <a:r>
              <a:rPr lang="en-US" sz="4000" dirty="0" smtClean="0"/>
              <a:t>Medication access</a:t>
            </a:r>
          </a:p>
          <a:p>
            <a:r>
              <a:rPr lang="en-US" sz="4000" dirty="0" smtClean="0"/>
              <a:t>Food / beverage access</a:t>
            </a:r>
          </a:p>
          <a:p>
            <a:r>
              <a:rPr lang="en-US" sz="4000" dirty="0" smtClean="0"/>
              <a:t>Physical modifications (gym, extra books, elevator use, etc.)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55953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cintosh HD:Users:marienl:Desktop:ƒ Lisa work:CC_PowerPoint:graphic_layers_gre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63"/>
          <a:stretch>
            <a:fillRect/>
          </a:stretch>
        </p:blipFill>
        <p:spPr bwMode="auto">
          <a:xfrm>
            <a:off x="0" y="-2857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768A9"/>
                </a:solidFill>
              </a:rPr>
              <a:t>Interventions (IEP)</a:t>
            </a:r>
            <a:endParaRPr lang="en-US" sz="4000" dirty="0">
              <a:solidFill>
                <a:srgbClr val="0768A9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1331912"/>
            <a:ext cx="8381999" cy="4137025"/>
          </a:xfrm>
        </p:spPr>
        <p:txBody>
          <a:bodyPr/>
          <a:lstStyle/>
          <a:p>
            <a:r>
              <a:rPr lang="en-US" sz="4000" dirty="0" smtClean="0"/>
              <a:t>Modified curriculum</a:t>
            </a:r>
          </a:p>
          <a:p>
            <a:r>
              <a:rPr lang="en-US" sz="4000" dirty="0" smtClean="0"/>
              <a:t>Tutoring / academic support</a:t>
            </a:r>
            <a:endParaRPr lang="en-US" sz="4000" dirty="0"/>
          </a:p>
          <a:p>
            <a:r>
              <a:rPr lang="en-US" sz="4000" dirty="0" smtClean="0"/>
              <a:t>In-home support</a:t>
            </a:r>
          </a:p>
        </p:txBody>
      </p:sp>
    </p:spTree>
    <p:extLst>
      <p:ext uri="{BB962C8B-B14F-4D97-AF65-F5344CB8AC3E}">
        <p14:creationId xmlns:p14="http://schemas.microsoft.com/office/powerpoint/2010/main" val="2866992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cintosh HD:Users:marienl:Desktop:ƒ Lisa work:CC_PowerPoint:graphic_layers_gre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63"/>
          <a:stretch>
            <a:fillRect/>
          </a:stretch>
        </p:blipFill>
        <p:spPr bwMode="auto">
          <a:xfrm>
            <a:off x="0" y="-2857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768A9"/>
                </a:solidFill>
              </a:rPr>
              <a:t>It only works if you use it!</a:t>
            </a:r>
            <a:endParaRPr lang="en-US" sz="4000" dirty="0">
              <a:solidFill>
                <a:srgbClr val="0768A9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1828800"/>
            <a:ext cx="8381999" cy="4137025"/>
          </a:xfrm>
        </p:spPr>
        <p:txBody>
          <a:bodyPr/>
          <a:lstStyle/>
          <a:p>
            <a:r>
              <a:rPr lang="en-US" sz="4000" dirty="0" smtClean="0"/>
              <a:t>Work to minimize attention as part of the plan. </a:t>
            </a:r>
          </a:p>
          <a:p>
            <a:r>
              <a:rPr lang="en-US" sz="4000" dirty="0" smtClean="0"/>
              <a:t>This </a:t>
            </a:r>
            <a:r>
              <a:rPr lang="en-US" sz="4000" dirty="0"/>
              <a:t>is not cheating or providing an unfair advantage… only leveling the playing field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Can you “over-accommodate”?</a:t>
            </a:r>
            <a:endParaRPr lang="en-US" sz="4000" dirty="0"/>
          </a:p>
          <a:p>
            <a:endParaRPr lang="en-US" sz="4000" dirty="0" smtClean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26709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cintosh HD:Users:marienl:Desktop:ƒ Lisa work:CC_PowerPoint:graphic_layers_gre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768A9"/>
                </a:solidFill>
              </a:rPr>
              <a:t>Navigating the School System</a:t>
            </a:r>
            <a:endParaRPr lang="en-US" sz="4000" dirty="0">
              <a:solidFill>
                <a:srgbClr val="0768A9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828800"/>
            <a:ext cx="8534399" cy="4137025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 smtClean="0"/>
              <a:t>Every child is entitled to </a:t>
            </a:r>
          </a:p>
          <a:p>
            <a:pPr marL="0" indent="0" algn="ctr">
              <a:buNone/>
            </a:pPr>
            <a:r>
              <a:rPr lang="en-US" sz="4000" dirty="0" smtClean="0"/>
              <a:t>Free and Appropriate Public Education (FAPE Standard)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i="1" dirty="0" smtClean="0"/>
              <a:t>Questions?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4006535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cintosh HD:Users:marienl:Desktop:ƒ Lisa work:CC_PowerPoint:graphic_layers_gre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768A9"/>
                </a:solidFill>
              </a:rPr>
              <a:t>Who, When, and What to tell…</a:t>
            </a:r>
            <a:endParaRPr lang="en-US" sz="4000" dirty="0">
              <a:solidFill>
                <a:srgbClr val="0768A9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447800"/>
            <a:ext cx="8534399" cy="4518025"/>
          </a:xfrm>
        </p:spPr>
        <p:txBody>
          <a:bodyPr/>
          <a:lstStyle/>
          <a:p>
            <a:r>
              <a:rPr lang="en-US" sz="4000" dirty="0" smtClean="0"/>
              <a:t>As little or as much as you would like</a:t>
            </a:r>
          </a:p>
          <a:p>
            <a:r>
              <a:rPr lang="en-US" sz="4000" dirty="0" smtClean="0"/>
              <a:t>Don’t ever lie</a:t>
            </a:r>
          </a:p>
          <a:p>
            <a:r>
              <a:rPr lang="en-US" sz="4000" dirty="0" smtClean="0"/>
              <a:t>Be prepared for follow-up questions</a:t>
            </a:r>
          </a:p>
        </p:txBody>
      </p:sp>
    </p:spTree>
    <p:extLst>
      <p:ext uri="{BB962C8B-B14F-4D97-AF65-F5344CB8AC3E}">
        <p14:creationId xmlns:p14="http://schemas.microsoft.com/office/powerpoint/2010/main" val="237718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cintosh HD:Users:marienl:Desktop:ƒ Lisa work:CC_PowerPoint:graphic_layers_gre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768A9"/>
                </a:solidFill>
              </a:rPr>
              <a:t>Who, When, and What to tell…</a:t>
            </a:r>
            <a:endParaRPr lang="en-US" sz="4000" dirty="0">
              <a:solidFill>
                <a:srgbClr val="0768A9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447800"/>
            <a:ext cx="8534399" cy="4518025"/>
          </a:xfrm>
        </p:spPr>
        <p:txBody>
          <a:bodyPr/>
          <a:lstStyle/>
          <a:p>
            <a:r>
              <a:rPr lang="en-US" sz="4000" dirty="0" smtClean="0"/>
              <a:t>As little or as much as you would like</a:t>
            </a:r>
          </a:p>
          <a:p>
            <a:pPr lvl="1"/>
            <a:r>
              <a:rPr lang="en-US" sz="4000" dirty="0" smtClean="0"/>
              <a:t>Let your child decide, but offer guidance</a:t>
            </a:r>
          </a:p>
          <a:p>
            <a:pPr lvl="1"/>
            <a:r>
              <a:rPr lang="en-US" sz="4000" dirty="0" smtClean="0"/>
              <a:t>Can tell different people more or less </a:t>
            </a:r>
          </a:p>
        </p:txBody>
      </p:sp>
    </p:spTree>
    <p:extLst>
      <p:ext uri="{BB962C8B-B14F-4D97-AF65-F5344CB8AC3E}">
        <p14:creationId xmlns:p14="http://schemas.microsoft.com/office/powerpoint/2010/main" val="2936575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cintosh HD:Users:marienl:Desktop:ƒ Lisa work:CC_PowerPoint:graphic_layers_gre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768A9"/>
                </a:solidFill>
              </a:rPr>
              <a:t>Who, When, and What to tell…</a:t>
            </a:r>
            <a:endParaRPr lang="en-US" sz="4000" dirty="0">
              <a:solidFill>
                <a:srgbClr val="0768A9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447800"/>
            <a:ext cx="8534399" cy="4518025"/>
          </a:xfrm>
        </p:spPr>
        <p:txBody>
          <a:bodyPr/>
          <a:lstStyle/>
          <a:p>
            <a:r>
              <a:rPr lang="en-US" sz="4000" dirty="0" smtClean="0"/>
              <a:t>As little or as much as you would like</a:t>
            </a:r>
          </a:p>
          <a:p>
            <a:pPr lvl="1"/>
            <a:r>
              <a:rPr lang="en-US" sz="4000" dirty="0" smtClean="0"/>
              <a:t>Kids are concrete, but imaginative</a:t>
            </a:r>
          </a:p>
          <a:p>
            <a:pPr lvl="1"/>
            <a:r>
              <a:rPr lang="en-US" sz="4000" dirty="0" smtClean="0"/>
              <a:t>Teens love to gossip, but have short attention spans</a:t>
            </a:r>
          </a:p>
        </p:txBody>
      </p:sp>
    </p:spTree>
    <p:extLst>
      <p:ext uri="{BB962C8B-B14F-4D97-AF65-F5344CB8AC3E}">
        <p14:creationId xmlns:p14="http://schemas.microsoft.com/office/powerpoint/2010/main" val="3741720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cintosh HD:Users:marienl:Desktop:ƒ Lisa work:CC_PowerPoint:graphic_layers_gre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768A9"/>
                </a:solidFill>
              </a:rPr>
              <a:t>Who, When, and What to tell…</a:t>
            </a:r>
            <a:endParaRPr lang="en-US" sz="4000" dirty="0">
              <a:solidFill>
                <a:srgbClr val="0768A9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447800"/>
            <a:ext cx="8534399" cy="4518025"/>
          </a:xfrm>
        </p:spPr>
        <p:txBody>
          <a:bodyPr/>
          <a:lstStyle/>
          <a:p>
            <a:r>
              <a:rPr lang="en-US" sz="4000" dirty="0" smtClean="0">
                <a:solidFill>
                  <a:schemeClr val="bg2"/>
                </a:solidFill>
              </a:rPr>
              <a:t>As little or as much as you would like</a:t>
            </a:r>
          </a:p>
          <a:p>
            <a:r>
              <a:rPr lang="en-US" sz="4000" dirty="0" smtClean="0"/>
              <a:t>Don’t ever lie</a:t>
            </a:r>
          </a:p>
          <a:p>
            <a:r>
              <a:rPr lang="en-US" sz="4000" dirty="0" smtClean="0">
                <a:solidFill>
                  <a:schemeClr val="bg2"/>
                </a:solidFill>
              </a:rPr>
              <a:t>Be prepared for follow-up questions</a:t>
            </a:r>
          </a:p>
        </p:txBody>
      </p:sp>
    </p:spTree>
    <p:extLst>
      <p:ext uri="{BB962C8B-B14F-4D97-AF65-F5344CB8AC3E}">
        <p14:creationId xmlns:p14="http://schemas.microsoft.com/office/powerpoint/2010/main" val="2048801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cintosh HD:Users:marienl:Desktop:ƒ Lisa work:CC_PowerPoint:graphic_layers_gre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768A9"/>
                </a:solidFill>
              </a:rPr>
              <a:t>Who, When, and What to tell…</a:t>
            </a:r>
            <a:endParaRPr lang="en-US" sz="4000" dirty="0">
              <a:solidFill>
                <a:srgbClr val="0768A9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447800"/>
            <a:ext cx="8534399" cy="4518025"/>
          </a:xfrm>
        </p:spPr>
        <p:txBody>
          <a:bodyPr/>
          <a:lstStyle/>
          <a:p>
            <a:r>
              <a:rPr lang="en-US" sz="4000" dirty="0" smtClean="0">
                <a:solidFill>
                  <a:schemeClr val="bg2"/>
                </a:solidFill>
              </a:rPr>
              <a:t>As little or as much as you would like</a:t>
            </a:r>
          </a:p>
          <a:p>
            <a:r>
              <a:rPr lang="en-US" sz="4000" dirty="0" smtClean="0">
                <a:solidFill>
                  <a:schemeClr val="bg2"/>
                </a:solidFill>
              </a:rPr>
              <a:t>Don’t ever lie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Be prepared for follow-up questions</a:t>
            </a:r>
          </a:p>
          <a:p>
            <a:pPr lvl="1"/>
            <a:r>
              <a:rPr lang="en-US" sz="4000" dirty="0" smtClean="0">
                <a:solidFill>
                  <a:schemeClr val="bg1"/>
                </a:solidFill>
              </a:rPr>
              <a:t>Rehearse, rehearse, rehearse</a:t>
            </a:r>
          </a:p>
          <a:p>
            <a:pPr lvl="1"/>
            <a:r>
              <a:rPr lang="en-US" sz="4000" dirty="0" smtClean="0">
                <a:solidFill>
                  <a:schemeClr val="bg1"/>
                </a:solidFill>
              </a:rPr>
              <a:t>Make sure all “information – givers” are on the same page</a:t>
            </a:r>
          </a:p>
        </p:txBody>
      </p:sp>
    </p:spTree>
    <p:extLst>
      <p:ext uri="{BB962C8B-B14F-4D97-AF65-F5344CB8AC3E}">
        <p14:creationId xmlns:p14="http://schemas.microsoft.com/office/powerpoint/2010/main" val="1000531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cintosh HD:Users:marienl:Desktop:ƒ Lisa work:CC_PowerPoint:graphic_layers_gre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768A9"/>
                </a:solidFill>
              </a:rPr>
              <a:t>Maintaining Friendships</a:t>
            </a:r>
            <a:endParaRPr lang="en-US" sz="4000" dirty="0">
              <a:solidFill>
                <a:srgbClr val="0768A9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447800"/>
            <a:ext cx="8534399" cy="4518025"/>
          </a:xfrm>
        </p:spPr>
        <p:txBody>
          <a:bodyPr/>
          <a:lstStyle/>
          <a:p>
            <a:r>
              <a:rPr lang="en-US" sz="4000" dirty="0" smtClean="0">
                <a:solidFill>
                  <a:schemeClr val="bg1"/>
                </a:solidFill>
              </a:rPr>
              <a:t>Recognize </a:t>
            </a:r>
            <a:r>
              <a:rPr lang="en-US" sz="4000" i="1" dirty="0" smtClean="0">
                <a:solidFill>
                  <a:schemeClr val="bg1"/>
                </a:solidFill>
              </a:rPr>
              <a:t>true </a:t>
            </a:r>
            <a:r>
              <a:rPr lang="en-US" sz="4000" dirty="0" smtClean="0">
                <a:solidFill>
                  <a:schemeClr val="bg1"/>
                </a:solidFill>
              </a:rPr>
              <a:t>friends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Take the lead in plans</a:t>
            </a:r>
          </a:p>
          <a:p>
            <a:r>
              <a:rPr lang="en-US" sz="4000" dirty="0">
                <a:solidFill>
                  <a:schemeClr val="bg1"/>
                </a:solidFill>
              </a:rPr>
              <a:t>Capitalize on social </a:t>
            </a:r>
            <a:r>
              <a:rPr lang="en-US" sz="4000" dirty="0" smtClean="0">
                <a:solidFill>
                  <a:schemeClr val="bg1"/>
                </a:solidFill>
              </a:rPr>
              <a:t>media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It’s not all about you</a:t>
            </a:r>
          </a:p>
        </p:txBody>
      </p:sp>
    </p:spTree>
    <p:extLst>
      <p:ext uri="{BB962C8B-B14F-4D97-AF65-F5344CB8AC3E}">
        <p14:creationId xmlns:p14="http://schemas.microsoft.com/office/powerpoint/2010/main" val="162825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cintosh HD:Users:marienl:Desktop:ƒ Lisa work:CC_PowerPoint:graphic_layers_gre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768A9"/>
                </a:solidFill>
              </a:rPr>
              <a:t>Maintaining Friendships</a:t>
            </a:r>
            <a:endParaRPr lang="en-US" sz="4000" dirty="0">
              <a:solidFill>
                <a:srgbClr val="0768A9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447800"/>
            <a:ext cx="8534399" cy="4518025"/>
          </a:xfrm>
        </p:spPr>
        <p:txBody>
          <a:bodyPr/>
          <a:lstStyle/>
          <a:p>
            <a:r>
              <a:rPr lang="en-US" sz="4000" dirty="0" smtClean="0">
                <a:solidFill>
                  <a:schemeClr val="bg1"/>
                </a:solidFill>
              </a:rPr>
              <a:t>Recognize </a:t>
            </a:r>
            <a:r>
              <a:rPr lang="en-US" sz="4000" i="1" dirty="0" smtClean="0">
                <a:solidFill>
                  <a:schemeClr val="bg1"/>
                </a:solidFill>
              </a:rPr>
              <a:t>true </a:t>
            </a:r>
            <a:r>
              <a:rPr lang="en-US" sz="4000" dirty="0" smtClean="0">
                <a:solidFill>
                  <a:schemeClr val="bg1"/>
                </a:solidFill>
              </a:rPr>
              <a:t>friends</a:t>
            </a:r>
          </a:p>
          <a:p>
            <a:pPr lvl="1"/>
            <a:r>
              <a:rPr lang="en-US" sz="4000" dirty="0" smtClean="0">
                <a:solidFill>
                  <a:schemeClr val="bg1"/>
                </a:solidFill>
              </a:rPr>
              <a:t>Kids are just learning what it means to be a friend</a:t>
            </a:r>
          </a:p>
          <a:p>
            <a:pPr lvl="1"/>
            <a:r>
              <a:rPr lang="en-US" sz="4000" dirty="0" smtClean="0">
                <a:solidFill>
                  <a:schemeClr val="bg1"/>
                </a:solidFill>
              </a:rPr>
              <a:t>Teens are weighing pros/cons, understanding that no one is perfect</a:t>
            </a:r>
          </a:p>
        </p:txBody>
      </p:sp>
    </p:spTree>
    <p:extLst>
      <p:ext uri="{BB962C8B-B14F-4D97-AF65-F5344CB8AC3E}">
        <p14:creationId xmlns:p14="http://schemas.microsoft.com/office/powerpoint/2010/main" val="597883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_White_PPT_Template">
  <a:themeElements>
    <a:clrScheme name="ClevelandClinic 12">
      <a:dk1>
        <a:srgbClr val="919191"/>
      </a:dk1>
      <a:lt1>
        <a:srgbClr val="FFFFFF"/>
      </a:lt1>
      <a:dk2>
        <a:srgbClr val="000000"/>
      </a:dk2>
      <a:lt2>
        <a:srgbClr val="618FFD"/>
      </a:lt2>
      <a:accent1>
        <a:srgbClr val="00AE00"/>
      </a:accent1>
      <a:accent2>
        <a:srgbClr val="FC0128"/>
      </a:accent2>
      <a:accent3>
        <a:srgbClr val="AAAAAA"/>
      </a:accent3>
      <a:accent4>
        <a:srgbClr val="DADADA"/>
      </a:accent4>
      <a:accent5>
        <a:srgbClr val="AAD3AA"/>
      </a:accent5>
      <a:accent6>
        <a:srgbClr val="E40123"/>
      </a:accent6>
      <a:hlink>
        <a:srgbClr val="FAFD00"/>
      </a:hlink>
      <a:folHlink>
        <a:srgbClr val="AAF4FC"/>
      </a:folHlink>
    </a:clrScheme>
    <a:fontScheme name="ClevelandClinic">
      <a:majorFont>
        <a:latin typeface="Arial"/>
        <a:ea typeface="Geneva"/>
        <a:cs typeface="Arial"/>
      </a:majorFont>
      <a:minorFont>
        <a:latin typeface="Arial"/>
        <a:ea typeface="Geneva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levelandClini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evelandClinic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evelandClinic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evelandClinic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evelandClini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evelandClini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evelandClini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evelandClinic 8">
        <a:dk1>
          <a:srgbClr val="919191"/>
        </a:dk1>
        <a:lt1>
          <a:srgbClr val="FFFFFF"/>
        </a:lt1>
        <a:dk2>
          <a:srgbClr val="000000"/>
        </a:dk2>
        <a:lt2>
          <a:srgbClr val="618FFD"/>
        </a:lt2>
        <a:accent1>
          <a:srgbClr val="618FFD"/>
        </a:accent1>
        <a:accent2>
          <a:srgbClr val="00AE00"/>
        </a:accent2>
        <a:accent3>
          <a:srgbClr val="AAAAAA"/>
        </a:accent3>
        <a:accent4>
          <a:srgbClr val="DADADA"/>
        </a:accent4>
        <a:accent5>
          <a:srgbClr val="B7C6FE"/>
        </a:accent5>
        <a:accent6>
          <a:srgbClr val="009D00"/>
        </a:accent6>
        <a:hlink>
          <a:srgbClr val="FC0128"/>
        </a:hlink>
        <a:folHlink>
          <a:srgbClr val="CECE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evelandClinic 9">
        <a:dk1>
          <a:srgbClr val="919191"/>
        </a:dk1>
        <a:lt1>
          <a:srgbClr val="FFFFFF"/>
        </a:lt1>
        <a:dk2>
          <a:srgbClr val="000000"/>
        </a:dk2>
        <a:lt2>
          <a:srgbClr val="618FFD"/>
        </a:lt2>
        <a:accent1>
          <a:srgbClr val="00AE00"/>
        </a:accent1>
        <a:accent2>
          <a:srgbClr val="00AE00"/>
        </a:accent2>
        <a:accent3>
          <a:srgbClr val="AAAAAA"/>
        </a:accent3>
        <a:accent4>
          <a:srgbClr val="DADADA"/>
        </a:accent4>
        <a:accent5>
          <a:srgbClr val="AAD3AA"/>
        </a:accent5>
        <a:accent6>
          <a:srgbClr val="009D00"/>
        </a:accent6>
        <a:hlink>
          <a:srgbClr val="FC0128"/>
        </a:hlink>
        <a:folHlink>
          <a:srgbClr val="CECE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evelandClinic 10">
        <a:dk1>
          <a:srgbClr val="919191"/>
        </a:dk1>
        <a:lt1>
          <a:srgbClr val="FFFFFF"/>
        </a:lt1>
        <a:dk2>
          <a:srgbClr val="000000"/>
        </a:dk2>
        <a:lt2>
          <a:srgbClr val="618FFD"/>
        </a:lt2>
        <a:accent1>
          <a:srgbClr val="00AE00"/>
        </a:accent1>
        <a:accent2>
          <a:srgbClr val="FC0128"/>
        </a:accent2>
        <a:accent3>
          <a:srgbClr val="AAAAAA"/>
        </a:accent3>
        <a:accent4>
          <a:srgbClr val="DADADA"/>
        </a:accent4>
        <a:accent5>
          <a:srgbClr val="AAD3AA"/>
        </a:accent5>
        <a:accent6>
          <a:srgbClr val="E40123"/>
        </a:accent6>
        <a:hlink>
          <a:srgbClr val="FC0128"/>
        </a:hlink>
        <a:folHlink>
          <a:srgbClr val="CECE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evelandClinic 11">
        <a:dk1>
          <a:srgbClr val="919191"/>
        </a:dk1>
        <a:lt1>
          <a:srgbClr val="FFFFFF"/>
        </a:lt1>
        <a:dk2>
          <a:srgbClr val="000000"/>
        </a:dk2>
        <a:lt2>
          <a:srgbClr val="618FFD"/>
        </a:lt2>
        <a:accent1>
          <a:srgbClr val="00AE00"/>
        </a:accent1>
        <a:accent2>
          <a:srgbClr val="FC0128"/>
        </a:accent2>
        <a:accent3>
          <a:srgbClr val="AAAAAA"/>
        </a:accent3>
        <a:accent4>
          <a:srgbClr val="DADADA"/>
        </a:accent4>
        <a:accent5>
          <a:srgbClr val="AAD3AA"/>
        </a:accent5>
        <a:accent6>
          <a:srgbClr val="E40123"/>
        </a:accent6>
        <a:hlink>
          <a:srgbClr val="FAFD00"/>
        </a:hlink>
        <a:folHlink>
          <a:srgbClr val="CECE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evelandClinic 12">
        <a:dk1>
          <a:srgbClr val="919191"/>
        </a:dk1>
        <a:lt1>
          <a:srgbClr val="FFFFFF"/>
        </a:lt1>
        <a:dk2>
          <a:srgbClr val="000000"/>
        </a:dk2>
        <a:lt2>
          <a:srgbClr val="618FFD"/>
        </a:lt2>
        <a:accent1>
          <a:srgbClr val="00AE00"/>
        </a:accent1>
        <a:accent2>
          <a:srgbClr val="FC0128"/>
        </a:accent2>
        <a:accent3>
          <a:srgbClr val="AAAAAA"/>
        </a:accent3>
        <a:accent4>
          <a:srgbClr val="DADADA"/>
        </a:accent4>
        <a:accent5>
          <a:srgbClr val="AAD3AA"/>
        </a:accent5>
        <a:accent6>
          <a:srgbClr val="E40123"/>
        </a:accent6>
        <a:hlink>
          <a:srgbClr val="FAFD00"/>
        </a:hlink>
        <a:folHlink>
          <a:srgbClr val="AAF4F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CC_White_PPT_Template</Template>
  <TotalTime>10999</TotalTime>
  <Words>867</Words>
  <Application>Microsoft Office PowerPoint</Application>
  <PresentationFormat>On-screen Show (4:3)</PresentationFormat>
  <Paragraphs>161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Geneva</vt:lpstr>
      <vt:lpstr>CC_White_PPT_Template</vt:lpstr>
      <vt:lpstr>Navigating  the School System and Social Relationships</vt:lpstr>
      <vt:lpstr>Chronic Illness and  Peer Relationships</vt:lpstr>
      <vt:lpstr>Who, When, and What to tell…</vt:lpstr>
      <vt:lpstr>Who, When, and What to tell…</vt:lpstr>
      <vt:lpstr>Who, When, and What to tell…</vt:lpstr>
      <vt:lpstr>Who, When, and What to tell…</vt:lpstr>
      <vt:lpstr>Who, When, and What to tell…</vt:lpstr>
      <vt:lpstr>Maintaining Friendships</vt:lpstr>
      <vt:lpstr>Maintaining Friendships</vt:lpstr>
      <vt:lpstr>Maintaining Friendships</vt:lpstr>
      <vt:lpstr>Maintaining Friendships</vt:lpstr>
      <vt:lpstr>Maintaining Friendships</vt:lpstr>
      <vt:lpstr>Chronic Illness and  Peer Relationships</vt:lpstr>
      <vt:lpstr>Navigating the School System</vt:lpstr>
      <vt:lpstr>504s &amp; IEPs</vt:lpstr>
      <vt:lpstr>504 Plan</vt:lpstr>
      <vt:lpstr>Individualized Education Plan</vt:lpstr>
      <vt:lpstr>Individualized Education Plan</vt:lpstr>
      <vt:lpstr>Referral / Assessment Process</vt:lpstr>
      <vt:lpstr>Accommodations</vt:lpstr>
      <vt:lpstr>Accommodations (504 &amp; IEP)</vt:lpstr>
      <vt:lpstr>Interventions (IEP)</vt:lpstr>
      <vt:lpstr>It only works if you use it!</vt:lpstr>
      <vt:lpstr>Navigating the School System</vt:lpstr>
    </vt:vector>
  </TitlesOfParts>
  <Company>Cleveland Clinic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 42pt</dc:title>
  <dc:creator>DaRif, Mary</dc:creator>
  <cp:lastModifiedBy>Lamparyk, Katherine</cp:lastModifiedBy>
  <cp:revision>46</cp:revision>
  <dcterms:created xsi:type="dcterms:W3CDTF">2014-03-06T14:14:46Z</dcterms:created>
  <dcterms:modified xsi:type="dcterms:W3CDTF">2017-06-23T17:02:10Z</dcterms:modified>
</cp:coreProperties>
</file>