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26"/>
  </p:notesMasterIdLst>
  <p:sldIdLst>
    <p:sldId id="256" r:id="rId2"/>
    <p:sldId id="257" r:id="rId3"/>
    <p:sldId id="258" r:id="rId4"/>
    <p:sldId id="262" r:id="rId5"/>
    <p:sldId id="284" r:id="rId6"/>
    <p:sldId id="259" r:id="rId7"/>
    <p:sldId id="282" r:id="rId8"/>
    <p:sldId id="283" r:id="rId9"/>
    <p:sldId id="281" r:id="rId10"/>
    <p:sldId id="288" r:id="rId11"/>
    <p:sldId id="276" r:id="rId12"/>
    <p:sldId id="295" r:id="rId13"/>
    <p:sldId id="277" r:id="rId14"/>
    <p:sldId id="278" r:id="rId15"/>
    <p:sldId id="279" r:id="rId16"/>
    <p:sldId id="285" r:id="rId17"/>
    <p:sldId id="289" r:id="rId18"/>
    <p:sldId id="290" r:id="rId19"/>
    <p:sldId id="291" r:id="rId20"/>
    <p:sldId id="286" r:id="rId21"/>
    <p:sldId id="292" r:id="rId22"/>
    <p:sldId id="287" r:id="rId23"/>
    <p:sldId id="293" r:id="rId24"/>
    <p:sldId id="2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61" autoAdjust="0"/>
  </p:normalViewPr>
  <p:slideViewPr>
    <p:cSldViewPr>
      <p:cViewPr varScale="1">
        <p:scale>
          <a:sx n="69" d="100"/>
          <a:sy n="69" d="100"/>
        </p:scale>
        <p:origin x="1858" y="77"/>
      </p:cViewPr>
      <p:guideLst>
        <p:guide orient="horz" pos="2160"/>
        <p:guide pos="2880"/>
      </p:guideLst>
    </p:cSldViewPr>
  </p:slideViewPr>
  <p:notesTextViewPr>
    <p:cViewPr>
      <p:scale>
        <a:sx n="1" d="1"/>
        <a:sy n="1" d="1"/>
      </p:scale>
      <p:origin x="0" y="-5"/>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7ACD6E-A85F-4442-B54A-06D8B50E64C9}" type="datetimeFigureOut">
              <a:rPr lang="en-US" smtClean="0"/>
              <a:t>6/23/2016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0AE08B-2FF1-40D3-9C1A-DEC8614F931E}" type="slidenum">
              <a:rPr lang="en-US" smtClean="0"/>
              <a:t>‹#›</a:t>
            </a:fld>
            <a:endParaRPr lang="en-US"/>
          </a:p>
        </p:txBody>
      </p:sp>
    </p:spTree>
    <p:extLst>
      <p:ext uri="{BB962C8B-B14F-4D97-AF65-F5344CB8AC3E}">
        <p14:creationId xmlns:p14="http://schemas.microsoft.com/office/powerpoint/2010/main" val="711338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variable information available</a:t>
            </a:r>
          </a:p>
          <a:p>
            <a:r>
              <a:rPr lang="en-US" dirty="0"/>
              <a:t>“…there is no specific PSC diet…” on PSC partners website</a:t>
            </a:r>
          </a:p>
          <a:p>
            <a:r>
              <a:rPr lang="en-US" dirty="0"/>
              <a:t>Varies tremendously based on stage of liver disease, comorbidities (transplant, weight, IBD </a:t>
            </a:r>
            <a:r>
              <a:rPr lang="en-US" dirty="0" err="1"/>
              <a:t>etc</a:t>
            </a:r>
            <a:r>
              <a:rPr lang="en-US" dirty="0"/>
              <a:t>)</a:t>
            </a:r>
          </a:p>
          <a:p>
            <a:r>
              <a:rPr lang="en-US" dirty="0"/>
              <a:t>Try</a:t>
            </a:r>
            <a:r>
              <a:rPr lang="en-US" baseline="0" dirty="0"/>
              <a:t> to touch on common issues and present an overview of nutrition's role</a:t>
            </a:r>
          </a:p>
          <a:p>
            <a:r>
              <a:rPr lang="en-US" baseline="0" dirty="0"/>
              <a:t>Best to meet with an RD one-on-one to create a specialized plan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A0AE08B-2FF1-40D3-9C1A-DEC8614F931E}" type="slidenum">
              <a:rPr lang="en-US" smtClean="0"/>
              <a:t>2</a:t>
            </a:fld>
            <a:endParaRPr lang="en-US"/>
          </a:p>
        </p:txBody>
      </p:sp>
    </p:spTree>
    <p:extLst>
      <p:ext uri="{BB962C8B-B14F-4D97-AF65-F5344CB8AC3E}">
        <p14:creationId xmlns:p14="http://schemas.microsoft.com/office/powerpoint/2010/main" val="2128118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technology</a:t>
            </a:r>
            <a:r>
              <a:rPr lang="en-US" baseline="0" dirty="0"/>
              <a:t> today to help us</a:t>
            </a:r>
          </a:p>
          <a:p>
            <a:r>
              <a:rPr lang="en-US" baseline="0" dirty="0"/>
              <a:t>If you have a sense of your basic nutrition goals, can use many online tools to track your intake</a:t>
            </a:r>
          </a:p>
          <a:p>
            <a:r>
              <a:rPr lang="en-US" baseline="0" dirty="0"/>
              <a:t>There are many online and app based food and activity trackers that are popular as well as personalized activity/food trackers that you wear such as </a:t>
            </a:r>
            <a:r>
              <a:rPr lang="en-US" baseline="0" dirty="0" err="1"/>
              <a:t>FitBit</a:t>
            </a:r>
            <a:endParaRPr lang="en-US" baseline="0" dirty="0"/>
          </a:p>
          <a:p>
            <a:r>
              <a:rPr lang="en-US" baseline="0" dirty="0"/>
              <a:t>Can be done on a non-technical level with pre-planning of intake </a:t>
            </a:r>
          </a:p>
        </p:txBody>
      </p:sp>
      <p:sp>
        <p:nvSpPr>
          <p:cNvPr id="4" name="Slide Number Placeholder 3"/>
          <p:cNvSpPr>
            <a:spLocks noGrp="1"/>
          </p:cNvSpPr>
          <p:nvPr>
            <p:ph type="sldNum" sz="quarter" idx="10"/>
          </p:nvPr>
        </p:nvSpPr>
        <p:spPr/>
        <p:txBody>
          <a:bodyPr/>
          <a:lstStyle/>
          <a:p>
            <a:fld id="{9A0AE08B-2FF1-40D3-9C1A-DEC8614F931E}" type="slidenum">
              <a:rPr lang="en-US" smtClean="0"/>
              <a:t>11</a:t>
            </a:fld>
            <a:endParaRPr lang="en-US"/>
          </a:p>
        </p:txBody>
      </p:sp>
    </p:spTree>
    <p:extLst>
      <p:ext uri="{BB962C8B-B14F-4D97-AF65-F5344CB8AC3E}">
        <p14:creationId xmlns:p14="http://schemas.microsoft.com/office/powerpoint/2010/main" val="3237056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pPr marL="171450" indent="-171450">
              <a:buFontTx/>
              <a:buChar char="-"/>
            </a:pPr>
            <a:r>
              <a:rPr lang="en-US" dirty="0"/>
              <a:t>Dietary</a:t>
            </a:r>
            <a:r>
              <a:rPr lang="en-US" baseline="0" dirty="0"/>
              <a:t> Guidelines recommend less than 2300 mg sodium per day (1 teaspoon) for all adults</a:t>
            </a:r>
          </a:p>
          <a:p>
            <a:pPr marL="628650" lvl="1" indent="-171450">
              <a:buFontTx/>
              <a:buChar char="-"/>
            </a:pPr>
            <a:r>
              <a:rPr lang="en-US" baseline="0" dirty="0"/>
              <a:t>Help with blood pressure and decreased processed foods which often are not the most nutrient dense</a:t>
            </a:r>
          </a:p>
          <a:p>
            <a:pPr marL="171450" indent="-171450">
              <a:buFontTx/>
              <a:buChar char="-"/>
            </a:pPr>
            <a:r>
              <a:rPr lang="en-US" baseline="0" dirty="0"/>
              <a:t>This restriction may tighten if liver disease progresses- recommendation for cirrhosis is closer to 1500-2000 mg per day, especially if you have trouble with </a:t>
            </a:r>
            <a:r>
              <a:rPr lang="en-US" baseline="0"/>
              <a:t>fluid retention</a:t>
            </a:r>
            <a:endParaRPr lang="en-US" baseline="0" dirty="0"/>
          </a:p>
          <a:p>
            <a:pPr marL="171450" indent="-171450">
              <a:buFontTx/>
              <a:buChar char="-"/>
            </a:pPr>
            <a:r>
              <a:rPr lang="en-US" baseline="0" dirty="0"/>
              <a:t>Cut out added salt</a:t>
            </a:r>
          </a:p>
          <a:p>
            <a:pPr marL="171450" indent="-171450">
              <a:buFontTx/>
              <a:buChar char="-"/>
            </a:pPr>
            <a:r>
              <a:rPr lang="en-US" baseline="0" dirty="0"/>
              <a:t>Be careful with packaged and processed foods</a:t>
            </a:r>
          </a:p>
          <a:p>
            <a:pPr marL="171450" indent="-171450">
              <a:buFontTx/>
              <a:buChar char="-"/>
            </a:pPr>
            <a:r>
              <a:rPr lang="en-US" baseline="0" dirty="0"/>
              <a:t>Use more herbs and spices for flavoring</a:t>
            </a:r>
          </a:p>
          <a:p>
            <a:pPr marL="171450" indent="-171450">
              <a:buFontTx/>
              <a:buChar char="-"/>
            </a:pPr>
            <a:r>
              <a:rPr lang="en-US" baseline="0" dirty="0"/>
              <a:t>Be careful with label reading to ensure you know what portion size you are consuming</a:t>
            </a:r>
            <a:endParaRPr lang="en-US" dirty="0"/>
          </a:p>
          <a:p>
            <a:pPr eaLnBrk="1" hangingPunct="1"/>
            <a:endParaRPr lang="en-US" altLang="en-US" dirty="0">
              <a:latin typeface="Arial" panose="020B0604020202020204" pitchFamily="34" charset="0"/>
            </a:endParaRPr>
          </a:p>
        </p:txBody>
      </p:sp>
      <p:sp>
        <p:nvSpPr>
          <p:cNvPr id="29700"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5A7158D-1A4C-41A4-BA2A-AE25D82827EA}" type="slidenum">
              <a:rPr lang="en-US" altLang="en-US"/>
              <a:pPr/>
              <a:t>12</a:t>
            </a:fld>
            <a:endParaRPr lang="en-US" altLang="en-US"/>
          </a:p>
        </p:txBody>
      </p:sp>
    </p:spTree>
    <p:extLst>
      <p:ext uri="{BB962C8B-B14F-4D97-AF65-F5344CB8AC3E}">
        <p14:creationId xmlns:p14="http://schemas.microsoft.com/office/powerpoint/2010/main" val="1788187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Planning</a:t>
            </a:r>
            <a:r>
              <a:rPr lang="en-US" altLang="en-US" baseline="0" dirty="0"/>
              <a:t> ahead saves you</a:t>
            </a:r>
          </a:p>
          <a:p>
            <a:pPr eaLnBrk="1" hangingPunct="1"/>
            <a:r>
              <a:rPr lang="en-US" altLang="en-US" dirty="0"/>
              <a:t> Time! Investing the time upfront will save you hours every week with less time at the grocery store and cooking</a:t>
            </a:r>
          </a:p>
          <a:p>
            <a:pPr eaLnBrk="1" hangingPunct="1"/>
            <a:r>
              <a:rPr lang="en-US" altLang="en-US" dirty="0"/>
              <a:t>Money! Preparing a list will minimize waste and impulse buys while taking advantage of sales and coupons</a:t>
            </a:r>
          </a:p>
          <a:p>
            <a:pPr eaLnBrk="1" hangingPunct="1"/>
            <a:r>
              <a:rPr lang="en-US" altLang="en-US" dirty="0"/>
              <a:t>Health! Having a plan guides you towards more healthful eating </a:t>
            </a:r>
            <a:endParaRPr lang="en-US" dirty="0"/>
          </a:p>
        </p:txBody>
      </p:sp>
      <p:sp>
        <p:nvSpPr>
          <p:cNvPr id="4" name="Slide Number Placeholder 3"/>
          <p:cNvSpPr>
            <a:spLocks noGrp="1"/>
          </p:cNvSpPr>
          <p:nvPr>
            <p:ph type="sldNum" sz="quarter" idx="10"/>
          </p:nvPr>
        </p:nvSpPr>
        <p:spPr/>
        <p:txBody>
          <a:bodyPr/>
          <a:lstStyle/>
          <a:p>
            <a:fld id="{9A0AE08B-2FF1-40D3-9C1A-DEC8614F931E}" type="slidenum">
              <a:rPr lang="en-US" smtClean="0"/>
              <a:t>13</a:t>
            </a:fld>
            <a:endParaRPr lang="en-US"/>
          </a:p>
        </p:txBody>
      </p:sp>
    </p:spTree>
    <p:extLst>
      <p:ext uri="{BB962C8B-B14F-4D97-AF65-F5344CB8AC3E}">
        <p14:creationId xmlns:p14="http://schemas.microsoft.com/office/powerpoint/2010/main" val="2174143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0AE08B-2FF1-40D3-9C1A-DEC8614F931E}" type="slidenum">
              <a:rPr lang="en-US" smtClean="0"/>
              <a:t>15</a:t>
            </a:fld>
            <a:endParaRPr lang="en-US"/>
          </a:p>
        </p:txBody>
      </p:sp>
    </p:spTree>
    <p:extLst>
      <p:ext uri="{BB962C8B-B14F-4D97-AF65-F5344CB8AC3E}">
        <p14:creationId xmlns:p14="http://schemas.microsoft.com/office/powerpoint/2010/main" val="406220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endParaRPr lang="en-US" dirty="0"/>
          </a:p>
        </p:txBody>
      </p:sp>
      <p:sp>
        <p:nvSpPr>
          <p:cNvPr id="4" name="Slide Number Placeholder 3"/>
          <p:cNvSpPr>
            <a:spLocks noGrp="1"/>
          </p:cNvSpPr>
          <p:nvPr>
            <p:ph type="sldNum" sz="quarter" idx="10"/>
          </p:nvPr>
        </p:nvSpPr>
        <p:spPr/>
        <p:txBody>
          <a:bodyPr/>
          <a:lstStyle/>
          <a:p>
            <a:fld id="{9A0AE08B-2FF1-40D3-9C1A-DEC8614F931E}" type="slidenum">
              <a:rPr lang="en-US" smtClean="0"/>
              <a:t>16</a:t>
            </a:fld>
            <a:endParaRPr lang="en-US"/>
          </a:p>
        </p:txBody>
      </p:sp>
    </p:spTree>
    <p:extLst>
      <p:ext uri="{BB962C8B-B14F-4D97-AF65-F5344CB8AC3E}">
        <p14:creationId xmlns:p14="http://schemas.microsoft.com/office/powerpoint/2010/main" val="2158878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-Experts define malnutrition as “an acute, sub-acute or chronic state of nutrition, in which varying degrees of over-nutrition or under-nutrition with or without inflammatory activity have led to a change in body composition and diminished function.”</a:t>
            </a:r>
            <a:r>
              <a:rPr lang="en-US" sz="1200" baseline="30000" dirty="0"/>
              <a:t>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-Important to identify early as malnutrition can lead to other complications and worse prognosis in terms of outcomes, especially</a:t>
            </a:r>
            <a:r>
              <a:rPr lang="en-US" baseline="0" dirty="0"/>
              <a:t> when working towards transplant</a:t>
            </a:r>
            <a:endParaRPr lang="en-US" sz="1200" baseline="30000" dirty="0"/>
          </a:p>
          <a:p>
            <a:r>
              <a:rPr lang="en-US" dirty="0"/>
              <a:t>-Patients</a:t>
            </a:r>
            <a:r>
              <a:rPr lang="en-US" baseline="0" dirty="0"/>
              <a:t> with any liver disease are at high risk for malnutrition due to the liver’s integral role in metabolism and nutrition– studies find that up to 80% of patients with liver disease that has advanced to cirrhosis also experience malnutrition</a:t>
            </a:r>
            <a:endParaRPr lang="en-US" dirty="0"/>
          </a:p>
          <a:p>
            <a:r>
              <a:rPr lang="en-US" dirty="0"/>
              <a:t>-Patients with </a:t>
            </a:r>
            <a:r>
              <a:rPr lang="en-US" baseline="0" dirty="0"/>
              <a:t>PSC who have not yet reached cirrhosis of the liver are still at high risk for malnutrition (up to 40% of patients on one study) in that changes in the body’s absorptive capacity alter what nutrients can be utilize by the body</a:t>
            </a:r>
          </a:p>
          <a:p>
            <a:pPr marL="171450" indent="-171450">
              <a:buFontTx/>
              <a:buChar char="-"/>
            </a:pPr>
            <a:r>
              <a:rPr lang="en-US" baseline="0" dirty="0"/>
              <a:t>With damaged bile ducts, body is unable to get appropriate bile flow to the GI tract.  We need bile to appropriately absorb the fats in our diet.  As the cholestasis worsens and the bilirubin levels rise, the likelihood of fat malabsorption also rises</a:t>
            </a:r>
          </a:p>
          <a:p>
            <a:pPr marL="171450" indent="-171450">
              <a:buFontTx/>
              <a:buChar char="-"/>
            </a:pPr>
            <a:r>
              <a:rPr lang="en-US" baseline="0" dirty="0"/>
              <a:t>Fat contains 9 calories per grams and when not absorbed, this is a large amount of energy our body is unable to utilize- average American requires over 500 kcals per day from fat- without it, can lead to weight loss</a:t>
            </a:r>
          </a:p>
          <a:p>
            <a:pPr marL="171450" indent="-171450">
              <a:buFontTx/>
              <a:buChar char="-"/>
            </a:pPr>
            <a:r>
              <a:rPr lang="en-US" baseline="0" dirty="0"/>
              <a:t>Symptoms include fatigue, weakness, diarrhea (stools lack color, greasy, float), weight loss and can be determined through fecal fast test</a:t>
            </a:r>
          </a:p>
          <a:p>
            <a:pPr marL="171450" indent="-171450">
              <a:buFontTx/>
              <a:buChar char="-"/>
            </a:pPr>
            <a:r>
              <a:rPr lang="en-US" baseline="0" dirty="0"/>
              <a:t>Important to screen for celiac disease with these symptoms as there is an association of ~10% of patients with PSC and celiac</a:t>
            </a:r>
          </a:p>
          <a:p>
            <a:pPr marL="171450" indent="-171450">
              <a:buFontTx/>
              <a:buChar char="-"/>
            </a:pPr>
            <a:r>
              <a:rPr lang="en-US" baseline="0" dirty="0"/>
              <a:t>If excessive amounts of fat in the stool are present, indicating malabsorption, may need to restrict dietary fat intake and rely more heavily on carbohydrates and protein for increased calories.  Can also use a type of fat called MCT which does not require bile salts to be absorbed- can be expensive and is not best tasting- try cooking with it or use coconut oil (~65% of fat is MCT)</a:t>
            </a:r>
          </a:p>
          <a:p>
            <a:pPr marL="171450" indent="-171450">
              <a:buFontTx/>
              <a:buChar char="-"/>
            </a:pPr>
            <a:r>
              <a:rPr lang="en-US" baseline="0" dirty="0"/>
              <a:t>Aside from the loss of calories, fat malabsorption also presents problems in that certain vitamins, namely ADEK, require fat to be absorbed- therefore, easy to become deficient in these vitamins</a:t>
            </a:r>
          </a:p>
          <a:p>
            <a:pPr marL="171450" indent="-171450">
              <a:buFontTx/>
              <a:buChar char="-"/>
            </a:pPr>
            <a:r>
              <a:rPr lang="en-US" baseline="0" dirty="0"/>
              <a:t>Important to have these levels regularly checked </a:t>
            </a:r>
            <a:endParaRPr lang="en-US" dirty="0"/>
          </a:p>
        </p:txBody>
      </p:sp>
      <p:sp>
        <p:nvSpPr>
          <p:cNvPr id="4" name="Slide Number Placeholder 3"/>
          <p:cNvSpPr>
            <a:spLocks noGrp="1"/>
          </p:cNvSpPr>
          <p:nvPr>
            <p:ph type="sldNum" sz="quarter" idx="10"/>
          </p:nvPr>
        </p:nvSpPr>
        <p:spPr/>
        <p:txBody>
          <a:bodyPr/>
          <a:lstStyle/>
          <a:p>
            <a:fld id="{9A0AE08B-2FF1-40D3-9C1A-DEC8614F931E}" type="slidenum">
              <a:rPr lang="en-US" smtClean="0"/>
              <a:t>17</a:t>
            </a:fld>
            <a:endParaRPr lang="en-US"/>
          </a:p>
        </p:txBody>
      </p:sp>
    </p:spTree>
    <p:extLst>
      <p:ext uri="{BB962C8B-B14F-4D97-AF65-F5344CB8AC3E}">
        <p14:creationId xmlns:p14="http://schemas.microsoft.com/office/powerpoint/2010/main" val="748379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As</a:t>
            </a:r>
            <a:r>
              <a:rPr lang="en-US" baseline="0" dirty="0"/>
              <a:t> noted previously, vitamin D is a fat soluble vitamin and deficiency may occur in PSC</a:t>
            </a:r>
          </a:p>
          <a:p>
            <a:pPr marL="171450" indent="-171450">
              <a:buFontTx/>
              <a:buChar char="-"/>
            </a:pPr>
            <a:r>
              <a:rPr lang="en-US" baseline="0" dirty="0"/>
              <a:t>Calcium deficiency is also common as the free fatty acids in the gut bind to the calcium and make it unavailable for absorption.  Vitamin D deficiency further impairs calcium absorption.</a:t>
            </a:r>
          </a:p>
          <a:p>
            <a:pPr marL="171450" indent="-171450">
              <a:buFontTx/>
              <a:buChar char="-"/>
            </a:pPr>
            <a:r>
              <a:rPr lang="en-US" baseline="0" dirty="0"/>
              <a:t>These deficiencies can lead to hepatic osteodystrophy (consisting of osteoporosis and osteomalacia) which can lead to fractures, decreased quality of life and poor prognosis with end stage liver disease</a:t>
            </a:r>
          </a:p>
          <a:p>
            <a:pPr marL="171450" indent="-171450">
              <a:buFontTx/>
              <a:buChar char="-"/>
            </a:pPr>
            <a:r>
              <a:rPr lang="en-US" baseline="0" dirty="0"/>
              <a:t>Important to have bone mineral density monitored regularly and vitamin levels checked regularly and repleted as needed</a:t>
            </a:r>
          </a:p>
          <a:p>
            <a:pPr marL="171450" indent="-171450">
              <a:buFontTx/>
              <a:buChar char="-"/>
            </a:pPr>
            <a:r>
              <a:rPr lang="en-US" baseline="0" dirty="0"/>
              <a:t>Challenging to do through food alone, as body is having a hard time absorbing in its natural state- may require special vitamin supplements that put it in a form that is more easily absorbed or may require IV repletion</a:t>
            </a:r>
            <a:endParaRPr lang="en-US" dirty="0"/>
          </a:p>
        </p:txBody>
      </p:sp>
      <p:sp>
        <p:nvSpPr>
          <p:cNvPr id="4" name="Slide Number Placeholder 3"/>
          <p:cNvSpPr>
            <a:spLocks noGrp="1"/>
          </p:cNvSpPr>
          <p:nvPr>
            <p:ph type="sldNum" sz="quarter" idx="10"/>
          </p:nvPr>
        </p:nvSpPr>
        <p:spPr/>
        <p:txBody>
          <a:bodyPr/>
          <a:lstStyle/>
          <a:p>
            <a:fld id="{9A0AE08B-2FF1-40D3-9C1A-DEC8614F931E}" type="slidenum">
              <a:rPr lang="en-US" smtClean="0"/>
              <a:t>18</a:t>
            </a:fld>
            <a:endParaRPr lang="en-US"/>
          </a:p>
        </p:txBody>
      </p:sp>
    </p:spTree>
    <p:extLst>
      <p:ext uri="{BB962C8B-B14F-4D97-AF65-F5344CB8AC3E}">
        <p14:creationId xmlns:p14="http://schemas.microsoft.com/office/powerpoint/2010/main" val="3416320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Anywhere</a:t>
            </a:r>
            <a:r>
              <a:rPr lang="en-US" baseline="0" dirty="0"/>
              <a:t> from 70-90% of patients with PSC also have IBD, most often in the form of UC</a:t>
            </a:r>
          </a:p>
          <a:p>
            <a:pPr marL="171450" indent="-171450">
              <a:buFontTx/>
              <a:buChar char="-"/>
            </a:pPr>
            <a:r>
              <a:rPr lang="en-US" baseline="0" dirty="0"/>
              <a:t>This presents many nutritional challenges and is the topic of a whole talk on its own!</a:t>
            </a:r>
          </a:p>
          <a:p>
            <a:pPr marL="171450" indent="-171450">
              <a:buFontTx/>
              <a:buChar char="-"/>
            </a:pPr>
            <a:r>
              <a:rPr lang="en-US" baseline="0" dirty="0"/>
              <a:t>Challenging and frustrating to adjust eating with diagnosis of IBD because there is no one-size-fits-all diet</a:t>
            </a:r>
          </a:p>
          <a:p>
            <a:pPr marL="171450" indent="-171450">
              <a:buFontTx/>
              <a:buChar char="-"/>
            </a:pPr>
            <a:r>
              <a:rPr lang="en-US" baseline="0" dirty="0"/>
              <a:t>No scientific evidence supporting any one diet plan for IBD</a:t>
            </a:r>
          </a:p>
          <a:p>
            <a:pPr marL="171450" indent="-171450">
              <a:buFontTx/>
              <a:buChar char="-"/>
            </a:pPr>
            <a:r>
              <a:rPr lang="en-US" baseline="0" dirty="0"/>
              <a:t>May be able to maintain a fairly regular diet the majority of the time and then may need to adjust intake during acute flares </a:t>
            </a:r>
          </a:p>
          <a:p>
            <a:pPr marL="628650" lvl="1" indent="-171450">
              <a:buFontTx/>
              <a:buChar char="-"/>
            </a:pPr>
            <a:r>
              <a:rPr lang="en-US" baseline="0" dirty="0"/>
              <a:t>May need to reduce insoluble fiber-- Can cook, peel, chop foods to help with tolerance</a:t>
            </a:r>
          </a:p>
          <a:p>
            <a:pPr marL="628650" lvl="1" indent="-171450">
              <a:buFontTx/>
              <a:buChar char="-"/>
            </a:pPr>
            <a:r>
              <a:rPr lang="en-US" baseline="0" dirty="0"/>
              <a:t>May see some gluten intolerance- food journal will help identify this</a:t>
            </a:r>
          </a:p>
          <a:p>
            <a:pPr marL="628650" lvl="1" indent="-171450">
              <a:buFontTx/>
              <a:buChar char="-"/>
            </a:pPr>
            <a:r>
              <a:rPr lang="en-US" baseline="0" dirty="0"/>
              <a:t>Minimize sugar alcohols</a:t>
            </a:r>
          </a:p>
          <a:p>
            <a:pPr marL="628650" lvl="1" indent="-171450">
              <a:buFontTx/>
              <a:buChar char="-"/>
            </a:pPr>
            <a:r>
              <a:rPr lang="en-US" baseline="0" dirty="0"/>
              <a:t>FODMAP (fermentable </a:t>
            </a:r>
            <a:r>
              <a:rPr lang="en-US" baseline="0" dirty="0" err="1"/>
              <a:t>oligo</a:t>
            </a:r>
            <a:r>
              <a:rPr lang="en-US" baseline="0" dirty="0"/>
              <a:t>-di-</a:t>
            </a:r>
            <a:r>
              <a:rPr lang="en-US" baseline="0" dirty="0" err="1"/>
              <a:t>monosaccharides</a:t>
            </a:r>
            <a:r>
              <a:rPr lang="en-US" baseline="0" dirty="0"/>
              <a:t> and </a:t>
            </a:r>
            <a:r>
              <a:rPr lang="en-US" baseline="0" dirty="0" err="1"/>
              <a:t>polyols</a:t>
            </a:r>
            <a:r>
              <a:rPr lang="en-US" baseline="0" dirty="0"/>
              <a:t>) are sugars found in certain carbohydrate and sugar alcohols- may have an intolerance</a:t>
            </a:r>
            <a:r>
              <a:rPr lang="en-US" baseline="0" dirty="0">
                <a:sym typeface="Wingdings" panose="05000000000000000000" pitchFamily="2" charset="2"/>
              </a:rPr>
              <a:t> gas, bloating, diarrhea, cramping (</a:t>
            </a:r>
            <a:r>
              <a:rPr lang="en-US" sz="1200" b="0" i="0" u="none" strike="noStrike" kern="1200" baseline="0" dirty="0">
                <a:solidFill>
                  <a:schemeClr val="tx1"/>
                </a:solidFill>
                <a:latin typeface="+mn-lt"/>
                <a:ea typeface="+mn-ea"/>
                <a:cs typeface="+mn-cs"/>
              </a:rPr>
              <a:t>Fructose—fruits, honey, high fructose corn syrup, Lactose, Oligosaccharides are carbohydrates with a small number of simple sugars. These can be found in certain vegetables, cereals and legumes, </a:t>
            </a:r>
            <a:r>
              <a:rPr lang="en-US" sz="1200" b="0" i="0" u="none" strike="noStrike" kern="1200" baseline="0" dirty="0" err="1">
                <a:solidFill>
                  <a:schemeClr val="tx1"/>
                </a:solidFill>
                <a:latin typeface="+mn-lt"/>
                <a:ea typeface="+mn-ea"/>
                <a:cs typeface="+mn-cs"/>
              </a:rPr>
              <a:t>Polyols</a:t>
            </a:r>
            <a:r>
              <a:rPr lang="en-US" sz="1200" b="0" i="0" u="none" strike="noStrike" kern="1200" baseline="0" dirty="0">
                <a:solidFill>
                  <a:schemeClr val="tx1"/>
                </a:solidFill>
                <a:latin typeface="+mn-lt"/>
                <a:ea typeface="+mn-ea"/>
                <a:cs typeface="+mn-cs"/>
              </a:rPr>
              <a:t> found in sugar alcohols (sorbitol, </a:t>
            </a:r>
            <a:r>
              <a:rPr lang="en-US" sz="1200" b="0" i="0" u="none" strike="noStrike" kern="1200" baseline="0" dirty="0" err="1">
                <a:solidFill>
                  <a:schemeClr val="tx1"/>
                </a:solidFill>
                <a:latin typeface="+mn-lt"/>
                <a:ea typeface="+mn-ea"/>
                <a:cs typeface="+mn-cs"/>
              </a:rPr>
              <a:t>mannitol</a:t>
            </a:r>
            <a:r>
              <a:rPr lang="en-US" sz="1200" b="0" i="0" u="none" strike="noStrike" kern="1200" baseline="0" dirty="0">
                <a:solidFill>
                  <a:schemeClr val="tx1"/>
                </a:solidFill>
                <a:latin typeface="+mn-lt"/>
                <a:ea typeface="+mn-ea"/>
                <a:cs typeface="+mn-cs"/>
              </a:rPr>
              <a:t>, xylitol) and certain fruits.  Challenging diet which needs oversight.</a:t>
            </a:r>
            <a:endParaRPr lang="en-US" baseline="0" dirty="0"/>
          </a:p>
          <a:p>
            <a:pPr marL="171450" indent="-171450">
              <a:buFontTx/>
              <a:buChar char="-"/>
            </a:pPr>
            <a:r>
              <a:rPr lang="en-US" baseline="0" dirty="0"/>
              <a:t>Keep a food journal to see which foods affect you and which foods are tolerated well- may  be different than someone going through the same issues!</a:t>
            </a:r>
          </a:p>
          <a:p>
            <a:pPr marL="171450" indent="-171450">
              <a:buFontTx/>
              <a:buChar char="-"/>
            </a:pPr>
            <a:r>
              <a:rPr lang="en-US" baseline="0" dirty="0"/>
              <a:t>With supervision from an MD and an RD, can do an elimination diet to see what foods are triggering issues</a:t>
            </a:r>
          </a:p>
          <a:p>
            <a:pPr marL="171450" indent="-171450">
              <a:buFontTx/>
              <a:buChar char="-"/>
            </a:pPr>
            <a:r>
              <a:rPr lang="en-US" sz="1200" b="0" i="0" u="none" strike="noStrike" kern="1200" baseline="0" dirty="0">
                <a:solidFill>
                  <a:schemeClr val="tx1"/>
                </a:solidFill>
                <a:latin typeface="+mn-lt"/>
                <a:ea typeface="+mn-ea"/>
                <a:cs typeface="+mn-cs"/>
              </a:rPr>
              <a:t>Good idea to eat smaller more frequent meals, eat in a relaxed atmosphere, avoid trigger foods, limit food with insoluble fiber during a flare, slowly adding back in after the flare is over (i.e., seeds, nuts, beans, green leafy vegetables, fruit and wheat bran), reduce the amount of greasy or fried foods, stay hydrated</a:t>
            </a:r>
            <a:endParaRPr lang="en-US" dirty="0"/>
          </a:p>
        </p:txBody>
      </p:sp>
      <p:sp>
        <p:nvSpPr>
          <p:cNvPr id="4" name="Slide Number Placeholder 3"/>
          <p:cNvSpPr>
            <a:spLocks noGrp="1"/>
          </p:cNvSpPr>
          <p:nvPr>
            <p:ph type="sldNum" sz="quarter" idx="10"/>
          </p:nvPr>
        </p:nvSpPr>
        <p:spPr/>
        <p:txBody>
          <a:bodyPr/>
          <a:lstStyle/>
          <a:p>
            <a:fld id="{9A0AE08B-2FF1-40D3-9C1A-DEC8614F931E}" type="slidenum">
              <a:rPr lang="en-US" smtClean="0"/>
              <a:t>19</a:t>
            </a:fld>
            <a:endParaRPr lang="en-US"/>
          </a:p>
        </p:txBody>
      </p:sp>
    </p:spTree>
    <p:extLst>
      <p:ext uri="{BB962C8B-B14F-4D97-AF65-F5344CB8AC3E}">
        <p14:creationId xmlns:p14="http://schemas.microsoft.com/office/powerpoint/2010/main" val="2836119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endParaRPr lang="en-US" dirty="0"/>
          </a:p>
        </p:txBody>
      </p:sp>
      <p:sp>
        <p:nvSpPr>
          <p:cNvPr id="4" name="Slide Number Placeholder 3"/>
          <p:cNvSpPr>
            <a:spLocks noGrp="1"/>
          </p:cNvSpPr>
          <p:nvPr>
            <p:ph type="sldNum" sz="quarter" idx="10"/>
          </p:nvPr>
        </p:nvSpPr>
        <p:spPr/>
        <p:txBody>
          <a:bodyPr/>
          <a:lstStyle/>
          <a:p>
            <a:fld id="{9A0AE08B-2FF1-40D3-9C1A-DEC8614F931E}" type="slidenum">
              <a:rPr lang="en-US" smtClean="0"/>
              <a:t>20</a:t>
            </a:fld>
            <a:endParaRPr lang="en-US"/>
          </a:p>
        </p:txBody>
      </p:sp>
    </p:spTree>
    <p:extLst>
      <p:ext uri="{BB962C8B-B14F-4D97-AF65-F5344CB8AC3E}">
        <p14:creationId xmlns:p14="http://schemas.microsoft.com/office/powerpoint/2010/main" val="2158878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Common to have</a:t>
            </a:r>
            <a:r>
              <a:rPr lang="en-US" baseline="0" dirty="0"/>
              <a:t> elevated triglycerides and total cholesterol with chronic cholestasis</a:t>
            </a:r>
          </a:p>
          <a:p>
            <a:pPr marL="171450" indent="-171450">
              <a:buFontTx/>
              <a:buChar char="-"/>
            </a:pPr>
            <a:r>
              <a:rPr lang="en-US" baseline="0" dirty="0"/>
              <a:t>Unclear what its relationship is to mortality from CVD- many studies show no increased CVD risk- may be due to high HDL levels providing a </a:t>
            </a:r>
            <a:r>
              <a:rPr lang="en-US" baseline="0" dirty="0" err="1"/>
              <a:t>cardioprotective</a:t>
            </a:r>
            <a:r>
              <a:rPr lang="en-US" baseline="0" dirty="0"/>
              <a:t> effect</a:t>
            </a:r>
          </a:p>
          <a:p>
            <a:pPr marL="171450" indent="-171450">
              <a:buFontTx/>
              <a:buChar char="-"/>
            </a:pPr>
            <a:r>
              <a:rPr lang="en-US" baseline="0" dirty="0"/>
              <a:t>Patients may have underlying hereditary hypercholesterolemia and in that case, may have normal or low HDL levels- in that case, may have increased CVD risk</a:t>
            </a:r>
          </a:p>
          <a:p>
            <a:pPr marL="171450" indent="-171450">
              <a:buFontTx/>
              <a:buChar char="-"/>
            </a:pPr>
            <a:r>
              <a:rPr lang="en-US" baseline="0" dirty="0"/>
              <a:t>Maintaining a healthy weight, appropriate fat intake and exercise can help</a:t>
            </a:r>
          </a:p>
          <a:p>
            <a:pPr marL="171450" indent="-171450">
              <a:buFontTx/>
              <a:buChar char="-"/>
            </a:pPr>
            <a:r>
              <a:rPr lang="en-US" baseline="0" dirty="0"/>
              <a:t>Fat is not evil- many healthy fats can actually improve our cholesterol, help with satiety and overall weight control.  About 30% of calories should come from fat, but less than 7% of calories should come from saturated fat choices (high fat dairy, high fat meats)</a:t>
            </a:r>
          </a:p>
          <a:p>
            <a:pPr marL="171450" indent="-171450">
              <a:buFontTx/>
              <a:buChar char="-"/>
            </a:pPr>
            <a:r>
              <a:rPr lang="en-US" baseline="0" dirty="0"/>
              <a:t>Minimize trans fat from processed and packaged goods- on the label</a:t>
            </a:r>
          </a:p>
          <a:p>
            <a:pPr marL="171450" indent="-171450">
              <a:buFontTx/>
              <a:buChar char="-"/>
            </a:pPr>
            <a:r>
              <a:rPr lang="en-US" baseline="0" dirty="0"/>
              <a:t>Choose more olive oil, canola oil, fatty fish like salmon and mackerel as well as flax seeds</a:t>
            </a:r>
          </a:p>
          <a:p>
            <a:pPr marL="171450" indent="-171450">
              <a:buFontTx/>
              <a:buChar char="-"/>
            </a:pPr>
            <a:r>
              <a:rPr lang="en-US" baseline="0" dirty="0"/>
              <a:t>Soluble fiber from oats, bran, beans, fruits and vegetables can help lower bad cholesterol</a:t>
            </a:r>
          </a:p>
          <a:p>
            <a:pPr marL="171450" indent="-171450">
              <a:buFontTx/>
              <a:buChar char="-"/>
            </a:pPr>
            <a:r>
              <a:rPr lang="en-US" dirty="0"/>
              <a:t>http://www.nhlbi.nih.gov/sites/www.nhlbi.nih.gov/files/Circulation-2002-ATP-III-Final-Report-PDF-3143.pdf </a:t>
            </a:r>
          </a:p>
        </p:txBody>
      </p:sp>
      <p:sp>
        <p:nvSpPr>
          <p:cNvPr id="4" name="Slide Number Placeholder 3"/>
          <p:cNvSpPr>
            <a:spLocks noGrp="1"/>
          </p:cNvSpPr>
          <p:nvPr>
            <p:ph type="sldNum" sz="quarter" idx="10"/>
          </p:nvPr>
        </p:nvSpPr>
        <p:spPr/>
        <p:txBody>
          <a:bodyPr/>
          <a:lstStyle/>
          <a:p>
            <a:fld id="{9A0AE08B-2FF1-40D3-9C1A-DEC8614F931E}" type="slidenum">
              <a:rPr lang="en-US" smtClean="0"/>
              <a:t>21</a:t>
            </a:fld>
            <a:endParaRPr lang="en-US"/>
          </a:p>
        </p:txBody>
      </p:sp>
    </p:spTree>
    <p:extLst>
      <p:ext uri="{BB962C8B-B14F-4D97-AF65-F5344CB8AC3E}">
        <p14:creationId xmlns:p14="http://schemas.microsoft.com/office/powerpoint/2010/main" val="400969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Where to go to obtain credible nutrition information?</a:t>
            </a:r>
          </a:p>
          <a:p>
            <a:pPr marL="171450" indent="-171450">
              <a:buFontTx/>
              <a:buChar char="-"/>
            </a:pPr>
            <a:r>
              <a:rPr lang="en-US" dirty="0"/>
              <a:t>Today</a:t>
            </a:r>
            <a:r>
              <a:rPr lang="en-US" baseline="0" dirty="0"/>
              <a:t>, many turn first to the web</a:t>
            </a:r>
          </a:p>
          <a:p>
            <a:pPr marL="171450" indent="-171450">
              <a:buFontTx/>
              <a:buChar char="-"/>
            </a:pPr>
            <a:r>
              <a:rPr lang="en-US" baseline="0" dirty="0"/>
              <a:t>May find good information, but just as easily can find information that is not credible</a:t>
            </a:r>
          </a:p>
          <a:p>
            <a:pPr marL="171450" indent="-171450">
              <a:buFontTx/>
              <a:buChar char="-"/>
            </a:pPr>
            <a:r>
              <a:rPr lang="en-US" baseline="0" dirty="0"/>
              <a:t>What is the source of the website? Is it free and accessible to all? Are there advertisements? </a:t>
            </a:r>
          </a:p>
          <a:p>
            <a:pPr marL="171450" indent="-171450">
              <a:buFontTx/>
              <a:buChar char="-"/>
            </a:pPr>
            <a:r>
              <a:rPr lang="en-US" baseline="0" dirty="0"/>
              <a:t>Patient forums are helpful but what works for one individual may not work for you</a:t>
            </a:r>
          </a:p>
          <a:p>
            <a:pPr marL="171450" indent="-171450">
              <a:buFontTx/>
              <a:buChar char="-"/>
            </a:pPr>
            <a:r>
              <a:rPr lang="en-US" baseline="0" dirty="0"/>
              <a:t>The challenging thing with PSC is that there are so many different symptoms and stages of the disease, all of which change what foods are recommended</a:t>
            </a:r>
          </a:p>
          <a:p>
            <a:pPr marL="171450" indent="-171450">
              <a:buFontTx/>
              <a:buChar char="-"/>
            </a:pPr>
            <a:r>
              <a:rPr lang="en-US" baseline="0" dirty="0"/>
              <a:t>So where to turn?</a:t>
            </a:r>
          </a:p>
          <a:p>
            <a:pPr marL="171450" indent="-171450">
              <a:buFontTx/>
              <a:buChar char="-"/>
            </a:pPr>
            <a:r>
              <a:rPr lang="en-US" baseline="0" dirty="0"/>
              <a:t>Registered dietitians </a:t>
            </a:r>
          </a:p>
          <a:p>
            <a:pPr marL="628650" lvl="1" indent="-171450">
              <a:buFontTx/>
              <a:buChar char="-"/>
            </a:pPr>
            <a:r>
              <a:rPr lang="en-US" baseline="0" dirty="0"/>
              <a:t>Accredited by the Academy of Nutrition and Dietitians.  </a:t>
            </a:r>
          </a:p>
          <a:p>
            <a:pPr marL="628650" lvl="1" indent="-171450">
              <a:buFontTx/>
              <a:buChar char="-"/>
            </a:pPr>
            <a:r>
              <a:rPr lang="en-US" baseline="0" dirty="0"/>
              <a:t>They have a nutrition degree, have completed a supervised clinical internship and have passed a national exam.  </a:t>
            </a:r>
          </a:p>
          <a:p>
            <a:pPr marL="628650" lvl="1" indent="-171450">
              <a:buFontTx/>
              <a:buChar char="-"/>
            </a:pPr>
            <a:r>
              <a:rPr lang="en-US" baseline="0" dirty="0"/>
              <a:t>They also must maintain their registration through continuing education credits every year, ensuring their knowledge is up to date.  </a:t>
            </a:r>
          </a:p>
          <a:p>
            <a:pPr marL="171450" lvl="0" indent="-171450">
              <a:buFontTx/>
              <a:buChar char="-"/>
            </a:pPr>
            <a:r>
              <a:rPr lang="en-US" baseline="0" dirty="0"/>
              <a:t>Nutritionists are not accredited by any national organizations and do not have to maintain any continuing education.</a:t>
            </a:r>
          </a:p>
          <a:p>
            <a:pPr marL="171450" lvl="0" indent="-171450">
              <a:buFontTx/>
              <a:buChar char="-"/>
            </a:pPr>
            <a:r>
              <a:rPr lang="en-US" baseline="0" dirty="0"/>
              <a:t>A registered dietitian can help you plan a diet specific to your nutritional needs.</a:t>
            </a:r>
          </a:p>
        </p:txBody>
      </p:sp>
      <p:sp>
        <p:nvSpPr>
          <p:cNvPr id="4" name="Slide Number Placeholder 3"/>
          <p:cNvSpPr>
            <a:spLocks noGrp="1"/>
          </p:cNvSpPr>
          <p:nvPr>
            <p:ph type="sldNum" sz="quarter" idx="10"/>
          </p:nvPr>
        </p:nvSpPr>
        <p:spPr/>
        <p:txBody>
          <a:bodyPr/>
          <a:lstStyle/>
          <a:p>
            <a:fld id="{9A0AE08B-2FF1-40D3-9C1A-DEC8614F931E}" type="slidenum">
              <a:rPr lang="en-US" smtClean="0"/>
              <a:t>3</a:t>
            </a:fld>
            <a:endParaRPr lang="en-US"/>
          </a:p>
        </p:txBody>
      </p:sp>
    </p:spTree>
    <p:extLst>
      <p:ext uri="{BB962C8B-B14F-4D97-AF65-F5344CB8AC3E}">
        <p14:creationId xmlns:p14="http://schemas.microsoft.com/office/powerpoint/2010/main" val="1849432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baseline="0" dirty="0"/>
              <a:t>Herbal supplements</a:t>
            </a:r>
          </a:p>
          <a:p>
            <a:pPr marL="628650" lvl="1" indent="-171450">
              <a:buFontTx/>
              <a:buChar char="-"/>
            </a:pPr>
            <a:r>
              <a:rPr lang="en-US" baseline="0" dirty="0"/>
              <a:t>May contain copper but often not all ingredients are listed</a:t>
            </a:r>
          </a:p>
          <a:p>
            <a:pPr marL="628650" lvl="1" indent="-171450">
              <a:buFontTx/>
              <a:buChar char="-"/>
            </a:pPr>
            <a:r>
              <a:rPr lang="en-US" baseline="0" dirty="0"/>
              <a:t>Unsure what is truly in many of the supplements</a:t>
            </a:r>
          </a:p>
          <a:p>
            <a:pPr marL="628650" lvl="1" indent="-171450">
              <a:buFontTx/>
              <a:buChar char="-"/>
            </a:pPr>
            <a:r>
              <a:rPr lang="en-US" baseline="0" dirty="0"/>
              <a:t>Not regular like prescription drugs- safe until proven otherwise</a:t>
            </a:r>
          </a:p>
          <a:p>
            <a:pPr marL="628650" lvl="1" indent="-171450">
              <a:buFontTx/>
              <a:buChar char="-"/>
            </a:pPr>
            <a:r>
              <a:rPr lang="en-US" baseline="0" dirty="0"/>
              <a:t>Patient’s with Wilson’s are at increased risk for liver damage so would avoid supplements– all processed through liver and unclear what their effects will be</a:t>
            </a:r>
          </a:p>
          <a:p>
            <a:pPr marL="628650" lvl="1" indent="-171450">
              <a:buFontTx/>
              <a:buChar char="-"/>
            </a:pPr>
            <a:endParaRPr lang="en-US" dirty="0"/>
          </a:p>
        </p:txBody>
      </p:sp>
      <p:sp>
        <p:nvSpPr>
          <p:cNvPr id="4" name="Slide Number Placeholder 3"/>
          <p:cNvSpPr>
            <a:spLocks noGrp="1"/>
          </p:cNvSpPr>
          <p:nvPr>
            <p:ph type="sldNum" sz="quarter" idx="10"/>
          </p:nvPr>
        </p:nvSpPr>
        <p:spPr/>
        <p:txBody>
          <a:bodyPr/>
          <a:lstStyle/>
          <a:p>
            <a:fld id="{9A0AE08B-2FF1-40D3-9C1A-DEC8614F931E}" type="slidenum">
              <a:rPr lang="en-US" smtClean="0"/>
              <a:t>22</a:t>
            </a:fld>
            <a:endParaRPr lang="en-US"/>
          </a:p>
        </p:txBody>
      </p:sp>
    </p:spTree>
    <p:extLst>
      <p:ext uri="{BB962C8B-B14F-4D97-AF65-F5344CB8AC3E}">
        <p14:creationId xmlns:p14="http://schemas.microsoft.com/office/powerpoint/2010/main" val="2158878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Use</a:t>
            </a:r>
            <a:r>
              <a:rPr lang="en-US" baseline="0" dirty="0"/>
              <a:t> caution when evaluating nutritional supplements as they are not regulated like prescription drugs</a:t>
            </a:r>
          </a:p>
          <a:p>
            <a:pPr marL="171450" indent="-171450">
              <a:buFontTx/>
              <a:buChar char="-"/>
            </a:pPr>
            <a:r>
              <a:rPr lang="en-US" baseline="0" dirty="0"/>
              <a:t>They are considered safe until proven otherwise</a:t>
            </a:r>
          </a:p>
          <a:p>
            <a:pPr marL="171450" indent="-171450">
              <a:buFontTx/>
              <a:buChar char="-"/>
            </a:pPr>
            <a:r>
              <a:rPr lang="en-US" baseline="0" dirty="0"/>
              <a:t>All are processed in the liver so need to make sure they are safe</a:t>
            </a:r>
          </a:p>
          <a:p>
            <a:pPr marL="171450" indent="-171450">
              <a:buFontTx/>
              <a:buChar char="-"/>
            </a:pPr>
            <a:r>
              <a:rPr lang="en-US" baseline="0" dirty="0"/>
              <a:t>No conclusive studies that support the use of any one specific supplement for PSC</a:t>
            </a:r>
          </a:p>
          <a:p>
            <a:pPr marL="171450" indent="-171450">
              <a:buFontTx/>
              <a:buChar char="-"/>
            </a:pPr>
            <a:r>
              <a:rPr lang="en-US" baseline="0" dirty="0"/>
              <a:t>You can find many liver cleanse, liver detox formulas though caution against their use</a:t>
            </a:r>
          </a:p>
          <a:p>
            <a:pPr marL="171450" indent="-171450">
              <a:buFontTx/>
              <a:buChar char="-"/>
            </a:pPr>
            <a:r>
              <a:rPr lang="en-US" baseline="0" dirty="0"/>
              <a:t>There are many ingredients in these products, and often time specific amounts are not listed on the label- don’t really know what you are taking</a:t>
            </a:r>
          </a:p>
          <a:p>
            <a:pPr marL="171450" indent="-171450">
              <a:buFontTx/>
              <a:buChar char="-"/>
            </a:pPr>
            <a:r>
              <a:rPr lang="en-US" dirty="0"/>
              <a:t>Last year, New York State Attorney General found</a:t>
            </a:r>
            <a:r>
              <a:rPr lang="en-US" baseline="0" dirty="0"/>
              <a:t> that 4 out of 5 supplements sold at Walgreens, Target, GNC and Walmart did not contain any of the herbs listed on their label</a:t>
            </a:r>
          </a:p>
          <a:p>
            <a:pPr marL="171450" indent="-171450">
              <a:buFontTx/>
              <a:buChar char="-"/>
            </a:pPr>
            <a:r>
              <a:rPr lang="en-US" baseline="0" dirty="0"/>
              <a:t>Can be a concern for those with allergies if there are fillers</a:t>
            </a:r>
          </a:p>
          <a:p>
            <a:pPr marL="171450" indent="-171450">
              <a:buFontTx/>
              <a:buChar char="-"/>
            </a:pPr>
            <a:r>
              <a:rPr lang="en-US" baseline="0" dirty="0"/>
              <a:t>Evaluate all supplements with your MD or RD before buying- make sure they don’t interact with your medications</a:t>
            </a:r>
          </a:p>
          <a:p>
            <a:pPr marL="171450" indent="-171450">
              <a:buFontTx/>
              <a:buChar char="-"/>
            </a:pPr>
            <a:r>
              <a:rPr lang="en-US" baseline="0" dirty="0"/>
              <a:t>There are independent agencies that test supplements and will certify them (USP, NSF)</a:t>
            </a:r>
            <a:endParaRPr lang="en-US" dirty="0"/>
          </a:p>
        </p:txBody>
      </p:sp>
      <p:sp>
        <p:nvSpPr>
          <p:cNvPr id="4" name="Slide Number Placeholder 3"/>
          <p:cNvSpPr>
            <a:spLocks noGrp="1"/>
          </p:cNvSpPr>
          <p:nvPr>
            <p:ph type="sldNum" sz="quarter" idx="10"/>
          </p:nvPr>
        </p:nvSpPr>
        <p:spPr/>
        <p:txBody>
          <a:bodyPr/>
          <a:lstStyle/>
          <a:p>
            <a:fld id="{9A0AE08B-2FF1-40D3-9C1A-DEC8614F931E}" type="slidenum">
              <a:rPr lang="en-US" smtClean="0"/>
              <a:t>23</a:t>
            </a:fld>
            <a:endParaRPr lang="en-US"/>
          </a:p>
        </p:txBody>
      </p:sp>
    </p:spTree>
    <p:extLst>
      <p:ext uri="{BB962C8B-B14F-4D97-AF65-F5344CB8AC3E}">
        <p14:creationId xmlns:p14="http://schemas.microsoft.com/office/powerpoint/2010/main" val="1783864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dietitians, our goal is not to scare you away from eating.  Rather to help you make informed choice that making eating pleasurable while maintaining </a:t>
            </a:r>
            <a:r>
              <a:rPr lang="en-US" baseline="0"/>
              <a:t>your health.</a:t>
            </a:r>
            <a:endParaRPr lang="en-US"/>
          </a:p>
        </p:txBody>
      </p:sp>
      <p:sp>
        <p:nvSpPr>
          <p:cNvPr id="4" name="Slide Number Placeholder 3"/>
          <p:cNvSpPr>
            <a:spLocks noGrp="1"/>
          </p:cNvSpPr>
          <p:nvPr>
            <p:ph type="sldNum" sz="quarter" idx="10"/>
          </p:nvPr>
        </p:nvSpPr>
        <p:spPr/>
        <p:txBody>
          <a:bodyPr/>
          <a:lstStyle/>
          <a:p>
            <a:fld id="{9A0AE08B-2FF1-40D3-9C1A-DEC8614F931E}" type="slidenum">
              <a:rPr lang="en-US" smtClean="0"/>
              <a:t>24</a:t>
            </a:fld>
            <a:endParaRPr lang="en-US"/>
          </a:p>
        </p:txBody>
      </p:sp>
    </p:spTree>
    <p:extLst>
      <p:ext uri="{BB962C8B-B14F-4D97-AF65-F5344CB8AC3E}">
        <p14:creationId xmlns:p14="http://schemas.microsoft.com/office/powerpoint/2010/main" val="3719905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r>
              <a:rPr lang="en-US" dirty="0"/>
              <a:t>PSC</a:t>
            </a:r>
            <a:r>
              <a:rPr lang="en-US" baseline="0" dirty="0"/>
              <a:t> is a disease which presents many nutrition-specific challenges.  We will touch on them today in an overview and then I encourage you to set up a one-on-one meeting with an RD to discuss specific nutritional concerns you may have.  </a:t>
            </a:r>
            <a:endParaRPr lang="en-US" dirty="0"/>
          </a:p>
        </p:txBody>
      </p:sp>
      <p:sp>
        <p:nvSpPr>
          <p:cNvPr id="4" name="Slide Number Placeholder 3"/>
          <p:cNvSpPr>
            <a:spLocks noGrp="1"/>
          </p:cNvSpPr>
          <p:nvPr>
            <p:ph type="sldNum" sz="quarter" idx="10"/>
          </p:nvPr>
        </p:nvSpPr>
        <p:spPr/>
        <p:txBody>
          <a:bodyPr/>
          <a:lstStyle/>
          <a:p>
            <a:fld id="{9A0AE08B-2FF1-40D3-9C1A-DEC8614F931E}" type="slidenum">
              <a:rPr lang="en-US" smtClean="0"/>
              <a:t>4</a:t>
            </a:fld>
            <a:endParaRPr lang="en-US"/>
          </a:p>
        </p:txBody>
      </p:sp>
    </p:spTree>
    <p:extLst>
      <p:ext uri="{BB962C8B-B14F-4D97-AF65-F5344CB8AC3E}">
        <p14:creationId xmlns:p14="http://schemas.microsoft.com/office/powerpoint/2010/main" val="2158878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US" dirty="0"/>
              <a:t>We’ll start with</a:t>
            </a:r>
            <a:r>
              <a:rPr lang="en-US" baseline="0" dirty="0"/>
              <a:t> the importance of maintaining a healthy weight and diet overall</a:t>
            </a:r>
            <a:endParaRPr lang="en-US" dirty="0"/>
          </a:p>
        </p:txBody>
      </p:sp>
      <p:sp>
        <p:nvSpPr>
          <p:cNvPr id="4" name="Slide Number Placeholder 3"/>
          <p:cNvSpPr>
            <a:spLocks noGrp="1"/>
          </p:cNvSpPr>
          <p:nvPr>
            <p:ph type="sldNum" sz="quarter" idx="10"/>
          </p:nvPr>
        </p:nvSpPr>
        <p:spPr/>
        <p:txBody>
          <a:bodyPr/>
          <a:lstStyle/>
          <a:p>
            <a:fld id="{9A0AE08B-2FF1-40D3-9C1A-DEC8614F931E}" type="slidenum">
              <a:rPr lang="en-US" smtClean="0"/>
              <a:t>5</a:t>
            </a:fld>
            <a:endParaRPr lang="en-US"/>
          </a:p>
        </p:txBody>
      </p:sp>
    </p:spTree>
    <p:extLst>
      <p:ext uri="{BB962C8B-B14F-4D97-AF65-F5344CB8AC3E}">
        <p14:creationId xmlns:p14="http://schemas.microsoft.com/office/powerpoint/2010/main" val="2158878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When thinking about</a:t>
            </a:r>
            <a:r>
              <a:rPr lang="en-US" baseline="0" dirty="0"/>
              <a:t> diet for PSC, we must not forget the basic nutrition principles that apply to all and should form the foundation of our meal planning</a:t>
            </a:r>
          </a:p>
          <a:p>
            <a:pPr marL="171450" indent="-171450">
              <a:buFontTx/>
              <a:buChar char="-"/>
            </a:pPr>
            <a:r>
              <a:rPr lang="en-US" baseline="0" dirty="0"/>
              <a:t>Choosemyplate.gov is an excellent resource that can be customized- move away from food pyramid to more practical meal planning graphics</a:t>
            </a:r>
          </a:p>
          <a:p>
            <a:pPr marL="171450" indent="-171450">
              <a:buFontTx/>
              <a:buChar char="-"/>
            </a:pPr>
            <a:r>
              <a:rPr lang="en-US" baseline="0" dirty="0"/>
              <a:t>Half of your plate should be fruits and vegetables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altLang="en-US" sz="1200" dirty="0"/>
              <a:t>Most adults need 1 ½ to 2 cups of fruit per day</a:t>
            </a:r>
            <a:r>
              <a:rPr lang="en-US" altLang="en-US" sz="1200" baseline="0" dirty="0"/>
              <a:t> and </a:t>
            </a:r>
            <a:r>
              <a:rPr lang="en-US" altLang="en-US" sz="1200" dirty="0"/>
              <a:t>2 to 2 ½ cups of veggies per day</a:t>
            </a:r>
          </a:p>
          <a:p>
            <a:pPr marL="628650" lvl="1" indent="-171450">
              <a:buFontTx/>
              <a:buChar char="-"/>
            </a:pPr>
            <a:r>
              <a:rPr lang="en-US" baseline="0" dirty="0"/>
              <a:t>Many benefits for heart health, digestive health, lower cancer risk </a:t>
            </a:r>
            <a:r>
              <a:rPr lang="en-US" baseline="0" dirty="0" err="1"/>
              <a:t>etc</a:t>
            </a:r>
            <a:endParaRPr lang="en-US" baseline="0" dirty="0"/>
          </a:p>
          <a:p>
            <a:pPr marL="628650" lvl="1" indent="-171450">
              <a:buFontTx/>
              <a:buChar char="-"/>
            </a:pPr>
            <a:r>
              <a:rPr lang="en-US" altLang="en-US" sz="1200" dirty="0"/>
              <a:t>Eat whole or cut up fruit rather than drinking juice to get the most fiber</a:t>
            </a:r>
          </a:p>
          <a:p>
            <a:pPr marL="628650" lvl="1" indent="-171450">
              <a:buFontTx/>
              <a:buChar char="-"/>
            </a:pPr>
            <a:r>
              <a:rPr lang="en-US" altLang="en-US" sz="1200" dirty="0"/>
              <a:t>Choose frozen fruits vegetables without added sauces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altLang="en-US" sz="1200" dirty="0"/>
              <a:t>Buy canned vegetables labeled “no salt added”</a:t>
            </a:r>
            <a:r>
              <a:rPr lang="en-US" altLang="en-US" sz="1200" baseline="0" dirty="0"/>
              <a:t> </a:t>
            </a:r>
            <a:r>
              <a:rPr lang="en-US" altLang="en-US" sz="1200" dirty="0"/>
              <a:t>or canned fruits in 100% juice (not syrup)</a:t>
            </a:r>
          </a:p>
          <a:p>
            <a:pPr marL="628650" lvl="1" indent="-171450">
              <a:buFontTx/>
              <a:buChar char="-"/>
            </a:pPr>
            <a:r>
              <a:rPr lang="en-US" altLang="en-US" sz="1200" dirty="0"/>
              <a:t>Buy fresh fruit and vegetables in season to save money and get the best flavor</a:t>
            </a:r>
          </a:p>
          <a:p>
            <a:pPr marL="628650" lvl="1" indent="-171450">
              <a:buFontTx/>
              <a:buChar char="-"/>
            </a:pPr>
            <a:r>
              <a:rPr lang="en-US" altLang="en-US" sz="1200" dirty="0"/>
              <a:t>Vary your fruits and veggies- different colors convey different</a:t>
            </a:r>
            <a:r>
              <a:rPr lang="en-US" altLang="en-US" sz="1200" baseline="0" dirty="0"/>
              <a:t> health benefits</a:t>
            </a:r>
            <a:endParaRPr lang="en-US" altLang="en-US" sz="1200" dirty="0"/>
          </a:p>
          <a:p>
            <a:pPr marL="628650" lvl="1" indent="-171450">
              <a:buFontTx/>
              <a:buChar char="-"/>
            </a:pPr>
            <a:endParaRPr lang="en-US" baseline="0" dirty="0"/>
          </a:p>
          <a:p>
            <a:pPr marL="171450" lvl="0" indent="-171450">
              <a:buFontTx/>
              <a:buChar char="-"/>
            </a:pPr>
            <a:r>
              <a:rPr lang="en-US" baseline="0" dirty="0"/>
              <a:t>¼ of your plate should be grain based</a:t>
            </a:r>
          </a:p>
          <a:p>
            <a:pPr marL="628650" lvl="1" indent="-171450">
              <a:buFontTx/>
              <a:buChar char="-"/>
            </a:pPr>
            <a:r>
              <a:rPr lang="en-US" baseline="0" dirty="0"/>
              <a:t>Whole grains help toward adequate fiber intake (25-30 grams/day)</a:t>
            </a:r>
          </a:p>
          <a:p>
            <a:pPr marL="628650" lvl="1" indent="-171450">
              <a:buFontTx/>
              <a:buChar char="-"/>
            </a:pPr>
            <a:r>
              <a:rPr lang="en-US" baseline="0" dirty="0"/>
              <a:t>Minimal sugar intake– convert label sugar from grams to teaspoons by dividing by 4– recommended to have no more than 6 teaspoons added sugar per day for women or 9 teaspoons for men</a:t>
            </a:r>
          </a:p>
          <a:p>
            <a:pPr marL="171450" lvl="0" indent="-171450">
              <a:buFontTx/>
              <a:buChar char="-"/>
            </a:pPr>
            <a:endParaRPr lang="en-US" baseline="0" dirty="0"/>
          </a:p>
        </p:txBody>
      </p:sp>
      <p:sp>
        <p:nvSpPr>
          <p:cNvPr id="4" name="Slide Number Placeholder 3"/>
          <p:cNvSpPr>
            <a:spLocks noGrp="1"/>
          </p:cNvSpPr>
          <p:nvPr>
            <p:ph type="sldNum" sz="quarter" idx="10"/>
          </p:nvPr>
        </p:nvSpPr>
        <p:spPr/>
        <p:txBody>
          <a:bodyPr/>
          <a:lstStyle/>
          <a:p>
            <a:fld id="{9A0AE08B-2FF1-40D3-9C1A-DEC8614F931E}" type="slidenum">
              <a:rPr lang="en-US" smtClean="0"/>
              <a:t>6</a:t>
            </a:fld>
            <a:endParaRPr lang="en-US"/>
          </a:p>
        </p:txBody>
      </p:sp>
    </p:spTree>
    <p:extLst>
      <p:ext uri="{BB962C8B-B14F-4D97-AF65-F5344CB8AC3E}">
        <p14:creationId xmlns:p14="http://schemas.microsoft.com/office/powerpoint/2010/main" val="1577604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Definition by the Whole Grain Council:</a:t>
            </a:r>
          </a:p>
          <a:p>
            <a:pPr lvl="1" eaLnBrk="1" hangingPunct="1"/>
            <a:r>
              <a:rPr lang="en-US" altLang="en-US" dirty="0"/>
              <a:t>“..Contain all the essential parts and naturally-occurring nutrients of the entire grain seed”</a:t>
            </a:r>
          </a:p>
          <a:p>
            <a:pPr lvl="1" eaLnBrk="1" hangingPunct="1"/>
            <a:r>
              <a:rPr lang="en-US" altLang="en-US" dirty="0"/>
              <a:t>“If the grain has been processed, the product should deliver approximately the same rich balance of nutrients that are found in the original grain seed.”</a:t>
            </a:r>
          </a:p>
          <a:p>
            <a:pPr eaLnBrk="1" hangingPunct="1"/>
            <a:r>
              <a:rPr lang="en-US" altLang="en-US" sz="2500" dirty="0"/>
              <a:t>Whole Grains have more </a:t>
            </a:r>
            <a:r>
              <a:rPr lang="en-US" altLang="en-US" sz="2200" dirty="0"/>
              <a:t>Fiber, Vitamins, Minerals, Antioxidants &amp; phytochemicals</a:t>
            </a:r>
          </a:p>
          <a:p>
            <a:pPr eaLnBrk="1" hangingPunct="1"/>
            <a:r>
              <a:rPr lang="en-US" altLang="en-US" sz="2200" dirty="0"/>
              <a:t>What</a:t>
            </a:r>
            <a:r>
              <a:rPr lang="en-US" altLang="en-US" sz="2200" baseline="0" dirty="0"/>
              <a:t> counts as a whole grain? Classically, we think of brown rice, whole wheat bread and pasta</a:t>
            </a:r>
          </a:p>
          <a:p>
            <a:pPr eaLnBrk="1" hangingPunct="1"/>
            <a:r>
              <a:rPr lang="en-US" altLang="en-US" sz="2200" baseline="0" dirty="0"/>
              <a:t>Many other unique and ancient grains such as barley, amaranth, millet, quinoa and rye</a:t>
            </a:r>
          </a:p>
          <a:p>
            <a:pPr eaLnBrk="1" hangingPunct="1"/>
            <a:r>
              <a:rPr lang="en-US" altLang="en-US" sz="2200" baseline="0" dirty="0"/>
              <a:t>Trial and error for tolerance if you have GI associated side effects from PSC </a:t>
            </a:r>
          </a:p>
          <a:p>
            <a:pPr eaLnBrk="1" hangingPunct="1"/>
            <a:r>
              <a:rPr lang="en-US" altLang="en-US" sz="2200" baseline="0" dirty="0"/>
              <a:t>Beware- advertisers are trying to sell the product so don’t believe the words on the front- might not mean whole grain.  Also, whole grain does not necessarily mean </a:t>
            </a:r>
            <a:r>
              <a:rPr lang="en-US" altLang="en-US" sz="2200" baseline="0" dirty="0" err="1"/>
              <a:t>heatlhy</a:t>
            </a:r>
            <a:r>
              <a:rPr lang="en-US" altLang="en-US" sz="2200" baseline="0" dirty="0"/>
              <a:t>.  </a:t>
            </a:r>
            <a:r>
              <a:rPr lang="en-US" altLang="en-US" sz="2200" baseline="0" dirty="0" err="1"/>
              <a:t>Froot</a:t>
            </a:r>
            <a:r>
              <a:rPr lang="en-US" altLang="en-US" sz="2200" baseline="0" dirty="0"/>
              <a:t> Loops is whole grain corn but 12 grams sugar (3 teaspoons) per serving with </a:t>
            </a:r>
            <a:r>
              <a:rPr lang="en-US" altLang="en-US" sz="2200" baseline="0" dirty="0" err="1"/>
              <a:t>artifical</a:t>
            </a:r>
            <a:r>
              <a:rPr lang="en-US" altLang="en-US" sz="2200" baseline="0" dirty="0"/>
              <a:t> colors, preservatives </a:t>
            </a:r>
            <a:r>
              <a:rPr lang="en-US" altLang="en-US" sz="2200" baseline="0" dirty="0" err="1"/>
              <a:t>etc</a:t>
            </a:r>
            <a:endParaRPr lang="en-US" altLang="en-US" sz="2200" dirty="0"/>
          </a:p>
          <a:p>
            <a:endParaRPr lang="en-US" dirty="0"/>
          </a:p>
        </p:txBody>
      </p:sp>
      <p:sp>
        <p:nvSpPr>
          <p:cNvPr id="4" name="Slide Number Placeholder 3"/>
          <p:cNvSpPr>
            <a:spLocks noGrp="1"/>
          </p:cNvSpPr>
          <p:nvPr>
            <p:ph type="sldNum" sz="quarter" idx="10"/>
          </p:nvPr>
        </p:nvSpPr>
        <p:spPr/>
        <p:txBody>
          <a:bodyPr/>
          <a:lstStyle/>
          <a:p>
            <a:fld id="{9A0AE08B-2FF1-40D3-9C1A-DEC8614F931E}" type="slidenum">
              <a:rPr lang="en-US" smtClean="0"/>
              <a:t>7</a:t>
            </a:fld>
            <a:endParaRPr lang="en-US"/>
          </a:p>
        </p:txBody>
      </p:sp>
    </p:spTree>
    <p:extLst>
      <p:ext uri="{BB962C8B-B14F-4D97-AF65-F5344CB8AC3E}">
        <p14:creationId xmlns:p14="http://schemas.microsoft.com/office/powerpoint/2010/main" val="1696628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baseline="0" dirty="0"/>
              <a:t>¼ of your plate should be protein-rich foods</a:t>
            </a:r>
          </a:p>
          <a:p>
            <a:pPr marL="628650" lvl="1" indent="-171450">
              <a:buFontTx/>
              <a:buChar char="-"/>
            </a:pPr>
            <a:r>
              <a:rPr lang="en-US" baseline="0" dirty="0"/>
              <a:t>Fish, eggs, turkey, chicken, lean beef and lean pork are good sources of protein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aseline="0" dirty="0"/>
              <a:t>Try more non-meat based proteins such as eggs, beans and legumes, nuts and peanut butter, soy products.  Quinoa and amaranth are complete proteins. Otherwise, need to eat a variety of vegetarian sources to get all amino acid building blocks</a:t>
            </a:r>
          </a:p>
          <a:p>
            <a:pPr marL="628650" lvl="1" indent="-171450">
              <a:buFontTx/>
              <a:buChar char="-"/>
            </a:pPr>
            <a:r>
              <a:rPr lang="en-US" baseline="0" dirty="0"/>
              <a:t>Evenly spread out protein throughout the day as opposed to traditional carb based breakfast, small lunch and protein rich dinner- may help with lean muscle building when spread out more evenly</a:t>
            </a:r>
          </a:p>
          <a:p>
            <a:pPr marL="171450" lvl="0" indent="-171450">
              <a:buFontTx/>
              <a:buChar char="-"/>
            </a:pPr>
            <a:r>
              <a:rPr lang="en-US" baseline="0" dirty="0"/>
              <a:t>1 serving of dairy</a:t>
            </a:r>
          </a:p>
          <a:p>
            <a:pPr marL="628650" lvl="1" indent="-171450">
              <a:buFontTx/>
              <a:buChar char="-"/>
            </a:pPr>
            <a:r>
              <a:rPr lang="en-US" baseline="0" dirty="0"/>
              <a:t>Milk, cheese, yogurt</a:t>
            </a:r>
          </a:p>
          <a:p>
            <a:pPr marL="628650" lvl="1" indent="-171450">
              <a:buFontTx/>
              <a:buChar char="-"/>
            </a:pPr>
            <a:r>
              <a:rPr lang="en-US" baseline="0" dirty="0"/>
              <a:t>Debate about fat content of milk- some research now showing that full fat dairy does not lead to any more weight gain or heart disease as comparted to skim milk.  Research is ongoing.  To our best knowledge, the lowest fat choices are still the most appropriate though a moderate amount of higher fat dairy is reasonable in an overall balanced diet.</a:t>
            </a:r>
          </a:p>
          <a:p>
            <a:pPr marL="171450" lvl="0" indent="-171450">
              <a:buFontTx/>
              <a:buChar char="-"/>
            </a:pPr>
            <a:r>
              <a:rPr lang="en-US" baseline="0" dirty="0"/>
              <a:t>The other important part of an overall healthy diet is one that we do not see on our plate- physical activity- aim for 30 minutes of brisk walking or other activity, 5 days per week– to be discussed next!</a:t>
            </a:r>
          </a:p>
        </p:txBody>
      </p:sp>
      <p:sp>
        <p:nvSpPr>
          <p:cNvPr id="4" name="Slide Number Placeholder 3"/>
          <p:cNvSpPr>
            <a:spLocks noGrp="1"/>
          </p:cNvSpPr>
          <p:nvPr>
            <p:ph type="sldNum" sz="quarter" idx="10"/>
          </p:nvPr>
        </p:nvSpPr>
        <p:spPr/>
        <p:txBody>
          <a:bodyPr/>
          <a:lstStyle/>
          <a:p>
            <a:fld id="{9A0AE08B-2FF1-40D3-9C1A-DEC8614F931E}" type="slidenum">
              <a:rPr lang="en-US" smtClean="0"/>
              <a:t>8</a:t>
            </a:fld>
            <a:endParaRPr lang="en-US"/>
          </a:p>
        </p:txBody>
      </p:sp>
    </p:spTree>
    <p:extLst>
      <p:ext uri="{BB962C8B-B14F-4D97-AF65-F5344CB8AC3E}">
        <p14:creationId xmlns:p14="http://schemas.microsoft.com/office/powerpoint/2010/main" val="1577604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matter how healthy a food, always keep in mind portion size</a:t>
            </a:r>
          </a:p>
          <a:p>
            <a:r>
              <a:rPr lang="en-US" dirty="0"/>
              <a:t>Great visuals online</a:t>
            </a:r>
          </a:p>
        </p:txBody>
      </p:sp>
      <p:sp>
        <p:nvSpPr>
          <p:cNvPr id="4" name="Slide Number Placeholder 3"/>
          <p:cNvSpPr>
            <a:spLocks noGrp="1"/>
          </p:cNvSpPr>
          <p:nvPr>
            <p:ph type="sldNum" sz="quarter" idx="10"/>
          </p:nvPr>
        </p:nvSpPr>
        <p:spPr/>
        <p:txBody>
          <a:bodyPr/>
          <a:lstStyle/>
          <a:p>
            <a:fld id="{9A0AE08B-2FF1-40D3-9C1A-DEC8614F931E}" type="slidenum">
              <a:rPr lang="en-US" smtClean="0"/>
              <a:t>9</a:t>
            </a:fld>
            <a:endParaRPr lang="en-US"/>
          </a:p>
        </p:txBody>
      </p:sp>
    </p:spTree>
    <p:extLst>
      <p:ext uri="{BB962C8B-B14F-4D97-AF65-F5344CB8AC3E}">
        <p14:creationId xmlns:p14="http://schemas.microsoft.com/office/powerpoint/2010/main" val="4172113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Portion</a:t>
            </a:r>
            <a:r>
              <a:rPr lang="en-US" baseline="0" dirty="0"/>
              <a:t> distortion- larger portions have become our new norm</a:t>
            </a:r>
            <a:endParaRPr lang="en-US" dirty="0"/>
          </a:p>
        </p:txBody>
      </p:sp>
      <p:sp>
        <p:nvSpPr>
          <p:cNvPr id="4" name="Slide Number Placeholder 3"/>
          <p:cNvSpPr>
            <a:spLocks noGrp="1"/>
          </p:cNvSpPr>
          <p:nvPr>
            <p:ph type="sldNum" sz="quarter" idx="10"/>
          </p:nvPr>
        </p:nvSpPr>
        <p:spPr/>
        <p:txBody>
          <a:bodyPr/>
          <a:lstStyle/>
          <a:p>
            <a:fld id="{9A0AE08B-2FF1-40D3-9C1A-DEC8614F931E}" type="slidenum">
              <a:rPr lang="en-US" smtClean="0"/>
              <a:t>10</a:t>
            </a:fld>
            <a:endParaRPr lang="en-US"/>
          </a:p>
        </p:txBody>
      </p:sp>
    </p:spTree>
    <p:extLst>
      <p:ext uri="{BB962C8B-B14F-4D97-AF65-F5344CB8AC3E}">
        <p14:creationId xmlns:p14="http://schemas.microsoft.com/office/powerpoint/2010/main" val="533561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959F413-3B1F-4EDA-9678-B877E1C4A860}" type="datetimeFigureOut">
              <a:rPr lang="en-US" smtClean="0"/>
              <a:t>6/23/2016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7D5BC96-C262-44A9-A0BB-2BDA2E2D380A}"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9F413-3B1F-4EDA-9678-B877E1C4A860}"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AAE4F-3B63-451E-BD14-4FCFE58BDCA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9F413-3B1F-4EDA-9678-B877E1C4A860}"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AAE4F-3B63-451E-BD14-4FCFE58BDCA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59F413-3B1F-4EDA-9678-B877E1C4A860}"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AAE4F-3B63-451E-BD14-4FCFE58BDCA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9F413-3B1F-4EDA-9678-B877E1C4A860}"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5BC96-C262-44A9-A0BB-2BDA2E2D380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D959F413-3B1F-4EDA-9678-B877E1C4A860}"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5BC96-C262-44A9-A0BB-2BDA2E2D380A}"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59F413-3B1F-4EDA-9678-B877E1C4A860}" type="datetimeFigureOut">
              <a:rPr lang="en-US" smtClean="0"/>
              <a:t>6/23/2016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D5BC96-C262-44A9-A0BB-2BDA2E2D380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59F413-3B1F-4EDA-9678-B877E1C4A860}" type="datetimeFigureOut">
              <a:rPr lang="en-US" smtClean="0"/>
              <a:t>6/23/2016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D5BC96-C262-44A9-A0BB-2BDA2E2D380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9F413-3B1F-4EDA-9678-B877E1C4A860}" type="datetimeFigureOut">
              <a:rPr lang="en-US" smtClean="0"/>
              <a:t>6/23/2016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D5BC96-C262-44A9-A0BB-2BDA2E2D380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959F413-3B1F-4EDA-9678-B877E1C4A860}" type="datetimeFigureOut">
              <a:rPr lang="en-US" smtClean="0"/>
              <a:t>6/23/2016</a:t>
            </a:fld>
            <a:endParaRPr lang="en-US"/>
          </a:p>
        </p:txBody>
      </p:sp>
      <p:sp>
        <p:nvSpPr>
          <p:cNvPr id="7" name="Slide Number Placeholder 6"/>
          <p:cNvSpPr>
            <a:spLocks noGrp="1"/>
          </p:cNvSpPr>
          <p:nvPr>
            <p:ph type="sldNum" sz="quarter" idx="12"/>
          </p:nvPr>
        </p:nvSpPr>
        <p:spPr/>
        <p:txBody>
          <a:bodyPr/>
          <a:lstStyle/>
          <a:p>
            <a:fld id="{77D5BC96-C262-44A9-A0BB-2BDA2E2D380A}"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59F413-3B1F-4EDA-9678-B877E1C4A860}" type="datetimeFigureOut">
              <a:rPr lang="en-US" smtClean="0"/>
              <a:t>6/23/2016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77D5BC96-C262-44A9-A0BB-2BDA2E2D380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959F413-3B1F-4EDA-9678-B877E1C4A860}" type="datetimeFigureOut">
              <a:rPr lang="en-US" smtClean="0"/>
              <a:t>6/23/2016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45AAE4F-3B63-451E-BD14-4FCFE58BDCA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www.google.com/imgres?imgurl=http://1.bp.blogspot.com/-ACFyPrr9QLQ/TuOJ1v7R98I/AAAAAAAAIfI/e1swKaSuqsU/s1600/b-394568-clock_.gif&amp;imgrefurl=http://teabelly.blogspot.com/2011/12/uncomfortable-in-time.html&amp;usg=__irwKrXt2704sd3cP0q6KyewovHQ=&amp;h=344&amp;w=359&amp;sz=4&amp;hl=en&amp;start=9&amp;zoom=1&amp;tbnid=2lvZldLwJAv0NM:&amp;tbnh=116&amp;tbnw=121&amp;ei=26c7T_PmBIXIrQeul5mHAQ&amp;prev=/search?q%3Dtime%26hl%3Den%26sa%3DX%26gbv%3D2%26tbm%3Disch%26prmd%3Divnsl&amp;itbs=1" TargetMode="External"/><Relationship Id="rId7" Type="http://schemas.openxmlformats.org/officeDocument/2006/relationships/hyperlink" Target="http://www.google.com/imgres?imgurl=http://www.educopark.com/Users/Uploads/0cc194d0-ca61-47c4-8414-245aaeb0c2ab/health-promotion-industry.jpg&amp;imgrefurl=http://www.educopark.com/life-lessons/view/the-first-wealth-is-health&amp;usg=__mOlqzVMJU8cy-UOrecpSUgX7u8s=&amp;h=300&amp;w=400&amp;sz=16&amp;hl=en&amp;start=5&amp;zoom=1&amp;tbnid=09E3dfIN3jbJnM:&amp;tbnh=93&amp;tbnw=124&amp;ei=Kag7T4DcMMiIrAeNl9mGAQ&amp;prev=/search?q%3Dhealth%26hl%3Den%26sa%3DX%26gbv%3D2%26tbm%3Disch%26prmd%3Divnsl&amp;itbs=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hyperlink" Target="http://www.google.com/imgres?imgurl=http://www.wpclipart.com/money/bag_of_money.png&amp;imgrefurl=http://www.wpclipart.com/money/bag_of_money.png.html&amp;usg=__o2Sj2mhG4BhKjJyBMwegU7mMxM0=&amp;h=402&amp;w=314&amp;sz=21&amp;hl=en&amp;start=3&amp;zoom=1&amp;tbnid=m9v3eC7Aq8_orM:&amp;tbnh=124&amp;tbnw=97&amp;ei=-qc7T8PPHY-nrAfh1cyGAQ&amp;prev=/search?q%3Dmoney%26hl%3Den%26sa%3DX%26gbv%3D2%26tbm%3Disch%26prmd%3Divnsl&amp;itbs=1" TargetMode="Externa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om/imgres?imgurl=http://blog.timesunion.com/holistichealth/files/2011/08/unhealthy-pantry1.jpg&amp;imgrefurl=http://blog.timesunion.com/holistichealth/healthy-pantry-makeover/6983/&amp;usg=__K8zh-9gnlM1RFAA2U7Bt-38Lx0o=&amp;h=375&amp;w=500&amp;sz=230&amp;hl=en&amp;start=5&amp;zoom=1&amp;tbnid=smRZaXu3fkrv8M:&amp;tbnh=98&amp;tbnw=130&amp;ei=Uqg7T8CBLoHprQeHweWGAQ&amp;prev=/search?q%3Dpantry%26hl%3Den%26sa%3DX%26gbv%3D2%26tbm%3Disch%26prmd%3Divnsl&amp;itbs=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www.google.com/imgres?imgurl=http://www.americanappliancehvac.com/wpcms/wp-content/uploads/2011/07/freezer.jpg&amp;imgrefurl=http://www.americanappliancehvac.com/appliances/refrigeration/&amp;usg=__epsKnjRLDasDRF8dtXjRMCJ9cac=&amp;h=313&amp;w=300&amp;sz=15&amp;hl=en&amp;start=7&amp;zoom=1&amp;tbnid=Ifsm8gBSk0eVHM:&amp;tbnh=117&amp;tbnw=112&amp;ei=dKg7T8PvOMborQft-I2HAQ&amp;prev=/search?q%3Dfreezer%26hl%3Den%26sa%3DX%26gbv%3D2%26tbm%3Disch%26prmd%3Divnsl&amp;itbs=1" TargetMode="External"/><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www.google.com/imgres?imgurl=http://rlv.zcache.com/sous_chef_apron-p154870585343780800z7tpb_400.jpg&amp;imgrefurl=http://www.zazzle.com/sous_chef_apron-154870585343780800&amp;usg=__26UJbvhzVtqaHuDiFaxUOy0s-kU=&amp;h=400&amp;w=400&amp;sz=15&amp;hl=en&amp;start=11&amp;zoom=1&amp;tbnid=2DvakwZERqVDSM:&amp;tbnh=124&amp;tbnw=124&amp;ei=iag7T86dEYb3rQfg2ZWHAQ&amp;prev=/search?q%3Dsous%2Bchef%26hl%3Den%26sa%3DX%26gbv%3D2%26tbm%3Disch%26prmd%3Divnsl&amp;itbs=1" TargetMode="External"/><Relationship Id="rId10" Type="http://schemas.openxmlformats.org/officeDocument/2006/relationships/image" Target="../media/image36.jpeg"/><Relationship Id="rId4" Type="http://schemas.openxmlformats.org/officeDocument/2006/relationships/image" Target="../media/image32.jpeg"/><Relationship Id="rId9" Type="http://schemas.openxmlformats.org/officeDocument/2006/relationships/hyperlink" Target="http://www.google.com/imgres?imgurl=http://img4.myrecipes.com/i/articles/09/leftovers-ck-0505-article-l.jpg&amp;imgrefurl=http://www.myrecipes.com/quick-and-easy/how-to-store-leftover-food-10000001872945/&amp;usg=__60s9sCQBEeHG9S9ZDkOhnD9ZfmM=&amp;h=300&amp;w=300&amp;sz=24&amp;hl=en&amp;start=1&amp;zoom=1&amp;tbnid=VmtyBiJSXqtZlM:&amp;tbnh=116&amp;tbnw=116&amp;ei=Dqk7T620GYzwrQeW3dGHAQ&amp;prev=/search?q%3Dleftovers%26hl%3Den%26sa%3DX%26gbv%3D2%26tbm%3Disch%26prmd%3Divnsl&amp;itbs=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atright.org/find-an-exper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565040"/>
            <a:ext cx="3313355" cy="1702160"/>
          </a:xfrm>
        </p:spPr>
        <p:txBody>
          <a:bodyPr>
            <a:noAutofit/>
          </a:bodyPr>
          <a:lstStyle/>
          <a:p>
            <a:pPr algn="ctr"/>
            <a:r>
              <a:rPr lang="en-US" sz="4000" dirty="0"/>
              <a:t>Nutrition and PSC</a:t>
            </a:r>
          </a:p>
        </p:txBody>
      </p:sp>
      <p:sp>
        <p:nvSpPr>
          <p:cNvPr id="3" name="Subtitle 2"/>
          <p:cNvSpPr>
            <a:spLocks noGrp="1"/>
          </p:cNvSpPr>
          <p:nvPr>
            <p:ph type="subTitle" idx="1"/>
          </p:nvPr>
        </p:nvSpPr>
        <p:spPr>
          <a:xfrm>
            <a:off x="4495800" y="4301971"/>
            <a:ext cx="3809999" cy="1870229"/>
          </a:xfrm>
        </p:spPr>
        <p:txBody>
          <a:bodyPr>
            <a:noAutofit/>
          </a:bodyPr>
          <a:lstStyle/>
          <a:p>
            <a:r>
              <a:rPr lang="en-US" sz="2300" dirty="0"/>
              <a:t>Anne Marie Rivard</a:t>
            </a:r>
          </a:p>
          <a:p>
            <a:r>
              <a:rPr lang="en-US" sz="2300" dirty="0"/>
              <a:t>Registered Dietitian</a:t>
            </a:r>
          </a:p>
          <a:p>
            <a:r>
              <a:rPr lang="en-US" sz="2300" dirty="0"/>
              <a:t>Yale-New Haven Hospital</a:t>
            </a:r>
          </a:p>
          <a:p>
            <a:r>
              <a:rPr lang="en-US" sz="2300" dirty="0"/>
              <a:t>June 25</a:t>
            </a:r>
            <a:r>
              <a:rPr lang="en-US" sz="2300" baseline="30000" dirty="0"/>
              <a:t>th</a:t>
            </a:r>
            <a:r>
              <a:rPr lang="en-US" sz="2300" dirty="0"/>
              <a:t>, 2016</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541" y="2889130"/>
            <a:ext cx="2566059" cy="2368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6443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rgo-plus.com/wp-content/uploads/portion-distortion-visu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762000"/>
            <a:ext cx="6730598" cy="577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239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46136"/>
            <a:ext cx="7024744" cy="1143000"/>
          </a:xfrm>
        </p:spPr>
        <p:txBody>
          <a:bodyPr>
            <a:normAutofit fontScale="90000"/>
          </a:bodyPr>
          <a:lstStyle/>
          <a:p>
            <a:r>
              <a:rPr lang="en-US" dirty="0"/>
              <a:t>Overall Health and Wellness</a:t>
            </a:r>
          </a:p>
        </p:txBody>
      </p:sp>
      <p:sp>
        <p:nvSpPr>
          <p:cNvPr id="3" name="Content Placeholder 2"/>
          <p:cNvSpPr>
            <a:spLocks noGrp="1"/>
          </p:cNvSpPr>
          <p:nvPr>
            <p:ph idx="1"/>
          </p:nvPr>
        </p:nvSpPr>
        <p:spPr>
          <a:xfrm>
            <a:off x="1043492" y="1609976"/>
            <a:ext cx="6777317" cy="3508977"/>
          </a:xfrm>
        </p:spPr>
        <p:txBody>
          <a:bodyPr/>
          <a:lstStyle/>
          <a:p>
            <a:r>
              <a:rPr lang="en-US" dirty="0"/>
              <a:t>Technology </a:t>
            </a:r>
          </a:p>
          <a:p>
            <a:pPr lvl="1"/>
            <a:r>
              <a:rPr lang="en-US" dirty="0"/>
              <a:t>Activity/fitness trackers</a:t>
            </a:r>
          </a:p>
          <a:p>
            <a:pPr lvl="1"/>
            <a:r>
              <a:rPr lang="en-US" dirty="0"/>
              <a:t>Meal tracking apps</a:t>
            </a:r>
          </a:p>
          <a:p>
            <a:r>
              <a:rPr lang="en-US" dirty="0"/>
              <a:t>Pre-Planning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605" y="4444298"/>
            <a:ext cx="2943225"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306186"/>
            <a:ext cx="25050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2010" y="1752600"/>
            <a:ext cx="2566224" cy="1982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534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43490" y="347441"/>
            <a:ext cx="7024744" cy="1143000"/>
          </a:xfrm>
        </p:spPr>
        <p:txBody>
          <a:bodyPr/>
          <a:lstStyle/>
          <a:p>
            <a:pPr eaLnBrk="1" hangingPunct="1"/>
            <a:r>
              <a:rPr lang="en-US" altLang="en-US" dirty="0"/>
              <a:t>Sodium 	</a:t>
            </a:r>
          </a:p>
        </p:txBody>
      </p:sp>
      <p:sp>
        <p:nvSpPr>
          <p:cNvPr id="8195" name="Rectangle 3"/>
          <p:cNvSpPr>
            <a:spLocks noGrp="1" noChangeArrowheads="1"/>
          </p:cNvSpPr>
          <p:nvPr>
            <p:ph type="body" idx="1"/>
          </p:nvPr>
        </p:nvSpPr>
        <p:spPr>
          <a:xfrm>
            <a:off x="990600" y="1827213"/>
            <a:ext cx="7693025" cy="4114800"/>
          </a:xfrm>
        </p:spPr>
        <p:txBody>
          <a:bodyPr>
            <a:normAutofit/>
          </a:bodyPr>
          <a:lstStyle/>
          <a:p>
            <a:pPr eaLnBrk="1" hangingPunct="1">
              <a:lnSpc>
                <a:spcPct val="90000"/>
              </a:lnSpc>
            </a:pPr>
            <a:r>
              <a:rPr lang="en-US" altLang="en-US" sz="2500" dirty="0"/>
              <a:t>Cut out the salt shaker</a:t>
            </a:r>
            <a:r>
              <a:rPr lang="en-US" altLang="en-US" sz="2000" dirty="0"/>
              <a:t>                      </a:t>
            </a:r>
          </a:p>
          <a:p>
            <a:pPr eaLnBrk="1" hangingPunct="1">
              <a:lnSpc>
                <a:spcPct val="90000"/>
              </a:lnSpc>
            </a:pPr>
            <a:r>
              <a:rPr lang="en-US" altLang="en-US" sz="2500" dirty="0"/>
              <a:t>The more processed a food is, likely the more sodium it has- fresh is best. Avoid:</a:t>
            </a:r>
          </a:p>
          <a:p>
            <a:pPr lvl="1" eaLnBrk="1" hangingPunct="1">
              <a:lnSpc>
                <a:spcPct val="90000"/>
              </a:lnSpc>
            </a:pPr>
            <a:r>
              <a:rPr lang="en-US" altLang="en-US" sz="2100" dirty="0"/>
              <a:t>Canned beans, canned vegetables, canned soup</a:t>
            </a:r>
          </a:p>
          <a:p>
            <a:pPr lvl="1" eaLnBrk="1" hangingPunct="1">
              <a:lnSpc>
                <a:spcPct val="90000"/>
              </a:lnSpc>
            </a:pPr>
            <a:r>
              <a:rPr lang="en-US" altLang="en-US" sz="2100" dirty="0"/>
              <a:t>Frozen dinners</a:t>
            </a:r>
          </a:p>
          <a:p>
            <a:pPr lvl="1" eaLnBrk="1" hangingPunct="1">
              <a:lnSpc>
                <a:spcPct val="90000"/>
              </a:lnSpc>
            </a:pPr>
            <a:r>
              <a:rPr lang="en-US" altLang="en-US" sz="2100" dirty="0"/>
              <a:t>Salad dressings, sauces, marinades</a:t>
            </a:r>
          </a:p>
          <a:p>
            <a:pPr lvl="1" eaLnBrk="1" hangingPunct="1">
              <a:lnSpc>
                <a:spcPct val="90000"/>
              </a:lnSpc>
            </a:pPr>
            <a:r>
              <a:rPr lang="en-US" altLang="en-US" sz="2100" dirty="0"/>
              <a:t>Condiments (ketchup, pickles, relish)</a:t>
            </a:r>
          </a:p>
          <a:p>
            <a:pPr lvl="1" eaLnBrk="1" hangingPunct="1">
              <a:lnSpc>
                <a:spcPct val="90000"/>
              </a:lnSpc>
            </a:pPr>
            <a:r>
              <a:rPr lang="en-US" altLang="en-US" sz="2100" dirty="0"/>
              <a:t>Salty snacks</a:t>
            </a:r>
          </a:p>
          <a:p>
            <a:pPr lvl="1" eaLnBrk="1" hangingPunct="1">
              <a:lnSpc>
                <a:spcPct val="90000"/>
              </a:lnSpc>
            </a:pPr>
            <a:r>
              <a:rPr lang="en-US" altLang="en-US" sz="2100" dirty="0"/>
              <a:t>Deli meats, cheeses</a:t>
            </a:r>
          </a:p>
          <a:p>
            <a:pPr lvl="1" eaLnBrk="1" hangingPunct="1">
              <a:lnSpc>
                <a:spcPct val="90000"/>
              </a:lnSpc>
            </a:pPr>
            <a:r>
              <a:rPr lang="en-US" altLang="en-US" sz="2100" dirty="0"/>
              <a:t>Cured meats (bacon, ham)</a:t>
            </a:r>
          </a:p>
        </p:txBody>
      </p:sp>
      <p:pic>
        <p:nvPicPr>
          <p:cNvPr id="8196" name="Picture 4" descr="Warhol-campbells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746" y="4191000"/>
            <a:ext cx="1828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lunch me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653" y="5386229"/>
            <a:ext cx="1371600" cy="111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MCj0217176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347441"/>
            <a:ext cx="14001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259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348597"/>
            <a:ext cx="7024744" cy="1143000"/>
          </a:xfrm>
        </p:spPr>
        <p:txBody>
          <a:bodyPr/>
          <a:lstStyle/>
          <a:p>
            <a:pPr eaLnBrk="1" hangingPunct="1"/>
            <a:r>
              <a:rPr lang="en-US" altLang="en-US" dirty="0"/>
              <a:t>Benefits of Planning Ahead</a:t>
            </a:r>
          </a:p>
        </p:txBody>
      </p:sp>
      <p:sp>
        <p:nvSpPr>
          <p:cNvPr id="4099" name="Rectangle 3"/>
          <p:cNvSpPr>
            <a:spLocks noGrp="1" noChangeArrowheads="1"/>
          </p:cNvSpPr>
          <p:nvPr>
            <p:ph type="body" idx="1"/>
          </p:nvPr>
        </p:nvSpPr>
        <p:spPr>
          <a:xfrm>
            <a:off x="613503" y="1644808"/>
            <a:ext cx="8072359" cy="4908391"/>
          </a:xfrm>
        </p:spPr>
        <p:txBody>
          <a:bodyPr>
            <a:normAutofit lnSpcReduction="10000"/>
          </a:bodyPr>
          <a:lstStyle/>
          <a:p>
            <a:pPr eaLnBrk="1" hangingPunct="1"/>
            <a:r>
              <a:rPr lang="en-US" altLang="en-US" sz="3200" dirty="0"/>
              <a:t>       Time! Investing the time upfront will save you hours every week with less time at the grocery store and cooking</a:t>
            </a:r>
          </a:p>
          <a:p>
            <a:pPr eaLnBrk="1" hangingPunct="1"/>
            <a:r>
              <a:rPr lang="en-US" altLang="en-US" sz="3200" dirty="0"/>
              <a:t>        Money! Preparing a list will minimize waste and impulse buys while taking advantage of sales and coupons</a:t>
            </a:r>
          </a:p>
          <a:p>
            <a:pPr eaLnBrk="1" hangingPunct="1"/>
            <a:r>
              <a:rPr lang="en-US" altLang="en-US" sz="3200" dirty="0"/>
              <a:t>       Health! Having a plan guides you towards more healthful eating </a:t>
            </a:r>
          </a:p>
        </p:txBody>
      </p:sp>
      <p:pic>
        <p:nvPicPr>
          <p:cNvPr id="4100" name="Picture 6" descr="ANd9GcQZBQkDsSf-m25-6db3qU0GwwlhsL-NVH2nwxX0bC8_94q-AwnXN_d1i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555" y="1604313"/>
            <a:ext cx="596463" cy="57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descr="ANd9GcRWfYHtkDmVczcaRMfVr_dEnusj5zghFhjyW0YXjOHvOIhFEB3F4nqh8P0">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5086" y="3434235"/>
            <a:ext cx="385399" cy="49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ANd9GcQrDZQ8zz0Eol3AoXlEQiXRtBYS7Fw94r1KodOLuN-4k6po-E2gZBfFhQ">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5847" y="5410200"/>
            <a:ext cx="540171" cy="50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22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826946"/>
            <a:ext cx="8077200" cy="572536"/>
          </a:xfrm>
        </p:spPr>
        <p:txBody>
          <a:bodyPr>
            <a:normAutofit fontScale="90000"/>
          </a:bodyPr>
          <a:lstStyle/>
          <a:p>
            <a:pPr eaLnBrk="1" hangingPunct="1"/>
            <a:r>
              <a:rPr lang="en-US" altLang="en-US" sz="3800" dirty="0"/>
              <a:t>Stocking the Kitchen: Food Essentials</a:t>
            </a:r>
          </a:p>
        </p:txBody>
      </p:sp>
      <p:sp>
        <p:nvSpPr>
          <p:cNvPr id="5123" name="Rectangle 3"/>
          <p:cNvSpPr>
            <a:spLocks noGrp="1" noChangeArrowheads="1"/>
          </p:cNvSpPr>
          <p:nvPr>
            <p:ph type="body" idx="1"/>
          </p:nvPr>
        </p:nvSpPr>
        <p:spPr>
          <a:xfrm>
            <a:off x="571500" y="1676400"/>
            <a:ext cx="8001000" cy="5029200"/>
          </a:xfrm>
        </p:spPr>
        <p:txBody>
          <a:bodyPr>
            <a:normAutofit lnSpcReduction="10000"/>
          </a:bodyPr>
          <a:lstStyle/>
          <a:p>
            <a:pPr eaLnBrk="1" hangingPunct="1">
              <a:lnSpc>
                <a:spcPct val="90000"/>
              </a:lnSpc>
            </a:pPr>
            <a:r>
              <a:rPr lang="en-US" altLang="en-US" sz="2400" dirty="0"/>
              <a:t>Keep versatile items on hand for ease of meal planning</a:t>
            </a:r>
          </a:p>
          <a:p>
            <a:pPr lvl="1" eaLnBrk="1" hangingPunct="1">
              <a:lnSpc>
                <a:spcPct val="90000"/>
              </a:lnSpc>
            </a:pPr>
            <a:r>
              <a:rPr lang="en-US" altLang="en-US" sz="2000" dirty="0"/>
              <a:t>Spices- remember to beware of hidden salt in spice blends</a:t>
            </a:r>
          </a:p>
          <a:p>
            <a:pPr lvl="1" eaLnBrk="1" hangingPunct="1">
              <a:lnSpc>
                <a:spcPct val="90000"/>
              </a:lnSpc>
            </a:pPr>
            <a:r>
              <a:rPr lang="en-US" altLang="en-US" sz="2000" dirty="0"/>
              <a:t>No salt canned tomatoes/tomato sauce</a:t>
            </a:r>
          </a:p>
          <a:p>
            <a:pPr lvl="1" eaLnBrk="1" hangingPunct="1">
              <a:lnSpc>
                <a:spcPct val="90000"/>
              </a:lnSpc>
            </a:pPr>
            <a:r>
              <a:rPr lang="en-US" altLang="en-US" sz="2000" dirty="0"/>
              <a:t>Stock up on dry goods when on sale (brown rice, whole wheat pasta, quinoa)</a:t>
            </a:r>
          </a:p>
          <a:p>
            <a:pPr lvl="1" eaLnBrk="1" hangingPunct="1">
              <a:lnSpc>
                <a:spcPct val="90000"/>
              </a:lnSpc>
            </a:pPr>
            <a:r>
              <a:rPr lang="en-US" altLang="en-US" sz="2000" dirty="0"/>
              <a:t>Canned fruits and frozen vegetables</a:t>
            </a:r>
          </a:p>
          <a:p>
            <a:pPr lvl="1" eaLnBrk="1" hangingPunct="1">
              <a:lnSpc>
                <a:spcPct val="90000"/>
              </a:lnSpc>
            </a:pPr>
            <a:r>
              <a:rPr lang="en-US" altLang="en-US" sz="2000" dirty="0"/>
              <a:t>Freeze chicken, ground turkey in frequently used portions</a:t>
            </a:r>
          </a:p>
          <a:p>
            <a:pPr lvl="1" eaLnBrk="1" hangingPunct="1">
              <a:lnSpc>
                <a:spcPct val="90000"/>
              </a:lnSpc>
            </a:pPr>
            <a:r>
              <a:rPr lang="en-US" altLang="en-US" sz="2000" dirty="0"/>
              <a:t>Eggs– hard boil some for the week</a:t>
            </a:r>
          </a:p>
          <a:p>
            <a:pPr eaLnBrk="1" hangingPunct="1">
              <a:lnSpc>
                <a:spcPct val="90000"/>
              </a:lnSpc>
            </a:pPr>
            <a:r>
              <a:rPr lang="en-US" altLang="en-US" sz="2400" dirty="0"/>
              <a:t>Organize your space</a:t>
            </a:r>
          </a:p>
          <a:p>
            <a:pPr lvl="1" eaLnBrk="1" hangingPunct="1">
              <a:lnSpc>
                <a:spcPct val="90000"/>
              </a:lnSpc>
            </a:pPr>
            <a:r>
              <a:rPr lang="en-US" altLang="en-US" sz="2000" dirty="0"/>
              <a:t>Keep counters clean</a:t>
            </a:r>
          </a:p>
          <a:p>
            <a:pPr lvl="1" eaLnBrk="1" hangingPunct="1">
              <a:lnSpc>
                <a:spcPct val="90000"/>
              </a:lnSpc>
            </a:pPr>
            <a:r>
              <a:rPr lang="en-US" altLang="en-US" sz="2000" dirty="0"/>
              <a:t>Have multiple tools that are used often </a:t>
            </a:r>
          </a:p>
          <a:p>
            <a:pPr marL="365760" lvl="1" indent="0" eaLnBrk="1" hangingPunct="1">
              <a:lnSpc>
                <a:spcPct val="90000"/>
              </a:lnSpc>
              <a:buNone/>
            </a:pPr>
            <a:r>
              <a:rPr lang="en-US" altLang="en-US" sz="2000" dirty="0"/>
              <a:t>    (measuring cups, spoons, spatulas)</a:t>
            </a:r>
          </a:p>
          <a:p>
            <a:pPr lvl="1" eaLnBrk="1" hangingPunct="1">
              <a:lnSpc>
                <a:spcPct val="90000"/>
              </a:lnSpc>
            </a:pPr>
            <a:r>
              <a:rPr lang="en-US" altLang="en-US" sz="2000" dirty="0"/>
              <a:t>Store away equipment that is used infrequently </a:t>
            </a:r>
          </a:p>
          <a:p>
            <a:pPr lvl="1" eaLnBrk="1" hangingPunct="1">
              <a:lnSpc>
                <a:spcPct val="90000"/>
              </a:lnSpc>
            </a:pPr>
            <a:r>
              <a:rPr lang="en-US" altLang="en-US" sz="2000" dirty="0"/>
              <a:t>Keep older food items in the front of the pantry</a:t>
            </a:r>
          </a:p>
        </p:txBody>
      </p:sp>
      <p:pic>
        <p:nvPicPr>
          <p:cNvPr id="5124" name="Picture 5" descr="ANd9GcQQVYTo3zpHUnV8ZDyeGtLEpUkRN18wE0is6DYENsmcoXH0nxB-n1gYv7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419600"/>
            <a:ext cx="202263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5862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45165" y="685800"/>
            <a:ext cx="8229600" cy="648736"/>
          </a:xfrm>
        </p:spPr>
        <p:txBody>
          <a:bodyPr>
            <a:normAutofit fontScale="90000"/>
          </a:bodyPr>
          <a:lstStyle/>
          <a:p>
            <a:pPr algn="ctr" eaLnBrk="1" hangingPunct="1"/>
            <a:r>
              <a:rPr lang="en-US" altLang="en-US" dirty="0"/>
              <a:t>Practical Ideas For Busy People</a:t>
            </a:r>
          </a:p>
        </p:txBody>
      </p:sp>
      <p:sp>
        <p:nvSpPr>
          <p:cNvPr id="6147" name="Rectangle 3"/>
          <p:cNvSpPr>
            <a:spLocks noGrp="1" noChangeArrowheads="1"/>
          </p:cNvSpPr>
          <p:nvPr>
            <p:ph type="body" idx="1"/>
          </p:nvPr>
        </p:nvSpPr>
        <p:spPr>
          <a:xfrm>
            <a:off x="457200" y="1295400"/>
            <a:ext cx="8226425" cy="5410200"/>
          </a:xfrm>
        </p:spPr>
        <p:txBody>
          <a:bodyPr>
            <a:normAutofit/>
          </a:bodyPr>
          <a:lstStyle/>
          <a:p>
            <a:pPr eaLnBrk="1" hangingPunct="1">
              <a:lnSpc>
                <a:spcPct val="80000"/>
              </a:lnSpc>
            </a:pPr>
            <a:r>
              <a:rPr lang="en-US" altLang="en-US" dirty="0"/>
              <a:t>Make large batches and freeze</a:t>
            </a:r>
          </a:p>
          <a:p>
            <a:pPr lvl="1" eaLnBrk="1" hangingPunct="1">
              <a:lnSpc>
                <a:spcPct val="80000"/>
              </a:lnSpc>
            </a:pPr>
            <a:r>
              <a:rPr lang="en-US" altLang="en-US" sz="2000" dirty="0"/>
              <a:t>Cool completely and wrap tightly</a:t>
            </a:r>
          </a:p>
          <a:p>
            <a:pPr lvl="1" eaLnBrk="1" hangingPunct="1">
              <a:lnSpc>
                <a:spcPct val="80000"/>
              </a:lnSpc>
            </a:pPr>
            <a:r>
              <a:rPr lang="en-US" altLang="en-US" sz="2000" dirty="0"/>
              <a:t>Freeze in appropriate portions and label/date</a:t>
            </a:r>
          </a:p>
          <a:p>
            <a:pPr eaLnBrk="1" hangingPunct="1">
              <a:lnSpc>
                <a:spcPct val="80000"/>
              </a:lnSpc>
            </a:pPr>
            <a:r>
              <a:rPr lang="en-US" altLang="en-US" dirty="0"/>
              <a:t>Be your own sous-chef</a:t>
            </a:r>
          </a:p>
          <a:p>
            <a:pPr lvl="1" eaLnBrk="1" hangingPunct="1">
              <a:lnSpc>
                <a:spcPct val="80000"/>
              </a:lnSpc>
            </a:pPr>
            <a:r>
              <a:rPr lang="en-US" altLang="en-US" sz="2000" dirty="0"/>
              <a:t>Have a list of meals for the week </a:t>
            </a:r>
          </a:p>
          <a:p>
            <a:pPr lvl="1" eaLnBrk="1" hangingPunct="1">
              <a:lnSpc>
                <a:spcPct val="80000"/>
              </a:lnSpc>
            </a:pPr>
            <a:r>
              <a:rPr lang="en-US" altLang="en-US" sz="2000" dirty="0"/>
              <a:t>Plan your shopping </a:t>
            </a:r>
          </a:p>
          <a:p>
            <a:pPr>
              <a:lnSpc>
                <a:spcPct val="80000"/>
              </a:lnSpc>
            </a:pPr>
            <a:r>
              <a:rPr lang="en-US" altLang="en-US" dirty="0"/>
              <a:t>Have portable snacks or meals</a:t>
            </a:r>
          </a:p>
          <a:p>
            <a:pPr lvl="1">
              <a:lnSpc>
                <a:spcPct val="90000"/>
              </a:lnSpc>
            </a:pPr>
            <a:r>
              <a:rPr lang="en-US" altLang="en-US" sz="2000" dirty="0"/>
              <a:t>Unsalted nuts, sunflower seeds, unsalted popcorn, peanut butter sandwich, fruit, granola bar, yogurt, Swiss cheese and unsalted crackers</a:t>
            </a:r>
          </a:p>
          <a:p>
            <a:pPr lvl="1">
              <a:lnSpc>
                <a:spcPct val="90000"/>
              </a:lnSpc>
            </a:pPr>
            <a:r>
              <a:rPr lang="en-US" altLang="en-US" sz="2000" dirty="0"/>
              <a:t>Lunch bag and reusable water bottle</a:t>
            </a:r>
          </a:p>
          <a:p>
            <a:pPr>
              <a:lnSpc>
                <a:spcPct val="90000"/>
              </a:lnSpc>
            </a:pPr>
            <a:r>
              <a:rPr lang="en-US" altLang="en-US" dirty="0"/>
              <a:t>Reincarnate </a:t>
            </a:r>
          </a:p>
          <a:p>
            <a:pPr lvl="1">
              <a:lnSpc>
                <a:spcPct val="90000"/>
              </a:lnSpc>
            </a:pPr>
            <a:r>
              <a:rPr lang="en-US" altLang="en-US" sz="2000" dirty="0"/>
              <a:t>Keep a list of leftovers on the fridge</a:t>
            </a:r>
          </a:p>
          <a:p>
            <a:pPr lvl="1">
              <a:lnSpc>
                <a:spcPct val="90000"/>
              </a:lnSpc>
            </a:pPr>
            <a:r>
              <a:rPr lang="en-US" altLang="en-US" sz="2000" dirty="0"/>
              <a:t>Plan when and how to use leftovers</a:t>
            </a:r>
            <a:endParaRPr lang="en-US" altLang="en-US" sz="2400" dirty="0"/>
          </a:p>
          <a:p>
            <a:pPr marL="68580" indent="0" eaLnBrk="1" hangingPunct="1">
              <a:lnSpc>
                <a:spcPct val="80000"/>
              </a:lnSpc>
              <a:buNone/>
            </a:pPr>
            <a:endParaRPr lang="en-US" altLang="en-US" sz="2800" dirty="0"/>
          </a:p>
        </p:txBody>
      </p:sp>
      <p:pic>
        <p:nvPicPr>
          <p:cNvPr id="6148" name="Picture 5" descr="ANd9GcRfaZkPfVBCTrcJuIuXnkdeMLtCheWuvYlgEfSSC6lTCyu1QKqzfKFdw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759" y="1219200"/>
            <a:ext cx="743808" cy="77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descr="ANd9GcRhDtyosUVn3C-wC5STXXaoffQijJVbhx1YLtfaUlG4VzgADxJtobMeNmU">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5608" y="2362200"/>
            <a:ext cx="1103959" cy="1103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6426" y="4475960"/>
            <a:ext cx="771307" cy="786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7733" y="4461618"/>
            <a:ext cx="814968" cy="814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descr="ANd9GcT2k1RKXPgCPI_TWi8oxtQmOwdrzkpZ4z0m6tIDtd1gIjFAjt0ezCtKPA">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72368" y="54483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8211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49404"/>
            <a:ext cx="7024744" cy="1143000"/>
          </a:xfrm>
        </p:spPr>
        <p:txBody>
          <a:bodyPr>
            <a:normAutofit/>
          </a:bodyPr>
          <a:lstStyle/>
          <a:p>
            <a:r>
              <a:rPr lang="en-US" dirty="0"/>
              <a:t>Nutritional Challenges</a:t>
            </a:r>
          </a:p>
        </p:txBody>
      </p:sp>
      <p:sp>
        <p:nvSpPr>
          <p:cNvPr id="3" name="Content Placeholder 2"/>
          <p:cNvSpPr>
            <a:spLocks noGrp="1"/>
          </p:cNvSpPr>
          <p:nvPr>
            <p:ph idx="1"/>
          </p:nvPr>
        </p:nvSpPr>
        <p:spPr>
          <a:xfrm>
            <a:off x="838200" y="1600200"/>
            <a:ext cx="7848600" cy="3508977"/>
          </a:xfrm>
        </p:spPr>
        <p:txBody>
          <a:bodyPr>
            <a:normAutofit/>
          </a:bodyPr>
          <a:lstStyle/>
          <a:p>
            <a:r>
              <a:rPr lang="en-US" dirty="0">
                <a:solidFill>
                  <a:schemeClr val="bg1">
                    <a:lumMod val="85000"/>
                  </a:schemeClr>
                </a:solidFill>
              </a:rPr>
              <a:t>Maintaining optimal weight and nutritional adequacy</a:t>
            </a:r>
          </a:p>
          <a:p>
            <a:r>
              <a:rPr lang="en-US" b="1" dirty="0"/>
              <a:t>Malnutrition</a:t>
            </a:r>
          </a:p>
          <a:p>
            <a:pPr lvl="1"/>
            <a:r>
              <a:rPr lang="en-US" b="1" dirty="0"/>
              <a:t>Cholestasis</a:t>
            </a:r>
          </a:p>
          <a:p>
            <a:pPr lvl="1"/>
            <a:r>
              <a:rPr lang="en-US" b="1" dirty="0"/>
              <a:t>Bone health</a:t>
            </a:r>
          </a:p>
          <a:p>
            <a:pPr lvl="1"/>
            <a:r>
              <a:rPr lang="en-US" b="1" dirty="0"/>
              <a:t>IBD</a:t>
            </a:r>
          </a:p>
          <a:p>
            <a:r>
              <a:rPr lang="en-US" dirty="0">
                <a:solidFill>
                  <a:schemeClr val="bg1">
                    <a:lumMod val="85000"/>
                  </a:schemeClr>
                </a:solidFill>
              </a:rPr>
              <a:t>Hyperlipidemia</a:t>
            </a:r>
          </a:p>
          <a:p>
            <a:r>
              <a:rPr lang="en-US" dirty="0">
                <a:solidFill>
                  <a:schemeClr val="bg1">
                    <a:lumMod val="85000"/>
                  </a:schemeClr>
                </a:solidFill>
              </a:rPr>
              <a:t>Herbal supplements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057400"/>
            <a:ext cx="3228975" cy="2418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4526" y="463769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5711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47439"/>
            <a:ext cx="7024744" cy="1143000"/>
          </a:xfrm>
        </p:spPr>
        <p:txBody>
          <a:bodyPr/>
          <a:lstStyle/>
          <a:p>
            <a:r>
              <a:rPr lang="en-US" dirty="0"/>
              <a:t>Malnutrition- cholestasis</a:t>
            </a:r>
          </a:p>
        </p:txBody>
      </p:sp>
      <p:sp>
        <p:nvSpPr>
          <p:cNvPr id="3" name="Content Placeholder 2"/>
          <p:cNvSpPr>
            <a:spLocks noGrp="1"/>
          </p:cNvSpPr>
          <p:nvPr>
            <p:ph idx="1"/>
          </p:nvPr>
        </p:nvSpPr>
        <p:spPr>
          <a:xfrm>
            <a:off x="1043492" y="1676883"/>
            <a:ext cx="6777317" cy="3508977"/>
          </a:xfrm>
        </p:spPr>
        <p:txBody>
          <a:bodyPr/>
          <a:lstStyle/>
          <a:p>
            <a:r>
              <a:rPr lang="en-US" dirty="0"/>
              <a:t>Loss of fat-based calories</a:t>
            </a:r>
          </a:p>
          <a:p>
            <a:r>
              <a:rPr lang="en-US" dirty="0"/>
              <a:t>Deficiency of fat soluble vitamins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108945"/>
            <a:ext cx="24003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3537" y="3238003"/>
            <a:ext cx="3456780" cy="2271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4261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47444"/>
            <a:ext cx="7024744" cy="1143000"/>
          </a:xfrm>
        </p:spPr>
        <p:txBody>
          <a:bodyPr/>
          <a:lstStyle/>
          <a:p>
            <a:r>
              <a:rPr lang="en-US" dirty="0"/>
              <a:t>Malnutrition- bone health</a:t>
            </a:r>
          </a:p>
        </p:txBody>
      </p:sp>
      <p:sp>
        <p:nvSpPr>
          <p:cNvPr id="3" name="Content Placeholder 2"/>
          <p:cNvSpPr>
            <a:spLocks noGrp="1"/>
          </p:cNvSpPr>
          <p:nvPr>
            <p:ph idx="1"/>
          </p:nvPr>
        </p:nvSpPr>
        <p:spPr>
          <a:xfrm>
            <a:off x="1043492" y="1676883"/>
            <a:ext cx="6777317" cy="3508977"/>
          </a:xfrm>
        </p:spPr>
        <p:txBody>
          <a:bodyPr/>
          <a:lstStyle/>
          <a:p>
            <a:r>
              <a:rPr lang="en-US" dirty="0"/>
              <a:t>Vitamin D deficiency</a:t>
            </a:r>
          </a:p>
          <a:p>
            <a:r>
              <a:rPr lang="en-US" dirty="0"/>
              <a:t>Calcium deficiency</a:t>
            </a:r>
          </a:p>
        </p:txBody>
      </p:sp>
      <p:pic>
        <p:nvPicPr>
          <p:cNvPr id="3074" name="Picture 2" descr="Image result for bone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276600"/>
            <a:ext cx="3391727" cy="22859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1" y="2831667"/>
            <a:ext cx="3822550" cy="324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129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58592"/>
            <a:ext cx="7024744" cy="1143000"/>
          </a:xfrm>
        </p:spPr>
        <p:txBody>
          <a:bodyPr/>
          <a:lstStyle/>
          <a:p>
            <a:r>
              <a:rPr lang="en-US" dirty="0"/>
              <a:t>Malnutrition- IBD</a:t>
            </a:r>
          </a:p>
        </p:txBody>
      </p:sp>
      <p:sp>
        <p:nvSpPr>
          <p:cNvPr id="3" name="Content Placeholder 2"/>
          <p:cNvSpPr>
            <a:spLocks noGrp="1"/>
          </p:cNvSpPr>
          <p:nvPr>
            <p:ph idx="1"/>
          </p:nvPr>
        </p:nvSpPr>
        <p:spPr>
          <a:xfrm>
            <a:off x="1043492" y="1654580"/>
            <a:ext cx="6777317" cy="4860519"/>
          </a:xfrm>
        </p:spPr>
        <p:txBody>
          <a:bodyPr>
            <a:normAutofit fontScale="85000" lnSpcReduction="20000"/>
          </a:bodyPr>
          <a:lstStyle/>
          <a:p>
            <a:r>
              <a:rPr lang="en-US" sz="3100" dirty="0"/>
              <a:t>Food choices  become very complicated</a:t>
            </a:r>
          </a:p>
          <a:p>
            <a:r>
              <a:rPr lang="en-US" sz="3100" dirty="0"/>
              <a:t>Food journal can help identify trigger foods</a:t>
            </a:r>
          </a:p>
          <a:p>
            <a:r>
              <a:rPr lang="en-US" sz="3100" dirty="0"/>
              <a:t>Maintain regular, healthy diet during non-flare periods</a:t>
            </a:r>
          </a:p>
          <a:p>
            <a:r>
              <a:rPr lang="en-US" sz="3100" dirty="0"/>
              <a:t>Acute flares</a:t>
            </a:r>
          </a:p>
          <a:p>
            <a:pPr lvl="1"/>
            <a:r>
              <a:rPr lang="en-US" sz="2600" dirty="0"/>
              <a:t>Evaluate fiber intake</a:t>
            </a:r>
          </a:p>
          <a:p>
            <a:pPr lvl="2"/>
            <a:r>
              <a:rPr lang="en-US" dirty="0"/>
              <a:t>Cook, chop, peel, puree foods to help </a:t>
            </a:r>
          </a:p>
          <a:p>
            <a:pPr marL="685800" lvl="2" indent="0">
              <a:buNone/>
            </a:pPr>
            <a:r>
              <a:rPr lang="en-US" dirty="0"/>
              <a:t>     with tolerance</a:t>
            </a:r>
          </a:p>
          <a:p>
            <a:pPr lvl="1"/>
            <a:r>
              <a:rPr lang="en-US" sz="2600" dirty="0"/>
              <a:t>Minimize sugar alcohols</a:t>
            </a:r>
          </a:p>
          <a:p>
            <a:pPr lvl="1"/>
            <a:r>
              <a:rPr lang="en-US" sz="2600" dirty="0"/>
              <a:t>FODMAP</a:t>
            </a:r>
          </a:p>
          <a:p>
            <a:pPr lvl="1"/>
            <a:r>
              <a:rPr lang="en-US" sz="2600" dirty="0"/>
              <a:t>Smaller, more frequent meals</a:t>
            </a:r>
          </a:p>
          <a:p>
            <a:pPr lvl="1"/>
            <a:r>
              <a:rPr lang="en-US" sz="2600" dirty="0"/>
              <a:t>Hydrate</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3457042"/>
            <a:ext cx="1980608" cy="3058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952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49404"/>
            <a:ext cx="7620000" cy="1143000"/>
          </a:xfrm>
        </p:spPr>
        <p:txBody>
          <a:bodyPr>
            <a:normAutofit/>
          </a:bodyPr>
          <a:lstStyle/>
          <a:p>
            <a:r>
              <a:rPr lang="en-US" dirty="0"/>
              <a:t>Nutrition’s Role in PSC</a:t>
            </a:r>
          </a:p>
        </p:txBody>
      </p:sp>
      <p:sp>
        <p:nvSpPr>
          <p:cNvPr id="3" name="Content Placeholder 2"/>
          <p:cNvSpPr>
            <a:spLocks noGrp="1"/>
          </p:cNvSpPr>
          <p:nvPr>
            <p:ph idx="1"/>
          </p:nvPr>
        </p:nvSpPr>
        <p:spPr>
          <a:xfrm>
            <a:off x="1043492" y="1600200"/>
            <a:ext cx="6777317" cy="4232429"/>
          </a:xfrm>
        </p:spPr>
        <p:txBody>
          <a:bodyPr>
            <a:normAutofit/>
          </a:bodyPr>
          <a:lstStyle/>
          <a:p>
            <a:r>
              <a:rPr lang="en-US" dirty="0"/>
              <a:t>Much variable information available</a:t>
            </a:r>
          </a:p>
          <a:p>
            <a:r>
              <a:rPr lang="en-US" dirty="0"/>
              <a:t>“…there is no specific PSC diet…”</a:t>
            </a:r>
          </a:p>
          <a:p>
            <a:r>
              <a:rPr lang="en-US" dirty="0"/>
              <a:t>Varies tremendously based on stage, comorbidities</a:t>
            </a:r>
          </a:p>
          <a:p>
            <a:r>
              <a:rPr lang="en-US" dirty="0"/>
              <a:t>How to find out what to eat?</a:t>
            </a:r>
          </a:p>
          <a:p>
            <a:pPr marL="365760" lvl="1"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886200"/>
            <a:ext cx="2679550" cy="2288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5225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49404"/>
            <a:ext cx="7024744" cy="1143000"/>
          </a:xfrm>
        </p:spPr>
        <p:txBody>
          <a:bodyPr>
            <a:normAutofit/>
          </a:bodyPr>
          <a:lstStyle/>
          <a:p>
            <a:r>
              <a:rPr lang="en-US" dirty="0"/>
              <a:t>Nutritional Challenges</a:t>
            </a:r>
          </a:p>
        </p:txBody>
      </p:sp>
      <p:sp>
        <p:nvSpPr>
          <p:cNvPr id="3" name="Content Placeholder 2"/>
          <p:cNvSpPr>
            <a:spLocks noGrp="1"/>
          </p:cNvSpPr>
          <p:nvPr>
            <p:ph idx="1"/>
          </p:nvPr>
        </p:nvSpPr>
        <p:spPr>
          <a:xfrm>
            <a:off x="838200" y="1600200"/>
            <a:ext cx="7848600" cy="3508977"/>
          </a:xfrm>
        </p:spPr>
        <p:txBody>
          <a:bodyPr>
            <a:normAutofit/>
          </a:bodyPr>
          <a:lstStyle/>
          <a:p>
            <a:r>
              <a:rPr lang="en-US" dirty="0">
                <a:solidFill>
                  <a:schemeClr val="bg1">
                    <a:lumMod val="85000"/>
                  </a:schemeClr>
                </a:solidFill>
              </a:rPr>
              <a:t>Maintaining optimal weight and nutritional adequacy</a:t>
            </a:r>
          </a:p>
          <a:p>
            <a:r>
              <a:rPr lang="en-US" dirty="0">
                <a:solidFill>
                  <a:schemeClr val="bg1">
                    <a:lumMod val="85000"/>
                  </a:schemeClr>
                </a:solidFill>
              </a:rPr>
              <a:t>Malnutrition</a:t>
            </a:r>
          </a:p>
          <a:p>
            <a:pPr lvl="1"/>
            <a:r>
              <a:rPr lang="en-US" dirty="0">
                <a:solidFill>
                  <a:schemeClr val="bg1">
                    <a:lumMod val="85000"/>
                  </a:schemeClr>
                </a:solidFill>
              </a:rPr>
              <a:t>Cholestasis</a:t>
            </a:r>
          </a:p>
          <a:p>
            <a:pPr lvl="1"/>
            <a:r>
              <a:rPr lang="en-US" dirty="0">
                <a:solidFill>
                  <a:schemeClr val="bg1">
                    <a:lumMod val="85000"/>
                  </a:schemeClr>
                </a:solidFill>
              </a:rPr>
              <a:t>Bone health</a:t>
            </a:r>
          </a:p>
          <a:p>
            <a:pPr lvl="1"/>
            <a:r>
              <a:rPr lang="en-US" dirty="0">
                <a:solidFill>
                  <a:schemeClr val="bg1">
                    <a:lumMod val="85000"/>
                  </a:schemeClr>
                </a:solidFill>
              </a:rPr>
              <a:t>IBD</a:t>
            </a:r>
          </a:p>
          <a:p>
            <a:r>
              <a:rPr lang="en-US" b="1" dirty="0"/>
              <a:t>Hyperlipidemia</a:t>
            </a:r>
          </a:p>
          <a:p>
            <a:r>
              <a:rPr lang="en-US" dirty="0">
                <a:solidFill>
                  <a:schemeClr val="bg1">
                    <a:lumMod val="85000"/>
                  </a:schemeClr>
                </a:solidFill>
              </a:rPr>
              <a:t>Herbal supplements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057400"/>
            <a:ext cx="3228975" cy="2418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4526" y="463769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4178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47442"/>
            <a:ext cx="7024744" cy="1143000"/>
          </a:xfrm>
        </p:spPr>
        <p:txBody>
          <a:bodyPr/>
          <a:lstStyle/>
          <a:p>
            <a:r>
              <a:rPr lang="en-US" dirty="0"/>
              <a:t>Hyperlipidemia</a:t>
            </a:r>
          </a:p>
        </p:txBody>
      </p:sp>
      <p:sp>
        <p:nvSpPr>
          <p:cNvPr id="3" name="Content Placeholder 2"/>
          <p:cNvSpPr>
            <a:spLocks noGrp="1"/>
          </p:cNvSpPr>
          <p:nvPr>
            <p:ph idx="1"/>
          </p:nvPr>
        </p:nvSpPr>
        <p:spPr>
          <a:xfrm>
            <a:off x="1043492" y="1490442"/>
            <a:ext cx="7643308" cy="5062758"/>
          </a:xfrm>
        </p:spPr>
        <p:txBody>
          <a:bodyPr>
            <a:normAutofit/>
          </a:bodyPr>
          <a:lstStyle/>
          <a:p>
            <a:r>
              <a:rPr lang="en-US" dirty="0"/>
              <a:t>Altered lipid panels common</a:t>
            </a:r>
          </a:p>
          <a:p>
            <a:r>
              <a:rPr lang="en-US" dirty="0"/>
              <a:t>Unclear long term effects</a:t>
            </a:r>
          </a:p>
          <a:p>
            <a:r>
              <a:rPr lang="en-US" dirty="0"/>
              <a:t>May be other contributors to high cholesterol</a:t>
            </a:r>
          </a:p>
          <a:p>
            <a:r>
              <a:rPr lang="en-US" dirty="0"/>
              <a:t>Importance of nutrition in optimizing cholesterol profile--&gt; TLC</a:t>
            </a:r>
          </a:p>
          <a:p>
            <a:pPr lvl="1"/>
            <a:r>
              <a:rPr lang="en-US" dirty="0"/>
              <a:t>25-35% kcal Total Fat (~55-75g/day) </a:t>
            </a:r>
          </a:p>
          <a:p>
            <a:pPr lvl="2"/>
            <a:r>
              <a:rPr lang="en-US" dirty="0"/>
              <a:t>&lt;7% kcal Sat Fat (~15g/day)</a:t>
            </a:r>
          </a:p>
          <a:p>
            <a:pPr lvl="2"/>
            <a:r>
              <a:rPr lang="en-US" dirty="0"/>
              <a:t>Minimal trans fat</a:t>
            </a:r>
          </a:p>
          <a:p>
            <a:pPr lvl="2"/>
            <a:r>
              <a:rPr lang="en-US" dirty="0"/>
              <a:t>More unsaturated fat choices</a:t>
            </a:r>
          </a:p>
          <a:p>
            <a:pPr lvl="1"/>
            <a:r>
              <a:rPr lang="en-US" dirty="0"/>
              <a:t>Increased soluble fiber intake</a:t>
            </a:r>
          </a:p>
          <a:p>
            <a:r>
              <a:rPr lang="en-US" dirty="0"/>
              <a:t>150 minutes moderate physical activity/week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581400"/>
            <a:ext cx="17907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5005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49404"/>
            <a:ext cx="7024744" cy="1143000"/>
          </a:xfrm>
        </p:spPr>
        <p:txBody>
          <a:bodyPr>
            <a:normAutofit/>
          </a:bodyPr>
          <a:lstStyle/>
          <a:p>
            <a:r>
              <a:rPr lang="en-US" dirty="0"/>
              <a:t>Nutritional Challenges</a:t>
            </a:r>
          </a:p>
        </p:txBody>
      </p:sp>
      <p:sp>
        <p:nvSpPr>
          <p:cNvPr id="3" name="Content Placeholder 2"/>
          <p:cNvSpPr>
            <a:spLocks noGrp="1"/>
          </p:cNvSpPr>
          <p:nvPr>
            <p:ph idx="1"/>
          </p:nvPr>
        </p:nvSpPr>
        <p:spPr>
          <a:xfrm>
            <a:off x="838200" y="1600200"/>
            <a:ext cx="7848600" cy="3508977"/>
          </a:xfrm>
        </p:spPr>
        <p:txBody>
          <a:bodyPr>
            <a:normAutofit/>
          </a:bodyPr>
          <a:lstStyle/>
          <a:p>
            <a:r>
              <a:rPr lang="en-US" dirty="0">
                <a:solidFill>
                  <a:schemeClr val="bg1">
                    <a:lumMod val="85000"/>
                  </a:schemeClr>
                </a:solidFill>
              </a:rPr>
              <a:t>Maintaining optimal weight and nutritional adequacy</a:t>
            </a:r>
          </a:p>
          <a:p>
            <a:r>
              <a:rPr lang="en-US" dirty="0">
                <a:solidFill>
                  <a:schemeClr val="bg1">
                    <a:lumMod val="85000"/>
                  </a:schemeClr>
                </a:solidFill>
              </a:rPr>
              <a:t>Malnutrition</a:t>
            </a:r>
          </a:p>
          <a:p>
            <a:pPr lvl="1"/>
            <a:r>
              <a:rPr lang="en-US" dirty="0">
                <a:solidFill>
                  <a:schemeClr val="bg1">
                    <a:lumMod val="85000"/>
                  </a:schemeClr>
                </a:solidFill>
              </a:rPr>
              <a:t>Cholestasis</a:t>
            </a:r>
          </a:p>
          <a:p>
            <a:pPr lvl="1"/>
            <a:r>
              <a:rPr lang="en-US" dirty="0">
                <a:solidFill>
                  <a:schemeClr val="bg1">
                    <a:lumMod val="85000"/>
                  </a:schemeClr>
                </a:solidFill>
              </a:rPr>
              <a:t>Bone health</a:t>
            </a:r>
          </a:p>
          <a:p>
            <a:pPr lvl="1"/>
            <a:r>
              <a:rPr lang="en-US" dirty="0">
                <a:solidFill>
                  <a:schemeClr val="bg1">
                    <a:lumMod val="85000"/>
                  </a:schemeClr>
                </a:solidFill>
              </a:rPr>
              <a:t>IBD</a:t>
            </a:r>
          </a:p>
          <a:p>
            <a:r>
              <a:rPr lang="en-US" dirty="0">
                <a:solidFill>
                  <a:schemeClr val="bg1">
                    <a:lumMod val="85000"/>
                  </a:schemeClr>
                </a:solidFill>
              </a:rPr>
              <a:t>Hyperlipidemia</a:t>
            </a:r>
          </a:p>
          <a:p>
            <a:r>
              <a:rPr lang="en-US" b="1" dirty="0"/>
              <a:t>Herbal supplements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057400"/>
            <a:ext cx="3228975" cy="2418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4526" y="463769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3340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47442"/>
            <a:ext cx="7024744" cy="1143000"/>
          </a:xfrm>
        </p:spPr>
        <p:txBody>
          <a:bodyPr/>
          <a:lstStyle/>
          <a:p>
            <a:r>
              <a:rPr lang="en-US" dirty="0"/>
              <a:t>Herbal Supplements</a:t>
            </a:r>
          </a:p>
        </p:txBody>
      </p:sp>
      <p:pic>
        <p:nvPicPr>
          <p:cNvPr id="1032" name="Picture 8" descr="https://leafmother.com/wp-content/uploads/2016/01/herbal-supplements-bow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468" y="1600200"/>
            <a:ext cx="5978788" cy="448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76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19200"/>
            <a:ext cx="5791200" cy="4656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0983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49404"/>
            <a:ext cx="7567110" cy="1143000"/>
          </a:xfrm>
        </p:spPr>
        <p:txBody>
          <a:bodyPr>
            <a:normAutofit fontScale="90000"/>
          </a:bodyPr>
          <a:lstStyle/>
          <a:p>
            <a:r>
              <a:rPr lang="en-US" dirty="0"/>
              <a:t>Obtaining Credible Information</a:t>
            </a:r>
          </a:p>
        </p:txBody>
      </p:sp>
      <p:sp>
        <p:nvSpPr>
          <p:cNvPr id="3" name="Content Placeholder 2"/>
          <p:cNvSpPr>
            <a:spLocks noGrp="1"/>
          </p:cNvSpPr>
          <p:nvPr>
            <p:ph idx="1"/>
          </p:nvPr>
        </p:nvSpPr>
        <p:spPr>
          <a:xfrm>
            <a:off x="1043492" y="1600200"/>
            <a:ext cx="6777317" cy="4232429"/>
          </a:xfrm>
        </p:spPr>
        <p:txBody>
          <a:bodyPr/>
          <a:lstStyle/>
          <a:p>
            <a:r>
              <a:rPr lang="en-US" dirty="0"/>
              <a:t>Evaluating internet resources</a:t>
            </a:r>
          </a:p>
          <a:p>
            <a:pPr lvl="1"/>
            <a:r>
              <a:rPr lang="en-US" dirty="0"/>
              <a:t>.org, .</a:t>
            </a:r>
            <a:r>
              <a:rPr lang="en-US" dirty="0" err="1"/>
              <a:t>edu</a:t>
            </a:r>
            <a:r>
              <a:rPr lang="en-US" dirty="0"/>
              <a:t>, .</a:t>
            </a:r>
            <a:r>
              <a:rPr lang="en-US" dirty="0" err="1"/>
              <a:t>gov</a:t>
            </a:r>
            <a:endParaRPr lang="en-US" dirty="0"/>
          </a:p>
          <a:p>
            <a:pPr lvl="1"/>
            <a:r>
              <a:rPr lang="en-US" dirty="0"/>
              <a:t>Cost? Advertisements?</a:t>
            </a:r>
          </a:p>
          <a:p>
            <a:pPr lvl="1"/>
            <a:r>
              <a:rPr lang="en-US" dirty="0"/>
              <a:t>Literature references?</a:t>
            </a:r>
          </a:p>
          <a:p>
            <a:r>
              <a:rPr lang="en-US" dirty="0"/>
              <a:t>A registered dietitian (RD)? A nutritionist?</a:t>
            </a:r>
          </a:p>
          <a:p>
            <a:pPr lvl="1"/>
            <a:r>
              <a:rPr lang="en-US" dirty="0">
                <a:hlinkClick r:id="rId3"/>
              </a:rPr>
              <a:t>http://www.eatright.org/find-an-expert</a:t>
            </a:r>
            <a:endParaRPr lang="en-US" dirty="0"/>
          </a:p>
          <a:p>
            <a:endParaRPr lang="en-US" dirty="0"/>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343400"/>
            <a:ext cx="22764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0630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49404"/>
            <a:ext cx="7024744" cy="1143000"/>
          </a:xfrm>
        </p:spPr>
        <p:txBody>
          <a:bodyPr>
            <a:normAutofit/>
          </a:bodyPr>
          <a:lstStyle/>
          <a:p>
            <a:r>
              <a:rPr lang="en-US" dirty="0"/>
              <a:t>Nutritional Challenges</a:t>
            </a:r>
          </a:p>
        </p:txBody>
      </p:sp>
      <p:sp>
        <p:nvSpPr>
          <p:cNvPr id="3" name="Content Placeholder 2"/>
          <p:cNvSpPr>
            <a:spLocks noGrp="1"/>
          </p:cNvSpPr>
          <p:nvPr>
            <p:ph idx="1"/>
          </p:nvPr>
        </p:nvSpPr>
        <p:spPr>
          <a:xfrm>
            <a:off x="838200" y="1600200"/>
            <a:ext cx="7848600" cy="3508977"/>
          </a:xfrm>
        </p:spPr>
        <p:txBody>
          <a:bodyPr>
            <a:normAutofit/>
          </a:bodyPr>
          <a:lstStyle/>
          <a:p>
            <a:r>
              <a:rPr lang="en-US" dirty="0"/>
              <a:t>Maintaining optimal weight and nutritional adequacy</a:t>
            </a:r>
          </a:p>
          <a:p>
            <a:r>
              <a:rPr lang="en-US" dirty="0"/>
              <a:t>Malnutrition</a:t>
            </a:r>
          </a:p>
          <a:p>
            <a:pPr lvl="1"/>
            <a:r>
              <a:rPr lang="en-US" dirty="0"/>
              <a:t>Cholestasis</a:t>
            </a:r>
          </a:p>
          <a:p>
            <a:pPr lvl="1"/>
            <a:r>
              <a:rPr lang="en-US" dirty="0"/>
              <a:t>Bone health</a:t>
            </a:r>
          </a:p>
          <a:p>
            <a:pPr lvl="1"/>
            <a:r>
              <a:rPr lang="en-US" dirty="0"/>
              <a:t>IBD</a:t>
            </a:r>
          </a:p>
          <a:p>
            <a:r>
              <a:rPr lang="en-US" dirty="0"/>
              <a:t>Hyperlipidemia</a:t>
            </a:r>
          </a:p>
          <a:p>
            <a:r>
              <a:rPr lang="en-US" dirty="0"/>
              <a:t>Herbal supplements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057400"/>
            <a:ext cx="3228975" cy="2418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4526" y="463769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0926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49404"/>
            <a:ext cx="7024744" cy="1143000"/>
          </a:xfrm>
        </p:spPr>
        <p:txBody>
          <a:bodyPr>
            <a:normAutofit/>
          </a:bodyPr>
          <a:lstStyle/>
          <a:p>
            <a:r>
              <a:rPr lang="en-US" dirty="0"/>
              <a:t>Nutritional Challenges</a:t>
            </a:r>
          </a:p>
        </p:txBody>
      </p:sp>
      <p:sp>
        <p:nvSpPr>
          <p:cNvPr id="3" name="Content Placeholder 2"/>
          <p:cNvSpPr>
            <a:spLocks noGrp="1"/>
          </p:cNvSpPr>
          <p:nvPr>
            <p:ph idx="1"/>
          </p:nvPr>
        </p:nvSpPr>
        <p:spPr>
          <a:xfrm>
            <a:off x="838200" y="1600200"/>
            <a:ext cx="7848600" cy="3508977"/>
          </a:xfrm>
        </p:spPr>
        <p:txBody>
          <a:bodyPr>
            <a:normAutofit/>
          </a:bodyPr>
          <a:lstStyle/>
          <a:p>
            <a:r>
              <a:rPr lang="en-US" b="1" dirty="0"/>
              <a:t>Maintaining optimal weight and nutritional adequacy</a:t>
            </a:r>
          </a:p>
          <a:p>
            <a:r>
              <a:rPr lang="en-US" dirty="0">
                <a:solidFill>
                  <a:schemeClr val="bg1">
                    <a:lumMod val="85000"/>
                  </a:schemeClr>
                </a:solidFill>
              </a:rPr>
              <a:t>Malnutrition</a:t>
            </a:r>
          </a:p>
          <a:p>
            <a:pPr lvl="1"/>
            <a:r>
              <a:rPr lang="en-US" dirty="0">
                <a:solidFill>
                  <a:schemeClr val="bg1">
                    <a:lumMod val="85000"/>
                  </a:schemeClr>
                </a:solidFill>
              </a:rPr>
              <a:t>Cholestasis</a:t>
            </a:r>
          </a:p>
          <a:p>
            <a:pPr lvl="1"/>
            <a:r>
              <a:rPr lang="en-US" dirty="0">
                <a:solidFill>
                  <a:schemeClr val="bg1">
                    <a:lumMod val="85000"/>
                  </a:schemeClr>
                </a:solidFill>
              </a:rPr>
              <a:t>Bone health</a:t>
            </a:r>
          </a:p>
          <a:p>
            <a:pPr lvl="1"/>
            <a:r>
              <a:rPr lang="en-US" dirty="0">
                <a:solidFill>
                  <a:schemeClr val="bg1">
                    <a:lumMod val="85000"/>
                  </a:schemeClr>
                </a:solidFill>
              </a:rPr>
              <a:t>IBD</a:t>
            </a:r>
          </a:p>
          <a:p>
            <a:r>
              <a:rPr lang="en-US" dirty="0">
                <a:solidFill>
                  <a:schemeClr val="bg1">
                    <a:lumMod val="85000"/>
                  </a:schemeClr>
                </a:solidFill>
              </a:rPr>
              <a:t>Hyperlipidemia</a:t>
            </a:r>
          </a:p>
          <a:p>
            <a:r>
              <a:rPr lang="en-US" dirty="0">
                <a:solidFill>
                  <a:schemeClr val="bg1">
                    <a:lumMod val="85000"/>
                  </a:schemeClr>
                </a:solidFill>
              </a:rPr>
              <a:t>Herbal supplements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057400"/>
            <a:ext cx="3228975" cy="2418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4526" y="463769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2036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49404"/>
            <a:ext cx="7024744" cy="1143000"/>
          </a:xfrm>
        </p:spPr>
        <p:txBody>
          <a:bodyPr>
            <a:normAutofit fontScale="90000"/>
          </a:bodyPr>
          <a:lstStyle/>
          <a:p>
            <a:r>
              <a:rPr lang="en-US" dirty="0"/>
              <a:t>Overall Health and Wellness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71600"/>
            <a:ext cx="5133975" cy="467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433" r="31492"/>
          <a:stretch/>
        </p:blipFill>
        <p:spPr bwMode="auto">
          <a:xfrm>
            <a:off x="574159" y="2743199"/>
            <a:ext cx="1514088"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2367681"/>
            <a:ext cx="1614832" cy="892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326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wipe(down)">
                                      <p:cBhvr>
                                        <p:cTn id="14"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612286"/>
            <a:ext cx="8153400" cy="818677"/>
          </a:xfrm>
        </p:spPr>
        <p:txBody>
          <a:bodyPr/>
          <a:lstStyle/>
          <a:p>
            <a:pPr eaLnBrk="1" hangingPunct="1"/>
            <a:r>
              <a:rPr lang="en-US" altLang="en-US" dirty="0"/>
              <a:t>What is a whole grain?</a:t>
            </a:r>
          </a:p>
        </p:txBody>
      </p:sp>
      <p:pic>
        <p:nvPicPr>
          <p:cNvPr id="10243" name="Content Placeholder 3" descr="whole-grain.jp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2069" t="3236" r="3054"/>
          <a:stretch/>
        </p:blipFill>
        <p:spPr>
          <a:xfrm>
            <a:off x="533400" y="1360960"/>
            <a:ext cx="6096000" cy="4133405"/>
          </a:xfrm>
        </p:spPr>
      </p:pic>
      <p:sp>
        <p:nvSpPr>
          <p:cNvPr id="3" name="TextBox 2"/>
          <p:cNvSpPr txBox="1"/>
          <p:nvPr/>
        </p:nvSpPr>
        <p:spPr>
          <a:xfrm>
            <a:off x="6602819" y="1905000"/>
            <a:ext cx="2057400" cy="3416320"/>
          </a:xfrm>
          <a:prstGeom prst="rect">
            <a:avLst/>
          </a:prstGeom>
          <a:noFill/>
        </p:spPr>
        <p:txBody>
          <a:bodyPr wrap="square" rtlCol="0">
            <a:spAutoFit/>
          </a:bodyPr>
          <a:lstStyle/>
          <a:p>
            <a:r>
              <a:rPr lang="en-US" dirty="0"/>
              <a:t>Whole Wheat</a:t>
            </a:r>
          </a:p>
          <a:p>
            <a:r>
              <a:rPr lang="en-US" dirty="0"/>
              <a:t>Brown Rice</a:t>
            </a:r>
          </a:p>
          <a:p>
            <a:r>
              <a:rPr lang="en-US" dirty="0"/>
              <a:t>Oatmeal</a:t>
            </a:r>
          </a:p>
          <a:p>
            <a:r>
              <a:rPr lang="en-US" dirty="0"/>
              <a:t>Bulgur</a:t>
            </a:r>
          </a:p>
          <a:p>
            <a:r>
              <a:rPr lang="en-US" dirty="0"/>
              <a:t>Popcorn</a:t>
            </a:r>
          </a:p>
          <a:p>
            <a:r>
              <a:rPr lang="en-US" dirty="0"/>
              <a:t>Rye</a:t>
            </a:r>
          </a:p>
          <a:p>
            <a:r>
              <a:rPr lang="en-US" dirty="0"/>
              <a:t>Barley</a:t>
            </a:r>
          </a:p>
          <a:p>
            <a:r>
              <a:rPr lang="en-US" dirty="0"/>
              <a:t>Amaranth</a:t>
            </a:r>
          </a:p>
          <a:p>
            <a:r>
              <a:rPr lang="en-US" dirty="0"/>
              <a:t>Millet</a:t>
            </a:r>
          </a:p>
          <a:p>
            <a:r>
              <a:rPr lang="en-US" dirty="0"/>
              <a:t>Quinoa</a:t>
            </a:r>
          </a:p>
          <a:p>
            <a:r>
              <a:rPr lang="en-US" dirty="0"/>
              <a:t>Sorghum</a:t>
            </a:r>
          </a:p>
          <a:p>
            <a:r>
              <a:rPr lang="en-US" dirty="0"/>
              <a:t>Triticale</a:t>
            </a:r>
          </a:p>
        </p:txBody>
      </p:sp>
      <p:sp>
        <p:nvSpPr>
          <p:cNvPr id="4" name="TextBox 3"/>
          <p:cNvSpPr txBox="1"/>
          <p:nvPr/>
        </p:nvSpPr>
        <p:spPr>
          <a:xfrm>
            <a:off x="457201" y="5479305"/>
            <a:ext cx="8203018" cy="1200329"/>
          </a:xfrm>
          <a:prstGeom prst="rect">
            <a:avLst/>
          </a:prstGeom>
          <a:noFill/>
        </p:spPr>
        <p:txBody>
          <a:bodyPr wrap="square" rtlCol="0">
            <a:spAutoFit/>
          </a:bodyPr>
          <a:lstStyle/>
          <a:p>
            <a:pPr marL="0" lvl="2"/>
            <a:r>
              <a:rPr lang="en-US" dirty="0"/>
              <a:t>Beware</a:t>
            </a:r>
          </a:p>
          <a:p>
            <a:pPr marL="0" lvl="2"/>
            <a:r>
              <a:rPr lang="en-US" dirty="0"/>
              <a:t>- Multigrain, stone ground, 100% wheat, cracked wheat, seven-grain, bran might ≠ Whole Grain or might ≠ Healthy</a:t>
            </a:r>
          </a:p>
          <a:p>
            <a:endParaRPr lang="en-US" dirty="0"/>
          </a:p>
        </p:txBody>
      </p:sp>
    </p:spTree>
    <p:extLst>
      <p:ext uri="{BB962C8B-B14F-4D97-AF65-F5344CB8AC3E}">
        <p14:creationId xmlns:p14="http://schemas.microsoft.com/office/powerpoint/2010/main" val="295937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04800"/>
            <a:ext cx="7024744" cy="1143000"/>
          </a:xfrm>
        </p:spPr>
        <p:txBody>
          <a:bodyPr>
            <a:normAutofit fontScale="90000"/>
          </a:bodyPr>
          <a:lstStyle/>
          <a:p>
            <a:r>
              <a:rPr lang="en-US" dirty="0"/>
              <a:t>Overall Health and Wellness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71600"/>
            <a:ext cx="5133975" cy="467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433" r="31492"/>
          <a:stretch/>
        </p:blipFill>
        <p:spPr bwMode="auto">
          <a:xfrm>
            <a:off x="574159" y="2743199"/>
            <a:ext cx="1514088"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2367681"/>
            <a:ext cx="1614832" cy="892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4036" t="5757" r="4722" b="472"/>
          <a:stretch/>
        </p:blipFill>
        <p:spPr bwMode="auto">
          <a:xfrm>
            <a:off x="7002565" y="4114800"/>
            <a:ext cx="1630502"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724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628" y="762000"/>
            <a:ext cx="7024744" cy="724936"/>
          </a:xfrm>
        </p:spPr>
        <p:txBody>
          <a:bodyPr/>
          <a:lstStyle/>
          <a:p>
            <a:r>
              <a:rPr lang="en-US" dirty="0"/>
              <a:t>Portion Size</a:t>
            </a:r>
          </a:p>
        </p:txBody>
      </p:sp>
      <p:pic>
        <p:nvPicPr>
          <p:cNvPr id="4" name="Picture 5" descr="what-does-a-serving-size-look-like-11-af"/>
          <p:cNvPicPr>
            <a:picLocks noChangeAspect="1" noChangeArrowheads="1"/>
          </p:cNvPicPr>
          <p:nvPr/>
        </p:nvPicPr>
        <p:blipFill>
          <a:blip r:embed="rId3" cstate="print">
            <a:extLst>
              <a:ext uri="{28A0092B-C50C-407E-A947-70E740481C1C}">
                <a14:useLocalDpi xmlns:a14="http://schemas.microsoft.com/office/drawing/2010/main" val="0"/>
              </a:ext>
            </a:extLst>
          </a:blip>
          <a:srcRect t="11627" b="18605"/>
          <a:stretch>
            <a:fillRect/>
          </a:stretch>
        </p:blipFill>
        <p:spPr bwMode="auto">
          <a:xfrm>
            <a:off x="699978" y="2759315"/>
            <a:ext cx="1981199" cy="138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Hands1"/>
          <p:cNvPicPr>
            <a:picLocks noChangeAspect="1" noChangeArrowheads="1"/>
          </p:cNvPicPr>
          <p:nvPr/>
        </p:nvPicPr>
        <p:blipFill>
          <a:blip r:embed="rId4">
            <a:extLst>
              <a:ext uri="{28A0092B-C50C-407E-A947-70E740481C1C}">
                <a14:useLocalDpi xmlns:a14="http://schemas.microsoft.com/office/drawing/2010/main" val="0"/>
              </a:ext>
            </a:extLst>
          </a:blip>
          <a:srcRect t="22667" b="6667"/>
          <a:stretch>
            <a:fillRect/>
          </a:stretch>
        </p:blipFill>
        <p:spPr bwMode="auto">
          <a:xfrm>
            <a:off x="5162550" y="2805437"/>
            <a:ext cx="3438525" cy="3430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asta_baseball"/>
          <p:cNvPicPr>
            <a:picLocks noChangeAspect="1" noChangeArrowheads="1"/>
          </p:cNvPicPr>
          <p:nvPr/>
        </p:nvPicPr>
        <p:blipFill>
          <a:blip r:embed="rId5">
            <a:extLst>
              <a:ext uri="{28A0092B-C50C-407E-A947-70E740481C1C}">
                <a14:useLocalDpi xmlns:a14="http://schemas.microsoft.com/office/drawing/2010/main" val="0"/>
              </a:ext>
            </a:extLst>
          </a:blip>
          <a:srcRect l="17999" t="5351" r="16222" b="3679"/>
          <a:stretch>
            <a:fillRect/>
          </a:stretch>
        </p:blipFill>
        <p:spPr bwMode="auto">
          <a:xfrm>
            <a:off x="3174704" y="4735032"/>
            <a:ext cx="1600200" cy="147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waffle"/>
          <p:cNvPicPr>
            <a:picLocks noChangeAspect="1" noChangeArrowheads="1"/>
          </p:cNvPicPr>
          <p:nvPr/>
        </p:nvPicPr>
        <p:blipFill rotWithShape="1">
          <a:blip r:embed="rId6">
            <a:extLst>
              <a:ext uri="{28A0092B-C50C-407E-A947-70E740481C1C}">
                <a14:useLocalDpi xmlns:a14="http://schemas.microsoft.com/office/drawing/2010/main" val="0"/>
              </a:ext>
            </a:extLst>
          </a:blip>
          <a:srcRect l="11655" t="24459" r="15790" b="25501"/>
          <a:stretch/>
        </p:blipFill>
        <p:spPr bwMode="auto">
          <a:xfrm>
            <a:off x="586357" y="4353939"/>
            <a:ext cx="2094820" cy="98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bagel"/>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463" t="17911" r="14563" b="26971"/>
          <a:stretch/>
        </p:blipFill>
        <p:spPr bwMode="auto">
          <a:xfrm>
            <a:off x="3360774" y="3540642"/>
            <a:ext cx="1431851" cy="73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webmd_photo_of_cheese_and_dice"/>
          <p:cNvPicPr>
            <a:picLocks noGrp="1" noChangeAspect="1" noChangeArrowheads="1"/>
          </p:cNvPicPr>
          <p:nvPr>
            <p:ph idx="1"/>
          </p:nvPr>
        </p:nvPicPr>
        <p:blipFill rotWithShape="1">
          <a:blip r:embed="rId8">
            <a:extLst>
              <a:ext uri="{28A0092B-C50C-407E-A947-70E740481C1C}">
                <a14:useLocalDpi xmlns:a14="http://schemas.microsoft.com/office/drawing/2010/main" val="0"/>
              </a:ext>
            </a:extLst>
          </a:blip>
          <a:srcRect l="22322" t="31640" r="30759" b="26061"/>
          <a:stretch/>
        </p:blipFill>
        <p:spPr>
          <a:xfrm>
            <a:off x="762298" y="5470259"/>
            <a:ext cx="1749585" cy="1072116"/>
          </a:xfrm>
        </p:spPr>
      </p:pic>
      <p:pic>
        <p:nvPicPr>
          <p:cNvPr id="10" name="Picture 8" descr="h9991355_006"/>
          <p:cNvPicPr>
            <a:picLocks noChangeAspect="1" noChangeArrowheads="1"/>
          </p:cNvPicPr>
          <p:nvPr/>
        </p:nvPicPr>
        <p:blipFill>
          <a:blip r:embed="rId9">
            <a:extLst>
              <a:ext uri="{28A0092B-C50C-407E-A947-70E740481C1C}">
                <a14:useLocalDpi xmlns:a14="http://schemas.microsoft.com/office/drawing/2010/main" val="0"/>
              </a:ext>
            </a:extLst>
          </a:blip>
          <a:srcRect l="5217" r="25218"/>
          <a:stretch>
            <a:fillRect/>
          </a:stretch>
        </p:blipFill>
        <p:spPr bwMode="auto">
          <a:xfrm>
            <a:off x="3174319" y="1331374"/>
            <a:ext cx="1831068" cy="171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meat"/>
          <p:cNvPicPr>
            <a:picLocks noChangeAspect="1" noChangeArrowheads="1"/>
          </p:cNvPicPr>
          <p:nvPr/>
        </p:nvPicPr>
        <p:blipFill rotWithShape="1">
          <a:blip r:embed="rId10">
            <a:extLst>
              <a:ext uri="{28A0092B-C50C-407E-A947-70E740481C1C}">
                <a14:useLocalDpi xmlns:a14="http://schemas.microsoft.com/office/drawing/2010/main" val="0"/>
              </a:ext>
            </a:extLst>
          </a:blip>
          <a:srcRect l="21686" t="22500" r="25223" b="24120"/>
          <a:stretch/>
        </p:blipFill>
        <p:spPr bwMode="auto">
          <a:xfrm>
            <a:off x="685801" y="1513755"/>
            <a:ext cx="1826082" cy="124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ping-pong-ball"/>
          <p:cNvPicPr>
            <a:picLocks noChangeAspect="1" noChangeArrowheads="1"/>
          </p:cNvPicPr>
          <p:nvPr/>
        </p:nvPicPr>
        <p:blipFill rotWithShape="1">
          <a:blip r:embed="rId11">
            <a:extLst>
              <a:ext uri="{28A0092B-C50C-407E-A947-70E740481C1C}">
                <a14:useLocalDpi xmlns:a14="http://schemas.microsoft.com/office/drawing/2010/main" val="0"/>
              </a:ext>
            </a:extLst>
          </a:blip>
          <a:srcRect l="10546" t="21948" r="14819" b="19049"/>
          <a:stretch/>
        </p:blipFill>
        <p:spPr bwMode="auto">
          <a:xfrm>
            <a:off x="5885286" y="838200"/>
            <a:ext cx="2445489" cy="126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5524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315</TotalTime>
  <Words>3133</Words>
  <Application>Microsoft Office PowerPoint</Application>
  <PresentationFormat>On-screen Show (4:3)</PresentationFormat>
  <Paragraphs>294</Paragraphs>
  <Slides>24</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Century Gothic</vt:lpstr>
      <vt:lpstr>Verdana</vt:lpstr>
      <vt:lpstr>Wingdings</vt:lpstr>
      <vt:lpstr>Wingdings 2</vt:lpstr>
      <vt:lpstr>Austin</vt:lpstr>
      <vt:lpstr>Nutrition and PSC</vt:lpstr>
      <vt:lpstr>Nutrition’s Role in PSC</vt:lpstr>
      <vt:lpstr>Obtaining Credible Information</vt:lpstr>
      <vt:lpstr>Nutritional Challenges</vt:lpstr>
      <vt:lpstr>Nutritional Challenges</vt:lpstr>
      <vt:lpstr>Overall Health and Wellness</vt:lpstr>
      <vt:lpstr>What is a whole grain?</vt:lpstr>
      <vt:lpstr>Overall Health and Wellness</vt:lpstr>
      <vt:lpstr>Portion Size</vt:lpstr>
      <vt:lpstr>PowerPoint Presentation</vt:lpstr>
      <vt:lpstr>Overall Health and Wellness</vt:lpstr>
      <vt:lpstr>Sodium  </vt:lpstr>
      <vt:lpstr>Benefits of Planning Ahead</vt:lpstr>
      <vt:lpstr>Stocking the Kitchen: Food Essentials</vt:lpstr>
      <vt:lpstr>Practical Ideas For Busy People</vt:lpstr>
      <vt:lpstr>Nutritional Challenges</vt:lpstr>
      <vt:lpstr>Malnutrition- cholestasis</vt:lpstr>
      <vt:lpstr>Malnutrition- bone health</vt:lpstr>
      <vt:lpstr>Malnutrition- IBD</vt:lpstr>
      <vt:lpstr>Nutritional Challenges</vt:lpstr>
      <vt:lpstr>Hyperlipidemia</vt:lpstr>
      <vt:lpstr>Nutritional Challenges</vt:lpstr>
      <vt:lpstr>Herbal Supplements</vt:lpstr>
      <vt:lpstr>PowerPoint Presentation</vt:lpstr>
    </vt:vector>
  </TitlesOfParts>
  <Company>International Aero Engines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and Wilson’s Disease</dc:title>
  <dc:creator>Bryan Rivard</dc:creator>
  <cp:lastModifiedBy>Bryan Rivard</cp:lastModifiedBy>
  <cp:revision>66</cp:revision>
  <dcterms:created xsi:type="dcterms:W3CDTF">2015-09-18T15:50:07Z</dcterms:created>
  <dcterms:modified xsi:type="dcterms:W3CDTF">2016-06-23T15:51:50Z</dcterms:modified>
</cp:coreProperties>
</file>