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1" r:id="rId2"/>
    <p:sldId id="281" r:id="rId3"/>
    <p:sldId id="283" r:id="rId4"/>
    <p:sldId id="257" r:id="rId5"/>
    <p:sldId id="294" r:id="rId6"/>
    <p:sldId id="278" r:id="rId7"/>
    <p:sldId id="280" r:id="rId8"/>
    <p:sldId id="291" r:id="rId9"/>
    <p:sldId id="282" r:id="rId10"/>
    <p:sldId id="279" r:id="rId11"/>
    <p:sldId id="293" r:id="rId12"/>
    <p:sldId id="258" r:id="rId13"/>
    <p:sldId id="295" r:id="rId14"/>
    <p:sldId id="268" r:id="rId15"/>
    <p:sldId id="269" r:id="rId16"/>
    <p:sldId id="296" r:id="rId17"/>
    <p:sldId id="262" r:id="rId18"/>
    <p:sldId id="277" r:id="rId19"/>
    <p:sldId id="284" r:id="rId20"/>
    <p:sldId id="297" r:id="rId21"/>
    <p:sldId id="298" r:id="rId22"/>
    <p:sldId id="304" r:id="rId23"/>
    <p:sldId id="263" r:id="rId24"/>
    <p:sldId id="272" r:id="rId25"/>
    <p:sldId id="287" r:id="rId26"/>
    <p:sldId id="288" r:id="rId27"/>
    <p:sldId id="289" r:id="rId28"/>
    <p:sldId id="276" r:id="rId29"/>
    <p:sldId id="306" r:id="rId30"/>
    <p:sldId id="305" r:id="rId31"/>
    <p:sldId id="302" r:id="rId32"/>
    <p:sldId id="301" r:id="rId33"/>
    <p:sldId id="303" r:id="rId34"/>
    <p:sldId id="307" r:id="rId35"/>
    <p:sldId id="299" r:id="rId36"/>
    <p:sldId id="300" r:id="rId37"/>
    <p:sldId id="292" r:id="rId38"/>
    <p:sldId id="264" r:id="rId39"/>
    <p:sldId id="290" r:id="rId40"/>
    <p:sldId id="266" r:id="rId41"/>
    <p:sldId id="273" r:id="rId42"/>
    <p:sldId id="275" r:id="rId43"/>
    <p:sldId id="274" r:id="rId44"/>
    <p:sldId id="28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01"/>
    <p:restoredTop sz="81731"/>
  </p:normalViewPr>
  <p:slideViewPr>
    <p:cSldViewPr>
      <p:cViewPr varScale="1">
        <p:scale>
          <a:sx n="75" d="100"/>
          <a:sy n="75" d="100"/>
        </p:scale>
        <p:origin x="176" y="760"/>
      </p:cViewPr>
      <p:guideLst>
        <p:guide orient="horz" pos="2160"/>
        <p:guide pos="2880"/>
      </p:guideLst>
    </p:cSldViewPr>
  </p:slideViewPr>
  <p:outlineViewPr>
    <p:cViewPr>
      <p:scale>
        <a:sx n="33" d="100"/>
        <a:sy n="33" d="100"/>
      </p:scale>
      <p:origin x="0" y="-208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137" d="100"/>
          <a:sy n="137" d="100"/>
        </p:scale>
        <p:origin x="273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pieChart>
        <c:varyColors val="1"/>
        <c:ser>
          <c:idx val="0"/>
          <c:order val="0"/>
          <c:tx>
            <c:strRef>
              <c:f>Sheet1!$B$1</c:f>
              <c:strCache>
                <c:ptCount val="1"/>
                <c:pt idx="0">
                  <c:v>CCA Location</c:v>
                </c:pt>
              </c:strCache>
            </c:strRef>
          </c:tx>
          <c:spPr>
            <a:ln>
              <a:solidFill>
                <a:schemeClr val="tx1"/>
              </a:solidFill>
            </a:ln>
          </c:spPr>
          <c:explosion val="25"/>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5BD-A74B-BA7B-41BF72D70EE6}"/>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5BD-A74B-BA7B-41BF72D70EE6}"/>
                </c:ext>
              </c:extLst>
            </c:dLbl>
            <c:dLbl>
              <c:idx val="2"/>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5BD-A74B-BA7B-41BF72D70EE6}"/>
                </c:ext>
              </c:extLst>
            </c:dLbl>
            <c:dLbl>
              <c:idx val="3"/>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5BD-A74B-BA7B-41BF72D70E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Hilar</c:v>
                </c:pt>
                <c:pt idx="1">
                  <c:v>Peripheral</c:v>
                </c:pt>
                <c:pt idx="2">
                  <c:v>Distal</c:v>
                </c:pt>
                <c:pt idx="3">
                  <c:v>Mixed</c:v>
                </c:pt>
              </c:strCache>
            </c:strRef>
          </c:cat>
          <c:val>
            <c:numRef>
              <c:f>Sheet1!$B$2:$B$5</c:f>
              <c:numCache>
                <c:formatCode>General</c:formatCode>
                <c:ptCount val="4"/>
                <c:pt idx="0">
                  <c:v>55</c:v>
                </c:pt>
                <c:pt idx="1">
                  <c:v>12</c:v>
                </c:pt>
                <c:pt idx="2">
                  <c:v>28</c:v>
                </c:pt>
                <c:pt idx="3">
                  <c:v>5</c:v>
                </c:pt>
              </c:numCache>
            </c:numRef>
          </c:val>
          <c:extLst>
            <c:ext xmlns:c16="http://schemas.microsoft.com/office/drawing/2014/chart" uri="{C3380CC4-5D6E-409C-BE32-E72D297353CC}">
              <c16:uniqueId val="{00000004-D5BD-A74B-BA7B-41BF72D70EE6}"/>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138C0-969F-4C5D-BFFE-3960D097951B}" type="datetimeFigureOut">
              <a:rPr lang="en-US" smtClean="0"/>
              <a:t>6/22/18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6B9BF8-57F0-410F-AA58-0D24868DDC4F}" type="slidenum">
              <a:rPr lang="en-US" smtClean="0"/>
              <a:t>‹#›</a:t>
            </a:fld>
            <a:endParaRPr lang="en-US" dirty="0"/>
          </a:p>
        </p:txBody>
      </p:sp>
    </p:spTree>
    <p:extLst>
      <p:ext uri="{BB962C8B-B14F-4D97-AF65-F5344CB8AC3E}">
        <p14:creationId xmlns:p14="http://schemas.microsoft.com/office/powerpoint/2010/main" val="75847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1060A-581F-8A42-A866-A69B69D3FF4B}" type="slidenum">
              <a:rPr lang="en-US"/>
              <a:pPr/>
              <a:t>1</a:t>
            </a:fld>
            <a:endParaRPr lang="en-US"/>
          </a:p>
        </p:txBody>
      </p:sp>
      <p:sp>
        <p:nvSpPr>
          <p:cNvPr id="6502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0243"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54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dirty="0"/>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wrap="none" anchor="ctr">
            <a:prstTxWarp prst="textNoShape">
              <a:avLst/>
            </a:prstTxWarp>
          </a:bodyPr>
          <a:lstStyle/>
          <a:p>
            <a:r>
              <a:rPr lang="en-US" dirty="0"/>
              <a:t>Years on the bottom x axis with  survival on the y axis – clearly an improvement</a:t>
            </a:r>
            <a:r>
              <a:rPr lang="en-US" baseline="0" dirty="0"/>
              <a:t> over the years</a:t>
            </a:r>
            <a:endParaRPr lang="en-US" dirty="0"/>
          </a:p>
        </p:txBody>
      </p:sp>
    </p:spTree>
    <p:extLst>
      <p:ext uri="{BB962C8B-B14F-4D97-AF65-F5344CB8AC3E}">
        <p14:creationId xmlns:p14="http://schemas.microsoft.com/office/powerpoint/2010/main" val="200306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216736B5-3C1A-EE42-AC3D-512736854DD0}" type="slidenum">
              <a:rPr lang="en-US" sz="1200"/>
              <a:pPr/>
              <a:t>23</a:t>
            </a:fld>
            <a:endParaRPr lang="en-US" sz="1200"/>
          </a:p>
        </p:txBody>
      </p:sp>
      <p:sp>
        <p:nvSpPr>
          <p:cNvPr id="60418"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25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 Operative staging</a:t>
            </a:r>
          </a:p>
          <a:p>
            <a:r>
              <a:rPr lang="en-US" sz="1200" kern="1200" baseline="0" dirty="0">
                <a:solidFill>
                  <a:schemeClr val="tx1"/>
                </a:solidFill>
                <a:latin typeface="+mn-lt"/>
                <a:ea typeface="+mn-ea"/>
                <a:cs typeface="+mn-cs"/>
              </a:rPr>
              <a:t>was intended to limit transplantation to patients with localized</a:t>
            </a:r>
          </a:p>
          <a:p>
            <a:r>
              <a:rPr lang="en-US" sz="1200" kern="1200" baseline="0" dirty="0">
                <a:solidFill>
                  <a:schemeClr val="tx1"/>
                </a:solidFill>
                <a:latin typeface="+mn-lt"/>
                <a:ea typeface="+mn-ea"/>
                <a:cs typeface="+mn-cs"/>
              </a:rPr>
              <a:t>disease and absence of regional lymph node metastases.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Xeloda</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Protocol carries possibility of significant morbidity or mortality: cholangitis, intrahepatic abscess, sepsis not infrequent issues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Significant radiation doses can make exploration difficult and can make subsequent OLT challenging – long-term post OLT vascular complications are also a concern both arterial and venous – initial Mayo study the late vascular complications were &gt;40% (which is huge compared to a normal rate of &lt;5%)</a:t>
            </a:r>
          </a:p>
          <a:p>
            <a:r>
              <a:rPr lang="en-US" sz="1200" kern="1200" baseline="0" dirty="0">
                <a:solidFill>
                  <a:schemeClr val="tx1"/>
                </a:solidFill>
                <a:latin typeface="+mn-lt"/>
                <a:ea typeface="+mn-ea"/>
                <a:cs typeface="+mn-cs"/>
              </a:rPr>
              <a:t>Likely even greater concern in the circumstance of living donor OLT</a:t>
            </a:r>
            <a:endParaRPr lang="en-US" dirty="0"/>
          </a:p>
        </p:txBody>
      </p:sp>
      <p:sp>
        <p:nvSpPr>
          <p:cNvPr id="4" name="Slide Number Placeholder 3"/>
          <p:cNvSpPr>
            <a:spLocks noGrp="1"/>
          </p:cNvSpPr>
          <p:nvPr>
            <p:ph type="sldNum" sz="quarter" idx="10"/>
          </p:nvPr>
        </p:nvSpPr>
        <p:spPr/>
        <p:txBody>
          <a:bodyPr/>
          <a:lstStyle/>
          <a:p>
            <a:fld id="{B0AFFBEB-059C-B74E-ADC5-0EA73763D3EB}" type="slidenum">
              <a:rPr lang="en-US" smtClean="0"/>
              <a:pPr/>
              <a:t>27</a:t>
            </a:fld>
            <a:endParaRPr lang="en-US" dirty="0"/>
          </a:p>
        </p:txBody>
      </p:sp>
    </p:spTree>
    <p:extLst>
      <p:ext uri="{BB962C8B-B14F-4D97-AF65-F5344CB8AC3E}">
        <p14:creationId xmlns:p14="http://schemas.microsoft.com/office/powerpoint/2010/main" val="129775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1DC2E-3757-624D-9973-DDA5CC53D314}" type="slidenum">
              <a:rPr lang="en-US" smtClean="0"/>
              <a:t>32</a:t>
            </a:fld>
            <a:endParaRPr lang="en-US"/>
          </a:p>
        </p:txBody>
      </p:sp>
    </p:spTree>
    <p:extLst>
      <p:ext uri="{BB962C8B-B14F-4D97-AF65-F5344CB8AC3E}">
        <p14:creationId xmlns:p14="http://schemas.microsoft.com/office/powerpoint/2010/main" val="181594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EAC7449-C7C9-B042-8BCC-763A0E518740}" type="slidenum">
              <a:rPr lang="en-US"/>
              <a:pPr/>
              <a:t>38</a:t>
            </a:fld>
            <a:endParaRPr lang="en-US"/>
          </a:p>
        </p:txBody>
      </p:sp>
      <p:sp>
        <p:nvSpPr>
          <p:cNvPr id="7229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57615E3-6285-4145-93DE-B0BE7BD4C8EB}" type="slidenum">
              <a:rPr lang="en-US" sz="1200">
                <a:cs typeface="ＭＳ Ｐゴシック" charset="0"/>
              </a:rPr>
              <a:pPr algn="r"/>
              <a:t>38</a:t>
            </a:fld>
            <a:endParaRPr lang="en-US" sz="1200">
              <a:cs typeface="ＭＳ Ｐゴシック" charset="0"/>
            </a:endParaRPr>
          </a:p>
        </p:txBody>
      </p:sp>
      <p:sp>
        <p:nvSpPr>
          <p:cNvPr id="72294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22948" name="Rectangle 3"/>
          <p:cNvSpPr>
            <a:spLocks noGrp="1" noChangeArrowheads="1"/>
          </p:cNvSpPr>
          <p:nvPr>
            <p:ph type="body" idx="1"/>
          </p:nvPr>
        </p:nvSpPr>
        <p:spPr bwMode="auto">
          <a:xfrm>
            <a:off x="914400" y="4343400"/>
            <a:ext cx="5029200"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27020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On the other hand – there is the impact of the requisite immunosuppression</a:t>
            </a:r>
          </a:p>
          <a:p>
            <a:r>
              <a:rPr lang="en-US" baseline="0" dirty="0"/>
              <a:t>The considerable magnitude of a transplant</a:t>
            </a:r>
          </a:p>
          <a:p>
            <a:r>
              <a:rPr lang="en-US" baseline="0" dirty="0"/>
              <a:t>The utilization of scarce resources versus outcomes</a:t>
            </a:r>
          </a:p>
          <a:p>
            <a:r>
              <a:rPr lang="en-US" baseline="0" dirty="0"/>
              <a:t>The costs</a:t>
            </a:r>
          </a:p>
          <a:p>
            <a:r>
              <a:rPr lang="en-US" baseline="0" dirty="0"/>
              <a:t> the delays – waiting for organs </a:t>
            </a:r>
          </a:p>
          <a:p>
            <a:r>
              <a:rPr lang="en-US" baseline="0" dirty="0"/>
              <a:t>The dilemmas of organ allocation!</a:t>
            </a:r>
          </a:p>
          <a:p>
            <a:endParaRPr lang="en-US" dirty="0"/>
          </a:p>
        </p:txBody>
      </p:sp>
      <p:sp>
        <p:nvSpPr>
          <p:cNvPr id="4" name="Slide Number Placeholder 3"/>
          <p:cNvSpPr>
            <a:spLocks noGrp="1"/>
          </p:cNvSpPr>
          <p:nvPr>
            <p:ph type="sldNum" sz="quarter" idx="10"/>
          </p:nvPr>
        </p:nvSpPr>
        <p:spPr/>
        <p:txBody>
          <a:bodyPr/>
          <a:lstStyle/>
          <a:p>
            <a:fld id="{B0AFFBEB-059C-B74E-ADC5-0EA73763D3EB}" type="slidenum">
              <a:rPr lang="en-US" smtClean="0"/>
              <a:pPr/>
              <a:t>44</a:t>
            </a:fld>
            <a:endParaRPr lang="en-US" dirty="0"/>
          </a:p>
        </p:txBody>
      </p:sp>
    </p:spTree>
    <p:extLst>
      <p:ext uri="{BB962C8B-B14F-4D97-AF65-F5344CB8AC3E}">
        <p14:creationId xmlns:p14="http://schemas.microsoft.com/office/powerpoint/2010/main" val="108530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Increasing</a:t>
            </a:r>
            <a:r>
              <a:rPr lang="en-US" baseline="0" dirty="0"/>
              <a:t> incidence</a:t>
            </a:r>
          </a:p>
          <a:p>
            <a:r>
              <a:rPr lang="en-US" baseline="0" dirty="0"/>
              <a:t>Overall grim prognosis</a:t>
            </a:r>
          </a:p>
          <a:p>
            <a:r>
              <a:rPr lang="en-US" baseline="0" dirty="0"/>
              <a:t>No well established particularly effective medical treatment</a:t>
            </a:r>
          </a:p>
          <a:p>
            <a:r>
              <a:rPr lang="en-US" baseline="0" dirty="0"/>
              <a:t>Surgery available in the minority</a:t>
            </a:r>
          </a:p>
          <a:p>
            <a:r>
              <a:rPr lang="en-US" baseline="0" dirty="0"/>
              <a:t>Although Surgery clearly remains the best option when its available, even when feasible, the results can be far from satisfactory</a:t>
            </a:r>
            <a:endParaRPr lang="en-US" dirty="0"/>
          </a:p>
        </p:txBody>
      </p:sp>
      <p:sp>
        <p:nvSpPr>
          <p:cNvPr id="4" name="Slide Number Placeholder 3"/>
          <p:cNvSpPr>
            <a:spLocks noGrp="1"/>
          </p:cNvSpPr>
          <p:nvPr>
            <p:ph type="sldNum" sz="quarter" idx="10"/>
          </p:nvPr>
        </p:nvSpPr>
        <p:spPr/>
        <p:txBody>
          <a:bodyPr/>
          <a:lstStyle/>
          <a:p>
            <a:fld id="{B0AFFBEB-059C-B74E-ADC5-0EA73763D3EB}" type="slidenum">
              <a:rPr lang="en-US" smtClean="0"/>
              <a:pPr/>
              <a:t>3</a:t>
            </a:fld>
            <a:endParaRPr lang="en-US" dirty="0"/>
          </a:p>
        </p:txBody>
      </p:sp>
    </p:spTree>
    <p:extLst>
      <p:ext uri="{BB962C8B-B14F-4D97-AF65-F5344CB8AC3E}">
        <p14:creationId xmlns:p14="http://schemas.microsoft.com/office/powerpoint/2010/main" val="29577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1DC2E-3757-624D-9973-DDA5CC53D314}" type="slidenum">
              <a:rPr lang="en-US" smtClean="0"/>
              <a:t>6</a:t>
            </a:fld>
            <a:endParaRPr lang="en-US"/>
          </a:p>
        </p:txBody>
      </p:sp>
    </p:spTree>
    <p:extLst>
      <p:ext uri="{BB962C8B-B14F-4D97-AF65-F5344CB8AC3E}">
        <p14:creationId xmlns:p14="http://schemas.microsoft.com/office/powerpoint/2010/main" val="155924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to</a:t>
            </a:r>
            <a:r>
              <a:rPr lang="en-US" baseline="0" dirty="0"/>
              <a:t> dispatch with terms: CCA comes in a variety of flavor: Distal we treat as we do pancreatic primarys, mixed cell types are treated more as HCC, Peripheral CCA are resected as feasible based on size location – but Hilar are the truly special and focus of today’s discussion</a:t>
            </a:r>
          </a:p>
          <a:p>
            <a:endParaRPr lang="en-US" dirty="0"/>
          </a:p>
          <a:p>
            <a:r>
              <a:rPr lang="en-US" dirty="0" err="1"/>
              <a:t>Perip</a:t>
            </a:r>
            <a:r>
              <a:rPr lang="en-US" baseline="0" dirty="0" err="1"/>
              <a:t>h</a:t>
            </a:r>
            <a:r>
              <a:rPr lang="en-US" baseline="0" dirty="0"/>
              <a:t> continue to be absolute contraindication to transplantation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AFFBEB-059C-B74E-ADC5-0EA73763D3EB}" type="slidenum">
              <a:rPr lang="en-US" smtClean="0"/>
              <a:pPr/>
              <a:t>9</a:t>
            </a:fld>
            <a:endParaRPr lang="en-US" dirty="0"/>
          </a:p>
        </p:txBody>
      </p:sp>
    </p:spTree>
    <p:extLst>
      <p:ext uri="{BB962C8B-B14F-4D97-AF65-F5344CB8AC3E}">
        <p14:creationId xmlns:p14="http://schemas.microsoft.com/office/powerpoint/2010/main" val="168563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B9BF8-57F0-410F-AA58-0D24868DDC4F}" type="slidenum">
              <a:rPr lang="en-US" smtClean="0"/>
              <a:t>11</a:t>
            </a:fld>
            <a:endParaRPr lang="en-US" dirty="0"/>
          </a:p>
        </p:txBody>
      </p:sp>
    </p:spTree>
    <p:extLst>
      <p:ext uri="{BB962C8B-B14F-4D97-AF65-F5344CB8AC3E}">
        <p14:creationId xmlns:p14="http://schemas.microsoft.com/office/powerpoint/2010/main" val="139190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a:t>
            </a:r>
            <a:r>
              <a:rPr lang="en-US" baseline="0" dirty="0"/>
              <a:t> = True positive, Specificity = True negatives</a:t>
            </a:r>
          </a:p>
        </p:txBody>
      </p:sp>
      <p:sp>
        <p:nvSpPr>
          <p:cNvPr id="4" name="Slide Number Placeholder 3"/>
          <p:cNvSpPr>
            <a:spLocks noGrp="1"/>
          </p:cNvSpPr>
          <p:nvPr>
            <p:ph type="sldNum" sz="quarter" idx="10"/>
          </p:nvPr>
        </p:nvSpPr>
        <p:spPr/>
        <p:txBody>
          <a:bodyPr/>
          <a:lstStyle/>
          <a:p>
            <a:fld id="{B901DC2E-3757-624D-9973-DDA5CC53D314}" type="slidenum">
              <a:rPr lang="en-US" smtClean="0"/>
              <a:t>13</a:t>
            </a:fld>
            <a:endParaRPr lang="en-US"/>
          </a:p>
        </p:txBody>
      </p:sp>
    </p:spTree>
    <p:extLst>
      <p:ext uri="{BB962C8B-B14F-4D97-AF65-F5344CB8AC3E}">
        <p14:creationId xmlns:p14="http://schemas.microsoft.com/office/powerpoint/2010/main" val="821474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84287EA8-83EC-774C-B7D5-220797ED5716}" type="slidenum">
              <a:rPr lang="en-US" sz="1200"/>
              <a:pPr/>
              <a:t>17</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608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Classification</a:t>
            </a:r>
            <a:r>
              <a:rPr lang="en-US" baseline="0" dirty="0"/>
              <a:t> is still as described by Bismuth – although there are a number existing, proposed and evolving classification and staging systems, Bismuth’s remains the most relevant to the big question: can it be removed?</a:t>
            </a:r>
            <a:endParaRPr lang="en-US" dirty="0"/>
          </a:p>
        </p:txBody>
      </p:sp>
      <p:sp>
        <p:nvSpPr>
          <p:cNvPr id="4" name="Slide Number Placeholder 3"/>
          <p:cNvSpPr>
            <a:spLocks noGrp="1"/>
          </p:cNvSpPr>
          <p:nvPr>
            <p:ph type="sldNum" sz="quarter" idx="10"/>
          </p:nvPr>
        </p:nvSpPr>
        <p:spPr/>
        <p:txBody>
          <a:bodyPr/>
          <a:lstStyle/>
          <a:p>
            <a:fld id="{B0AFFBEB-059C-B74E-ADC5-0EA73763D3EB}" type="slidenum">
              <a:rPr lang="en-US" smtClean="0"/>
              <a:pPr/>
              <a:t>19</a:t>
            </a:fld>
            <a:endParaRPr lang="en-US" dirty="0"/>
          </a:p>
        </p:txBody>
      </p:sp>
    </p:spTree>
    <p:extLst>
      <p:ext uri="{BB962C8B-B14F-4D97-AF65-F5344CB8AC3E}">
        <p14:creationId xmlns:p14="http://schemas.microsoft.com/office/powerpoint/2010/main" val="32254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1FA8D-EE80-1E40-9531-73522ABA3739}" type="slidenum">
              <a:rPr lang="en-US"/>
              <a:pPr/>
              <a:t>20</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2593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D183D6-E63A-45AD-9353-09FE22C5084A}" type="datetimeFigureOut">
              <a:rPr lang="en-US" smtClean="0"/>
              <a:t>6/22/18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237005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183D6-E63A-45AD-9353-09FE22C5084A}" type="datetimeFigureOut">
              <a:rPr lang="en-US" smtClean="0"/>
              <a:t>6/22/18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1936658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183D6-E63A-45AD-9353-09FE22C5084A}" type="datetimeFigureOut">
              <a:rPr lang="en-US" smtClean="0"/>
              <a:t>6/22/18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1162512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53000" y="1905000"/>
            <a:ext cx="3429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fld id="{A229E692-5944-7B49-ACA1-C206D109031B}" type="datetime1">
              <a:rPr lang="en-US" i="0" smtClean="0">
                <a:solidFill>
                  <a:schemeClr val="tx1"/>
                </a:solidFill>
              </a:rPr>
              <a:pPr>
                <a:defRPr/>
              </a:pPr>
              <a:t>6/22/18</a:t>
            </a:fld>
            <a:endParaRPr lang="en-US" i="0">
              <a:solidFill>
                <a:schemeClr val="tx1"/>
              </a:solidFill>
            </a:endParaRPr>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solidFill>
                <a:schemeClr val="tx1"/>
              </a:solidFill>
            </a:endParaRPr>
          </a:p>
        </p:txBody>
      </p:sp>
      <p:sp>
        <p:nvSpPr>
          <p:cNvPr id="7" name="Slide Number Placeholder 6"/>
          <p:cNvSpPr>
            <a:spLocks noGrp="1"/>
          </p:cNvSpPr>
          <p:nvPr>
            <p:ph type="sldNum" sz="quarter" idx="12"/>
          </p:nvPr>
        </p:nvSpPr>
        <p:spPr/>
        <p:txBody>
          <a:bodyPr/>
          <a:lstStyle>
            <a:lvl1pPr>
              <a:defRPr/>
            </a:lvl1pPr>
          </a:lstStyle>
          <a:p>
            <a:pPr>
              <a:defRPr/>
            </a:pPr>
            <a:fld id="{F3E80BEE-284D-6141-BEE1-93F7B1E3CE3D}" type="slidenum">
              <a:rPr lang="en-US"/>
              <a:pPr>
                <a:defRPr/>
              </a:pPr>
              <a:t>‹#›</a:t>
            </a:fld>
            <a:endParaRPr lang="en-US"/>
          </a:p>
        </p:txBody>
      </p:sp>
    </p:spTree>
    <p:extLst>
      <p:ext uri="{BB962C8B-B14F-4D97-AF65-F5344CB8AC3E}">
        <p14:creationId xmlns:p14="http://schemas.microsoft.com/office/powerpoint/2010/main" val="294511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charset="0"/>
                <a:ea typeface="Cambria" charset="0"/>
                <a:cs typeface="Cambria"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183D6-E63A-45AD-9353-09FE22C5084A}" type="datetimeFigureOut">
              <a:rPr lang="en-US" smtClean="0"/>
              <a:t>6/22/18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310548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D183D6-E63A-45AD-9353-09FE22C5084A}" type="datetimeFigureOut">
              <a:rPr lang="en-US" smtClean="0"/>
              <a:t>6/22/18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41293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D183D6-E63A-45AD-9353-09FE22C5084A}" type="datetimeFigureOut">
              <a:rPr lang="en-US" smtClean="0"/>
              <a:t>6/22/18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162255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D183D6-E63A-45AD-9353-09FE22C5084A}" type="datetimeFigureOut">
              <a:rPr lang="en-US" smtClean="0"/>
              <a:t>6/22/18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225644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D183D6-E63A-45AD-9353-09FE22C5084A}" type="datetimeFigureOut">
              <a:rPr lang="en-US" smtClean="0"/>
              <a:t>6/22/18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80009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183D6-E63A-45AD-9353-09FE22C5084A}" type="datetimeFigureOut">
              <a:rPr lang="en-US" smtClean="0"/>
              <a:t>6/22/18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4396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D183D6-E63A-45AD-9353-09FE22C5084A}" type="datetimeFigureOut">
              <a:rPr lang="en-US" smtClean="0"/>
              <a:t>6/22/18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383498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D183D6-E63A-45AD-9353-09FE22C5084A}" type="datetimeFigureOut">
              <a:rPr lang="en-US" smtClean="0"/>
              <a:t>6/22/18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71473-B150-4E34-AC87-101BAFDC28CA}" type="slidenum">
              <a:rPr lang="en-US" smtClean="0"/>
              <a:t>‹#›</a:t>
            </a:fld>
            <a:endParaRPr lang="en-US" dirty="0"/>
          </a:p>
        </p:txBody>
      </p:sp>
    </p:spTree>
    <p:extLst>
      <p:ext uri="{BB962C8B-B14F-4D97-AF65-F5344CB8AC3E}">
        <p14:creationId xmlns:p14="http://schemas.microsoft.com/office/powerpoint/2010/main" val="2387937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183D6-E63A-45AD-9353-09FE22C5084A}" type="datetimeFigureOut">
              <a:rPr lang="en-US" smtClean="0"/>
              <a:t>6/22/18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71473-B150-4E34-AC87-101BAFDC28CA}" type="slidenum">
              <a:rPr lang="en-US" smtClean="0"/>
              <a:t>‹#›</a:t>
            </a:fld>
            <a:endParaRPr lang="en-US" dirty="0"/>
          </a:p>
        </p:txBody>
      </p:sp>
    </p:spTree>
    <p:extLst>
      <p:ext uri="{BB962C8B-B14F-4D97-AF65-F5344CB8AC3E}">
        <p14:creationId xmlns:p14="http://schemas.microsoft.com/office/powerpoint/2010/main" val="2239930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6" name="Rectangle 4"/>
          <p:cNvSpPr>
            <a:spLocks noGrp="1" noChangeArrowheads="1"/>
          </p:cNvSpPr>
          <p:nvPr>
            <p:ph type="ctrTitle"/>
          </p:nvPr>
        </p:nvSpPr>
        <p:spPr>
          <a:xfrm>
            <a:off x="1603176" y="762000"/>
            <a:ext cx="5829300" cy="857250"/>
          </a:xfrm>
        </p:spPr>
        <p:txBody>
          <a:bodyPr/>
          <a:lstStyle/>
          <a:p>
            <a:r>
              <a:rPr lang="en-US" sz="3600" dirty="0" err="1"/>
              <a:t>Cholangiocarinoma</a:t>
            </a:r>
            <a:endParaRPr lang="en-US" sz="3000" dirty="0"/>
          </a:p>
        </p:txBody>
      </p:sp>
      <p:sp>
        <p:nvSpPr>
          <p:cNvPr id="596997" name="Rectangle 5"/>
          <p:cNvSpPr>
            <a:spLocks noGrp="1" noChangeArrowheads="1"/>
          </p:cNvSpPr>
          <p:nvPr>
            <p:ph type="subTitle" idx="1"/>
          </p:nvPr>
        </p:nvSpPr>
        <p:spPr>
          <a:xfrm>
            <a:off x="2201850" y="5410200"/>
            <a:ext cx="4800600" cy="554831"/>
          </a:xfrm>
        </p:spPr>
        <p:txBody>
          <a:bodyPr>
            <a:normAutofit fontScale="55000" lnSpcReduction="20000"/>
          </a:bodyPr>
          <a:lstStyle/>
          <a:p>
            <a:r>
              <a:rPr lang="en-US" dirty="0">
                <a:solidFill>
                  <a:schemeClr val="tx1"/>
                </a:solidFill>
              </a:rPr>
              <a:t>In the setting of Primary </a:t>
            </a:r>
            <a:r>
              <a:rPr lang="en-US" dirty="0" err="1">
                <a:solidFill>
                  <a:schemeClr val="tx1"/>
                </a:solidFill>
              </a:rPr>
              <a:t>Sclerosing</a:t>
            </a:r>
            <a:r>
              <a:rPr lang="en-US" dirty="0">
                <a:solidFill>
                  <a:schemeClr val="tx1"/>
                </a:solidFill>
              </a:rPr>
              <a:t> Cholangitis</a:t>
            </a:r>
          </a:p>
        </p:txBody>
      </p:sp>
      <p:pic>
        <p:nvPicPr>
          <p:cNvPr id="596998" name="Picture 6" descr="SANY0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779" y="1597329"/>
            <a:ext cx="4931671" cy="369951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1657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a:t>
            </a:r>
            <a:r>
              <a:rPr lang="en-US" i="1" dirty="0"/>
              <a:t>Strictures v. CCA</a:t>
            </a:r>
          </a:p>
        </p:txBody>
      </p:sp>
      <p:sp>
        <p:nvSpPr>
          <p:cNvPr id="3" name="Content Placeholder 2"/>
          <p:cNvSpPr>
            <a:spLocks noGrp="1"/>
          </p:cNvSpPr>
          <p:nvPr>
            <p:ph idx="1"/>
          </p:nvPr>
        </p:nvSpPr>
        <p:spPr>
          <a:xfrm>
            <a:off x="304800" y="1947093"/>
            <a:ext cx="4280973" cy="3996507"/>
          </a:xfrm>
        </p:spPr>
        <p:txBody>
          <a:bodyPr>
            <a:normAutofit fontScale="92500" lnSpcReduction="10000"/>
          </a:bodyPr>
          <a:lstStyle/>
          <a:p>
            <a:r>
              <a:rPr lang="en-US" sz="3600" dirty="0"/>
              <a:t>Dominant Strictures:</a:t>
            </a:r>
          </a:p>
          <a:p>
            <a:pPr lvl="1"/>
            <a:r>
              <a:rPr lang="en-US" sz="3200" dirty="0"/>
              <a:t>≤ 1.5 mm narrowing of Common Bile Duct</a:t>
            </a:r>
          </a:p>
          <a:p>
            <a:pPr lvl="1"/>
            <a:r>
              <a:rPr lang="en-US" sz="3200" dirty="0"/>
              <a:t>≤ 1.0 mm narrowing of hepatic ducts within 2 cm of bifurcation</a:t>
            </a:r>
          </a:p>
          <a:p>
            <a:r>
              <a:rPr lang="en-US" sz="3600" dirty="0"/>
              <a:t>CCA Can Mimic</a:t>
            </a:r>
          </a:p>
          <a:p>
            <a:endParaRPr lang="en-US" dirty="0"/>
          </a:p>
        </p:txBody>
      </p:sp>
      <p:grpSp>
        <p:nvGrpSpPr>
          <p:cNvPr id="17" name="Group 16"/>
          <p:cNvGrpSpPr/>
          <p:nvPr/>
        </p:nvGrpSpPr>
        <p:grpSpPr>
          <a:xfrm>
            <a:off x="4669064" y="1861374"/>
            <a:ext cx="3473130" cy="3295778"/>
            <a:chOff x="6722960" y="1311938"/>
            <a:chExt cx="4630840" cy="4394371"/>
          </a:xfrm>
        </p:grpSpPr>
        <p:sp>
          <p:nvSpPr>
            <p:cNvPr id="7" name="Freeform 6"/>
            <p:cNvSpPr/>
            <p:nvPr/>
          </p:nvSpPr>
          <p:spPr>
            <a:xfrm>
              <a:off x="6763585" y="1690688"/>
              <a:ext cx="3536862" cy="3634347"/>
            </a:xfrm>
            <a:custGeom>
              <a:avLst/>
              <a:gdLst>
                <a:gd name="connsiteX0" fmla="*/ 1734956 w 2945191"/>
                <a:gd name="connsiteY0" fmla="*/ 2729753 h 2756647"/>
                <a:gd name="connsiteX1" fmla="*/ 1761850 w 2945191"/>
                <a:gd name="connsiteY1" fmla="*/ 2595282 h 2756647"/>
                <a:gd name="connsiteX2" fmla="*/ 1788744 w 2945191"/>
                <a:gd name="connsiteY2" fmla="*/ 2501153 h 2756647"/>
                <a:gd name="connsiteX3" fmla="*/ 1815639 w 2945191"/>
                <a:gd name="connsiteY3" fmla="*/ 2312894 h 2756647"/>
                <a:gd name="connsiteX4" fmla="*/ 1788744 w 2945191"/>
                <a:gd name="connsiteY4" fmla="*/ 1922929 h 2756647"/>
                <a:gd name="connsiteX5" fmla="*/ 1761850 w 2945191"/>
                <a:gd name="connsiteY5" fmla="*/ 1775011 h 2756647"/>
                <a:gd name="connsiteX6" fmla="*/ 1734956 w 2945191"/>
                <a:gd name="connsiteY6" fmla="*/ 1559858 h 2756647"/>
                <a:gd name="connsiteX7" fmla="*/ 1640827 w 2945191"/>
                <a:gd name="connsiteY7" fmla="*/ 1425388 h 2756647"/>
                <a:gd name="connsiteX8" fmla="*/ 1587039 w 2945191"/>
                <a:gd name="connsiteY8" fmla="*/ 1344705 h 2756647"/>
                <a:gd name="connsiteX9" fmla="*/ 1519803 w 2945191"/>
                <a:gd name="connsiteY9" fmla="*/ 1223682 h 2756647"/>
                <a:gd name="connsiteX10" fmla="*/ 1492909 w 2945191"/>
                <a:gd name="connsiteY10" fmla="*/ 1183341 h 2756647"/>
                <a:gd name="connsiteX11" fmla="*/ 1466015 w 2945191"/>
                <a:gd name="connsiteY11" fmla="*/ 1143000 h 2756647"/>
                <a:gd name="connsiteX12" fmla="*/ 1506356 w 2945191"/>
                <a:gd name="connsiteY12" fmla="*/ 968188 h 2756647"/>
                <a:gd name="connsiteX13" fmla="*/ 1533250 w 2945191"/>
                <a:gd name="connsiteY13" fmla="*/ 887505 h 2756647"/>
                <a:gd name="connsiteX14" fmla="*/ 1546697 w 2945191"/>
                <a:gd name="connsiteY14" fmla="*/ 847164 h 2756647"/>
                <a:gd name="connsiteX15" fmla="*/ 1573591 w 2945191"/>
                <a:gd name="connsiteY15" fmla="*/ 806823 h 2756647"/>
                <a:gd name="connsiteX16" fmla="*/ 1600486 w 2945191"/>
                <a:gd name="connsiteY16" fmla="*/ 779929 h 2756647"/>
                <a:gd name="connsiteX17" fmla="*/ 1654274 w 2945191"/>
                <a:gd name="connsiteY17" fmla="*/ 699247 h 2756647"/>
                <a:gd name="connsiteX18" fmla="*/ 1775297 w 2945191"/>
                <a:gd name="connsiteY18" fmla="*/ 605117 h 2756647"/>
                <a:gd name="connsiteX19" fmla="*/ 1815639 w 2945191"/>
                <a:gd name="connsiteY19" fmla="*/ 591670 h 2756647"/>
                <a:gd name="connsiteX20" fmla="*/ 1936662 w 2945191"/>
                <a:gd name="connsiteY20" fmla="*/ 510988 h 2756647"/>
                <a:gd name="connsiteX21" fmla="*/ 1977003 w 2945191"/>
                <a:gd name="connsiteY21" fmla="*/ 484094 h 2756647"/>
                <a:gd name="connsiteX22" fmla="*/ 2017344 w 2945191"/>
                <a:gd name="connsiteY22" fmla="*/ 470647 h 2756647"/>
                <a:gd name="connsiteX23" fmla="*/ 2084580 w 2945191"/>
                <a:gd name="connsiteY23" fmla="*/ 430305 h 2756647"/>
                <a:gd name="connsiteX24" fmla="*/ 2245944 w 2945191"/>
                <a:gd name="connsiteY24" fmla="*/ 349623 h 2756647"/>
                <a:gd name="connsiteX25" fmla="*/ 2326627 w 2945191"/>
                <a:gd name="connsiteY25" fmla="*/ 322729 h 2756647"/>
                <a:gd name="connsiteX26" fmla="*/ 2366968 w 2945191"/>
                <a:gd name="connsiteY26" fmla="*/ 309282 h 2756647"/>
                <a:gd name="connsiteX27" fmla="*/ 2420756 w 2945191"/>
                <a:gd name="connsiteY27" fmla="*/ 268941 h 2756647"/>
                <a:gd name="connsiteX28" fmla="*/ 2501439 w 2945191"/>
                <a:gd name="connsiteY28" fmla="*/ 242047 h 2756647"/>
                <a:gd name="connsiteX29" fmla="*/ 2689697 w 2945191"/>
                <a:gd name="connsiteY29" fmla="*/ 215153 h 2756647"/>
                <a:gd name="connsiteX30" fmla="*/ 2770380 w 2945191"/>
                <a:gd name="connsiteY30" fmla="*/ 188258 h 2756647"/>
                <a:gd name="connsiteX31" fmla="*/ 2810721 w 2945191"/>
                <a:gd name="connsiteY31" fmla="*/ 161364 h 2756647"/>
                <a:gd name="connsiteX32" fmla="*/ 2945191 w 2945191"/>
                <a:gd name="connsiteY32" fmla="*/ 134470 h 2756647"/>
                <a:gd name="connsiteX33" fmla="*/ 2891403 w 2945191"/>
                <a:gd name="connsiteY33" fmla="*/ 121023 h 2756647"/>
                <a:gd name="connsiteX34" fmla="*/ 2851062 w 2945191"/>
                <a:gd name="connsiteY34" fmla="*/ 94129 h 2756647"/>
                <a:gd name="connsiteX35" fmla="*/ 2810721 w 2945191"/>
                <a:gd name="connsiteY35" fmla="*/ 80682 h 2756647"/>
                <a:gd name="connsiteX36" fmla="*/ 2461097 w 2945191"/>
                <a:gd name="connsiteY36" fmla="*/ 94129 h 2756647"/>
                <a:gd name="connsiteX37" fmla="*/ 2380415 w 2945191"/>
                <a:gd name="connsiteY37" fmla="*/ 121023 h 2756647"/>
                <a:gd name="connsiteX38" fmla="*/ 2259391 w 2945191"/>
                <a:gd name="connsiteY38" fmla="*/ 134470 h 2756647"/>
                <a:gd name="connsiteX39" fmla="*/ 2084580 w 2945191"/>
                <a:gd name="connsiteY39" fmla="*/ 174811 h 2756647"/>
                <a:gd name="connsiteX40" fmla="*/ 2057686 w 2945191"/>
                <a:gd name="connsiteY40" fmla="*/ 215153 h 2756647"/>
                <a:gd name="connsiteX41" fmla="*/ 1977003 w 2945191"/>
                <a:gd name="connsiteY41" fmla="*/ 242047 h 2756647"/>
                <a:gd name="connsiteX42" fmla="*/ 1936662 w 2945191"/>
                <a:gd name="connsiteY42" fmla="*/ 255494 h 2756647"/>
                <a:gd name="connsiteX43" fmla="*/ 1896321 w 2945191"/>
                <a:gd name="connsiteY43" fmla="*/ 282388 h 2756647"/>
                <a:gd name="connsiteX44" fmla="*/ 1815639 w 2945191"/>
                <a:gd name="connsiteY44" fmla="*/ 349623 h 2756647"/>
                <a:gd name="connsiteX45" fmla="*/ 1775297 w 2945191"/>
                <a:gd name="connsiteY45" fmla="*/ 363070 h 2756647"/>
                <a:gd name="connsiteX46" fmla="*/ 1708062 w 2945191"/>
                <a:gd name="connsiteY46" fmla="*/ 430305 h 2756647"/>
                <a:gd name="connsiteX47" fmla="*/ 1667721 w 2945191"/>
                <a:gd name="connsiteY47" fmla="*/ 537882 h 2756647"/>
                <a:gd name="connsiteX48" fmla="*/ 1587039 w 2945191"/>
                <a:gd name="connsiteY48" fmla="*/ 591670 h 2756647"/>
                <a:gd name="connsiteX49" fmla="*/ 1560144 w 2945191"/>
                <a:gd name="connsiteY49" fmla="*/ 618564 h 2756647"/>
                <a:gd name="connsiteX50" fmla="*/ 1533250 w 2945191"/>
                <a:gd name="connsiteY50" fmla="*/ 712694 h 2756647"/>
                <a:gd name="connsiteX51" fmla="*/ 1452568 w 2945191"/>
                <a:gd name="connsiteY51" fmla="*/ 793376 h 2756647"/>
                <a:gd name="connsiteX52" fmla="*/ 1371886 w 2945191"/>
                <a:gd name="connsiteY52" fmla="*/ 766482 h 2756647"/>
                <a:gd name="connsiteX53" fmla="*/ 1304650 w 2945191"/>
                <a:gd name="connsiteY53" fmla="*/ 712694 h 2756647"/>
                <a:gd name="connsiteX54" fmla="*/ 1264309 w 2945191"/>
                <a:gd name="connsiteY54" fmla="*/ 645458 h 2756647"/>
                <a:gd name="connsiteX55" fmla="*/ 1250862 w 2945191"/>
                <a:gd name="connsiteY55" fmla="*/ 605117 h 2756647"/>
                <a:gd name="connsiteX56" fmla="*/ 1223968 w 2945191"/>
                <a:gd name="connsiteY56" fmla="*/ 564776 h 2756647"/>
                <a:gd name="connsiteX57" fmla="*/ 1197074 w 2945191"/>
                <a:gd name="connsiteY57" fmla="*/ 470647 h 2756647"/>
                <a:gd name="connsiteX58" fmla="*/ 1143286 w 2945191"/>
                <a:gd name="connsiteY58" fmla="*/ 349623 h 2756647"/>
                <a:gd name="connsiteX59" fmla="*/ 981921 w 2945191"/>
                <a:gd name="connsiteY59" fmla="*/ 349623 h 2756647"/>
                <a:gd name="connsiteX60" fmla="*/ 928133 w 2945191"/>
                <a:gd name="connsiteY60" fmla="*/ 228600 h 2756647"/>
                <a:gd name="connsiteX61" fmla="*/ 914686 w 2945191"/>
                <a:gd name="connsiteY61" fmla="*/ 188258 h 2756647"/>
                <a:gd name="connsiteX62" fmla="*/ 847450 w 2945191"/>
                <a:gd name="connsiteY62" fmla="*/ 174811 h 2756647"/>
                <a:gd name="connsiteX63" fmla="*/ 753321 w 2945191"/>
                <a:gd name="connsiteY63" fmla="*/ 107576 h 2756647"/>
                <a:gd name="connsiteX64" fmla="*/ 296121 w 2945191"/>
                <a:gd name="connsiteY64" fmla="*/ 67235 h 2756647"/>
                <a:gd name="connsiteX65" fmla="*/ 201991 w 2945191"/>
                <a:gd name="connsiteY65" fmla="*/ 40341 h 2756647"/>
                <a:gd name="connsiteX66" fmla="*/ 161650 w 2945191"/>
                <a:gd name="connsiteY66" fmla="*/ 26894 h 2756647"/>
                <a:gd name="connsiteX67" fmla="*/ 67521 w 2945191"/>
                <a:gd name="connsiteY67" fmla="*/ 0 h 2756647"/>
                <a:gd name="connsiteX68" fmla="*/ 286 w 2945191"/>
                <a:gd name="connsiteY68" fmla="*/ 13447 h 2756647"/>
                <a:gd name="connsiteX69" fmla="*/ 80968 w 2945191"/>
                <a:gd name="connsiteY69" fmla="*/ 67235 h 2756647"/>
                <a:gd name="connsiteX70" fmla="*/ 121309 w 2945191"/>
                <a:gd name="connsiteY70" fmla="*/ 94129 h 2756647"/>
                <a:gd name="connsiteX71" fmla="*/ 161650 w 2945191"/>
                <a:gd name="connsiteY71" fmla="*/ 134470 h 2756647"/>
                <a:gd name="connsiteX72" fmla="*/ 201991 w 2945191"/>
                <a:gd name="connsiteY72" fmla="*/ 147917 h 2756647"/>
                <a:gd name="connsiteX73" fmla="*/ 282674 w 2945191"/>
                <a:gd name="connsiteY73" fmla="*/ 215153 h 2756647"/>
                <a:gd name="connsiteX74" fmla="*/ 323015 w 2945191"/>
                <a:gd name="connsiteY74" fmla="*/ 228600 h 2756647"/>
                <a:gd name="connsiteX75" fmla="*/ 363356 w 2945191"/>
                <a:gd name="connsiteY75" fmla="*/ 255494 h 2756647"/>
                <a:gd name="connsiteX76" fmla="*/ 444039 w 2945191"/>
                <a:gd name="connsiteY76" fmla="*/ 282388 h 2756647"/>
                <a:gd name="connsiteX77" fmla="*/ 484380 w 2945191"/>
                <a:gd name="connsiteY77" fmla="*/ 295835 h 2756647"/>
                <a:gd name="connsiteX78" fmla="*/ 645744 w 2945191"/>
                <a:gd name="connsiteY78" fmla="*/ 282388 h 2756647"/>
                <a:gd name="connsiteX79" fmla="*/ 686086 w 2945191"/>
                <a:gd name="connsiteY79" fmla="*/ 268941 h 2756647"/>
                <a:gd name="connsiteX80" fmla="*/ 847450 w 2945191"/>
                <a:gd name="connsiteY80" fmla="*/ 282388 h 2756647"/>
                <a:gd name="connsiteX81" fmla="*/ 941580 w 2945191"/>
                <a:gd name="connsiteY81" fmla="*/ 389964 h 2756647"/>
                <a:gd name="connsiteX82" fmla="*/ 1008815 w 2945191"/>
                <a:gd name="connsiteY82" fmla="*/ 443753 h 2756647"/>
                <a:gd name="connsiteX83" fmla="*/ 1143286 w 2945191"/>
                <a:gd name="connsiteY83" fmla="*/ 443753 h 2756647"/>
                <a:gd name="connsiteX84" fmla="*/ 1156733 w 2945191"/>
                <a:gd name="connsiteY84" fmla="*/ 524435 h 2756647"/>
                <a:gd name="connsiteX85" fmla="*/ 1210521 w 2945191"/>
                <a:gd name="connsiteY85" fmla="*/ 605117 h 2756647"/>
                <a:gd name="connsiteX86" fmla="*/ 1237415 w 2945191"/>
                <a:gd name="connsiteY86" fmla="*/ 685800 h 2756647"/>
                <a:gd name="connsiteX87" fmla="*/ 1250862 w 2945191"/>
                <a:gd name="connsiteY87" fmla="*/ 726141 h 2756647"/>
                <a:gd name="connsiteX88" fmla="*/ 1277756 w 2945191"/>
                <a:gd name="connsiteY88" fmla="*/ 820270 h 2756647"/>
                <a:gd name="connsiteX89" fmla="*/ 1318097 w 2945191"/>
                <a:gd name="connsiteY89" fmla="*/ 860611 h 2756647"/>
                <a:gd name="connsiteX90" fmla="*/ 1344991 w 2945191"/>
                <a:gd name="connsiteY90" fmla="*/ 900953 h 2756647"/>
                <a:gd name="connsiteX91" fmla="*/ 1412227 w 2945191"/>
                <a:gd name="connsiteY91" fmla="*/ 968188 h 2756647"/>
                <a:gd name="connsiteX92" fmla="*/ 1412227 w 2945191"/>
                <a:gd name="connsiteY92" fmla="*/ 1048870 h 2756647"/>
                <a:gd name="connsiteX93" fmla="*/ 1425674 w 2945191"/>
                <a:gd name="connsiteY93" fmla="*/ 1102658 h 2756647"/>
                <a:gd name="connsiteX94" fmla="*/ 1452568 w 2945191"/>
                <a:gd name="connsiteY94" fmla="*/ 1183341 h 2756647"/>
                <a:gd name="connsiteX95" fmla="*/ 1466015 w 2945191"/>
                <a:gd name="connsiteY95" fmla="*/ 1223682 h 2756647"/>
                <a:gd name="connsiteX96" fmla="*/ 1479462 w 2945191"/>
                <a:gd name="connsiteY96" fmla="*/ 1290917 h 2756647"/>
                <a:gd name="connsiteX97" fmla="*/ 1492909 w 2945191"/>
                <a:gd name="connsiteY97" fmla="*/ 1371600 h 2756647"/>
                <a:gd name="connsiteX98" fmla="*/ 1506356 w 2945191"/>
                <a:gd name="connsiteY98" fmla="*/ 1425388 h 2756647"/>
                <a:gd name="connsiteX99" fmla="*/ 1519803 w 2945191"/>
                <a:gd name="connsiteY99" fmla="*/ 1492623 h 2756647"/>
                <a:gd name="connsiteX100" fmla="*/ 1546697 w 2945191"/>
                <a:gd name="connsiteY100" fmla="*/ 1586753 h 2756647"/>
                <a:gd name="connsiteX101" fmla="*/ 1560144 w 2945191"/>
                <a:gd name="connsiteY101" fmla="*/ 1640541 h 2756647"/>
                <a:gd name="connsiteX102" fmla="*/ 1546697 w 2945191"/>
                <a:gd name="connsiteY102" fmla="*/ 2017058 h 2756647"/>
                <a:gd name="connsiteX103" fmla="*/ 1533250 w 2945191"/>
                <a:gd name="connsiteY103" fmla="*/ 2057400 h 2756647"/>
                <a:gd name="connsiteX104" fmla="*/ 1492909 w 2945191"/>
                <a:gd name="connsiteY104" fmla="*/ 2205317 h 2756647"/>
                <a:gd name="connsiteX105" fmla="*/ 1479462 w 2945191"/>
                <a:gd name="connsiteY105" fmla="*/ 2245658 h 2756647"/>
                <a:gd name="connsiteX106" fmla="*/ 1452568 w 2945191"/>
                <a:gd name="connsiteY106" fmla="*/ 2286000 h 2756647"/>
                <a:gd name="connsiteX107" fmla="*/ 1425674 w 2945191"/>
                <a:gd name="connsiteY107" fmla="*/ 2407023 h 2756647"/>
                <a:gd name="connsiteX108" fmla="*/ 1452568 w 2945191"/>
                <a:gd name="connsiteY108" fmla="*/ 2622176 h 2756647"/>
                <a:gd name="connsiteX109" fmla="*/ 1466015 w 2945191"/>
                <a:gd name="connsiteY109" fmla="*/ 2662517 h 2756647"/>
                <a:gd name="connsiteX110" fmla="*/ 1492909 w 2945191"/>
                <a:gd name="connsiteY110" fmla="*/ 2756647 h 2756647"/>
                <a:gd name="connsiteX111" fmla="*/ 1734956 w 2945191"/>
                <a:gd name="connsiteY111" fmla="*/ 2729753 h 27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45191" h="2756647">
                  <a:moveTo>
                    <a:pt x="1734956" y="2729753"/>
                  </a:moveTo>
                  <a:cubicBezTo>
                    <a:pt x="1779779" y="2702859"/>
                    <a:pt x="1745802" y="2651450"/>
                    <a:pt x="1761850" y="2595282"/>
                  </a:cubicBezTo>
                  <a:cubicBezTo>
                    <a:pt x="1778938" y="2535474"/>
                    <a:pt x="1774732" y="2571214"/>
                    <a:pt x="1788744" y="2501153"/>
                  </a:cubicBezTo>
                  <a:cubicBezTo>
                    <a:pt x="1801668" y="2436534"/>
                    <a:pt x="1807377" y="2378987"/>
                    <a:pt x="1815639" y="2312894"/>
                  </a:cubicBezTo>
                  <a:cubicBezTo>
                    <a:pt x="1797808" y="1920638"/>
                    <a:pt x="1817096" y="2135572"/>
                    <a:pt x="1788744" y="1922929"/>
                  </a:cubicBezTo>
                  <a:cubicBezTo>
                    <a:pt x="1771849" y="1796219"/>
                    <a:pt x="1787387" y="1851624"/>
                    <a:pt x="1761850" y="1775011"/>
                  </a:cubicBezTo>
                  <a:cubicBezTo>
                    <a:pt x="1761421" y="1769430"/>
                    <a:pt x="1763463" y="1611171"/>
                    <a:pt x="1734956" y="1559858"/>
                  </a:cubicBezTo>
                  <a:cubicBezTo>
                    <a:pt x="1700131" y="1497173"/>
                    <a:pt x="1678793" y="1479625"/>
                    <a:pt x="1640827" y="1425388"/>
                  </a:cubicBezTo>
                  <a:cubicBezTo>
                    <a:pt x="1622291" y="1398908"/>
                    <a:pt x="1597261" y="1375369"/>
                    <a:pt x="1587039" y="1344705"/>
                  </a:cubicBezTo>
                  <a:cubicBezTo>
                    <a:pt x="1563369" y="1273700"/>
                    <a:pt x="1581454" y="1316158"/>
                    <a:pt x="1519803" y="1223682"/>
                  </a:cubicBezTo>
                  <a:lnTo>
                    <a:pt x="1492909" y="1183341"/>
                  </a:lnTo>
                  <a:lnTo>
                    <a:pt x="1466015" y="1143000"/>
                  </a:lnTo>
                  <a:cubicBezTo>
                    <a:pt x="1488692" y="938904"/>
                    <a:pt x="1457845" y="1089467"/>
                    <a:pt x="1506356" y="968188"/>
                  </a:cubicBezTo>
                  <a:cubicBezTo>
                    <a:pt x="1516885" y="941867"/>
                    <a:pt x="1524285" y="914399"/>
                    <a:pt x="1533250" y="887505"/>
                  </a:cubicBezTo>
                  <a:cubicBezTo>
                    <a:pt x="1537732" y="874058"/>
                    <a:pt x="1538834" y="858958"/>
                    <a:pt x="1546697" y="847164"/>
                  </a:cubicBezTo>
                  <a:cubicBezTo>
                    <a:pt x="1555662" y="833717"/>
                    <a:pt x="1563495" y="819443"/>
                    <a:pt x="1573591" y="806823"/>
                  </a:cubicBezTo>
                  <a:cubicBezTo>
                    <a:pt x="1581511" y="796923"/>
                    <a:pt x="1592879" y="790072"/>
                    <a:pt x="1600486" y="779929"/>
                  </a:cubicBezTo>
                  <a:cubicBezTo>
                    <a:pt x="1619880" y="754071"/>
                    <a:pt x="1631419" y="722103"/>
                    <a:pt x="1654274" y="699247"/>
                  </a:cubicBezTo>
                  <a:cubicBezTo>
                    <a:pt x="1689081" y="664439"/>
                    <a:pt x="1727043" y="621201"/>
                    <a:pt x="1775297" y="605117"/>
                  </a:cubicBezTo>
                  <a:lnTo>
                    <a:pt x="1815639" y="591670"/>
                  </a:lnTo>
                  <a:lnTo>
                    <a:pt x="1936662" y="510988"/>
                  </a:lnTo>
                  <a:cubicBezTo>
                    <a:pt x="1950109" y="502023"/>
                    <a:pt x="1961671" y="489205"/>
                    <a:pt x="1977003" y="484094"/>
                  </a:cubicBezTo>
                  <a:lnTo>
                    <a:pt x="2017344" y="470647"/>
                  </a:lnTo>
                  <a:cubicBezTo>
                    <a:pt x="2077683" y="410310"/>
                    <a:pt x="2006027" y="473946"/>
                    <a:pt x="2084580" y="430305"/>
                  </a:cubicBezTo>
                  <a:cubicBezTo>
                    <a:pt x="2240976" y="343417"/>
                    <a:pt x="2088880" y="401977"/>
                    <a:pt x="2245944" y="349623"/>
                  </a:cubicBezTo>
                  <a:lnTo>
                    <a:pt x="2326627" y="322729"/>
                  </a:lnTo>
                  <a:lnTo>
                    <a:pt x="2366968" y="309282"/>
                  </a:lnTo>
                  <a:cubicBezTo>
                    <a:pt x="2384897" y="295835"/>
                    <a:pt x="2400710" y="278964"/>
                    <a:pt x="2420756" y="268941"/>
                  </a:cubicBezTo>
                  <a:cubicBezTo>
                    <a:pt x="2446112" y="256263"/>
                    <a:pt x="2473640" y="247607"/>
                    <a:pt x="2501439" y="242047"/>
                  </a:cubicBezTo>
                  <a:cubicBezTo>
                    <a:pt x="2608475" y="220640"/>
                    <a:pt x="2545958" y="231124"/>
                    <a:pt x="2689697" y="215153"/>
                  </a:cubicBezTo>
                  <a:cubicBezTo>
                    <a:pt x="2716591" y="206188"/>
                    <a:pt x="2746792" y="203983"/>
                    <a:pt x="2770380" y="188258"/>
                  </a:cubicBezTo>
                  <a:cubicBezTo>
                    <a:pt x="2783827" y="179293"/>
                    <a:pt x="2795866" y="167730"/>
                    <a:pt x="2810721" y="161364"/>
                  </a:cubicBezTo>
                  <a:cubicBezTo>
                    <a:pt x="2836252" y="150422"/>
                    <a:pt x="2926990" y="137504"/>
                    <a:pt x="2945191" y="134470"/>
                  </a:cubicBezTo>
                  <a:cubicBezTo>
                    <a:pt x="2927262" y="129988"/>
                    <a:pt x="2908390" y="128303"/>
                    <a:pt x="2891403" y="121023"/>
                  </a:cubicBezTo>
                  <a:cubicBezTo>
                    <a:pt x="2876548" y="114657"/>
                    <a:pt x="2865517" y="101357"/>
                    <a:pt x="2851062" y="94129"/>
                  </a:cubicBezTo>
                  <a:cubicBezTo>
                    <a:pt x="2838384" y="87790"/>
                    <a:pt x="2824168" y="85164"/>
                    <a:pt x="2810721" y="80682"/>
                  </a:cubicBezTo>
                  <a:cubicBezTo>
                    <a:pt x="2694180" y="85164"/>
                    <a:pt x="2577215" y="83243"/>
                    <a:pt x="2461097" y="94129"/>
                  </a:cubicBezTo>
                  <a:cubicBezTo>
                    <a:pt x="2432872" y="96775"/>
                    <a:pt x="2408590" y="117892"/>
                    <a:pt x="2380415" y="121023"/>
                  </a:cubicBezTo>
                  <a:lnTo>
                    <a:pt x="2259391" y="134470"/>
                  </a:lnTo>
                  <a:cubicBezTo>
                    <a:pt x="2148641" y="171387"/>
                    <a:pt x="2206773" y="157355"/>
                    <a:pt x="2084580" y="174811"/>
                  </a:cubicBezTo>
                  <a:cubicBezTo>
                    <a:pt x="2075615" y="188258"/>
                    <a:pt x="2071391" y="206587"/>
                    <a:pt x="2057686" y="215153"/>
                  </a:cubicBezTo>
                  <a:cubicBezTo>
                    <a:pt x="2033646" y="230178"/>
                    <a:pt x="2003897" y="233082"/>
                    <a:pt x="1977003" y="242047"/>
                  </a:cubicBezTo>
                  <a:cubicBezTo>
                    <a:pt x="1963556" y="246529"/>
                    <a:pt x="1948456" y="247631"/>
                    <a:pt x="1936662" y="255494"/>
                  </a:cubicBezTo>
                  <a:cubicBezTo>
                    <a:pt x="1923215" y="264459"/>
                    <a:pt x="1908736" y="272042"/>
                    <a:pt x="1896321" y="282388"/>
                  </a:cubicBezTo>
                  <a:cubicBezTo>
                    <a:pt x="1851713" y="319561"/>
                    <a:pt x="1865718" y="324584"/>
                    <a:pt x="1815639" y="349623"/>
                  </a:cubicBezTo>
                  <a:cubicBezTo>
                    <a:pt x="1802961" y="355962"/>
                    <a:pt x="1788744" y="358588"/>
                    <a:pt x="1775297" y="363070"/>
                  </a:cubicBezTo>
                  <a:cubicBezTo>
                    <a:pt x="1742427" y="384984"/>
                    <a:pt x="1723003" y="390462"/>
                    <a:pt x="1708062" y="430305"/>
                  </a:cubicBezTo>
                  <a:cubicBezTo>
                    <a:pt x="1689328" y="480264"/>
                    <a:pt x="1708791" y="501946"/>
                    <a:pt x="1667721" y="537882"/>
                  </a:cubicBezTo>
                  <a:cubicBezTo>
                    <a:pt x="1643396" y="559167"/>
                    <a:pt x="1609895" y="568815"/>
                    <a:pt x="1587039" y="591670"/>
                  </a:cubicBezTo>
                  <a:lnTo>
                    <a:pt x="1560144" y="618564"/>
                  </a:lnTo>
                  <a:cubicBezTo>
                    <a:pt x="1559145" y="622560"/>
                    <a:pt x="1540358" y="703556"/>
                    <a:pt x="1533250" y="712694"/>
                  </a:cubicBezTo>
                  <a:cubicBezTo>
                    <a:pt x="1509899" y="742716"/>
                    <a:pt x="1452568" y="793376"/>
                    <a:pt x="1452568" y="793376"/>
                  </a:cubicBezTo>
                  <a:cubicBezTo>
                    <a:pt x="1425674" y="784411"/>
                    <a:pt x="1391932" y="786527"/>
                    <a:pt x="1371886" y="766482"/>
                  </a:cubicBezTo>
                  <a:cubicBezTo>
                    <a:pt x="1333563" y="728160"/>
                    <a:pt x="1355540" y="746621"/>
                    <a:pt x="1304650" y="712694"/>
                  </a:cubicBezTo>
                  <a:cubicBezTo>
                    <a:pt x="1266557" y="598416"/>
                    <a:pt x="1319684" y="737751"/>
                    <a:pt x="1264309" y="645458"/>
                  </a:cubicBezTo>
                  <a:cubicBezTo>
                    <a:pt x="1257016" y="633304"/>
                    <a:pt x="1257201" y="617795"/>
                    <a:pt x="1250862" y="605117"/>
                  </a:cubicBezTo>
                  <a:cubicBezTo>
                    <a:pt x="1243634" y="590662"/>
                    <a:pt x="1231196" y="579231"/>
                    <a:pt x="1223968" y="564776"/>
                  </a:cubicBezTo>
                  <a:cubicBezTo>
                    <a:pt x="1212670" y="542181"/>
                    <a:pt x="1203537" y="492189"/>
                    <a:pt x="1197074" y="470647"/>
                  </a:cubicBezTo>
                  <a:cubicBezTo>
                    <a:pt x="1170888" y="383360"/>
                    <a:pt x="1182588" y="408576"/>
                    <a:pt x="1143286" y="349623"/>
                  </a:cubicBezTo>
                  <a:cubicBezTo>
                    <a:pt x="1081682" y="365024"/>
                    <a:pt x="1054564" y="378680"/>
                    <a:pt x="981921" y="349623"/>
                  </a:cubicBezTo>
                  <a:cubicBezTo>
                    <a:pt x="957333" y="339788"/>
                    <a:pt x="928509" y="229728"/>
                    <a:pt x="928133" y="228600"/>
                  </a:cubicBezTo>
                  <a:cubicBezTo>
                    <a:pt x="923651" y="215153"/>
                    <a:pt x="928585" y="191038"/>
                    <a:pt x="914686" y="188258"/>
                  </a:cubicBezTo>
                  <a:lnTo>
                    <a:pt x="847450" y="174811"/>
                  </a:lnTo>
                  <a:cubicBezTo>
                    <a:pt x="826465" y="111855"/>
                    <a:pt x="844598" y="130395"/>
                    <a:pt x="753321" y="107576"/>
                  </a:cubicBezTo>
                  <a:cubicBezTo>
                    <a:pt x="532599" y="52396"/>
                    <a:pt x="682679" y="82103"/>
                    <a:pt x="296121" y="67235"/>
                  </a:cubicBezTo>
                  <a:cubicBezTo>
                    <a:pt x="199398" y="34994"/>
                    <a:pt x="320185" y="74110"/>
                    <a:pt x="201991" y="40341"/>
                  </a:cubicBezTo>
                  <a:cubicBezTo>
                    <a:pt x="188362" y="36447"/>
                    <a:pt x="175279" y="30788"/>
                    <a:pt x="161650" y="26894"/>
                  </a:cubicBezTo>
                  <a:cubicBezTo>
                    <a:pt x="43456" y="-6876"/>
                    <a:pt x="164245" y="32241"/>
                    <a:pt x="67521" y="0"/>
                  </a:cubicBezTo>
                  <a:cubicBezTo>
                    <a:pt x="45109" y="4482"/>
                    <a:pt x="-4196" y="-8965"/>
                    <a:pt x="286" y="13447"/>
                  </a:cubicBezTo>
                  <a:cubicBezTo>
                    <a:pt x="6625" y="45142"/>
                    <a:pt x="54074" y="49306"/>
                    <a:pt x="80968" y="67235"/>
                  </a:cubicBezTo>
                  <a:cubicBezTo>
                    <a:pt x="94415" y="76200"/>
                    <a:pt x="109881" y="82701"/>
                    <a:pt x="121309" y="94129"/>
                  </a:cubicBezTo>
                  <a:cubicBezTo>
                    <a:pt x="134756" y="107576"/>
                    <a:pt x="145827" y="123921"/>
                    <a:pt x="161650" y="134470"/>
                  </a:cubicBezTo>
                  <a:cubicBezTo>
                    <a:pt x="173444" y="142333"/>
                    <a:pt x="188544" y="143435"/>
                    <a:pt x="201991" y="147917"/>
                  </a:cubicBezTo>
                  <a:cubicBezTo>
                    <a:pt x="229663" y="175588"/>
                    <a:pt x="245385" y="193845"/>
                    <a:pt x="282674" y="215153"/>
                  </a:cubicBezTo>
                  <a:cubicBezTo>
                    <a:pt x="294981" y="222186"/>
                    <a:pt x="310337" y="222261"/>
                    <a:pt x="323015" y="228600"/>
                  </a:cubicBezTo>
                  <a:cubicBezTo>
                    <a:pt x="337470" y="235828"/>
                    <a:pt x="348588" y="248930"/>
                    <a:pt x="363356" y="255494"/>
                  </a:cubicBezTo>
                  <a:cubicBezTo>
                    <a:pt x="389262" y="267008"/>
                    <a:pt x="417145" y="273423"/>
                    <a:pt x="444039" y="282388"/>
                  </a:cubicBezTo>
                  <a:lnTo>
                    <a:pt x="484380" y="295835"/>
                  </a:lnTo>
                  <a:cubicBezTo>
                    <a:pt x="538168" y="291353"/>
                    <a:pt x="592243" y="289521"/>
                    <a:pt x="645744" y="282388"/>
                  </a:cubicBezTo>
                  <a:cubicBezTo>
                    <a:pt x="659794" y="280515"/>
                    <a:pt x="671911" y="268941"/>
                    <a:pt x="686086" y="268941"/>
                  </a:cubicBezTo>
                  <a:cubicBezTo>
                    <a:pt x="740060" y="268941"/>
                    <a:pt x="793662" y="277906"/>
                    <a:pt x="847450" y="282388"/>
                  </a:cubicBezTo>
                  <a:cubicBezTo>
                    <a:pt x="875882" y="325036"/>
                    <a:pt x="894380" y="358498"/>
                    <a:pt x="941580" y="389964"/>
                  </a:cubicBezTo>
                  <a:cubicBezTo>
                    <a:pt x="992470" y="423891"/>
                    <a:pt x="970493" y="405430"/>
                    <a:pt x="1008815" y="443753"/>
                  </a:cubicBezTo>
                  <a:cubicBezTo>
                    <a:pt x="1049917" y="430051"/>
                    <a:pt x="1100658" y="406454"/>
                    <a:pt x="1143286" y="443753"/>
                  </a:cubicBezTo>
                  <a:cubicBezTo>
                    <a:pt x="1163805" y="461707"/>
                    <a:pt x="1146246" y="499267"/>
                    <a:pt x="1156733" y="524435"/>
                  </a:cubicBezTo>
                  <a:cubicBezTo>
                    <a:pt x="1169165" y="554271"/>
                    <a:pt x="1200300" y="574453"/>
                    <a:pt x="1210521" y="605117"/>
                  </a:cubicBezTo>
                  <a:lnTo>
                    <a:pt x="1237415" y="685800"/>
                  </a:lnTo>
                  <a:cubicBezTo>
                    <a:pt x="1241897" y="699247"/>
                    <a:pt x="1247424" y="712390"/>
                    <a:pt x="1250862" y="726141"/>
                  </a:cubicBezTo>
                  <a:cubicBezTo>
                    <a:pt x="1252655" y="733314"/>
                    <a:pt x="1270040" y="808695"/>
                    <a:pt x="1277756" y="820270"/>
                  </a:cubicBezTo>
                  <a:cubicBezTo>
                    <a:pt x="1288305" y="836093"/>
                    <a:pt x="1305923" y="846002"/>
                    <a:pt x="1318097" y="860611"/>
                  </a:cubicBezTo>
                  <a:cubicBezTo>
                    <a:pt x="1328443" y="873027"/>
                    <a:pt x="1334349" y="888790"/>
                    <a:pt x="1344991" y="900953"/>
                  </a:cubicBezTo>
                  <a:cubicBezTo>
                    <a:pt x="1365862" y="924806"/>
                    <a:pt x="1412227" y="968188"/>
                    <a:pt x="1412227" y="968188"/>
                  </a:cubicBezTo>
                  <a:cubicBezTo>
                    <a:pt x="1448086" y="1075764"/>
                    <a:pt x="1412227" y="941294"/>
                    <a:pt x="1412227" y="1048870"/>
                  </a:cubicBezTo>
                  <a:cubicBezTo>
                    <a:pt x="1412227" y="1067351"/>
                    <a:pt x="1420364" y="1084956"/>
                    <a:pt x="1425674" y="1102658"/>
                  </a:cubicBezTo>
                  <a:cubicBezTo>
                    <a:pt x="1433820" y="1129812"/>
                    <a:pt x="1443603" y="1156447"/>
                    <a:pt x="1452568" y="1183341"/>
                  </a:cubicBezTo>
                  <a:cubicBezTo>
                    <a:pt x="1457050" y="1196788"/>
                    <a:pt x="1463235" y="1209783"/>
                    <a:pt x="1466015" y="1223682"/>
                  </a:cubicBezTo>
                  <a:cubicBezTo>
                    <a:pt x="1470497" y="1246094"/>
                    <a:pt x="1475374" y="1268430"/>
                    <a:pt x="1479462" y="1290917"/>
                  </a:cubicBezTo>
                  <a:cubicBezTo>
                    <a:pt x="1484339" y="1317743"/>
                    <a:pt x="1487562" y="1344864"/>
                    <a:pt x="1492909" y="1371600"/>
                  </a:cubicBezTo>
                  <a:cubicBezTo>
                    <a:pt x="1496533" y="1389722"/>
                    <a:pt x="1502347" y="1407347"/>
                    <a:pt x="1506356" y="1425388"/>
                  </a:cubicBezTo>
                  <a:cubicBezTo>
                    <a:pt x="1511314" y="1447699"/>
                    <a:pt x="1514845" y="1470312"/>
                    <a:pt x="1519803" y="1492623"/>
                  </a:cubicBezTo>
                  <a:cubicBezTo>
                    <a:pt x="1540821" y="1587202"/>
                    <a:pt x="1524236" y="1508139"/>
                    <a:pt x="1546697" y="1586753"/>
                  </a:cubicBezTo>
                  <a:cubicBezTo>
                    <a:pt x="1551774" y="1604523"/>
                    <a:pt x="1555662" y="1622612"/>
                    <a:pt x="1560144" y="1640541"/>
                  </a:cubicBezTo>
                  <a:cubicBezTo>
                    <a:pt x="1555662" y="1766047"/>
                    <a:pt x="1554782" y="1891733"/>
                    <a:pt x="1546697" y="2017058"/>
                  </a:cubicBezTo>
                  <a:cubicBezTo>
                    <a:pt x="1545784" y="2031203"/>
                    <a:pt x="1536688" y="2043649"/>
                    <a:pt x="1533250" y="2057400"/>
                  </a:cubicBezTo>
                  <a:cubicBezTo>
                    <a:pt x="1495238" y="2209449"/>
                    <a:pt x="1550604" y="2032233"/>
                    <a:pt x="1492909" y="2205317"/>
                  </a:cubicBezTo>
                  <a:cubicBezTo>
                    <a:pt x="1488427" y="2218764"/>
                    <a:pt x="1487324" y="2233864"/>
                    <a:pt x="1479462" y="2245658"/>
                  </a:cubicBezTo>
                  <a:lnTo>
                    <a:pt x="1452568" y="2286000"/>
                  </a:lnTo>
                  <a:cubicBezTo>
                    <a:pt x="1447382" y="2306745"/>
                    <a:pt x="1425674" y="2389952"/>
                    <a:pt x="1425674" y="2407023"/>
                  </a:cubicBezTo>
                  <a:cubicBezTo>
                    <a:pt x="1425674" y="2465476"/>
                    <a:pt x="1436574" y="2558201"/>
                    <a:pt x="1452568" y="2622176"/>
                  </a:cubicBezTo>
                  <a:cubicBezTo>
                    <a:pt x="1456006" y="2635927"/>
                    <a:pt x="1462121" y="2648888"/>
                    <a:pt x="1466015" y="2662517"/>
                  </a:cubicBezTo>
                  <a:cubicBezTo>
                    <a:pt x="1499787" y="2780720"/>
                    <a:pt x="1460666" y="2659914"/>
                    <a:pt x="1492909" y="2756647"/>
                  </a:cubicBezTo>
                  <a:cubicBezTo>
                    <a:pt x="1605540" y="2719103"/>
                    <a:pt x="1690133" y="2756647"/>
                    <a:pt x="1734956" y="2729753"/>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flipH="1">
              <a:off x="8934223" y="5029201"/>
              <a:ext cx="1514140" cy="677108"/>
            </a:xfrm>
            <a:prstGeom prst="rect">
              <a:avLst/>
            </a:prstGeom>
            <a:noFill/>
          </p:spPr>
          <p:txBody>
            <a:bodyPr wrap="square" rtlCol="0">
              <a:spAutoFit/>
            </a:bodyPr>
            <a:lstStyle/>
            <a:p>
              <a:pPr algn="ctr"/>
              <a:r>
                <a:rPr lang="en-US" sz="1350"/>
                <a:t>Common Bile Duct</a:t>
              </a:r>
            </a:p>
          </p:txBody>
        </p:sp>
        <p:sp>
          <p:nvSpPr>
            <p:cNvPr id="9" name="TextBox 8"/>
            <p:cNvSpPr txBox="1"/>
            <p:nvPr/>
          </p:nvSpPr>
          <p:spPr>
            <a:xfrm>
              <a:off x="10300447" y="1690687"/>
              <a:ext cx="1053353" cy="677108"/>
            </a:xfrm>
            <a:prstGeom prst="rect">
              <a:avLst/>
            </a:prstGeom>
            <a:noFill/>
          </p:spPr>
          <p:txBody>
            <a:bodyPr wrap="square" rtlCol="0">
              <a:spAutoFit/>
            </a:bodyPr>
            <a:lstStyle/>
            <a:p>
              <a:r>
                <a:rPr lang="en-US" sz="1350" dirty="0"/>
                <a:t>Left Duct</a:t>
              </a:r>
            </a:p>
          </p:txBody>
        </p:sp>
        <p:sp>
          <p:nvSpPr>
            <p:cNvPr id="10" name="TextBox 9"/>
            <p:cNvSpPr txBox="1"/>
            <p:nvPr/>
          </p:nvSpPr>
          <p:spPr>
            <a:xfrm>
              <a:off x="6722960" y="1311938"/>
              <a:ext cx="1465729" cy="400109"/>
            </a:xfrm>
            <a:prstGeom prst="rect">
              <a:avLst/>
            </a:prstGeom>
            <a:noFill/>
          </p:spPr>
          <p:txBody>
            <a:bodyPr wrap="square" rtlCol="0">
              <a:spAutoFit/>
            </a:bodyPr>
            <a:lstStyle/>
            <a:p>
              <a:r>
                <a:rPr lang="en-US" sz="1350"/>
                <a:t>Right Duct</a:t>
              </a:r>
            </a:p>
          </p:txBody>
        </p:sp>
        <p:sp>
          <p:nvSpPr>
            <p:cNvPr id="14" name="Right Arrow 13"/>
            <p:cNvSpPr/>
            <p:nvPr/>
          </p:nvSpPr>
          <p:spPr>
            <a:xfrm rot="19433001">
              <a:off x="6990910" y="2736969"/>
              <a:ext cx="1250576" cy="228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Arrow 14"/>
            <p:cNvSpPr/>
            <p:nvPr/>
          </p:nvSpPr>
          <p:spPr>
            <a:xfrm rot="19747066">
              <a:off x="7248218" y="3425083"/>
              <a:ext cx="1250576" cy="228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8770577" y="2831585"/>
              <a:ext cx="1603828" cy="400109"/>
            </a:xfrm>
            <a:prstGeom prst="rect">
              <a:avLst/>
            </a:prstGeom>
            <a:noFill/>
          </p:spPr>
          <p:txBody>
            <a:bodyPr wrap="square" rtlCol="0">
              <a:spAutoFit/>
            </a:bodyPr>
            <a:lstStyle/>
            <a:p>
              <a:r>
                <a:rPr lang="en-US" sz="1350"/>
                <a:t>“Bifurcation”</a:t>
              </a:r>
            </a:p>
          </p:txBody>
        </p:sp>
      </p:grpSp>
    </p:spTree>
    <p:extLst>
      <p:ext uri="{BB962C8B-B14F-4D97-AF65-F5344CB8AC3E}">
        <p14:creationId xmlns:p14="http://schemas.microsoft.com/office/powerpoint/2010/main" val="86136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&amp; CCA: Diagnosis</a:t>
            </a:r>
          </a:p>
        </p:txBody>
      </p:sp>
      <p:sp>
        <p:nvSpPr>
          <p:cNvPr id="3" name="Content Placeholder 2"/>
          <p:cNvSpPr>
            <a:spLocks noGrp="1"/>
          </p:cNvSpPr>
          <p:nvPr>
            <p:ph idx="1"/>
          </p:nvPr>
        </p:nvSpPr>
        <p:spPr>
          <a:xfrm>
            <a:off x="800100" y="1524000"/>
            <a:ext cx="7543800" cy="4678362"/>
          </a:xfrm>
        </p:spPr>
        <p:txBody>
          <a:bodyPr>
            <a:normAutofit/>
          </a:bodyPr>
          <a:lstStyle/>
          <a:p>
            <a:r>
              <a:rPr lang="en-US" dirty="0"/>
              <a:t>Tumor Markers: </a:t>
            </a:r>
            <a:r>
              <a:rPr lang="en-US" i="1" dirty="0"/>
              <a:t>CA19-9</a:t>
            </a:r>
          </a:p>
          <a:p>
            <a:r>
              <a:rPr lang="en-US" dirty="0"/>
              <a:t>ERCP: </a:t>
            </a:r>
            <a:r>
              <a:rPr lang="en-US" i="1" dirty="0"/>
              <a:t>Dominant Strictures </a:t>
            </a:r>
            <a:r>
              <a:rPr lang="en-US" dirty="0"/>
              <a:t>(</a:t>
            </a:r>
            <a:r>
              <a:rPr lang="en-US" dirty="0" err="1"/>
              <a:t>Narrowings</a:t>
            </a:r>
            <a:r>
              <a:rPr lang="en-US" dirty="0"/>
              <a:t>)</a:t>
            </a:r>
          </a:p>
          <a:p>
            <a:r>
              <a:rPr lang="en-US" dirty="0"/>
              <a:t>MRI/MRCP: </a:t>
            </a:r>
            <a:r>
              <a:rPr lang="en-US" i="1" dirty="0"/>
              <a:t>Bile Duct Strictures or Masses</a:t>
            </a:r>
          </a:p>
          <a:p>
            <a:r>
              <a:rPr lang="en-US" dirty="0"/>
              <a:t>Brushings: </a:t>
            </a:r>
            <a:r>
              <a:rPr lang="en-US" i="1" dirty="0"/>
              <a:t>Cytology</a:t>
            </a:r>
            <a:r>
              <a:rPr lang="en-US" dirty="0"/>
              <a:t> (Abnormal Cells found with ERCP)</a:t>
            </a:r>
          </a:p>
          <a:p>
            <a:r>
              <a:rPr lang="en-US" dirty="0"/>
              <a:t>“FISH”: </a:t>
            </a:r>
            <a:r>
              <a:rPr lang="en-US" u="sng" dirty="0"/>
              <a:t>F</a:t>
            </a:r>
            <a:r>
              <a:rPr lang="en-US" dirty="0"/>
              <a:t>luorescent </a:t>
            </a:r>
            <a:r>
              <a:rPr lang="en-US" u="sng" dirty="0"/>
              <a:t>I</a:t>
            </a:r>
            <a:r>
              <a:rPr lang="en-US" dirty="0"/>
              <a:t>n-</a:t>
            </a:r>
            <a:r>
              <a:rPr lang="en-US" u="sng" dirty="0"/>
              <a:t>S</a:t>
            </a:r>
            <a:r>
              <a:rPr lang="en-US" dirty="0"/>
              <a:t>itu </a:t>
            </a:r>
            <a:r>
              <a:rPr lang="en-US" u="sng" dirty="0"/>
              <a:t>H</a:t>
            </a:r>
            <a:r>
              <a:rPr lang="en-US" dirty="0"/>
              <a:t>ybridization</a:t>
            </a:r>
          </a:p>
          <a:p>
            <a:pPr lvl="1"/>
            <a:r>
              <a:rPr lang="en-US" dirty="0"/>
              <a:t>Utilizes fluorescently labeled DNA probes to examine cells for chromosomal alterations</a:t>
            </a:r>
          </a:p>
          <a:p>
            <a:endParaRPr lang="en-US" dirty="0"/>
          </a:p>
        </p:txBody>
      </p:sp>
    </p:spTree>
    <p:extLst>
      <p:ext uri="{BB962C8B-B14F-4D97-AF65-F5344CB8AC3E}">
        <p14:creationId xmlns:p14="http://schemas.microsoft.com/office/powerpoint/2010/main" val="243445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Difficulties</a:t>
            </a:r>
          </a:p>
        </p:txBody>
      </p:sp>
      <p:sp>
        <p:nvSpPr>
          <p:cNvPr id="3" name="Content Placeholder 2"/>
          <p:cNvSpPr>
            <a:spLocks noGrp="1"/>
          </p:cNvSpPr>
          <p:nvPr>
            <p:ph idx="1"/>
          </p:nvPr>
        </p:nvSpPr>
        <p:spPr>
          <a:xfrm>
            <a:off x="838200" y="1447454"/>
            <a:ext cx="7543800" cy="4800945"/>
          </a:xfrm>
        </p:spPr>
        <p:txBody>
          <a:bodyPr>
            <a:normAutofit fontScale="85000" lnSpcReduction="10000"/>
          </a:bodyPr>
          <a:lstStyle/>
          <a:p>
            <a:r>
              <a:rPr lang="en-US" dirty="0"/>
              <a:t>Strictures v Tumor: </a:t>
            </a:r>
            <a:r>
              <a:rPr lang="en-US" i="1" dirty="0"/>
              <a:t>Often Indistinguishable</a:t>
            </a:r>
          </a:p>
          <a:p>
            <a:r>
              <a:rPr lang="en-US" dirty="0"/>
              <a:t>Strictures: </a:t>
            </a:r>
            <a:r>
              <a:rPr lang="en-US" i="1" dirty="0"/>
              <a:t>More Often Benign than Malignant</a:t>
            </a:r>
          </a:p>
          <a:p>
            <a:r>
              <a:rPr lang="en-US" dirty="0"/>
              <a:t>CA19-9: </a:t>
            </a:r>
            <a:r>
              <a:rPr lang="en-US" i="1" dirty="0"/>
              <a:t>Often Elevated for Other Reasons</a:t>
            </a:r>
          </a:p>
          <a:p>
            <a:pPr lvl="1"/>
            <a:r>
              <a:rPr lang="en-US" dirty="0"/>
              <a:t>”Tumor Marker”</a:t>
            </a:r>
          </a:p>
          <a:p>
            <a:pPr lvl="1"/>
            <a:r>
              <a:rPr lang="en-US" dirty="0"/>
              <a:t>Not Always Helpful</a:t>
            </a:r>
          </a:p>
          <a:p>
            <a:pPr marL="171450" lvl="1">
              <a:spcBef>
                <a:spcPts val="750"/>
              </a:spcBef>
            </a:pPr>
            <a:r>
              <a:rPr lang="en-US" sz="2100" dirty="0"/>
              <a:t>Brushings: </a:t>
            </a:r>
            <a:r>
              <a:rPr lang="en-US" sz="2100" i="1" dirty="0"/>
              <a:t>43% sensitive, 97% Specific</a:t>
            </a:r>
            <a:endParaRPr lang="en-US" sz="2100" dirty="0"/>
          </a:p>
          <a:p>
            <a:pPr lvl="1"/>
            <a:r>
              <a:rPr lang="en-US" i="1" dirty="0"/>
              <a:t>False Results Common </a:t>
            </a:r>
          </a:p>
          <a:p>
            <a:r>
              <a:rPr lang="en-US" dirty="0"/>
              <a:t>MRI/MRCP</a:t>
            </a:r>
            <a:r>
              <a:rPr lang="en-US" i="1" dirty="0"/>
              <a:t>: 89% Sensitive, 75% Specific</a:t>
            </a:r>
          </a:p>
          <a:p>
            <a:r>
              <a:rPr lang="en-US" dirty="0"/>
              <a:t>Endoscopic Ultrasound (EUS): Helpful</a:t>
            </a:r>
          </a:p>
          <a:p>
            <a:pPr lvl="1"/>
            <a:r>
              <a:rPr lang="en-US" i="1" dirty="0"/>
              <a:t>Avoid Biopsy to Maintain Transplant Candidacy!</a:t>
            </a:r>
          </a:p>
          <a:p>
            <a:r>
              <a:rPr lang="en-US" dirty="0"/>
              <a:t>PET Imaging: </a:t>
            </a:r>
            <a:r>
              <a:rPr lang="en-US" i="1" dirty="0"/>
              <a:t>Overall Unhelpful</a:t>
            </a:r>
          </a:p>
          <a:p>
            <a:endParaRPr lang="en-US" i="1" dirty="0"/>
          </a:p>
          <a:p>
            <a:endParaRPr lang="en-US" dirty="0"/>
          </a:p>
        </p:txBody>
      </p:sp>
    </p:spTree>
    <p:extLst>
      <p:ext uri="{BB962C8B-B14F-4D97-AF65-F5344CB8AC3E}">
        <p14:creationId xmlns:p14="http://schemas.microsoft.com/office/powerpoint/2010/main" val="267020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CA19-9: </a:t>
            </a:r>
            <a:r>
              <a:rPr lang="en-US" i="1" dirty="0"/>
              <a:t>More Details</a:t>
            </a:r>
          </a:p>
        </p:txBody>
      </p:sp>
      <p:sp>
        <p:nvSpPr>
          <p:cNvPr id="3" name="Content Placeholder 2"/>
          <p:cNvSpPr>
            <a:spLocks noGrp="1"/>
          </p:cNvSpPr>
          <p:nvPr>
            <p:ph idx="1"/>
          </p:nvPr>
        </p:nvSpPr>
        <p:spPr>
          <a:xfrm>
            <a:off x="1066800" y="1440829"/>
            <a:ext cx="7010399" cy="4800600"/>
          </a:xfrm>
        </p:spPr>
        <p:txBody>
          <a:bodyPr>
            <a:normAutofit fontScale="92500"/>
          </a:bodyPr>
          <a:lstStyle/>
          <a:p>
            <a:r>
              <a:rPr lang="en-US" dirty="0"/>
              <a:t>Most Studied Tumor Marker for CCA</a:t>
            </a:r>
          </a:p>
          <a:p>
            <a:r>
              <a:rPr lang="en-US" i="1" dirty="0"/>
              <a:t>Usually</a:t>
            </a:r>
            <a:r>
              <a:rPr lang="en-US" dirty="0"/>
              <a:t> Elevated When Tumor is Present</a:t>
            </a:r>
          </a:p>
          <a:p>
            <a:r>
              <a:rPr lang="en-US" dirty="0"/>
              <a:t>CA19-9: ≥ 130 U/mL (normal  55 U/mL)</a:t>
            </a:r>
          </a:p>
          <a:p>
            <a:pPr lvl="1"/>
            <a:r>
              <a:rPr lang="en-US" dirty="0"/>
              <a:t>Sensitivity 79% , Specificity 98%</a:t>
            </a:r>
          </a:p>
          <a:p>
            <a:r>
              <a:rPr lang="en-US" i="1" dirty="0"/>
              <a:t>Often</a:t>
            </a:r>
            <a:r>
              <a:rPr lang="en-US" dirty="0"/>
              <a:t> Elevated for Other Reasons:</a:t>
            </a:r>
          </a:p>
          <a:p>
            <a:pPr lvl="1"/>
            <a:r>
              <a:rPr lang="en-US" sz="2100" dirty="0"/>
              <a:t>Infection</a:t>
            </a:r>
          </a:p>
          <a:p>
            <a:pPr lvl="1"/>
            <a:r>
              <a:rPr lang="en-US" sz="2100" dirty="0"/>
              <a:t>Strictures</a:t>
            </a:r>
          </a:p>
          <a:p>
            <a:r>
              <a:rPr lang="en-US" sz="2400" dirty="0"/>
              <a:t>Some Patients: Always Negative</a:t>
            </a:r>
          </a:p>
          <a:p>
            <a:pPr lvl="1"/>
            <a:r>
              <a:rPr lang="en-US" dirty="0"/>
              <a:t>Lack “Lewis Antigen” (Genetic Variation)</a:t>
            </a:r>
          </a:p>
          <a:p>
            <a:pPr lvl="1"/>
            <a:r>
              <a:rPr lang="en-US" dirty="0"/>
              <a:t>5-10% Missing</a:t>
            </a:r>
          </a:p>
          <a:p>
            <a:pPr lvl="1"/>
            <a:endParaRPr lang="en-US" dirty="0"/>
          </a:p>
        </p:txBody>
      </p:sp>
    </p:spTree>
    <p:extLst>
      <p:ext uri="{BB962C8B-B14F-4D97-AF65-F5344CB8AC3E}">
        <p14:creationId xmlns:p14="http://schemas.microsoft.com/office/powerpoint/2010/main" val="196685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FF02-14EA-6948-9CBE-CEA4DD782374}"/>
              </a:ext>
            </a:extLst>
          </p:cNvPr>
          <p:cNvSpPr>
            <a:spLocks noGrp="1"/>
          </p:cNvSpPr>
          <p:nvPr>
            <p:ph type="title"/>
          </p:nvPr>
        </p:nvSpPr>
        <p:spPr/>
        <p:txBody>
          <a:bodyPr/>
          <a:lstStyle/>
          <a:p>
            <a:r>
              <a:rPr lang="en-US" dirty="0"/>
              <a:t>AASLD </a:t>
            </a:r>
            <a:r>
              <a:rPr lang="en-US" i="1" dirty="0"/>
              <a:t>2010: Recommendations</a:t>
            </a:r>
          </a:p>
        </p:txBody>
      </p:sp>
      <p:sp>
        <p:nvSpPr>
          <p:cNvPr id="3" name="Content Placeholder 2">
            <a:extLst>
              <a:ext uri="{FF2B5EF4-FFF2-40B4-BE49-F238E27FC236}">
                <a16:creationId xmlns:a16="http://schemas.microsoft.com/office/drawing/2014/main" id="{6A918C47-2858-2B4F-9730-116089AEB7EA}"/>
              </a:ext>
            </a:extLst>
          </p:cNvPr>
          <p:cNvSpPr>
            <a:spLocks noGrp="1"/>
          </p:cNvSpPr>
          <p:nvPr>
            <p:ph idx="1"/>
          </p:nvPr>
        </p:nvSpPr>
        <p:spPr>
          <a:xfrm>
            <a:off x="1066800" y="1440829"/>
            <a:ext cx="7010400" cy="4754562"/>
          </a:xfrm>
        </p:spPr>
        <p:txBody>
          <a:bodyPr>
            <a:normAutofit/>
          </a:bodyPr>
          <a:lstStyle/>
          <a:p>
            <a:r>
              <a:rPr lang="en-US" dirty="0"/>
              <a:t>Look for CCA when:</a:t>
            </a:r>
          </a:p>
          <a:p>
            <a:pPr lvl="1"/>
            <a:r>
              <a:rPr lang="en-US" dirty="0"/>
              <a:t>Patient Performance “Deteriorates”</a:t>
            </a:r>
          </a:p>
          <a:p>
            <a:pPr lvl="1"/>
            <a:r>
              <a:rPr lang="en-US" dirty="0"/>
              <a:t>Liver Studies Worsen</a:t>
            </a:r>
          </a:p>
          <a:p>
            <a:r>
              <a:rPr lang="en-US" dirty="0"/>
              <a:t>If CCA found and No Cirrhosis: Surgery</a:t>
            </a:r>
          </a:p>
          <a:p>
            <a:r>
              <a:rPr lang="en-US" dirty="0"/>
              <a:t>If CCA found with Cirrhosis: Transplantation</a:t>
            </a:r>
          </a:p>
          <a:p>
            <a:pPr lvl="1"/>
            <a:r>
              <a:rPr lang="en-US" dirty="0"/>
              <a:t>Following Protocols</a:t>
            </a:r>
          </a:p>
          <a:p>
            <a:r>
              <a:rPr lang="en-US" i="1" dirty="0"/>
              <a:t>(Not Very Helpful)</a:t>
            </a:r>
          </a:p>
        </p:txBody>
      </p:sp>
    </p:spTree>
    <p:extLst>
      <p:ext uri="{BB962C8B-B14F-4D97-AF65-F5344CB8AC3E}">
        <p14:creationId xmlns:p14="http://schemas.microsoft.com/office/powerpoint/2010/main" val="193188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021D-8643-EC4A-9B38-18B9A790BAEA}"/>
              </a:ext>
            </a:extLst>
          </p:cNvPr>
          <p:cNvSpPr>
            <a:spLocks noGrp="1"/>
          </p:cNvSpPr>
          <p:nvPr>
            <p:ph type="title"/>
          </p:nvPr>
        </p:nvSpPr>
        <p:spPr>
          <a:xfrm>
            <a:off x="304800" y="685800"/>
            <a:ext cx="3048000" cy="723683"/>
          </a:xfrm>
        </p:spPr>
        <p:txBody>
          <a:bodyPr>
            <a:normAutofit fontScale="90000"/>
          </a:bodyPr>
          <a:lstStyle/>
          <a:p>
            <a:r>
              <a:rPr lang="en-US" dirty="0"/>
              <a:t>AASLD 2010:</a:t>
            </a:r>
          </a:p>
        </p:txBody>
      </p:sp>
      <p:pic>
        <p:nvPicPr>
          <p:cNvPr id="1025" name="Picture 1" descr="page10image1777184">
            <a:extLst>
              <a:ext uri="{FF2B5EF4-FFF2-40B4-BE49-F238E27FC236}">
                <a16:creationId xmlns:a16="http://schemas.microsoft.com/office/drawing/2014/main" id="{B98EE5CB-5482-6F47-BBAA-42155E02D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09483"/>
            <a:ext cx="7167379" cy="4906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20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&amp; CCA: </a:t>
            </a:r>
            <a:r>
              <a:rPr lang="en-US" i="1" dirty="0"/>
              <a:t>Screening</a:t>
            </a:r>
          </a:p>
        </p:txBody>
      </p:sp>
      <p:sp>
        <p:nvSpPr>
          <p:cNvPr id="3" name="Content Placeholder 2"/>
          <p:cNvSpPr>
            <a:spLocks noGrp="1"/>
          </p:cNvSpPr>
          <p:nvPr>
            <p:ph idx="1"/>
          </p:nvPr>
        </p:nvSpPr>
        <p:spPr>
          <a:xfrm>
            <a:off x="457200" y="1600200"/>
            <a:ext cx="7239000" cy="4830762"/>
          </a:xfrm>
        </p:spPr>
        <p:txBody>
          <a:bodyPr>
            <a:normAutofit lnSpcReduction="10000"/>
          </a:bodyPr>
          <a:lstStyle/>
          <a:p>
            <a:r>
              <a:rPr lang="en-US" dirty="0"/>
              <a:t>Regular Laboratory Studies</a:t>
            </a:r>
          </a:p>
          <a:p>
            <a:r>
              <a:rPr lang="en-US" dirty="0"/>
              <a:t>Routine Imaging</a:t>
            </a:r>
          </a:p>
          <a:p>
            <a:pPr lvl="1"/>
            <a:r>
              <a:rPr lang="en-US" dirty="0"/>
              <a:t>MRI/MRCP Most Sensitive</a:t>
            </a:r>
          </a:p>
          <a:p>
            <a:pPr lvl="1"/>
            <a:r>
              <a:rPr lang="en-US" dirty="0"/>
              <a:t>Avoids Radiation Associated with CT</a:t>
            </a:r>
          </a:p>
          <a:p>
            <a:r>
              <a:rPr lang="en-US" dirty="0"/>
              <a:t>ERCP When Indicated</a:t>
            </a:r>
          </a:p>
          <a:p>
            <a:pPr lvl="1"/>
            <a:r>
              <a:rPr lang="en-US" dirty="0"/>
              <a:t>Brushings (Cytology)</a:t>
            </a:r>
          </a:p>
          <a:p>
            <a:pPr lvl="1"/>
            <a:r>
              <a:rPr lang="en-US" dirty="0"/>
              <a:t>FISH</a:t>
            </a:r>
          </a:p>
          <a:p>
            <a:r>
              <a:rPr lang="en-US" dirty="0"/>
              <a:t>PET Scans: </a:t>
            </a:r>
            <a:r>
              <a:rPr lang="en-US" i="1" dirty="0"/>
              <a:t>Can Be Misleading</a:t>
            </a:r>
          </a:p>
          <a:p>
            <a:r>
              <a:rPr lang="en-US" i="1" dirty="0"/>
              <a:t>Remain Suspicious</a:t>
            </a:r>
          </a:p>
        </p:txBody>
      </p:sp>
      <p:grpSp>
        <p:nvGrpSpPr>
          <p:cNvPr id="9" name="Group 8">
            <a:extLst>
              <a:ext uri="{FF2B5EF4-FFF2-40B4-BE49-F238E27FC236}">
                <a16:creationId xmlns:a16="http://schemas.microsoft.com/office/drawing/2014/main" id="{DD2752A3-FB90-A74E-A25E-5CFB10972957}"/>
              </a:ext>
            </a:extLst>
          </p:cNvPr>
          <p:cNvGrpSpPr/>
          <p:nvPr/>
        </p:nvGrpSpPr>
        <p:grpSpPr>
          <a:xfrm>
            <a:off x="6400800" y="1840844"/>
            <a:ext cx="2932673" cy="2174738"/>
            <a:chOff x="5631873" y="2226469"/>
            <a:chExt cx="2243323" cy="1436326"/>
          </a:xfrm>
        </p:grpSpPr>
        <p:sp>
          <p:nvSpPr>
            <p:cNvPr id="10" name="Right Brace 9">
              <a:extLst>
                <a:ext uri="{FF2B5EF4-FFF2-40B4-BE49-F238E27FC236}">
                  <a16:creationId xmlns:a16="http://schemas.microsoft.com/office/drawing/2014/main" id="{A348DE2D-B16D-BB4D-8982-B53E89EDFFBB}"/>
                </a:ext>
              </a:extLst>
            </p:cNvPr>
            <p:cNvSpPr/>
            <p:nvPr/>
          </p:nvSpPr>
          <p:spPr>
            <a:xfrm>
              <a:off x="5631874" y="2758785"/>
              <a:ext cx="436418" cy="9040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a:extLst>
                <a:ext uri="{FF2B5EF4-FFF2-40B4-BE49-F238E27FC236}">
                  <a16:creationId xmlns:a16="http://schemas.microsoft.com/office/drawing/2014/main" id="{B189C575-0F93-794B-8A41-CA65818B3FBF}"/>
                </a:ext>
              </a:extLst>
            </p:cNvPr>
            <p:cNvSpPr txBox="1"/>
            <p:nvPr/>
          </p:nvSpPr>
          <p:spPr>
            <a:xfrm>
              <a:off x="6068291" y="3042445"/>
              <a:ext cx="1571264" cy="507831"/>
            </a:xfrm>
            <a:prstGeom prst="rect">
              <a:avLst/>
            </a:prstGeom>
            <a:noFill/>
          </p:spPr>
          <p:txBody>
            <a:bodyPr wrap="none" rtlCol="0">
              <a:spAutoFit/>
            </a:bodyPr>
            <a:lstStyle/>
            <a:p>
              <a:r>
                <a:rPr lang="en-US" sz="2700" dirty="0"/>
                <a:t>Annually?</a:t>
              </a:r>
            </a:p>
          </p:txBody>
        </p:sp>
        <p:sp>
          <p:nvSpPr>
            <p:cNvPr id="12" name="TextBox 11">
              <a:extLst>
                <a:ext uri="{FF2B5EF4-FFF2-40B4-BE49-F238E27FC236}">
                  <a16:creationId xmlns:a16="http://schemas.microsoft.com/office/drawing/2014/main" id="{B892CF3C-1FB9-3748-99A1-696CF0201DB6}"/>
                </a:ext>
              </a:extLst>
            </p:cNvPr>
            <p:cNvSpPr txBox="1"/>
            <p:nvPr/>
          </p:nvSpPr>
          <p:spPr>
            <a:xfrm>
              <a:off x="6068291" y="2301074"/>
              <a:ext cx="1806905" cy="507831"/>
            </a:xfrm>
            <a:prstGeom prst="rect">
              <a:avLst/>
            </a:prstGeom>
            <a:noFill/>
          </p:spPr>
          <p:txBody>
            <a:bodyPr wrap="none" rtlCol="0">
              <a:spAutoFit/>
            </a:bodyPr>
            <a:lstStyle/>
            <a:p>
              <a:r>
                <a:rPr lang="en-US" sz="2700" dirty="0"/>
                <a:t>3-6 Months</a:t>
              </a:r>
            </a:p>
          </p:txBody>
        </p:sp>
        <p:sp>
          <p:nvSpPr>
            <p:cNvPr id="13" name="Right Brace 12">
              <a:extLst>
                <a:ext uri="{FF2B5EF4-FFF2-40B4-BE49-F238E27FC236}">
                  <a16:creationId xmlns:a16="http://schemas.microsoft.com/office/drawing/2014/main" id="{BD39D7C1-5E3F-0344-8BB7-932F43C2FB9C}"/>
                </a:ext>
              </a:extLst>
            </p:cNvPr>
            <p:cNvSpPr/>
            <p:nvPr/>
          </p:nvSpPr>
          <p:spPr>
            <a:xfrm>
              <a:off x="5631873" y="2226469"/>
              <a:ext cx="436418" cy="45200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Tree>
    <p:extLst>
      <p:ext uri="{BB962C8B-B14F-4D97-AF65-F5344CB8AC3E}">
        <p14:creationId xmlns:p14="http://schemas.microsoft.com/office/powerpoint/2010/main" val="2946891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500">
                <a:solidFill>
                  <a:schemeClr val="tx1"/>
                </a:solidFill>
                <a:latin typeface="Times New Roman" charset="0"/>
                <a:ea typeface="ＭＳ Ｐゴシック" charset="0"/>
                <a:cs typeface="ＭＳ Ｐゴシック" charset="0"/>
              </a:defRPr>
            </a:lvl1pPr>
            <a:lvl2pPr marL="557213" indent="-214313">
              <a:defRPr sz="1500">
                <a:solidFill>
                  <a:schemeClr val="tx1"/>
                </a:solidFill>
                <a:latin typeface="Times New Roman" charset="0"/>
                <a:ea typeface="ＭＳ Ｐゴシック" charset="0"/>
              </a:defRPr>
            </a:lvl2pPr>
            <a:lvl3pPr marL="857250" indent="-171450">
              <a:defRPr sz="1500">
                <a:solidFill>
                  <a:schemeClr val="tx1"/>
                </a:solidFill>
                <a:latin typeface="Times New Roman" charset="0"/>
                <a:ea typeface="ＭＳ Ｐゴシック" charset="0"/>
              </a:defRPr>
            </a:lvl3pPr>
            <a:lvl4pPr marL="1200150" indent="-171450">
              <a:defRPr sz="1500">
                <a:solidFill>
                  <a:schemeClr val="tx1"/>
                </a:solidFill>
                <a:latin typeface="Times New Roman" charset="0"/>
                <a:ea typeface="ＭＳ Ｐゴシック" charset="0"/>
              </a:defRPr>
            </a:lvl4pPr>
            <a:lvl5pPr marL="1543050" indent="-171450">
              <a:defRPr sz="1500">
                <a:solidFill>
                  <a:schemeClr val="tx1"/>
                </a:solidFill>
                <a:latin typeface="Times New Roman" charset="0"/>
                <a:ea typeface="ＭＳ Ｐゴシック" charset="0"/>
              </a:defRPr>
            </a:lvl5pPr>
            <a:lvl6pPr marL="1885950" indent="-171450" eaLnBrk="0" fontAlgn="base" hangingPunct="0">
              <a:spcBef>
                <a:spcPct val="0"/>
              </a:spcBef>
              <a:spcAft>
                <a:spcPct val="0"/>
              </a:spcAft>
              <a:defRPr sz="1500">
                <a:solidFill>
                  <a:schemeClr val="tx1"/>
                </a:solidFill>
                <a:latin typeface="Times New Roman" charset="0"/>
                <a:ea typeface="ＭＳ Ｐゴシック" charset="0"/>
              </a:defRPr>
            </a:lvl6pPr>
            <a:lvl7pPr marL="2228850" indent="-171450" eaLnBrk="0" fontAlgn="base" hangingPunct="0">
              <a:spcBef>
                <a:spcPct val="0"/>
              </a:spcBef>
              <a:spcAft>
                <a:spcPct val="0"/>
              </a:spcAft>
              <a:defRPr sz="1500">
                <a:solidFill>
                  <a:schemeClr val="tx1"/>
                </a:solidFill>
                <a:latin typeface="Times New Roman" charset="0"/>
                <a:ea typeface="ＭＳ Ｐゴシック" charset="0"/>
              </a:defRPr>
            </a:lvl7pPr>
            <a:lvl8pPr marL="2571750" indent="-171450" eaLnBrk="0" fontAlgn="base" hangingPunct="0">
              <a:spcBef>
                <a:spcPct val="0"/>
              </a:spcBef>
              <a:spcAft>
                <a:spcPct val="0"/>
              </a:spcAft>
              <a:defRPr sz="1500">
                <a:solidFill>
                  <a:schemeClr val="tx1"/>
                </a:solidFill>
                <a:latin typeface="Times New Roman" charset="0"/>
                <a:ea typeface="ＭＳ Ｐゴシック" charset="0"/>
              </a:defRPr>
            </a:lvl8pPr>
            <a:lvl9pPr marL="2914650" indent="-171450" eaLnBrk="0" fontAlgn="base" hangingPunct="0">
              <a:spcBef>
                <a:spcPct val="0"/>
              </a:spcBef>
              <a:spcAft>
                <a:spcPct val="0"/>
              </a:spcAft>
              <a:defRPr sz="1500">
                <a:solidFill>
                  <a:schemeClr val="tx1"/>
                </a:solidFill>
                <a:latin typeface="Times New Roman" charset="0"/>
                <a:ea typeface="ＭＳ Ｐゴシック" charset="0"/>
              </a:defRPr>
            </a:lvl9pPr>
          </a:lstStyle>
          <a:p>
            <a:fld id="{6C97E595-291A-244C-A1C7-D61C53834852}" type="datetime1">
              <a:rPr lang="en-US" sz="1050"/>
              <a:pPr/>
              <a:t>6/22/18</a:t>
            </a:fld>
            <a:endParaRPr lang="en-US" sz="1050"/>
          </a:p>
        </p:txBody>
      </p:sp>
      <p:sp>
        <p:nvSpPr>
          <p:cNvPr id="442370" name="Rectangle 2"/>
          <p:cNvSpPr>
            <a:spLocks noGrp="1" noChangeArrowheads="1"/>
          </p:cNvSpPr>
          <p:nvPr>
            <p:ph type="title"/>
          </p:nvPr>
        </p:nvSpPr>
        <p:spPr>
          <a:xfrm>
            <a:off x="1314449" y="824507"/>
            <a:ext cx="5951935" cy="857250"/>
          </a:xfrm>
        </p:spPr>
        <p:txBody>
          <a:bodyPr>
            <a:normAutofit/>
          </a:bodyPr>
          <a:lstStyle/>
          <a:p>
            <a:pPr>
              <a:defRPr/>
            </a:pPr>
            <a:r>
              <a:rPr lang="en-US" dirty="0">
                <a:ea typeface="ＭＳ Ｐゴシック" charset="0"/>
                <a:cs typeface="ＭＳ Ｐゴシック" charset="0"/>
              </a:rPr>
              <a:t>Treatment</a:t>
            </a:r>
          </a:p>
        </p:txBody>
      </p:sp>
      <p:pic>
        <p:nvPicPr>
          <p:cNvPr id="7987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2212" y="1701635"/>
            <a:ext cx="5178188" cy="4304638"/>
          </a:xfrm>
        </p:spPr>
      </p:pic>
    </p:spTree>
    <p:extLst>
      <p:ext uri="{BB962C8B-B14F-4D97-AF65-F5344CB8AC3E}">
        <p14:creationId xmlns:p14="http://schemas.microsoft.com/office/powerpoint/2010/main" val="73673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564D03F-D278-EE4E-975F-9F103AA30C45}"/>
              </a:ext>
            </a:extLst>
          </p:cNvPr>
          <p:cNvGrpSpPr/>
          <p:nvPr/>
        </p:nvGrpSpPr>
        <p:grpSpPr>
          <a:xfrm>
            <a:off x="2647230" y="1364133"/>
            <a:ext cx="1269957" cy="961504"/>
            <a:chOff x="5131627" y="503464"/>
            <a:chExt cx="2620063" cy="1684962"/>
          </a:xfrm>
        </p:grpSpPr>
        <p:sp>
          <p:nvSpPr>
            <p:cNvPr id="24" name="Freeform 23">
              <a:extLst>
                <a:ext uri="{FF2B5EF4-FFF2-40B4-BE49-F238E27FC236}">
                  <a16:creationId xmlns:a16="http://schemas.microsoft.com/office/drawing/2014/main" id="{1AD78CCB-0772-F14C-B862-1A2875926817}"/>
                </a:ext>
              </a:extLst>
            </p:cNvPr>
            <p:cNvSpPr/>
            <p:nvPr/>
          </p:nvSpPr>
          <p:spPr>
            <a:xfrm>
              <a:off x="5131627" y="503464"/>
              <a:ext cx="2620063" cy="1684962"/>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6" name="Group 45">
              <a:extLst>
                <a:ext uri="{FF2B5EF4-FFF2-40B4-BE49-F238E27FC236}">
                  <a16:creationId xmlns:a16="http://schemas.microsoft.com/office/drawing/2014/main" id="{6DDCB1E3-E906-CD41-97E0-E3B500469688}"/>
                </a:ext>
              </a:extLst>
            </p:cNvPr>
            <p:cNvGrpSpPr/>
            <p:nvPr/>
          </p:nvGrpSpPr>
          <p:grpSpPr>
            <a:xfrm>
              <a:off x="5799513" y="972306"/>
              <a:ext cx="802858" cy="1000392"/>
              <a:chOff x="3477554" y="1988079"/>
              <a:chExt cx="802858" cy="1000392"/>
            </a:xfrm>
          </p:grpSpPr>
          <p:grpSp>
            <p:nvGrpSpPr>
              <p:cNvPr id="19" name="Group 18">
                <a:extLst>
                  <a:ext uri="{FF2B5EF4-FFF2-40B4-BE49-F238E27FC236}">
                    <a16:creationId xmlns:a16="http://schemas.microsoft.com/office/drawing/2014/main" id="{4C043A4C-20A1-AE4B-B07F-2D2E6F9E8F40}"/>
                  </a:ext>
                </a:extLst>
              </p:cNvPr>
              <p:cNvGrpSpPr/>
              <p:nvPr/>
            </p:nvGrpSpPr>
            <p:grpSpPr>
              <a:xfrm>
                <a:off x="3477554" y="1988079"/>
                <a:ext cx="802858" cy="1000392"/>
                <a:chOff x="2044557" y="1315092"/>
                <a:chExt cx="802858" cy="1000392"/>
              </a:xfrm>
            </p:grpSpPr>
            <p:sp>
              <p:nvSpPr>
                <p:cNvPr id="20" name="Freeform 19">
                  <a:extLst>
                    <a:ext uri="{FF2B5EF4-FFF2-40B4-BE49-F238E27FC236}">
                      <a16:creationId xmlns:a16="http://schemas.microsoft.com/office/drawing/2014/main" id="{C111AF27-9B3B-9541-8216-D2484C613DF7}"/>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Freeform 20">
                  <a:extLst>
                    <a:ext uri="{FF2B5EF4-FFF2-40B4-BE49-F238E27FC236}">
                      <a16:creationId xmlns:a16="http://schemas.microsoft.com/office/drawing/2014/main" id="{E823900E-08B3-D743-AAF8-B95579C1C999}"/>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3" name="Oval 42">
                <a:extLst>
                  <a:ext uri="{FF2B5EF4-FFF2-40B4-BE49-F238E27FC236}">
                    <a16:creationId xmlns:a16="http://schemas.microsoft.com/office/drawing/2014/main" id="{3740FE86-81CD-4840-B18E-BFDA62258DA2}"/>
                  </a:ext>
                </a:extLst>
              </p:cNvPr>
              <p:cNvSpPr/>
              <p:nvPr/>
            </p:nvSpPr>
            <p:spPr>
              <a:xfrm rot="3764899" flipV="1">
                <a:off x="3925569" y="2341854"/>
                <a:ext cx="237293" cy="1079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31" name="TextBox 130">
            <a:extLst>
              <a:ext uri="{FF2B5EF4-FFF2-40B4-BE49-F238E27FC236}">
                <a16:creationId xmlns:a16="http://schemas.microsoft.com/office/drawing/2014/main" id="{BF43833D-5FBD-DB4E-BDE3-98ACD14E2540}"/>
              </a:ext>
            </a:extLst>
          </p:cNvPr>
          <p:cNvSpPr txBox="1"/>
          <p:nvPr/>
        </p:nvSpPr>
        <p:spPr>
          <a:xfrm>
            <a:off x="3370250" y="1714017"/>
            <a:ext cx="1053558" cy="276999"/>
          </a:xfrm>
          <a:prstGeom prst="rect">
            <a:avLst/>
          </a:prstGeom>
          <a:noFill/>
        </p:spPr>
        <p:txBody>
          <a:bodyPr wrap="none" rtlCol="0">
            <a:spAutoFit/>
          </a:bodyPr>
          <a:lstStyle/>
          <a:p>
            <a:r>
              <a:rPr lang="en-US" sz="1200" dirty="0"/>
              <a:t>Tumor no PSC</a:t>
            </a:r>
          </a:p>
        </p:txBody>
      </p:sp>
      <p:grpSp>
        <p:nvGrpSpPr>
          <p:cNvPr id="152" name="Group 151">
            <a:extLst>
              <a:ext uri="{FF2B5EF4-FFF2-40B4-BE49-F238E27FC236}">
                <a16:creationId xmlns:a16="http://schemas.microsoft.com/office/drawing/2014/main" id="{A89C68CD-F237-5745-9513-1F5A4354A169}"/>
              </a:ext>
            </a:extLst>
          </p:cNvPr>
          <p:cNvGrpSpPr/>
          <p:nvPr/>
        </p:nvGrpSpPr>
        <p:grpSpPr>
          <a:xfrm>
            <a:off x="2650199" y="2396193"/>
            <a:ext cx="1916384" cy="1007885"/>
            <a:chOff x="4187047" y="1268667"/>
            <a:chExt cx="2796768" cy="1397309"/>
          </a:xfrm>
        </p:grpSpPr>
        <p:grpSp>
          <p:nvGrpSpPr>
            <p:cNvPr id="45" name="Group 44">
              <a:extLst>
                <a:ext uri="{FF2B5EF4-FFF2-40B4-BE49-F238E27FC236}">
                  <a16:creationId xmlns:a16="http://schemas.microsoft.com/office/drawing/2014/main" id="{29C547A7-ED03-F044-B968-C55BF7CCF686}"/>
                </a:ext>
              </a:extLst>
            </p:cNvPr>
            <p:cNvGrpSpPr/>
            <p:nvPr/>
          </p:nvGrpSpPr>
          <p:grpSpPr>
            <a:xfrm>
              <a:off x="4187047" y="1268667"/>
              <a:ext cx="1991191" cy="1397309"/>
              <a:chOff x="1699307" y="3911404"/>
              <a:chExt cx="2620063" cy="1684962"/>
            </a:xfrm>
          </p:grpSpPr>
          <p:sp>
            <p:nvSpPr>
              <p:cNvPr id="25" name="Freeform 24">
                <a:extLst>
                  <a:ext uri="{FF2B5EF4-FFF2-40B4-BE49-F238E27FC236}">
                    <a16:creationId xmlns:a16="http://schemas.microsoft.com/office/drawing/2014/main" id="{67D93C2D-1543-3D4E-9C33-D7AE595709EA}"/>
                  </a:ext>
                </a:extLst>
              </p:cNvPr>
              <p:cNvSpPr/>
              <p:nvPr/>
            </p:nvSpPr>
            <p:spPr>
              <a:xfrm>
                <a:off x="1699307" y="3911404"/>
                <a:ext cx="2620063" cy="1684962"/>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4" name="Group 43">
                <a:extLst>
                  <a:ext uri="{FF2B5EF4-FFF2-40B4-BE49-F238E27FC236}">
                    <a16:creationId xmlns:a16="http://schemas.microsoft.com/office/drawing/2014/main" id="{CEE484E7-A77C-4148-986F-35C07030FD9B}"/>
                  </a:ext>
                </a:extLst>
              </p:cNvPr>
              <p:cNvGrpSpPr/>
              <p:nvPr/>
            </p:nvGrpSpPr>
            <p:grpSpPr>
              <a:xfrm>
                <a:off x="2465658" y="4400577"/>
                <a:ext cx="802858" cy="1000392"/>
                <a:chOff x="3311694" y="5095796"/>
                <a:chExt cx="802858" cy="1000392"/>
              </a:xfrm>
            </p:grpSpPr>
            <p:grpSp>
              <p:nvGrpSpPr>
                <p:cNvPr id="13" name="Group 12">
                  <a:extLst>
                    <a:ext uri="{FF2B5EF4-FFF2-40B4-BE49-F238E27FC236}">
                      <a16:creationId xmlns:a16="http://schemas.microsoft.com/office/drawing/2014/main" id="{2F01E2DA-6320-CC4A-ADD6-B569B76B30E5}"/>
                    </a:ext>
                  </a:extLst>
                </p:cNvPr>
                <p:cNvGrpSpPr/>
                <p:nvPr/>
              </p:nvGrpSpPr>
              <p:grpSpPr>
                <a:xfrm>
                  <a:off x="3311694" y="5095796"/>
                  <a:ext cx="802858" cy="1000392"/>
                  <a:chOff x="2044557" y="1315092"/>
                  <a:chExt cx="802858" cy="1000392"/>
                </a:xfrm>
              </p:grpSpPr>
              <p:sp>
                <p:nvSpPr>
                  <p:cNvPr id="14" name="Freeform 13">
                    <a:extLst>
                      <a:ext uri="{FF2B5EF4-FFF2-40B4-BE49-F238E27FC236}">
                        <a16:creationId xmlns:a16="http://schemas.microsoft.com/office/drawing/2014/main" id="{73C47B88-4BAB-B54E-9319-0A1786BE2DC4}"/>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reeform 14">
                    <a:extLst>
                      <a:ext uri="{FF2B5EF4-FFF2-40B4-BE49-F238E27FC236}">
                        <a16:creationId xmlns:a16="http://schemas.microsoft.com/office/drawing/2014/main" id="{47C140C0-D192-F44C-9A7F-B9AFB5A10032}"/>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2" name="Oval 31">
                  <a:extLst>
                    <a:ext uri="{FF2B5EF4-FFF2-40B4-BE49-F238E27FC236}">
                      <a16:creationId xmlns:a16="http://schemas.microsoft.com/office/drawing/2014/main" id="{3A6D5081-DE03-5749-A405-D36006CCFEB6}"/>
                    </a:ext>
                  </a:extLst>
                </p:cNvPr>
                <p:cNvSpPr/>
                <p:nvPr/>
              </p:nvSpPr>
              <p:spPr>
                <a:xfrm rot="3764899" flipV="1">
                  <a:off x="3758005" y="5457988"/>
                  <a:ext cx="237293" cy="1079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46" name="TextBox 145">
              <a:extLst>
                <a:ext uri="{FF2B5EF4-FFF2-40B4-BE49-F238E27FC236}">
                  <a16:creationId xmlns:a16="http://schemas.microsoft.com/office/drawing/2014/main" id="{D5657CC2-D9F6-574C-BE1B-4D3546F61C20}"/>
                </a:ext>
              </a:extLst>
            </p:cNvPr>
            <p:cNvSpPr txBox="1"/>
            <p:nvPr/>
          </p:nvSpPr>
          <p:spPr>
            <a:xfrm>
              <a:off x="5167928" y="1809209"/>
              <a:ext cx="1815887" cy="640042"/>
            </a:xfrm>
            <a:prstGeom prst="rect">
              <a:avLst/>
            </a:prstGeom>
            <a:noFill/>
          </p:spPr>
          <p:txBody>
            <a:bodyPr wrap="square" rtlCol="0">
              <a:spAutoFit/>
            </a:bodyPr>
            <a:lstStyle/>
            <a:p>
              <a:pPr algn="ctr"/>
              <a:r>
                <a:rPr lang="en-US" sz="1200" dirty="0"/>
                <a:t>PSC no Cirrhosis</a:t>
              </a:r>
            </a:p>
            <a:p>
              <a:pPr algn="ctr"/>
              <a:r>
                <a:rPr lang="en-US" sz="1200" dirty="0"/>
                <a:t>Tumor</a:t>
              </a:r>
            </a:p>
          </p:txBody>
        </p:sp>
      </p:grpSp>
      <p:grpSp>
        <p:nvGrpSpPr>
          <p:cNvPr id="151" name="Group 150">
            <a:extLst>
              <a:ext uri="{FF2B5EF4-FFF2-40B4-BE49-F238E27FC236}">
                <a16:creationId xmlns:a16="http://schemas.microsoft.com/office/drawing/2014/main" id="{C67F242D-DF6E-F74D-BF21-5855E73F9EDB}"/>
              </a:ext>
            </a:extLst>
          </p:cNvPr>
          <p:cNvGrpSpPr/>
          <p:nvPr/>
        </p:nvGrpSpPr>
        <p:grpSpPr>
          <a:xfrm>
            <a:off x="2662322" y="3461457"/>
            <a:ext cx="1952837" cy="993602"/>
            <a:chOff x="3138950" y="3524146"/>
            <a:chExt cx="2849967" cy="1377508"/>
          </a:xfrm>
        </p:grpSpPr>
        <p:grpSp>
          <p:nvGrpSpPr>
            <p:cNvPr id="58" name="Group 57">
              <a:extLst>
                <a:ext uri="{FF2B5EF4-FFF2-40B4-BE49-F238E27FC236}">
                  <a16:creationId xmlns:a16="http://schemas.microsoft.com/office/drawing/2014/main" id="{36E61966-56CE-7141-8E32-1CC58E855AB0}"/>
                </a:ext>
              </a:extLst>
            </p:cNvPr>
            <p:cNvGrpSpPr/>
            <p:nvPr/>
          </p:nvGrpSpPr>
          <p:grpSpPr>
            <a:xfrm>
              <a:off x="3138950" y="3524146"/>
              <a:ext cx="2008386" cy="1377508"/>
              <a:chOff x="6462122" y="4089115"/>
              <a:chExt cx="2668414" cy="1706374"/>
            </a:xfrm>
          </p:grpSpPr>
          <p:sp>
            <p:nvSpPr>
              <p:cNvPr id="59" name="Freeform 58">
                <a:extLst>
                  <a:ext uri="{FF2B5EF4-FFF2-40B4-BE49-F238E27FC236}">
                    <a16:creationId xmlns:a16="http://schemas.microsoft.com/office/drawing/2014/main" id="{104E4329-9D80-E843-9ABA-9040F47516D2}"/>
                  </a:ext>
                </a:extLst>
              </p:cNvPr>
              <p:cNvSpPr/>
              <p:nvPr/>
            </p:nvSpPr>
            <p:spPr>
              <a:xfrm>
                <a:off x="6510473" y="4110527"/>
                <a:ext cx="2620063" cy="1684962"/>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0" name="Group 59">
                <a:extLst>
                  <a:ext uri="{FF2B5EF4-FFF2-40B4-BE49-F238E27FC236}">
                    <a16:creationId xmlns:a16="http://schemas.microsoft.com/office/drawing/2014/main" id="{6A901922-6FDF-E349-A8D7-8A1E576AE0C8}"/>
                  </a:ext>
                </a:extLst>
              </p:cNvPr>
              <p:cNvGrpSpPr/>
              <p:nvPr/>
            </p:nvGrpSpPr>
            <p:grpSpPr>
              <a:xfrm>
                <a:off x="7196450" y="4605890"/>
                <a:ext cx="802858" cy="1000392"/>
                <a:chOff x="2044557" y="1315092"/>
                <a:chExt cx="802858" cy="1000392"/>
              </a:xfrm>
            </p:grpSpPr>
            <p:sp>
              <p:nvSpPr>
                <p:cNvPr id="69" name="Freeform 68">
                  <a:extLst>
                    <a:ext uri="{FF2B5EF4-FFF2-40B4-BE49-F238E27FC236}">
                      <a16:creationId xmlns:a16="http://schemas.microsoft.com/office/drawing/2014/main" id="{1DA9D032-98DE-3C4A-83C4-549B182FA4D9}"/>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0" name="Freeform 69">
                  <a:extLst>
                    <a:ext uri="{FF2B5EF4-FFF2-40B4-BE49-F238E27FC236}">
                      <a16:creationId xmlns:a16="http://schemas.microsoft.com/office/drawing/2014/main" id="{305B78FE-68EC-FD4C-BE6F-A984A68972B5}"/>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1" name="Freeform 60">
                <a:extLst>
                  <a:ext uri="{FF2B5EF4-FFF2-40B4-BE49-F238E27FC236}">
                    <a16:creationId xmlns:a16="http://schemas.microsoft.com/office/drawing/2014/main" id="{FB0EF700-167A-7249-BA0F-D21B0463BC01}"/>
                  </a:ext>
                </a:extLst>
              </p:cNvPr>
              <p:cNvSpPr/>
              <p:nvPr/>
            </p:nvSpPr>
            <p:spPr>
              <a:xfrm>
                <a:off x="6462122" y="4089115"/>
                <a:ext cx="2579136" cy="1623316"/>
              </a:xfrm>
              <a:custGeom>
                <a:avLst/>
                <a:gdLst>
                  <a:gd name="connsiteX0" fmla="*/ 2517491 w 2579136"/>
                  <a:gd name="connsiteY0" fmla="*/ 154112 h 1623316"/>
                  <a:gd name="connsiteX1" fmla="*/ 2435298 w 2579136"/>
                  <a:gd name="connsiteY1" fmla="*/ 143838 h 1623316"/>
                  <a:gd name="connsiteX2" fmla="*/ 2404476 w 2579136"/>
                  <a:gd name="connsiteY2" fmla="*/ 133564 h 1623316"/>
                  <a:gd name="connsiteX3" fmla="*/ 2353105 w 2579136"/>
                  <a:gd name="connsiteY3" fmla="*/ 123289 h 1623316"/>
                  <a:gd name="connsiteX4" fmla="*/ 2281186 w 2579136"/>
                  <a:gd name="connsiteY4" fmla="*/ 133564 h 1623316"/>
                  <a:gd name="connsiteX5" fmla="*/ 2250363 w 2579136"/>
                  <a:gd name="connsiteY5" fmla="*/ 143838 h 1623316"/>
                  <a:gd name="connsiteX6" fmla="*/ 2229815 w 2579136"/>
                  <a:gd name="connsiteY6" fmla="*/ 174660 h 1623316"/>
                  <a:gd name="connsiteX7" fmla="*/ 2127074 w 2579136"/>
                  <a:gd name="connsiteY7" fmla="*/ 143838 h 1623316"/>
                  <a:gd name="connsiteX8" fmla="*/ 1942139 w 2579136"/>
                  <a:gd name="connsiteY8" fmla="*/ 133564 h 1623316"/>
                  <a:gd name="connsiteX9" fmla="*/ 1870220 w 2579136"/>
                  <a:gd name="connsiteY9" fmla="*/ 92467 h 1623316"/>
                  <a:gd name="connsiteX10" fmla="*/ 1839397 w 2579136"/>
                  <a:gd name="connsiteY10" fmla="*/ 82193 h 1623316"/>
                  <a:gd name="connsiteX11" fmla="*/ 1695559 w 2579136"/>
                  <a:gd name="connsiteY11" fmla="*/ 82193 h 1623316"/>
                  <a:gd name="connsiteX12" fmla="*/ 1633914 w 2579136"/>
                  <a:gd name="connsiteY12" fmla="*/ 41096 h 1623316"/>
                  <a:gd name="connsiteX13" fmla="*/ 1592817 w 2579136"/>
                  <a:gd name="connsiteY13" fmla="*/ 51370 h 1623316"/>
                  <a:gd name="connsiteX14" fmla="*/ 1561995 w 2579136"/>
                  <a:gd name="connsiteY14" fmla="*/ 61645 h 1623316"/>
                  <a:gd name="connsiteX15" fmla="*/ 1520898 w 2579136"/>
                  <a:gd name="connsiteY15" fmla="*/ 51370 h 1623316"/>
                  <a:gd name="connsiteX16" fmla="*/ 1490076 w 2579136"/>
                  <a:gd name="connsiteY16" fmla="*/ 30822 h 1623316"/>
                  <a:gd name="connsiteX17" fmla="*/ 1448979 w 2579136"/>
                  <a:gd name="connsiteY17" fmla="*/ 20548 h 1623316"/>
                  <a:gd name="connsiteX18" fmla="*/ 1366786 w 2579136"/>
                  <a:gd name="connsiteY18" fmla="*/ 41096 h 1623316"/>
                  <a:gd name="connsiteX19" fmla="*/ 1335963 w 2579136"/>
                  <a:gd name="connsiteY19" fmla="*/ 20548 h 1623316"/>
                  <a:gd name="connsiteX20" fmla="*/ 1274318 w 2579136"/>
                  <a:gd name="connsiteY20" fmla="*/ 0 h 1623316"/>
                  <a:gd name="connsiteX21" fmla="*/ 1212674 w 2579136"/>
                  <a:gd name="connsiteY21" fmla="*/ 20548 h 1623316"/>
                  <a:gd name="connsiteX22" fmla="*/ 1192125 w 2579136"/>
                  <a:gd name="connsiteY22" fmla="*/ 41096 h 1623316"/>
                  <a:gd name="connsiteX23" fmla="*/ 1120206 w 2579136"/>
                  <a:gd name="connsiteY23" fmla="*/ 51370 h 1623316"/>
                  <a:gd name="connsiteX24" fmla="*/ 1048287 w 2579136"/>
                  <a:gd name="connsiteY24" fmla="*/ 71919 h 1623316"/>
                  <a:gd name="connsiteX25" fmla="*/ 1027739 w 2579136"/>
                  <a:gd name="connsiteY25" fmla="*/ 41096 h 1623316"/>
                  <a:gd name="connsiteX26" fmla="*/ 955820 w 2579136"/>
                  <a:gd name="connsiteY26" fmla="*/ 61645 h 1623316"/>
                  <a:gd name="connsiteX27" fmla="*/ 873626 w 2579136"/>
                  <a:gd name="connsiteY27" fmla="*/ 51370 h 1623316"/>
                  <a:gd name="connsiteX28" fmla="*/ 842804 w 2579136"/>
                  <a:gd name="connsiteY28" fmla="*/ 41096 h 1623316"/>
                  <a:gd name="connsiteX29" fmla="*/ 801707 w 2579136"/>
                  <a:gd name="connsiteY29" fmla="*/ 30822 h 1623316"/>
                  <a:gd name="connsiteX30" fmla="*/ 585950 w 2579136"/>
                  <a:gd name="connsiteY30" fmla="*/ 51370 h 1623316"/>
                  <a:gd name="connsiteX31" fmla="*/ 555127 w 2579136"/>
                  <a:gd name="connsiteY31" fmla="*/ 61645 h 1623316"/>
                  <a:gd name="connsiteX32" fmla="*/ 472934 w 2579136"/>
                  <a:gd name="connsiteY32" fmla="*/ 82193 h 1623316"/>
                  <a:gd name="connsiteX33" fmla="*/ 411289 w 2579136"/>
                  <a:gd name="connsiteY33" fmla="*/ 102741 h 1623316"/>
                  <a:gd name="connsiteX34" fmla="*/ 339370 w 2579136"/>
                  <a:gd name="connsiteY34" fmla="*/ 123289 h 1623316"/>
                  <a:gd name="connsiteX35" fmla="*/ 277725 w 2579136"/>
                  <a:gd name="connsiteY35" fmla="*/ 133564 h 1623316"/>
                  <a:gd name="connsiteX36" fmla="*/ 267451 w 2579136"/>
                  <a:gd name="connsiteY36" fmla="*/ 164386 h 1623316"/>
                  <a:gd name="connsiteX37" fmla="*/ 236629 w 2579136"/>
                  <a:gd name="connsiteY37" fmla="*/ 184934 h 1623316"/>
                  <a:gd name="connsiteX38" fmla="*/ 216080 w 2579136"/>
                  <a:gd name="connsiteY38" fmla="*/ 205483 h 1623316"/>
                  <a:gd name="connsiteX39" fmla="*/ 226354 w 2579136"/>
                  <a:gd name="connsiteY39" fmla="*/ 236305 h 1623316"/>
                  <a:gd name="connsiteX40" fmla="*/ 205806 w 2579136"/>
                  <a:gd name="connsiteY40" fmla="*/ 256854 h 1623316"/>
                  <a:gd name="connsiteX41" fmla="*/ 154435 w 2579136"/>
                  <a:gd name="connsiteY41" fmla="*/ 297950 h 1623316"/>
                  <a:gd name="connsiteX42" fmla="*/ 133887 w 2579136"/>
                  <a:gd name="connsiteY42" fmla="*/ 359595 h 1623316"/>
                  <a:gd name="connsiteX43" fmla="*/ 82516 w 2579136"/>
                  <a:gd name="connsiteY43" fmla="*/ 421240 h 1623316"/>
                  <a:gd name="connsiteX44" fmla="*/ 51694 w 2579136"/>
                  <a:gd name="connsiteY44" fmla="*/ 441788 h 1623316"/>
                  <a:gd name="connsiteX45" fmla="*/ 72242 w 2579136"/>
                  <a:gd name="connsiteY45" fmla="*/ 503433 h 1623316"/>
                  <a:gd name="connsiteX46" fmla="*/ 51694 w 2579136"/>
                  <a:gd name="connsiteY46" fmla="*/ 565078 h 1623316"/>
                  <a:gd name="connsiteX47" fmla="*/ 61968 w 2579136"/>
                  <a:gd name="connsiteY47" fmla="*/ 595901 h 1623316"/>
                  <a:gd name="connsiteX48" fmla="*/ 31145 w 2579136"/>
                  <a:gd name="connsiteY48" fmla="*/ 647272 h 1623316"/>
                  <a:gd name="connsiteX49" fmla="*/ 20871 w 2579136"/>
                  <a:gd name="connsiteY49" fmla="*/ 688368 h 1623316"/>
                  <a:gd name="connsiteX50" fmla="*/ 323 w 2579136"/>
                  <a:gd name="connsiteY50" fmla="*/ 719191 h 1623316"/>
                  <a:gd name="connsiteX51" fmla="*/ 31145 w 2579136"/>
                  <a:gd name="connsiteY51" fmla="*/ 729465 h 1623316"/>
                  <a:gd name="connsiteX52" fmla="*/ 20871 w 2579136"/>
                  <a:gd name="connsiteY52" fmla="*/ 770561 h 1623316"/>
                  <a:gd name="connsiteX53" fmla="*/ 61968 w 2579136"/>
                  <a:gd name="connsiteY53" fmla="*/ 904125 h 1623316"/>
                  <a:gd name="connsiteX54" fmla="*/ 72242 w 2579136"/>
                  <a:gd name="connsiteY54" fmla="*/ 986319 h 1623316"/>
                  <a:gd name="connsiteX55" fmla="*/ 103065 w 2579136"/>
                  <a:gd name="connsiteY55" fmla="*/ 1058238 h 1623316"/>
                  <a:gd name="connsiteX56" fmla="*/ 123613 w 2579136"/>
                  <a:gd name="connsiteY56" fmla="*/ 1130157 h 1623316"/>
                  <a:gd name="connsiteX57" fmla="*/ 144161 w 2579136"/>
                  <a:gd name="connsiteY57" fmla="*/ 1171254 h 1623316"/>
                  <a:gd name="connsiteX58" fmla="*/ 164709 w 2579136"/>
                  <a:gd name="connsiteY58" fmla="*/ 1253447 h 1623316"/>
                  <a:gd name="connsiteX59" fmla="*/ 195532 w 2579136"/>
                  <a:gd name="connsiteY59" fmla="*/ 1243173 h 1623316"/>
                  <a:gd name="connsiteX60" fmla="*/ 257177 w 2579136"/>
                  <a:gd name="connsiteY60" fmla="*/ 1284269 h 1623316"/>
                  <a:gd name="connsiteX61" fmla="*/ 267451 w 2579136"/>
                  <a:gd name="connsiteY61" fmla="*/ 1387011 h 1623316"/>
                  <a:gd name="connsiteX62" fmla="*/ 298274 w 2579136"/>
                  <a:gd name="connsiteY62" fmla="*/ 1376737 h 1623316"/>
                  <a:gd name="connsiteX63" fmla="*/ 308548 w 2579136"/>
                  <a:gd name="connsiteY63" fmla="*/ 1417833 h 1623316"/>
                  <a:gd name="connsiteX64" fmla="*/ 329096 w 2579136"/>
                  <a:gd name="connsiteY64" fmla="*/ 1458930 h 1623316"/>
                  <a:gd name="connsiteX65" fmla="*/ 359918 w 2579136"/>
                  <a:gd name="connsiteY65" fmla="*/ 1510301 h 1623316"/>
                  <a:gd name="connsiteX66" fmla="*/ 390741 w 2579136"/>
                  <a:gd name="connsiteY66" fmla="*/ 1489752 h 1623316"/>
                  <a:gd name="connsiteX67" fmla="*/ 411289 w 2579136"/>
                  <a:gd name="connsiteY67" fmla="*/ 1458930 h 1623316"/>
                  <a:gd name="connsiteX68" fmla="*/ 431838 w 2579136"/>
                  <a:gd name="connsiteY68" fmla="*/ 1520575 h 1623316"/>
                  <a:gd name="connsiteX69" fmla="*/ 452386 w 2579136"/>
                  <a:gd name="connsiteY69" fmla="*/ 1551397 h 1623316"/>
                  <a:gd name="connsiteX70" fmla="*/ 503757 w 2579136"/>
                  <a:gd name="connsiteY70" fmla="*/ 1561672 h 1623316"/>
                  <a:gd name="connsiteX71" fmla="*/ 524305 w 2579136"/>
                  <a:gd name="connsiteY71" fmla="*/ 1623316 h 1623316"/>
                  <a:gd name="connsiteX72" fmla="*/ 544853 w 2579136"/>
                  <a:gd name="connsiteY72" fmla="*/ 1592494 h 1623316"/>
                  <a:gd name="connsiteX73" fmla="*/ 555127 w 2579136"/>
                  <a:gd name="connsiteY73" fmla="*/ 1551397 h 1623316"/>
                  <a:gd name="connsiteX74" fmla="*/ 565402 w 2579136"/>
                  <a:gd name="connsiteY74" fmla="*/ 1520575 h 1623316"/>
                  <a:gd name="connsiteX75" fmla="*/ 596224 w 2579136"/>
                  <a:gd name="connsiteY75" fmla="*/ 1530849 h 1623316"/>
                  <a:gd name="connsiteX76" fmla="*/ 606498 w 2579136"/>
                  <a:gd name="connsiteY76" fmla="*/ 1489752 h 1623316"/>
                  <a:gd name="connsiteX77" fmla="*/ 616772 w 2579136"/>
                  <a:gd name="connsiteY77" fmla="*/ 1356188 h 1623316"/>
                  <a:gd name="connsiteX78" fmla="*/ 637321 w 2579136"/>
                  <a:gd name="connsiteY78" fmla="*/ 1376737 h 1623316"/>
                  <a:gd name="connsiteX79" fmla="*/ 688691 w 2579136"/>
                  <a:gd name="connsiteY79" fmla="*/ 1345914 h 1623316"/>
                  <a:gd name="connsiteX80" fmla="*/ 719514 w 2579136"/>
                  <a:gd name="connsiteY80" fmla="*/ 1294543 h 1623316"/>
                  <a:gd name="connsiteX81" fmla="*/ 740062 w 2579136"/>
                  <a:gd name="connsiteY81" fmla="*/ 1325366 h 1623316"/>
                  <a:gd name="connsiteX82" fmla="*/ 760611 w 2579136"/>
                  <a:gd name="connsiteY82" fmla="*/ 1294543 h 1623316"/>
                  <a:gd name="connsiteX83" fmla="*/ 770885 w 2579136"/>
                  <a:gd name="connsiteY83" fmla="*/ 1263721 h 1623316"/>
                  <a:gd name="connsiteX84" fmla="*/ 832530 w 2579136"/>
                  <a:gd name="connsiteY84" fmla="*/ 1232898 h 1623316"/>
                  <a:gd name="connsiteX85" fmla="*/ 883900 w 2579136"/>
                  <a:gd name="connsiteY85" fmla="*/ 1171254 h 1623316"/>
                  <a:gd name="connsiteX86" fmla="*/ 904449 w 2579136"/>
                  <a:gd name="connsiteY86" fmla="*/ 1150705 h 1623316"/>
                  <a:gd name="connsiteX87" fmla="*/ 945545 w 2579136"/>
                  <a:gd name="connsiteY87" fmla="*/ 1099334 h 1623316"/>
                  <a:gd name="connsiteX88" fmla="*/ 976368 w 2579136"/>
                  <a:gd name="connsiteY88" fmla="*/ 1089060 h 1623316"/>
                  <a:gd name="connsiteX89" fmla="*/ 1058561 w 2579136"/>
                  <a:gd name="connsiteY89" fmla="*/ 1047964 h 1623316"/>
                  <a:gd name="connsiteX90" fmla="*/ 1151029 w 2579136"/>
                  <a:gd name="connsiteY90" fmla="*/ 996593 h 1623316"/>
                  <a:gd name="connsiteX91" fmla="*/ 1202399 w 2579136"/>
                  <a:gd name="connsiteY91" fmla="*/ 945222 h 1623316"/>
                  <a:gd name="connsiteX92" fmla="*/ 1222948 w 2579136"/>
                  <a:gd name="connsiteY92" fmla="*/ 965770 h 1623316"/>
                  <a:gd name="connsiteX93" fmla="*/ 1284593 w 2579136"/>
                  <a:gd name="connsiteY93" fmla="*/ 924674 h 1623316"/>
                  <a:gd name="connsiteX94" fmla="*/ 1346238 w 2579136"/>
                  <a:gd name="connsiteY94" fmla="*/ 883577 h 1623316"/>
                  <a:gd name="connsiteX95" fmla="*/ 1407882 w 2579136"/>
                  <a:gd name="connsiteY95" fmla="*/ 904125 h 1623316"/>
                  <a:gd name="connsiteX96" fmla="*/ 1428431 w 2579136"/>
                  <a:gd name="connsiteY96" fmla="*/ 883577 h 1623316"/>
                  <a:gd name="connsiteX97" fmla="*/ 1459253 w 2579136"/>
                  <a:gd name="connsiteY97" fmla="*/ 863029 h 1623316"/>
                  <a:gd name="connsiteX98" fmla="*/ 1490076 w 2579136"/>
                  <a:gd name="connsiteY98" fmla="*/ 821932 h 1623316"/>
                  <a:gd name="connsiteX99" fmla="*/ 1541447 w 2579136"/>
                  <a:gd name="connsiteY99" fmla="*/ 770561 h 1623316"/>
                  <a:gd name="connsiteX100" fmla="*/ 1633914 w 2579136"/>
                  <a:gd name="connsiteY100" fmla="*/ 719191 h 1623316"/>
                  <a:gd name="connsiteX101" fmla="*/ 1726381 w 2579136"/>
                  <a:gd name="connsiteY101" fmla="*/ 667820 h 1623316"/>
                  <a:gd name="connsiteX102" fmla="*/ 1777752 w 2579136"/>
                  <a:gd name="connsiteY102" fmla="*/ 657546 h 1623316"/>
                  <a:gd name="connsiteX103" fmla="*/ 1818849 w 2579136"/>
                  <a:gd name="connsiteY103" fmla="*/ 626723 h 1623316"/>
                  <a:gd name="connsiteX104" fmla="*/ 1849671 w 2579136"/>
                  <a:gd name="connsiteY104" fmla="*/ 606175 h 1623316"/>
                  <a:gd name="connsiteX105" fmla="*/ 1870220 w 2579136"/>
                  <a:gd name="connsiteY105" fmla="*/ 626723 h 1623316"/>
                  <a:gd name="connsiteX106" fmla="*/ 1901042 w 2579136"/>
                  <a:gd name="connsiteY106" fmla="*/ 606175 h 1623316"/>
                  <a:gd name="connsiteX107" fmla="*/ 1983235 w 2579136"/>
                  <a:gd name="connsiteY107" fmla="*/ 544530 h 1623316"/>
                  <a:gd name="connsiteX108" fmla="*/ 2055154 w 2579136"/>
                  <a:gd name="connsiteY108" fmla="*/ 523982 h 1623316"/>
                  <a:gd name="connsiteX109" fmla="*/ 2127074 w 2579136"/>
                  <a:gd name="connsiteY109" fmla="*/ 482885 h 1623316"/>
                  <a:gd name="connsiteX110" fmla="*/ 2137348 w 2579136"/>
                  <a:gd name="connsiteY110" fmla="*/ 523982 h 1623316"/>
                  <a:gd name="connsiteX111" fmla="*/ 2157896 w 2579136"/>
                  <a:gd name="connsiteY111" fmla="*/ 503433 h 1623316"/>
                  <a:gd name="connsiteX112" fmla="*/ 2198993 w 2579136"/>
                  <a:gd name="connsiteY112" fmla="*/ 452063 h 1623316"/>
                  <a:gd name="connsiteX113" fmla="*/ 2229815 w 2579136"/>
                  <a:gd name="connsiteY113" fmla="*/ 441788 h 1623316"/>
                  <a:gd name="connsiteX114" fmla="*/ 2270912 w 2579136"/>
                  <a:gd name="connsiteY114" fmla="*/ 421240 h 1623316"/>
                  <a:gd name="connsiteX115" fmla="*/ 2363379 w 2579136"/>
                  <a:gd name="connsiteY115" fmla="*/ 369869 h 1623316"/>
                  <a:gd name="connsiteX116" fmla="*/ 2445572 w 2579136"/>
                  <a:gd name="connsiteY116" fmla="*/ 308224 h 1623316"/>
                  <a:gd name="connsiteX117" fmla="*/ 2466121 w 2579136"/>
                  <a:gd name="connsiteY117" fmla="*/ 287676 h 1623316"/>
                  <a:gd name="connsiteX118" fmla="*/ 2507217 w 2579136"/>
                  <a:gd name="connsiteY118" fmla="*/ 277402 h 1623316"/>
                  <a:gd name="connsiteX119" fmla="*/ 2527766 w 2579136"/>
                  <a:gd name="connsiteY119" fmla="*/ 226031 h 1623316"/>
                  <a:gd name="connsiteX120" fmla="*/ 2579136 w 2579136"/>
                  <a:gd name="connsiteY120" fmla="*/ 133564 h 1623316"/>
                  <a:gd name="connsiteX121" fmla="*/ 2476395 w 2579136"/>
                  <a:gd name="connsiteY121" fmla="*/ 123289 h 1623316"/>
                  <a:gd name="connsiteX122" fmla="*/ 2445572 w 2579136"/>
                  <a:gd name="connsiteY122" fmla="*/ 133564 h 1623316"/>
                  <a:gd name="connsiteX123" fmla="*/ 2425024 w 2579136"/>
                  <a:gd name="connsiteY123" fmla="*/ 195209 h 162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579136" h="1623316">
                    <a:moveTo>
                      <a:pt x="2517491" y="154112"/>
                    </a:moveTo>
                    <a:cubicBezTo>
                      <a:pt x="2490093" y="150687"/>
                      <a:pt x="2462464" y="148777"/>
                      <a:pt x="2435298" y="143838"/>
                    </a:cubicBezTo>
                    <a:cubicBezTo>
                      <a:pt x="2424643" y="141901"/>
                      <a:pt x="2414982" y="136191"/>
                      <a:pt x="2404476" y="133564"/>
                    </a:cubicBezTo>
                    <a:cubicBezTo>
                      <a:pt x="2387535" y="129328"/>
                      <a:pt x="2370229" y="126714"/>
                      <a:pt x="2353105" y="123289"/>
                    </a:cubicBezTo>
                    <a:cubicBezTo>
                      <a:pt x="2329132" y="126714"/>
                      <a:pt x="2304932" y="128815"/>
                      <a:pt x="2281186" y="133564"/>
                    </a:cubicBezTo>
                    <a:cubicBezTo>
                      <a:pt x="2270566" y="135688"/>
                      <a:pt x="2258820" y="137073"/>
                      <a:pt x="2250363" y="143838"/>
                    </a:cubicBezTo>
                    <a:cubicBezTo>
                      <a:pt x="2240721" y="151552"/>
                      <a:pt x="2236664" y="164386"/>
                      <a:pt x="2229815" y="174660"/>
                    </a:cubicBezTo>
                    <a:cubicBezTo>
                      <a:pt x="2217298" y="170488"/>
                      <a:pt x="2148423" y="145779"/>
                      <a:pt x="2127074" y="143838"/>
                    </a:cubicBezTo>
                    <a:cubicBezTo>
                      <a:pt x="2065587" y="138248"/>
                      <a:pt x="2003784" y="136989"/>
                      <a:pt x="1942139" y="133564"/>
                    </a:cubicBezTo>
                    <a:cubicBezTo>
                      <a:pt x="1911185" y="112927"/>
                      <a:pt x="1906718" y="108109"/>
                      <a:pt x="1870220" y="92467"/>
                    </a:cubicBezTo>
                    <a:cubicBezTo>
                      <a:pt x="1860266" y="88201"/>
                      <a:pt x="1849671" y="85618"/>
                      <a:pt x="1839397" y="82193"/>
                    </a:cubicBezTo>
                    <a:cubicBezTo>
                      <a:pt x="1794931" y="87134"/>
                      <a:pt x="1740538" y="102638"/>
                      <a:pt x="1695559" y="82193"/>
                    </a:cubicBezTo>
                    <a:cubicBezTo>
                      <a:pt x="1673077" y="71974"/>
                      <a:pt x="1633914" y="41096"/>
                      <a:pt x="1633914" y="41096"/>
                    </a:cubicBezTo>
                    <a:cubicBezTo>
                      <a:pt x="1620215" y="44521"/>
                      <a:pt x="1606394" y="47491"/>
                      <a:pt x="1592817" y="51370"/>
                    </a:cubicBezTo>
                    <a:cubicBezTo>
                      <a:pt x="1582404" y="54345"/>
                      <a:pt x="1572825" y="61645"/>
                      <a:pt x="1561995" y="61645"/>
                    </a:cubicBezTo>
                    <a:cubicBezTo>
                      <a:pt x="1547874" y="61645"/>
                      <a:pt x="1534597" y="54795"/>
                      <a:pt x="1520898" y="51370"/>
                    </a:cubicBezTo>
                    <a:cubicBezTo>
                      <a:pt x="1510624" y="44521"/>
                      <a:pt x="1501425" y="35686"/>
                      <a:pt x="1490076" y="30822"/>
                    </a:cubicBezTo>
                    <a:cubicBezTo>
                      <a:pt x="1477097" y="25260"/>
                      <a:pt x="1463100" y="20548"/>
                      <a:pt x="1448979" y="20548"/>
                    </a:cubicBezTo>
                    <a:cubicBezTo>
                      <a:pt x="1424182" y="20548"/>
                      <a:pt x="1391109" y="32988"/>
                      <a:pt x="1366786" y="41096"/>
                    </a:cubicBezTo>
                    <a:cubicBezTo>
                      <a:pt x="1356512" y="34247"/>
                      <a:pt x="1347247" y="25563"/>
                      <a:pt x="1335963" y="20548"/>
                    </a:cubicBezTo>
                    <a:cubicBezTo>
                      <a:pt x="1316170" y="11751"/>
                      <a:pt x="1274318" y="0"/>
                      <a:pt x="1274318" y="0"/>
                    </a:cubicBezTo>
                    <a:cubicBezTo>
                      <a:pt x="1253770" y="6849"/>
                      <a:pt x="1227990" y="5233"/>
                      <a:pt x="1212674" y="20548"/>
                    </a:cubicBezTo>
                    <a:cubicBezTo>
                      <a:pt x="1205824" y="27397"/>
                      <a:pt x="1201315" y="38033"/>
                      <a:pt x="1192125" y="41096"/>
                    </a:cubicBezTo>
                    <a:cubicBezTo>
                      <a:pt x="1169151" y="48754"/>
                      <a:pt x="1144032" y="47038"/>
                      <a:pt x="1120206" y="51370"/>
                    </a:cubicBezTo>
                    <a:cubicBezTo>
                      <a:pt x="1091829" y="56530"/>
                      <a:pt x="1074692" y="63117"/>
                      <a:pt x="1048287" y="71919"/>
                    </a:cubicBezTo>
                    <a:cubicBezTo>
                      <a:pt x="1041438" y="61645"/>
                      <a:pt x="1039453" y="45001"/>
                      <a:pt x="1027739" y="41096"/>
                    </a:cubicBezTo>
                    <a:cubicBezTo>
                      <a:pt x="1021286" y="38945"/>
                      <a:pt x="965409" y="58448"/>
                      <a:pt x="955820" y="61645"/>
                    </a:cubicBezTo>
                    <a:cubicBezTo>
                      <a:pt x="928422" y="58220"/>
                      <a:pt x="900792" y="56309"/>
                      <a:pt x="873626" y="51370"/>
                    </a:cubicBezTo>
                    <a:cubicBezTo>
                      <a:pt x="862971" y="49433"/>
                      <a:pt x="853217" y="44071"/>
                      <a:pt x="842804" y="41096"/>
                    </a:cubicBezTo>
                    <a:cubicBezTo>
                      <a:pt x="829227" y="37217"/>
                      <a:pt x="815406" y="34247"/>
                      <a:pt x="801707" y="30822"/>
                    </a:cubicBezTo>
                    <a:cubicBezTo>
                      <a:pt x="670391" y="57085"/>
                      <a:pt x="849849" y="23590"/>
                      <a:pt x="585950" y="51370"/>
                    </a:cubicBezTo>
                    <a:cubicBezTo>
                      <a:pt x="575179" y="52504"/>
                      <a:pt x="565576" y="58795"/>
                      <a:pt x="555127" y="61645"/>
                    </a:cubicBezTo>
                    <a:cubicBezTo>
                      <a:pt x="527881" y="69076"/>
                      <a:pt x="499726" y="73263"/>
                      <a:pt x="472934" y="82193"/>
                    </a:cubicBezTo>
                    <a:lnTo>
                      <a:pt x="411289" y="102741"/>
                    </a:lnTo>
                    <a:cubicBezTo>
                      <a:pt x="381909" y="112534"/>
                      <a:pt x="371627" y="116837"/>
                      <a:pt x="339370" y="123289"/>
                    </a:cubicBezTo>
                    <a:cubicBezTo>
                      <a:pt x="318943" y="127375"/>
                      <a:pt x="298273" y="130139"/>
                      <a:pt x="277725" y="133564"/>
                    </a:cubicBezTo>
                    <a:cubicBezTo>
                      <a:pt x="274300" y="143838"/>
                      <a:pt x="274216" y="155929"/>
                      <a:pt x="267451" y="164386"/>
                    </a:cubicBezTo>
                    <a:cubicBezTo>
                      <a:pt x="259737" y="174028"/>
                      <a:pt x="246271" y="177220"/>
                      <a:pt x="236629" y="184934"/>
                    </a:cubicBezTo>
                    <a:cubicBezTo>
                      <a:pt x="229065" y="190985"/>
                      <a:pt x="222930" y="198633"/>
                      <a:pt x="216080" y="205483"/>
                    </a:cubicBezTo>
                    <a:cubicBezTo>
                      <a:pt x="219505" y="215757"/>
                      <a:pt x="228478" y="225686"/>
                      <a:pt x="226354" y="236305"/>
                    </a:cubicBezTo>
                    <a:cubicBezTo>
                      <a:pt x="224454" y="245804"/>
                      <a:pt x="213370" y="250803"/>
                      <a:pt x="205806" y="256854"/>
                    </a:cubicBezTo>
                    <a:cubicBezTo>
                      <a:pt x="140990" y="308708"/>
                      <a:pt x="204060" y="248327"/>
                      <a:pt x="154435" y="297950"/>
                    </a:cubicBezTo>
                    <a:cubicBezTo>
                      <a:pt x="147586" y="318498"/>
                      <a:pt x="146883" y="342267"/>
                      <a:pt x="133887" y="359595"/>
                    </a:cubicBezTo>
                    <a:cubicBezTo>
                      <a:pt x="118896" y="379583"/>
                      <a:pt x="102930" y="404909"/>
                      <a:pt x="82516" y="421240"/>
                    </a:cubicBezTo>
                    <a:cubicBezTo>
                      <a:pt x="72874" y="428954"/>
                      <a:pt x="61968" y="434939"/>
                      <a:pt x="51694" y="441788"/>
                    </a:cubicBezTo>
                    <a:cubicBezTo>
                      <a:pt x="92331" y="468881"/>
                      <a:pt x="87722" y="451832"/>
                      <a:pt x="72242" y="503433"/>
                    </a:cubicBezTo>
                    <a:cubicBezTo>
                      <a:pt x="66018" y="524179"/>
                      <a:pt x="51694" y="565078"/>
                      <a:pt x="51694" y="565078"/>
                    </a:cubicBezTo>
                    <a:cubicBezTo>
                      <a:pt x="55119" y="575352"/>
                      <a:pt x="61968" y="585071"/>
                      <a:pt x="61968" y="595901"/>
                    </a:cubicBezTo>
                    <a:cubicBezTo>
                      <a:pt x="61968" y="622576"/>
                      <a:pt x="47422" y="630995"/>
                      <a:pt x="31145" y="647272"/>
                    </a:cubicBezTo>
                    <a:cubicBezTo>
                      <a:pt x="27720" y="660971"/>
                      <a:pt x="26433" y="675389"/>
                      <a:pt x="20871" y="688368"/>
                    </a:cubicBezTo>
                    <a:cubicBezTo>
                      <a:pt x="16007" y="699718"/>
                      <a:pt x="-2672" y="707212"/>
                      <a:pt x="323" y="719191"/>
                    </a:cubicBezTo>
                    <a:cubicBezTo>
                      <a:pt x="2950" y="729697"/>
                      <a:pt x="20871" y="726040"/>
                      <a:pt x="31145" y="729465"/>
                    </a:cubicBezTo>
                    <a:cubicBezTo>
                      <a:pt x="27720" y="743164"/>
                      <a:pt x="19865" y="756477"/>
                      <a:pt x="20871" y="770561"/>
                    </a:cubicBezTo>
                    <a:cubicBezTo>
                      <a:pt x="27303" y="860603"/>
                      <a:pt x="27894" y="853014"/>
                      <a:pt x="61968" y="904125"/>
                    </a:cubicBezTo>
                    <a:cubicBezTo>
                      <a:pt x="65393" y="931523"/>
                      <a:pt x="67303" y="959153"/>
                      <a:pt x="72242" y="986319"/>
                    </a:cubicBezTo>
                    <a:cubicBezTo>
                      <a:pt x="76561" y="1010075"/>
                      <a:pt x="92944" y="1037996"/>
                      <a:pt x="103065" y="1058238"/>
                    </a:cubicBezTo>
                    <a:cubicBezTo>
                      <a:pt x="108278" y="1079091"/>
                      <a:pt x="114770" y="1109523"/>
                      <a:pt x="123613" y="1130157"/>
                    </a:cubicBezTo>
                    <a:cubicBezTo>
                      <a:pt x="129646" y="1144235"/>
                      <a:pt x="138128" y="1157176"/>
                      <a:pt x="144161" y="1171254"/>
                    </a:cubicBezTo>
                    <a:cubicBezTo>
                      <a:pt x="156008" y="1198898"/>
                      <a:pt x="158678" y="1223294"/>
                      <a:pt x="164709" y="1253447"/>
                    </a:cubicBezTo>
                    <a:cubicBezTo>
                      <a:pt x="174983" y="1250022"/>
                      <a:pt x="185258" y="1239748"/>
                      <a:pt x="195532" y="1243173"/>
                    </a:cubicBezTo>
                    <a:cubicBezTo>
                      <a:pt x="218961" y="1250982"/>
                      <a:pt x="257177" y="1284269"/>
                      <a:pt x="257177" y="1284269"/>
                    </a:cubicBezTo>
                    <a:cubicBezTo>
                      <a:pt x="260602" y="1318516"/>
                      <a:pt x="253472" y="1355559"/>
                      <a:pt x="267451" y="1387011"/>
                    </a:cubicBezTo>
                    <a:cubicBezTo>
                      <a:pt x="271850" y="1396908"/>
                      <a:pt x="289610" y="1370239"/>
                      <a:pt x="298274" y="1376737"/>
                    </a:cubicBezTo>
                    <a:cubicBezTo>
                      <a:pt x="309570" y="1385209"/>
                      <a:pt x="303590" y="1404612"/>
                      <a:pt x="308548" y="1417833"/>
                    </a:cubicBezTo>
                    <a:cubicBezTo>
                      <a:pt x="313926" y="1432174"/>
                      <a:pt x="323063" y="1444852"/>
                      <a:pt x="329096" y="1458930"/>
                    </a:cubicBezTo>
                    <a:cubicBezTo>
                      <a:pt x="349102" y="1505610"/>
                      <a:pt x="325748" y="1476129"/>
                      <a:pt x="359918" y="1510301"/>
                    </a:cubicBezTo>
                    <a:cubicBezTo>
                      <a:pt x="370192" y="1503451"/>
                      <a:pt x="382009" y="1498484"/>
                      <a:pt x="390741" y="1489752"/>
                    </a:cubicBezTo>
                    <a:cubicBezTo>
                      <a:pt x="399472" y="1481021"/>
                      <a:pt x="401411" y="1451521"/>
                      <a:pt x="411289" y="1458930"/>
                    </a:cubicBezTo>
                    <a:cubicBezTo>
                      <a:pt x="428617" y="1471926"/>
                      <a:pt x="419823" y="1502553"/>
                      <a:pt x="431838" y="1520575"/>
                    </a:cubicBezTo>
                    <a:lnTo>
                      <a:pt x="452386" y="1551397"/>
                    </a:lnTo>
                    <a:cubicBezTo>
                      <a:pt x="478883" y="1542565"/>
                      <a:pt x="487639" y="1529436"/>
                      <a:pt x="503757" y="1561672"/>
                    </a:cubicBezTo>
                    <a:cubicBezTo>
                      <a:pt x="513444" y="1581045"/>
                      <a:pt x="524305" y="1623316"/>
                      <a:pt x="524305" y="1623316"/>
                    </a:cubicBezTo>
                    <a:cubicBezTo>
                      <a:pt x="531154" y="1613042"/>
                      <a:pt x="539989" y="1603843"/>
                      <a:pt x="544853" y="1592494"/>
                    </a:cubicBezTo>
                    <a:cubicBezTo>
                      <a:pt x="550415" y="1579515"/>
                      <a:pt x="551248" y="1564974"/>
                      <a:pt x="555127" y="1551397"/>
                    </a:cubicBezTo>
                    <a:cubicBezTo>
                      <a:pt x="558102" y="1540984"/>
                      <a:pt x="561977" y="1530849"/>
                      <a:pt x="565402" y="1520575"/>
                    </a:cubicBezTo>
                    <a:cubicBezTo>
                      <a:pt x="575676" y="1524000"/>
                      <a:pt x="587560" y="1537347"/>
                      <a:pt x="596224" y="1530849"/>
                    </a:cubicBezTo>
                    <a:cubicBezTo>
                      <a:pt x="607520" y="1522376"/>
                      <a:pt x="604848" y="1503776"/>
                      <a:pt x="606498" y="1489752"/>
                    </a:cubicBezTo>
                    <a:cubicBezTo>
                      <a:pt x="611715" y="1445405"/>
                      <a:pt x="613347" y="1400709"/>
                      <a:pt x="616772" y="1356188"/>
                    </a:cubicBezTo>
                    <a:cubicBezTo>
                      <a:pt x="623622" y="1363038"/>
                      <a:pt x="627822" y="1374837"/>
                      <a:pt x="637321" y="1376737"/>
                    </a:cubicBezTo>
                    <a:cubicBezTo>
                      <a:pt x="659550" y="1381183"/>
                      <a:pt x="676391" y="1358215"/>
                      <a:pt x="688691" y="1345914"/>
                    </a:cubicBezTo>
                    <a:cubicBezTo>
                      <a:pt x="689899" y="1342290"/>
                      <a:pt x="702158" y="1290204"/>
                      <a:pt x="719514" y="1294543"/>
                    </a:cubicBezTo>
                    <a:cubicBezTo>
                      <a:pt x="731493" y="1297538"/>
                      <a:pt x="733213" y="1315092"/>
                      <a:pt x="740062" y="1325366"/>
                    </a:cubicBezTo>
                    <a:cubicBezTo>
                      <a:pt x="746912" y="1315092"/>
                      <a:pt x="755089" y="1305588"/>
                      <a:pt x="760611" y="1294543"/>
                    </a:cubicBezTo>
                    <a:cubicBezTo>
                      <a:pt x="765454" y="1284857"/>
                      <a:pt x="764120" y="1272178"/>
                      <a:pt x="770885" y="1263721"/>
                    </a:cubicBezTo>
                    <a:cubicBezTo>
                      <a:pt x="785369" y="1245616"/>
                      <a:pt x="812226" y="1239666"/>
                      <a:pt x="832530" y="1232898"/>
                    </a:cubicBezTo>
                    <a:cubicBezTo>
                      <a:pt x="905747" y="1159681"/>
                      <a:pt x="826683" y="1242774"/>
                      <a:pt x="883900" y="1171254"/>
                    </a:cubicBezTo>
                    <a:cubicBezTo>
                      <a:pt x="889951" y="1163690"/>
                      <a:pt x="898398" y="1158269"/>
                      <a:pt x="904449" y="1150705"/>
                    </a:cubicBezTo>
                    <a:cubicBezTo>
                      <a:pt x="917370" y="1134554"/>
                      <a:pt x="926465" y="1110782"/>
                      <a:pt x="945545" y="1099334"/>
                    </a:cubicBezTo>
                    <a:cubicBezTo>
                      <a:pt x="954832" y="1093762"/>
                      <a:pt x="966094" y="1092485"/>
                      <a:pt x="976368" y="1089060"/>
                    </a:cubicBezTo>
                    <a:cubicBezTo>
                      <a:pt x="1035397" y="1030031"/>
                      <a:pt x="1004765" y="1030030"/>
                      <a:pt x="1058561" y="1047964"/>
                    </a:cubicBezTo>
                    <a:cubicBezTo>
                      <a:pt x="1129217" y="1000860"/>
                      <a:pt x="1096777" y="1014676"/>
                      <a:pt x="1151029" y="996593"/>
                    </a:cubicBezTo>
                    <a:cubicBezTo>
                      <a:pt x="1160161" y="982894"/>
                      <a:pt x="1179567" y="945222"/>
                      <a:pt x="1202399" y="945222"/>
                    </a:cubicBezTo>
                    <a:cubicBezTo>
                      <a:pt x="1212086" y="945222"/>
                      <a:pt x="1216098" y="958921"/>
                      <a:pt x="1222948" y="965770"/>
                    </a:cubicBezTo>
                    <a:cubicBezTo>
                      <a:pt x="1308476" y="944388"/>
                      <a:pt x="1227832" y="974339"/>
                      <a:pt x="1284593" y="924674"/>
                    </a:cubicBezTo>
                    <a:cubicBezTo>
                      <a:pt x="1303179" y="908412"/>
                      <a:pt x="1346238" y="883577"/>
                      <a:pt x="1346238" y="883577"/>
                    </a:cubicBezTo>
                    <a:cubicBezTo>
                      <a:pt x="1366786" y="890426"/>
                      <a:pt x="1392566" y="919440"/>
                      <a:pt x="1407882" y="904125"/>
                    </a:cubicBezTo>
                    <a:cubicBezTo>
                      <a:pt x="1414732" y="897276"/>
                      <a:pt x="1420867" y="889628"/>
                      <a:pt x="1428431" y="883577"/>
                    </a:cubicBezTo>
                    <a:cubicBezTo>
                      <a:pt x="1438073" y="875863"/>
                      <a:pt x="1450522" y="871760"/>
                      <a:pt x="1459253" y="863029"/>
                    </a:cubicBezTo>
                    <a:cubicBezTo>
                      <a:pt x="1471361" y="850921"/>
                      <a:pt x="1479802" y="835631"/>
                      <a:pt x="1490076" y="821932"/>
                    </a:cubicBezTo>
                    <a:cubicBezTo>
                      <a:pt x="1514170" y="749649"/>
                      <a:pt x="1477968" y="834040"/>
                      <a:pt x="1541447" y="770561"/>
                    </a:cubicBezTo>
                    <a:cubicBezTo>
                      <a:pt x="1609432" y="702576"/>
                      <a:pt x="1488951" y="739900"/>
                      <a:pt x="1633914" y="719191"/>
                    </a:cubicBezTo>
                    <a:cubicBezTo>
                      <a:pt x="1703217" y="649888"/>
                      <a:pt x="1667991" y="648357"/>
                      <a:pt x="1726381" y="667820"/>
                    </a:cubicBezTo>
                    <a:cubicBezTo>
                      <a:pt x="1743505" y="664395"/>
                      <a:pt x="1761794" y="664638"/>
                      <a:pt x="1777752" y="657546"/>
                    </a:cubicBezTo>
                    <a:cubicBezTo>
                      <a:pt x="1793400" y="650591"/>
                      <a:pt x="1804915" y="636676"/>
                      <a:pt x="1818849" y="626723"/>
                    </a:cubicBezTo>
                    <a:cubicBezTo>
                      <a:pt x="1828897" y="619546"/>
                      <a:pt x="1839397" y="613024"/>
                      <a:pt x="1849671" y="606175"/>
                    </a:cubicBezTo>
                    <a:cubicBezTo>
                      <a:pt x="1856521" y="613024"/>
                      <a:pt x="1860533" y="626723"/>
                      <a:pt x="1870220" y="626723"/>
                    </a:cubicBezTo>
                    <a:cubicBezTo>
                      <a:pt x="1882568" y="626723"/>
                      <a:pt x="1891056" y="613438"/>
                      <a:pt x="1901042" y="606175"/>
                    </a:cubicBezTo>
                    <a:cubicBezTo>
                      <a:pt x="1928739" y="586032"/>
                      <a:pt x="1950306" y="553938"/>
                      <a:pt x="1983235" y="544530"/>
                    </a:cubicBezTo>
                    <a:cubicBezTo>
                      <a:pt x="2007208" y="537681"/>
                      <a:pt x="2031723" y="532502"/>
                      <a:pt x="2055154" y="523982"/>
                    </a:cubicBezTo>
                    <a:cubicBezTo>
                      <a:pt x="2083828" y="513555"/>
                      <a:pt x="2102427" y="499316"/>
                      <a:pt x="2127074" y="482885"/>
                    </a:cubicBezTo>
                    <a:cubicBezTo>
                      <a:pt x="2130499" y="496584"/>
                      <a:pt x="2125599" y="516149"/>
                      <a:pt x="2137348" y="523982"/>
                    </a:cubicBezTo>
                    <a:cubicBezTo>
                      <a:pt x="2145408" y="529355"/>
                      <a:pt x="2151845" y="510997"/>
                      <a:pt x="2157896" y="503433"/>
                    </a:cubicBezTo>
                    <a:cubicBezTo>
                      <a:pt x="2170821" y="487277"/>
                      <a:pt x="2179908" y="463514"/>
                      <a:pt x="2198993" y="452063"/>
                    </a:cubicBezTo>
                    <a:cubicBezTo>
                      <a:pt x="2208279" y="446491"/>
                      <a:pt x="2219861" y="446054"/>
                      <a:pt x="2229815" y="441788"/>
                    </a:cubicBezTo>
                    <a:cubicBezTo>
                      <a:pt x="2243892" y="435755"/>
                      <a:pt x="2257779" y="429120"/>
                      <a:pt x="2270912" y="421240"/>
                    </a:cubicBezTo>
                    <a:cubicBezTo>
                      <a:pt x="2359234" y="368247"/>
                      <a:pt x="2301381" y="390535"/>
                      <a:pt x="2363379" y="369869"/>
                    </a:cubicBezTo>
                    <a:cubicBezTo>
                      <a:pt x="2422408" y="310840"/>
                      <a:pt x="2391776" y="326156"/>
                      <a:pt x="2445572" y="308224"/>
                    </a:cubicBezTo>
                    <a:cubicBezTo>
                      <a:pt x="2452422" y="301375"/>
                      <a:pt x="2457457" y="292008"/>
                      <a:pt x="2466121" y="287676"/>
                    </a:cubicBezTo>
                    <a:cubicBezTo>
                      <a:pt x="2478751" y="281361"/>
                      <a:pt x="2497232" y="287387"/>
                      <a:pt x="2507217" y="277402"/>
                    </a:cubicBezTo>
                    <a:cubicBezTo>
                      <a:pt x="2520258" y="264361"/>
                      <a:pt x="2518935" y="242222"/>
                      <a:pt x="2527766" y="226031"/>
                    </a:cubicBezTo>
                    <a:cubicBezTo>
                      <a:pt x="2588326" y="115003"/>
                      <a:pt x="2555151" y="205519"/>
                      <a:pt x="2579136" y="133564"/>
                    </a:cubicBezTo>
                    <a:cubicBezTo>
                      <a:pt x="2544889" y="130139"/>
                      <a:pt x="2510813" y="123289"/>
                      <a:pt x="2476395" y="123289"/>
                    </a:cubicBezTo>
                    <a:cubicBezTo>
                      <a:pt x="2465565" y="123289"/>
                      <a:pt x="2451867" y="124751"/>
                      <a:pt x="2445572" y="133564"/>
                    </a:cubicBezTo>
                    <a:cubicBezTo>
                      <a:pt x="2432983" y="151189"/>
                      <a:pt x="2425024" y="195209"/>
                      <a:pt x="2425024" y="195209"/>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61">
                <a:extLst>
                  <a:ext uri="{FF2B5EF4-FFF2-40B4-BE49-F238E27FC236}">
                    <a16:creationId xmlns:a16="http://schemas.microsoft.com/office/drawing/2014/main" id="{A9C5A9EB-A239-4B47-B499-60CA1356FAF5}"/>
                  </a:ext>
                </a:extLst>
              </p:cNvPr>
              <p:cNvSpPr/>
              <p:nvPr/>
            </p:nvSpPr>
            <p:spPr>
              <a:xfrm>
                <a:off x="6811766" y="4222679"/>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Freeform 62">
                <a:extLst>
                  <a:ext uri="{FF2B5EF4-FFF2-40B4-BE49-F238E27FC236}">
                    <a16:creationId xmlns:a16="http://schemas.microsoft.com/office/drawing/2014/main" id="{A6E5C4C7-178F-5F4A-B5FD-DE04CF7A8255}"/>
                  </a:ext>
                </a:extLst>
              </p:cNvPr>
              <p:cNvSpPr/>
              <p:nvPr/>
            </p:nvSpPr>
            <p:spPr>
              <a:xfrm>
                <a:off x="8382000" y="4344257"/>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reeform 63">
                <a:extLst>
                  <a:ext uri="{FF2B5EF4-FFF2-40B4-BE49-F238E27FC236}">
                    <a16:creationId xmlns:a16="http://schemas.microsoft.com/office/drawing/2014/main" id="{98428FA9-FBB2-8647-B7BB-1FB2144DD280}"/>
                  </a:ext>
                </a:extLst>
              </p:cNvPr>
              <p:cNvSpPr/>
              <p:nvPr/>
            </p:nvSpPr>
            <p:spPr>
              <a:xfrm>
                <a:off x="6633529" y="4708616"/>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a:extLst>
                  <a:ext uri="{FF2B5EF4-FFF2-40B4-BE49-F238E27FC236}">
                    <a16:creationId xmlns:a16="http://schemas.microsoft.com/office/drawing/2014/main" id="{3DEE66C2-399B-8549-9E45-6AEBEF4D8A99}"/>
                  </a:ext>
                </a:extLst>
              </p:cNvPr>
              <p:cNvSpPr/>
              <p:nvPr/>
            </p:nvSpPr>
            <p:spPr>
              <a:xfrm>
                <a:off x="6776395" y="5071377"/>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a:extLst>
                  <a:ext uri="{FF2B5EF4-FFF2-40B4-BE49-F238E27FC236}">
                    <a16:creationId xmlns:a16="http://schemas.microsoft.com/office/drawing/2014/main" id="{AB95B27C-172C-724D-BA56-1BA8B69A31A0}"/>
                  </a:ext>
                </a:extLst>
              </p:cNvPr>
              <p:cNvSpPr/>
              <p:nvPr/>
            </p:nvSpPr>
            <p:spPr>
              <a:xfrm>
                <a:off x="7267192" y="4232954"/>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Freeform 66">
                <a:extLst>
                  <a:ext uri="{FF2B5EF4-FFF2-40B4-BE49-F238E27FC236}">
                    <a16:creationId xmlns:a16="http://schemas.microsoft.com/office/drawing/2014/main" id="{16F6CC37-D39B-A349-825A-D327768A89F2}"/>
                  </a:ext>
                </a:extLst>
              </p:cNvPr>
              <p:cNvSpPr/>
              <p:nvPr/>
            </p:nvSpPr>
            <p:spPr>
              <a:xfrm>
                <a:off x="7325422" y="4462052"/>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Freeform 67">
                <a:extLst>
                  <a:ext uri="{FF2B5EF4-FFF2-40B4-BE49-F238E27FC236}">
                    <a16:creationId xmlns:a16="http://schemas.microsoft.com/office/drawing/2014/main" id="{43629517-C79B-5D4F-84C5-EBCC77EF5B4D}"/>
                  </a:ext>
                </a:extLst>
              </p:cNvPr>
              <p:cNvSpPr/>
              <p:nvPr/>
            </p:nvSpPr>
            <p:spPr>
              <a:xfrm>
                <a:off x="7825902" y="4251790"/>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7" name="TextBox 146">
              <a:extLst>
                <a:ext uri="{FF2B5EF4-FFF2-40B4-BE49-F238E27FC236}">
                  <a16:creationId xmlns:a16="http://schemas.microsoft.com/office/drawing/2014/main" id="{9490C803-4C68-8B4D-8E15-101DB34B80B5}"/>
                </a:ext>
              </a:extLst>
            </p:cNvPr>
            <p:cNvSpPr txBox="1"/>
            <p:nvPr/>
          </p:nvSpPr>
          <p:spPr>
            <a:xfrm>
              <a:off x="4238563" y="4200233"/>
              <a:ext cx="1750354" cy="640042"/>
            </a:xfrm>
            <a:prstGeom prst="rect">
              <a:avLst/>
            </a:prstGeom>
            <a:noFill/>
          </p:spPr>
          <p:txBody>
            <a:bodyPr wrap="none" rtlCol="0">
              <a:spAutoFit/>
            </a:bodyPr>
            <a:lstStyle/>
            <a:p>
              <a:pPr algn="ctr"/>
              <a:r>
                <a:rPr lang="en-US" sz="1200" dirty="0"/>
                <a:t>PSC w/ Cirrhosis</a:t>
              </a:r>
            </a:p>
            <a:p>
              <a:pPr algn="ctr"/>
              <a:r>
                <a:rPr lang="en-US" sz="1200" dirty="0"/>
                <a:t>No Tumor</a:t>
              </a:r>
            </a:p>
          </p:txBody>
        </p:sp>
      </p:grpSp>
      <p:grpSp>
        <p:nvGrpSpPr>
          <p:cNvPr id="150" name="Group 149">
            <a:extLst>
              <a:ext uri="{FF2B5EF4-FFF2-40B4-BE49-F238E27FC236}">
                <a16:creationId xmlns:a16="http://schemas.microsoft.com/office/drawing/2014/main" id="{B1C459B9-398B-FE4C-932E-825D025C88DA}"/>
              </a:ext>
            </a:extLst>
          </p:cNvPr>
          <p:cNvGrpSpPr/>
          <p:nvPr/>
        </p:nvGrpSpPr>
        <p:grpSpPr>
          <a:xfrm>
            <a:off x="2658013" y="4589504"/>
            <a:ext cx="1950989" cy="964438"/>
            <a:chOff x="1342231" y="4841744"/>
            <a:chExt cx="2847270" cy="1337076"/>
          </a:xfrm>
        </p:grpSpPr>
        <p:grpSp>
          <p:nvGrpSpPr>
            <p:cNvPr id="81" name="Group 80">
              <a:extLst>
                <a:ext uri="{FF2B5EF4-FFF2-40B4-BE49-F238E27FC236}">
                  <a16:creationId xmlns:a16="http://schemas.microsoft.com/office/drawing/2014/main" id="{7A4E0318-130E-D445-9208-AE80ACBF7EA2}"/>
                </a:ext>
              </a:extLst>
            </p:cNvPr>
            <p:cNvGrpSpPr/>
            <p:nvPr/>
          </p:nvGrpSpPr>
          <p:grpSpPr>
            <a:xfrm>
              <a:off x="1342231" y="4841744"/>
              <a:ext cx="1991305" cy="1337076"/>
              <a:chOff x="5426637" y="1252012"/>
              <a:chExt cx="2551354" cy="1626330"/>
            </a:xfrm>
          </p:grpSpPr>
          <p:grpSp>
            <p:nvGrpSpPr>
              <p:cNvPr id="57" name="Group 56">
                <a:extLst>
                  <a:ext uri="{FF2B5EF4-FFF2-40B4-BE49-F238E27FC236}">
                    <a16:creationId xmlns:a16="http://schemas.microsoft.com/office/drawing/2014/main" id="{5D19237A-39B8-1744-AC7A-ADE4BDB4B7BA}"/>
                  </a:ext>
                </a:extLst>
              </p:cNvPr>
              <p:cNvGrpSpPr/>
              <p:nvPr/>
            </p:nvGrpSpPr>
            <p:grpSpPr>
              <a:xfrm>
                <a:off x="5426637" y="1252012"/>
                <a:ext cx="2551354" cy="1626330"/>
                <a:chOff x="6462122" y="4089115"/>
                <a:chExt cx="2668414" cy="1706374"/>
              </a:xfrm>
            </p:grpSpPr>
            <p:sp>
              <p:nvSpPr>
                <p:cNvPr id="23" name="Freeform 22">
                  <a:extLst>
                    <a:ext uri="{FF2B5EF4-FFF2-40B4-BE49-F238E27FC236}">
                      <a16:creationId xmlns:a16="http://schemas.microsoft.com/office/drawing/2014/main" id="{C8D95095-5C2B-7646-9BD6-0E84E5E5BCBB}"/>
                    </a:ext>
                  </a:extLst>
                </p:cNvPr>
                <p:cNvSpPr/>
                <p:nvPr/>
              </p:nvSpPr>
              <p:spPr>
                <a:xfrm>
                  <a:off x="6510473" y="4110527"/>
                  <a:ext cx="2620063" cy="1684962"/>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7" name="Group 36">
                  <a:extLst>
                    <a:ext uri="{FF2B5EF4-FFF2-40B4-BE49-F238E27FC236}">
                      <a16:creationId xmlns:a16="http://schemas.microsoft.com/office/drawing/2014/main" id="{0E109262-895D-534D-8960-82E6FB5FD539}"/>
                    </a:ext>
                  </a:extLst>
                </p:cNvPr>
                <p:cNvGrpSpPr/>
                <p:nvPr/>
              </p:nvGrpSpPr>
              <p:grpSpPr>
                <a:xfrm>
                  <a:off x="7196450" y="4605890"/>
                  <a:ext cx="802858" cy="1000392"/>
                  <a:chOff x="2044557" y="1315092"/>
                  <a:chExt cx="802858" cy="1000392"/>
                </a:xfrm>
              </p:grpSpPr>
              <p:sp>
                <p:nvSpPr>
                  <p:cNvPr id="39" name="Freeform 38">
                    <a:extLst>
                      <a:ext uri="{FF2B5EF4-FFF2-40B4-BE49-F238E27FC236}">
                        <a16:creationId xmlns:a16="http://schemas.microsoft.com/office/drawing/2014/main" id="{0AA59972-5D8E-5C4C-BAB9-35D166F76B92}"/>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Freeform 39">
                    <a:extLst>
                      <a:ext uri="{FF2B5EF4-FFF2-40B4-BE49-F238E27FC236}">
                        <a16:creationId xmlns:a16="http://schemas.microsoft.com/office/drawing/2014/main" id="{9F39CDDB-7E7A-BF4A-970D-7ACCEC18A186}"/>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1" name="Freeform 40">
                  <a:extLst>
                    <a:ext uri="{FF2B5EF4-FFF2-40B4-BE49-F238E27FC236}">
                      <a16:creationId xmlns:a16="http://schemas.microsoft.com/office/drawing/2014/main" id="{49DAC3F0-3915-C649-8AD1-2622FE17CE9A}"/>
                    </a:ext>
                  </a:extLst>
                </p:cNvPr>
                <p:cNvSpPr/>
                <p:nvPr/>
              </p:nvSpPr>
              <p:spPr>
                <a:xfrm>
                  <a:off x="6462122" y="4089115"/>
                  <a:ext cx="2579136" cy="1623316"/>
                </a:xfrm>
                <a:custGeom>
                  <a:avLst/>
                  <a:gdLst>
                    <a:gd name="connsiteX0" fmla="*/ 2517491 w 2579136"/>
                    <a:gd name="connsiteY0" fmla="*/ 154112 h 1623316"/>
                    <a:gd name="connsiteX1" fmla="*/ 2435298 w 2579136"/>
                    <a:gd name="connsiteY1" fmla="*/ 143838 h 1623316"/>
                    <a:gd name="connsiteX2" fmla="*/ 2404476 w 2579136"/>
                    <a:gd name="connsiteY2" fmla="*/ 133564 h 1623316"/>
                    <a:gd name="connsiteX3" fmla="*/ 2353105 w 2579136"/>
                    <a:gd name="connsiteY3" fmla="*/ 123289 h 1623316"/>
                    <a:gd name="connsiteX4" fmla="*/ 2281186 w 2579136"/>
                    <a:gd name="connsiteY4" fmla="*/ 133564 h 1623316"/>
                    <a:gd name="connsiteX5" fmla="*/ 2250363 w 2579136"/>
                    <a:gd name="connsiteY5" fmla="*/ 143838 h 1623316"/>
                    <a:gd name="connsiteX6" fmla="*/ 2229815 w 2579136"/>
                    <a:gd name="connsiteY6" fmla="*/ 174660 h 1623316"/>
                    <a:gd name="connsiteX7" fmla="*/ 2127074 w 2579136"/>
                    <a:gd name="connsiteY7" fmla="*/ 143838 h 1623316"/>
                    <a:gd name="connsiteX8" fmla="*/ 1942139 w 2579136"/>
                    <a:gd name="connsiteY8" fmla="*/ 133564 h 1623316"/>
                    <a:gd name="connsiteX9" fmla="*/ 1870220 w 2579136"/>
                    <a:gd name="connsiteY9" fmla="*/ 92467 h 1623316"/>
                    <a:gd name="connsiteX10" fmla="*/ 1839397 w 2579136"/>
                    <a:gd name="connsiteY10" fmla="*/ 82193 h 1623316"/>
                    <a:gd name="connsiteX11" fmla="*/ 1695559 w 2579136"/>
                    <a:gd name="connsiteY11" fmla="*/ 82193 h 1623316"/>
                    <a:gd name="connsiteX12" fmla="*/ 1633914 w 2579136"/>
                    <a:gd name="connsiteY12" fmla="*/ 41096 h 1623316"/>
                    <a:gd name="connsiteX13" fmla="*/ 1592817 w 2579136"/>
                    <a:gd name="connsiteY13" fmla="*/ 51370 h 1623316"/>
                    <a:gd name="connsiteX14" fmla="*/ 1561995 w 2579136"/>
                    <a:gd name="connsiteY14" fmla="*/ 61645 h 1623316"/>
                    <a:gd name="connsiteX15" fmla="*/ 1520898 w 2579136"/>
                    <a:gd name="connsiteY15" fmla="*/ 51370 h 1623316"/>
                    <a:gd name="connsiteX16" fmla="*/ 1490076 w 2579136"/>
                    <a:gd name="connsiteY16" fmla="*/ 30822 h 1623316"/>
                    <a:gd name="connsiteX17" fmla="*/ 1448979 w 2579136"/>
                    <a:gd name="connsiteY17" fmla="*/ 20548 h 1623316"/>
                    <a:gd name="connsiteX18" fmla="*/ 1366786 w 2579136"/>
                    <a:gd name="connsiteY18" fmla="*/ 41096 h 1623316"/>
                    <a:gd name="connsiteX19" fmla="*/ 1335963 w 2579136"/>
                    <a:gd name="connsiteY19" fmla="*/ 20548 h 1623316"/>
                    <a:gd name="connsiteX20" fmla="*/ 1274318 w 2579136"/>
                    <a:gd name="connsiteY20" fmla="*/ 0 h 1623316"/>
                    <a:gd name="connsiteX21" fmla="*/ 1212674 w 2579136"/>
                    <a:gd name="connsiteY21" fmla="*/ 20548 h 1623316"/>
                    <a:gd name="connsiteX22" fmla="*/ 1192125 w 2579136"/>
                    <a:gd name="connsiteY22" fmla="*/ 41096 h 1623316"/>
                    <a:gd name="connsiteX23" fmla="*/ 1120206 w 2579136"/>
                    <a:gd name="connsiteY23" fmla="*/ 51370 h 1623316"/>
                    <a:gd name="connsiteX24" fmla="*/ 1048287 w 2579136"/>
                    <a:gd name="connsiteY24" fmla="*/ 71919 h 1623316"/>
                    <a:gd name="connsiteX25" fmla="*/ 1027739 w 2579136"/>
                    <a:gd name="connsiteY25" fmla="*/ 41096 h 1623316"/>
                    <a:gd name="connsiteX26" fmla="*/ 955820 w 2579136"/>
                    <a:gd name="connsiteY26" fmla="*/ 61645 h 1623316"/>
                    <a:gd name="connsiteX27" fmla="*/ 873626 w 2579136"/>
                    <a:gd name="connsiteY27" fmla="*/ 51370 h 1623316"/>
                    <a:gd name="connsiteX28" fmla="*/ 842804 w 2579136"/>
                    <a:gd name="connsiteY28" fmla="*/ 41096 h 1623316"/>
                    <a:gd name="connsiteX29" fmla="*/ 801707 w 2579136"/>
                    <a:gd name="connsiteY29" fmla="*/ 30822 h 1623316"/>
                    <a:gd name="connsiteX30" fmla="*/ 585950 w 2579136"/>
                    <a:gd name="connsiteY30" fmla="*/ 51370 h 1623316"/>
                    <a:gd name="connsiteX31" fmla="*/ 555127 w 2579136"/>
                    <a:gd name="connsiteY31" fmla="*/ 61645 h 1623316"/>
                    <a:gd name="connsiteX32" fmla="*/ 472934 w 2579136"/>
                    <a:gd name="connsiteY32" fmla="*/ 82193 h 1623316"/>
                    <a:gd name="connsiteX33" fmla="*/ 411289 w 2579136"/>
                    <a:gd name="connsiteY33" fmla="*/ 102741 h 1623316"/>
                    <a:gd name="connsiteX34" fmla="*/ 339370 w 2579136"/>
                    <a:gd name="connsiteY34" fmla="*/ 123289 h 1623316"/>
                    <a:gd name="connsiteX35" fmla="*/ 277725 w 2579136"/>
                    <a:gd name="connsiteY35" fmla="*/ 133564 h 1623316"/>
                    <a:gd name="connsiteX36" fmla="*/ 267451 w 2579136"/>
                    <a:gd name="connsiteY36" fmla="*/ 164386 h 1623316"/>
                    <a:gd name="connsiteX37" fmla="*/ 236629 w 2579136"/>
                    <a:gd name="connsiteY37" fmla="*/ 184934 h 1623316"/>
                    <a:gd name="connsiteX38" fmla="*/ 216080 w 2579136"/>
                    <a:gd name="connsiteY38" fmla="*/ 205483 h 1623316"/>
                    <a:gd name="connsiteX39" fmla="*/ 226354 w 2579136"/>
                    <a:gd name="connsiteY39" fmla="*/ 236305 h 1623316"/>
                    <a:gd name="connsiteX40" fmla="*/ 205806 w 2579136"/>
                    <a:gd name="connsiteY40" fmla="*/ 256854 h 1623316"/>
                    <a:gd name="connsiteX41" fmla="*/ 154435 w 2579136"/>
                    <a:gd name="connsiteY41" fmla="*/ 297950 h 1623316"/>
                    <a:gd name="connsiteX42" fmla="*/ 133887 w 2579136"/>
                    <a:gd name="connsiteY42" fmla="*/ 359595 h 1623316"/>
                    <a:gd name="connsiteX43" fmla="*/ 82516 w 2579136"/>
                    <a:gd name="connsiteY43" fmla="*/ 421240 h 1623316"/>
                    <a:gd name="connsiteX44" fmla="*/ 51694 w 2579136"/>
                    <a:gd name="connsiteY44" fmla="*/ 441788 h 1623316"/>
                    <a:gd name="connsiteX45" fmla="*/ 72242 w 2579136"/>
                    <a:gd name="connsiteY45" fmla="*/ 503433 h 1623316"/>
                    <a:gd name="connsiteX46" fmla="*/ 51694 w 2579136"/>
                    <a:gd name="connsiteY46" fmla="*/ 565078 h 1623316"/>
                    <a:gd name="connsiteX47" fmla="*/ 61968 w 2579136"/>
                    <a:gd name="connsiteY47" fmla="*/ 595901 h 1623316"/>
                    <a:gd name="connsiteX48" fmla="*/ 31145 w 2579136"/>
                    <a:gd name="connsiteY48" fmla="*/ 647272 h 1623316"/>
                    <a:gd name="connsiteX49" fmla="*/ 20871 w 2579136"/>
                    <a:gd name="connsiteY49" fmla="*/ 688368 h 1623316"/>
                    <a:gd name="connsiteX50" fmla="*/ 323 w 2579136"/>
                    <a:gd name="connsiteY50" fmla="*/ 719191 h 1623316"/>
                    <a:gd name="connsiteX51" fmla="*/ 31145 w 2579136"/>
                    <a:gd name="connsiteY51" fmla="*/ 729465 h 1623316"/>
                    <a:gd name="connsiteX52" fmla="*/ 20871 w 2579136"/>
                    <a:gd name="connsiteY52" fmla="*/ 770561 h 1623316"/>
                    <a:gd name="connsiteX53" fmla="*/ 61968 w 2579136"/>
                    <a:gd name="connsiteY53" fmla="*/ 904125 h 1623316"/>
                    <a:gd name="connsiteX54" fmla="*/ 72242 w 2579136"/>
                    <a:gd name="connsiteY54" fmla="*/ 986319 h 1623316"/>
                    <a:gd name="connsiteX55" fmla="*/ 103065 w 2579136"/>
                    <a:gd name="connsiteY55" fmla="*/ 1058238 h 1623316"/>
                    <a:gd name="connsiteX56" fmla="*/ 123613 w 2579136"/>
                    <a:gd name="connsiteY56" fmla="*/ 1130157 h 1623316"/>
                    <a:gd name="connsiteX57" fmla="*/ 144161 w 2579136"/>
                    <a:gd name="connsiteY57" fmla="*/ 1171254 h 1623316"/>
                    <a:gd name="connsiteX58" fmla="*/ 164709 w 2579136"/>
                    <a:gd name="connsiteY58" fmla="*/ 1253447 h 1623316"/>
                    <a:gd name="connsiteX59" fmla="*/ 195532 w 2579136"/>
                    <a:gd name="connsiteY59" fmla="*/ 1243173 h 1623316"/>
                    <a:gd name="connsiteX60" fmla="*/ 257177 w 2579136"/>
                    <a:gd name="connsiteY60" fmla="*/ 1284269 h 1623316"/>
                    <a:gd name="connsiteX61" fmla="*/ 267451 w 2579136"/>
                    <a:gd name="connsiteY61" fmla="*/ 1387011 h 1623316"/>
                    <a:gd name="connsiteX62" fmla="*/ 298274 w 2579136"/>
                    <a:gd name="connsiteY62" fmla="*/ 1376737 h 1623316"/>
                    <a:gd name="connsiteX63" fmla="*/ 308548 w 2579136"/>
                    <a:gd name="connsiteY63" fmla="*/ 1417833 h 1623316"/>
                    <a:gd name="connsiteX64" fmla="*/ 329096 w 2579136"/>
                    <a:gd name="connsiteY64" fmla="*/ 1458930 h 1623316"/>
                    <a:gd name="connsiteX65" fmla="*/ 359918 w 2579136"/>
                    <a:gd name="connsiteY65" fmla="*/ 1510301 h 1623316"/>
                    <a:gd name="connsiteX66" fmla="*/ 390741 w 2579136"/>
                    <a:gd name="connsiteY66" fmla="*/ 1489752 h 1623316"/>
                    <a:gd name="connsiteX67" fmla="*/ 411289 w 2579136"/>
                    <a:gd name="connsiteY67" fmla="*/ 1458930 h 1623316"/>
                    <a:gd name="connsiteX68" fmla="*/ 431838 w 2579136"/>
                    <a:gd name="connsiteY68" fmla="*/ 1520575 h 1623316"/>
                    <a:gd name="connsiteX69" fmla="*/ 452386 w 2579136"/>
                    <a:gd name="connsiteY69" fmla="*/ 1551397 h 1623316"/>
                    <a:gd name="connsiteX70" fmla="*/ 503757 w 2579136"/>
                    <a:gd name="connsiteY70" fmla="*/ 1561672 h 1623316"/>
                    <a:gd name="connsiteX71" fmla="*/ 524305 w 2579136"/>
                    <a:gd name="connsiteY71" fmla="*/ 1623316 h 1623316"/>
                    <a:gd name="connsiteX72" fmla="*/ 544853 w 2579136"/>
                    <a:gd name="connsiteY72" fmla="*/ 1592494 h 1623316"/>
                    <a:gd name="connsiteX73" fmla="*/ 555127 w 2579136"/>
                    <a:gd name="connsiteY73" fmla="*/ 1551397 h 1623316"/>
                    <a:gd name="connsiteX74" fmla="*/ 565402 w 2579136"/>
                    <a:gd name="connsiteY74" fmla="*/ 1520575 h 1623316"/>
                    <a:gd name="connsiteX75" fmla="*/ 596224 w 2579136"/>
                    <a:gd name="connsiteY75" fmla="*/ 1530849 h 1623316"/>
                    <a:gd name="connsiteX76" fmla="*/ 606498 w 2579136"/>
                    <a:gd name="connsiteY76" fmla="*/ 1489752 h 1623316"/>
                    <a:gd name="connsiteX77" fmla="*/ 616772 w 2579136"/>
                    <a:gd name="connsiteY77" fmla="*/ 1356188 h 1623316"/>
                    <a:gd name="connsiteX78" fmla="*/ 637321 w 2579136"/>
                    <a:gd name="connsiteY78" fmla="*/ 1376737 h 1623316"/>
                    <a:gd name="connsiteX79" fmla="*/ 688691 w 2579136"/>
                    <a:gd name="connsiteY79" fmla="*/ 1345914 h 1623316"/>
                    <a:gd name="connsiteX80" fmla="*/ 719514 w 2579136"/>
                    <a:gd name="connsiteY80" fmla="*/ 1294543 h 1623316"/>
                    <a:gd name="connsiteX81" fmla="*/ 740062 w 2579136"/>
                    <a:gd name="connsiteY81" fmla="*/ 1325366 h 1623316"/>
                    <a:gd name="connsiteX82" fmla="*/ 760611 w 2579136"/>
                    <a:gd name="connsiteY82" fmla="*/ 1294543 h 1623316"/>
                    <a:gd name="connsiteX83" fmla="*/ 770885 w 2579136"/>
                    <a:gd name="connsiteY83" fmla="*/ 1263721 h 1623316"/>
                    <a:gd name="connsiteX84" fmla="*/ 832530 w 2579136"/>
                    <a:gd name="connsiteY84" fmla="*/ 1232898 h 1623316"/>
                    <a:gd name="connsiteX85" fmla="*/ 883900 w 2579136"/>
                    <a:gd name="connsiteY85" fmla="*/ 1171254 h 1623316"/>
                    <a:gd name="connsiteX86" fmla="*/ 904449 w 2579136"/>
                    <a:gd name="connsiteY86" fmla="*/ 1150705 h 1623316"/>
                    <a:gd name="connsiteX87" fmla="*/ 945545 w 2579136"/>
                    <a:gd name="connsiteY87" fmla="*/ 1099334 h 1623316"/>
                    <a:gd name="connsiteX88" fmla="*/ 976368 w 2579136"/>
                    <a:gd name="connsiteY88" fmla="*/ 1089060 h 1623316"/>
                    <a:gd name="connsiteX89" fmla="*/ 1058561 w 2579136"/>
                    <a:gd name="connsiteY89" fmla="*/ 1047964 h 1623316"/>
                    <a:gd name="connsiteX90" fmla="*/ 1151029 w 2579136"/>
                    <a:gd name="connsiteY90" fmla="*/ 996593 h 1623316"/>
                    <a:gd name="connsiteX91" fmla="*/ 1202399 w 2579136"/>
                    <a:gd name="connsiteY91" fmla="*/ 945222 h 1623316"/>
                    <a:gd name="connsiteX92" fmla="*/ 1222948 w 2579136"/>
                    <a:gd name="connsiteY92" fmla="*/ 965770 h 1623316"/>
                    <a:gd name="connsiteX93" fmla="*/ 1284593 w 2579136"/>
                    <a:gd name="connsiteY93" fmla="*/ 924674 h 1623316"/>
                    <a:gd name="connsiteX94" fmla="*/ 1346238 w 2579136"/>
                    <a:gd name="connsiteY94" fmla="*/ 883577 h 1623316"/>
                    <a:gd name="connsiteX95" fmla="*/ 1407882 w 2579136"/>
                    <a:gd name="connsiteY95" fmla="*/ 904125 h 1623316"/>
                    <a:gd name="connsiteX96" fmla="*/ 1428431 w 2579136"/>
                    <a:gd name="connsiteY96" fmla="*/ 883577 h 1623316"/>
                    <a:gd name="connsiteX97" fmla="*/ 1459253 w 2579136"/>
                    <a:gd name="connsiteY97" fmla="*/ 863029 h 1623316"/>
                    <a:gd name="connsiteX98" fmla="*/ 1490076 w 2579136"/>
                    <a:gd name="connsiteY98" fmla="*/ 821932 h 1623316"/>
                    <a:gd name="connsiteX99" fmla="*/ 1541447 w 2579136"/>
                    <a:gd name="connsiteY99" fmla="*/ 770561 h 1623316"/>
                    <a:gd name="connsiteX100" fmla="*/ 1633914 w 2579136"/>
                    <a:gd name="connsiteY100" fmla="*/ 719191 h 1623316"/>
                    <a:gd name="connsiteX101" fmla="*/ 1726381 w 2579136"/>
                    <a:gd name="connsiteY101" fmla="*/ 667820 h 1623316"/>
                    <a:gd name="connsiteX102" fmla="*/ 1777752 w 2579136"/>
                    <a:gd name="connsiteY102" fmla="*/ 657546 h 1623316"/>
                    <a:gd name="connsiteX103" fmla="*/ 1818849 w 2579136"/>
                    <a:gd name="connsiteY103" fmla="*/ 626723 h 1623316"/>
                    <a:gd name="connsiteX104" fmla="*/ 1849671 w 2579136"/>
                    <a:gd name="connsiteY104" fmla="*/ 606175 h 1623316"/>
                    <a:gd name="connsiteX105" fmla="*/ 1870220 w 2579136"/>
                    <a:gd name="connsiteY105" fmla="*/ 626723 h 1623316"/>
                    <a:gd name="connsiteX106" fmla="*/ 1901042 w 2579136"/>
                    <a:gd name="connsiteY106" fmla="*/ 606175 h 1623316"/>
                    <a:gd name="connsiteX107" fmla="*/ 1983235 w 2579136"/>
                    <a:gd name="connsiteY107" fmla="*/ 544530 h 1623316"/>
                    <a:gd name="connsiteX108" fmla="*/ 2055154 w 2579136"/>
                    <a:gd name="connsiteY108" fmla="*/ 523982 h 1623316"/>
                    <a:gd name="connsiteX109" fmla="*/ 2127074 w 2579136"/>
                    <a:gd name="connsiteY109" fmla="*/ 482885 h 1623316"/>
                    <a:gd name="connsiteX110" fmla="*/ 2137348 w 2579136"/>
                    <a:gd name="connsiteY110" fmla="*/ 523982 h 1623316"/>
                    <a:gd name="connsiteX111" fmla="*/ 2157896 w 2579136"/>
                    <a:gd name="connsiteY111" fmla="*/ 503433 h 1623316"/>
                    <a:gd name="connsiteX112" fmla="*/ 2198993 w 2579136"/>
                    <a:gd name="connsiteY112" fmla="*/ 452063 h 1623316"/>
                    <a:gd name="connsiteX113" fmla="*/ 2229815 w 2579136"/>
                    <a:gd name="connsiteY113" fmla="*/ 441788 h 1623316"/>
                    <a:gd name="connsiteX114" fmla="*/ 2270912 w 2579136"/>
                    <a:gd name="connsiteY114" fmla="*/ 421240 h 1623316"/>
                    <a:gd name="connsiteX115" fmla="*/ 2363379 w 2579136"/>
                    <a:gd name="connsiteY115" fmla="*/ 369869 h 1623316"/>
                    <a:gd name="connsiteX116" fmla="*/ 2445572 w 2579136"/>
                    <a:gd name="connsiteY116" fmla="*/ 308224 h 1623316"/>
                    <a:gd name="connsiteX117" fmla="*/ 2466121 w 2579136"/>
                    <a:gd name="connsiteY117" fmla="*/ 287676 h 1623316"/>
                    <a:gd name="connsiteX118" fmla="*/ 2507217 w 2579136"/>
                    <a:gd name="connsiteY118" fmla="*/ 277402 h 1623316"/>
                    <a:gd name="connsiteX119" fmla="*/ 2527766 w 2579136"/>
                    <a:gd name="connsiteY119" fmla="*/ 226031 h 1623316"/>
                    <a:gd name="connsiteX120" fmla="*/ 2579136 w 2579136"/>
                    <a:gd name="connsiteY120" fmla="*/ 133564 h 1623316"/>
                    <a:gd name="connsiteX121" fmla="*/ 2476395 w 2579136"/>
                    <a:gd name="connsiteY121" fmla="*/ 123289 h 1623316"/>
                    <a:gd name="connsiteX122" fmla="*/ 2445572 w 2579136"/>
                    <a:gd name="connsiteY122" fmla="*/ 133564 h 1623316"/>
                    <a:gd name="connsiteX123" fmla="*/ 2425024 w 2579136"/>
                    <a:gd name="connsiteY123" fmla="*/ 195209 h 162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579136" h="1623316">
                      <a:moveTo>
                        <a:pt x="2517491" y="154112"/>
                      </a:moveTo>
                      <a:cubicBezTo>
                        <a:pt x="2490093" y="150687"/>
                        <a:pt x="2462464" y="148777"/>
                        <a:pt x="2435298" y="143838"/>
                      </a:cubicBezTo>
                      <a:cubicBezTo>
                        <a:pt x="2424643" y="141901"/>
                        <a:pt x="2414982" y="136191"/>
                        <a:pt x="2404476" y="133564"/>
                      </a:cubicBezTo>
                      <a:cubicBezTo>
                        <a:pt x="2387535" y="129328"/>
                        <a:pt x="2370229" y="126714"/>
                        <a:pt x="2353105" y="123289"/>
                      </a:cubicBezTo>
                      <a:cubicBezTo>
                        <a:pt x="2329132" y="126714"/>
                        <a:pt x="2304932" y="128815"/>
                        <a:pt x="2281186" y="133564"/>
                      </a:cubicBezTo>
                      <a:cubicBezTo>
                        <a:pt x="2270566" y="135688"/>
                        <a:pt x="2258820" y="137073"/>
                        <a:pt x="2250363" y="143838"/>
                      </a:cubicBezTo>
                      <a:cubicBezTo>
                        <a:pt x="2240721" y="151552"/>
                        <a:pt x="2236664" y="164386"/>
                        <a:pt x="2229815" y="174660"/>
                      </a:cubicBezTo>
                      <a:cubicBezTo>
                        <a:pt x="2217298" y="170488"/>
                        <a:pt x="2148423" y="145779"/>
                        <a:pt x="2127074" y="143838"/>
                      </a:cubicBezTo>
                      <a:cubicBezTo>
                        <a:pt x="2065587" y="138248"/>
                        <a:pt x="2003784" y="136989"/>
                        <a:pt x="1942139" y="133564"/>
                      </a:cubicBezTo>
                      <a:cubicBezTo>
                        <a:pt x="1911185" y="112927"/>
                        <a:pt x="1906718" y="108109"/>
                        <a:pt x="1870220" y="92467"/>
                      </a:cubicBezTo>
                      <a:cubicBezTo>
                        <a:pt x="1860266" y="88201"/>
                        <a:pt x="1849671" y="85618"/>
                        <a:pt x="1839397" y="82193"/>
                      </a:cubicBezTo>
                      <a:cubicBezTo>
                        <a:pt x="1794931" y="87134"/>
                        <a:pt x="1740538" y="102638"/>
                        <a:pt x="1695559" y="82193"/>
                      </a:cubicBezTo>
                      <a:cubicBezTo>
                        <a:pt x="1673077" y="71974"/>
                        <a:pt x="1633914" y="41096"/>
                        <a:pt x="1633914" y="41096"/>
                      </a:cubicBezTo>
                      <a:cubicBezTo>
                        <a:pt x="1620215" y="44521"/>
                        <a:pt x="1606394" y="47491"/>
                        <a:pt x="1592817" y="51370"/>
                      </a:cubicBezTo>
                      <a:cubicBezTo>
                        <a:pt x="1582404" y="54345"/>
                        <a:pt x="1572825" y="61645"/>
                        <a:pt x="1561995" y="61645"/>
                      </a:cubicBezTo>
                      <a:cubicBezTo>
                        <a:pt x="1547874" y="61645"/>
                        <a:pt x="1534597" y="54795"/>
                        <a:pt x="1520898" y="51370"/>
                      </a:cubicBezTo>
                      <a:cubicBezTo>
                        <a:pt x="1510624" y="44521"/>
                        <a:pt x="1501425" y="35686"/>
                        <a:pt x="1490076" y="30822"/>
                      </a:cubicBezTo>
                      <a:cubicBezTo>
                        <a:pt x="1477097" y="25260"/>
                        <a:pt x="1463100" y="20548"/>
                        <a:pt x="1448979" y="20548"/>
                      </a:cubicBezTo>
                      <a:cubicBezTo>
                        <a:pt x="1424182" y="20548"/>
                        <a:pt x="1391109" y="32988"/>
                        <a:pt x="1366786" y="41096"/>
                      </a:cubicBezTo>
                      <a:cubicBezTo>
                        <a:pt x="1356512" y="34247"/>
                        <a:pt x="1347247" y="25563"/>
                        <a:pt x="1335963" y="20548"/>
                      </a:cubicBezTo>
                      <a:cubicBezTo>
                        <a:pt x="1316170" y="11751"/>
                        <a:pt x="1274318" y="0"/>
                        <a:pt x="1274318" y="0"/>
                      </a:cubicBezTo>
                      <a:cubicBezTo>
                        <a:pt x="1253770" y="6849"/>
                        <a:pt x="1227990" y="5233"/>
                        <a:pt x="1212674" y="20548"/>
                      </a:cubicBezTo>
                      <a:cubicBezTo>
                        <a:pt x="1205824" y="27397"/>
                        <a:pt x="1201315" y="38033"/>
                        <a:pt x="1192125" y="41096"/>
                      </a:cubicBezTo>
                      <a:cubicBezTo>
                        <a:pt x="1169151" y="48754"/>
                        <a:pt x="1144032" y="47038"/>
                        <a:pt x="1120206" y="51370"/>
                      </a:cubicBezTo>
                      <a:cubicBezTo>
                        <a:pt x="1091829" y="56530"/>
                        <a:pt x="1074692" y="63117"/>
                        <a:pt x="1048287" y="71919"/>
                      </a:cubicBezTo>
                      <a:cubicBezTo>
                        <a:pt x="1041438" y="61645"/>
                        <a:pt x="1039453" y="45001"/>
                        <a:pt x="1027739" y="41096"/>
                      </a:cubicBezTo>
                      <a:cubicBezTo>
                        <a:pt x="1021286" y="38945"/>
                        <a:pt x="965409" y="58448"/>
                        <a:pt x="955820" y="61645"/>
                      </a:cubicBezTo>
                      <a:cubicBezTo>
                        <a:pt x="928422" y="58220"/>
                        <a:pt x="900792" y="56309"/>
                        <a:pt x="873626" y="51370"/>
                      </a:cubicBezTo>
                      <a:cubicBezTo>
                        <a:pt x="862971" y="49433"/>
                        <a:pt x="853217" y="44071"/>
                        <a:pt x="842804" y="41096"/>
                      </a:cubicBezTo>
                      <a:cubicBezTo>
                        <a:pt x="829227" y="37217"/>
                        <a:pt x="815406" y="34247"/>
                        <a:pt x="801707" y="30822"/>
                      </a:cubicBezTo>
                      <a:cubicBezTo>
                        <a:pt x="670391" y="57085"/>
                        <a:pt x="849849" y="23590"/>
                        <a:pt x="585950" y="51370"/>
                      </a:cubicBezTo>
                      <a:cubicBezTo>
                        <a:pt x="575179" y="52504"/>
                        <a:pt x="565576" y="58795"/>
                        <a:pt x="555127" y="61645"/>
                      </a:cubicBezTo>
                      <a:cubicBezTo>
                        <a:pt x="527881" y="69076"/>
                        <a:pt x="499726" y="73263"/>
                        <a:pt x="472934" y="82193"/>
                      </a:cubicBezTo>
                      <a:lnTo>
                        <a:pt x="411289" y="102741"/>
                      </a:lnTo>
                      <a:cubicBezTo>
                        <a:pt x="381909" y="112534"/>
                        <a:pt x="371627" y="116837"/>
                        <a:pt x="339370" y="123289"/>
                      </a:cubicBezTo>
                      <a:cubicBezTo>
                        <a:pt x="318943" y="127375"/>
                        <a:pt x="298273" y="130139"/>
                        <a:pt x="277725" y="133564"/>
                      </a:cubicBezTo>
                      <a:cubicBezTo>
                        <a:pt x="274300" y="143838"/>
                        <a:pt x="274216" y="155929"/>
                        <a:pt x="267451" y="164386"/>
                      </a:cubicBezTo>
                      <a:cubicBezTo>
                        <a:pt x="259737" y="174028"/>
                        <a:pt x="246271" y="177220"/>
                        <a:pt x="236629" y="184934"/>
                      </a:cubicBezTo>
                      <a:cubicBezTo>
                        <a:pt x="229065" y="190985"/>
                        <a:pt x="222930" y="198633"/>
                        <a:pt x="216080" y="205483"/>
                      </a:cubicBezTo>
                      <a:cubicBezTo>
                        <a:pt x="219505" y="215757"/>
                        <a:pt x="228478" y="225686"/>
                        <a:pt x="226354" y="236305"/>
                      </a:cubicBezTo>
                      <a:cubicBezTo>
                        <a:pt x="224454" y="245804"/>
                        <a:pt x="213370" y="250803"/>
                        <a:pt x="205806" y="256854"/>
                      </a:cubicBezTo>
                      <a:cubicBezTo>
                        <a:pt x="140990" y="308708"/>
                        <a:pt x="204060" y="248327"/>
                        <a:pt x="154435" y="297950"/>
                      </a:cubicBezTo>
                      <a:cubicBezTo>
                        <a:pt x="147586" y="318498"/>
                        <a:pt x="146883" y="342267"/>
                        <a:pt x="133887" y="359595"/>
                      </a:cubicBezTo>
                      <a:cubicBezTo>
                        <a:pt x="118896" y="379583"/>
                        <a:pt x="102930" y="404909"/>
                        <a:pt x="82516" y="421240"/>
                      </a:cubicBezTo>
                      <a:cubicBezTo>
                        <a:pt x="72874" y="428954"/>
                        <a:pt x="61968" y="434939"/>
                        <a:pt x="51694" y="441788"/>
                      </a:cubicBezTo>
                      <a:cubicBezTo>
                        <a:pt x="92331" y="468881"/>
                        <a:pt x="87722" y="451832"/>
                        <a:pt x="72242" y="503433"/>
                      </a:cubicBezTo>
                      <a:cubicBezTo>
                        <a:pt x="66018" y="524179"/>
                        <a:pt x="51694" y="565078"/>
                        <a:pt x="51694" y="565078"/>
                      </a:cubicBezTo>
                      <a:cubicBezTo>
                        <a:pt x="55119" y="575352"/>
                        <a:pt x="61968" y="585071"/>
                        <a:pt x="61968" y="595901"/>
                      </a:cubicBezTo>
                      <a:cubicBezTo>
                        <a:pt x="61968" y="622576"/>
                        <a:pt x="47422" y="630995"/>
                        <a:pt x="31145" y="647272"/>
                      </a:cubicBezTo>
                      <a:cubicBezTo>
                        <a:pt x="27720" y="660971"/>
                        <a:pt x="26433" y="675389"/>
                        <a:pt x="20871" y="688368"/>
                      </a:cubicBezTo>
                      <a:cubicBezTo>
                        <a:pt x="16007" y="699718"/>
                        <a:pt x="-2672" y="707212"/>
                        <a:pt x="323" y="719191"/>
                      </a:cubicBezTo>
                      <a:cubicBezTo>
                        <a:pt x="2950" y="729697"/>
                        <a:pt x="20871" y="726040"/>
                        <a:pt x="31145" y="729465"/>
                      </a:cubicBezTo>
                      <a:cubicBezTo>
                        <a:pt x="27720" y="743164"/>
                        <a:pt x="19865" y="756477"/>
                        <a:pt x="20871" y="770561"/>
                      </a:cubicBezTo>
                      <a:cubicBezTo>
                        <a:pt x="27303" y="860603"/>
                        <a:pt x="27894" y="853014"/>
                        <a:pt x="61968" y="904125"/>
                      </a:cubicBezTo>
                      <a:cubicBezTo>
                        <a:pt x="65393" y="931523"/>
                        <a:pt x="67303" y="959153"/>
                        <a:pt x="72242" y="986319"/>
                      </a:cubicBezTo>
                      <a:cubicBezTo>
                        <a:pt x="76561" y="1010075"/>
                        <a:pt x="92944" y="1037996"/>
                        <a:pt x="103065" y="1058238"/>
                      </a:cubicBezTo>
                      <a:cubicBezTo>
                        <a:pt x="108278" y="1079091"/>
                        <a:pt x="114770" y="1109523"/>
                        <a:pt x="123613" y="1130157"/>
                      </a:cubicBezTo>
                      <a:cubicBezTo>
                        <a:pt x="129646" y="1144235"/>
                        <a:pt x="138128" y="1157176"/>
                        <a:pt x="144161" y="1171254"/>
                      </a:cubicBezTo>
                      <a:cubicBezTo>
                        <a:pt x="156008" y="1198898"/>
                        <a:pt x="158678" y="1223294"/>
                        <a:pt x="164709" y="1253447"/>
                      </a:cubicBezTo>
                      <a:cubicBezTo>
                        <a:pt x="174983" y="1250022"/>
                        <a:pt x="185258" y="1239748"/>
                        <a:pt x="195532" y="1243173"/>
                      </a:cubicBezTo>
                      <a:cubicBezTo>
                        <a:pt x="218961" y="1250982"/>
                        <a:pt x="257177" y="1284269"/>
                        <a:pt x="257177" y="1284269"/>
                      </a:cubicBezTo>
                      <a:cubicBezTo>
                        <a:pt x="260602" y="1318516"/>
                        <a:pt x="253472" y="1355559"/>
                        <a:pt x="267451" y="1387011"/>
                      </a:cubicBezTo>
                      <a:cubicBezTo>
                        <a:pt x="271850" y="1396908"/>
                        <a:pt x="289610" y="1370239"/>
                        <a:pt x="298274" y="1376737"/>
                      </a:cubicBezTo>
                      <a:cubicBezTo>
                        <a:pt x="309570" y="1385209"/>
                        <a:pt x="303590" y="1404612"/>
                        <a:pt x="308548" y="1417833"/>
                      </a:cubicBezTo>
                      <a:cubicBezTo>
                        <a:pt x="313926" y="1432174"/>
                        <a:pt x="323063" y="1444852"/>
                        <a:pt x="329096" y="1458930"/>
                      </a:cubicBezTo>
                      <a:cubicBezTo>
                        <a:pt x="349102" y="1505610"/>
                        <a:pt x="325748" y="1476129"/>
                        <a:pt x="359918" y="1510301"/>
                      </a:cubicBezTo>
                      <a:cubicBezTo>
                        <a:pt x="370192" y="1503451"/>
                        <a:pt x="382009" y="1498484"/>
                        <a:pt x="390741" y="1489752"/>
                      </a:cubicBezTo>
                      <a:cubicBezTo>
                        <a:pt x="399472" y="1481021"/>
                        <a:pt x="401411" y="1451521"/>
                        <a:pt x="411289" y="1458930"/>
                      </a:cubicBezTo>
                      <a:cubicBezTo>
                        <a:pt x="428617" y="1471926"/>
                        <a:pt x="419823" y="1502553"/>
                        <a:pt x="431838" y="1520575"/>
                      </a:cubicBezTo>
                      <a:lnTo>
                        <a:pt x="452386" y="1551397"/>
                      </a:lnTo>
                      <a:cubicBezTo>
                        <a:pt x="478883" y="1542565"/>
                        <a:pt x="487639" y="1529436"/>
                        <a:pt x="503757" y="1561672"/>
                      </a:cubicBezTo>
                      <a:cubicBezTo>
                        <a:pt x="513444" y="1581045"/>
                        <a:pt x="524305" y="1623316"/>
                        <a:pt x="524305" y="1623316"/>
                      </a:cubicBezTo>
                      <a:cubicBezTo>
                        <a:pt x="531154" y="1613042"/>
                        <a:pt x="539989" y="1603843"/>
                        <a:pt x="544853" y="1592494"/>
                      </a:cubicBezTo>
                      <a:cubicBezTo>
                        <a:pt x="550415" y="1579515"/>
                        <a:pt x="551248" y="1564974"/>
                        <a:pt x="555127" y="1551397"/>
                      </a:cubicBezTo>
                      <a:cubicBezTo>
                        <a:pt x="558102" y="1540984"/>
                        <a:pt x="561977" y="1530849"/>
                        <a:pt x="565402" y="1520575"/>
                      </a:cubicBezTo>
                      <a:cubicBezTo>
                        <a:pt x="575676" y="1524000"/>
                        <a:pt x="587560" y="1537347"/>
                        <a:pt x="596224" y="1530849"/>
                      </a:cubicBezTo>
                      <a:cubicBezTo>
                        <a:pt x="607520" y="1522376"/>
                        <a:pt x="604848" y="1503776"/>
                        <a:pt x="606498" y="1489752"/>
                      </a:cubicBezTo>
                      <a:cubicBezTo>
                        <a:pt x="611715" y="1445405"/>
                        <a:pt x="613347" y="1400709"/>
                        <a:pt x="616772" y="1356188"/>
                      </a:cubicBezTo>
                      <a:cubicBezTo>
                        <a:pt x="623622" y="1363038"/>
                        <a:pt x="627822" y="1374837"/>
                        <a:pt x="637321" y="1376737"/>
                      </a:cubicBezTo>
                      <a:cubicBezTo>
                        <a:pt x="659550" y="1381183"/>
                        <a:pt x="676391" y="1358215"/>
                        <a:pt x="688691" y="1345914"/>
                      </a:cubicBezTo>
                      <a:cubicBezTo>
                        <a:pt x="689899" y="1342290"/>
                        <a:pt x="702158" y="1290204"/>
                        <a:pt x="719514" y="1294543"/>
                      </a:cubicBezTo>
                      <a:cubicBezTo>
                        <a:pt x="731493" y="1297538"/>
                        <a:pt x="733213" y="1315092"/>
                        <a:pt x="740062" y="1325366"/>
                      </a:cubicBezTo>
                      <a:cubicBezTo>
                        <a:pt x="746912" y="1315092"/>
                        <a:pt x="755089" y="1305588"/>
                        <a:pt x="760611" y="1294543"/>
                      </a:cubicBezTo>
                      <a:cubicBezTo>
                        <a:pt x="765454" y="1284857"/>
                        <a:pt x="764120" y="1272178"/>
                        <a:pt x="770885" y="1263721"/>
                      </a:cubicBezTo>
                      <a:cubicBezTo>
                        <a:pt x="785369" y="1245616"/>
                        <a:pt x="812226" y="1239666"/>
                        <a:pt x="832530" y="1232898"/>
                      </a:cubicBezTo>
                      <a:cubicBezTo>
                        <a:pt x="905747" y="1159681"/>
                        <a:pt x="826683" y="1242774"/>
                        <a:pt x="883900" y="1171254"/>
                      </a:cubicBezTo>
                      <a:cubicBezTo>
                        <a:pt x="889951" y="1163690"/>
                        <a:pt x="898398" y="1158269"/>
                        <a:pt x="904449" y="1150705"/>
                      </a:cubicBezTo>
                      <a:cubicBezTo>
                        <a:pt x="917370" y="1134554"/>
                        <a:pt x="926465" y="1110782"/>
                        <a:pt x="945545" y="1099334"/>
                      </a:cubicBezTo>
                      <a:cubicBezTo>
                        <a:pt x="954832" y="1093762"/>
                        <a:pt x="966094" y="1092485"/>
                        <a:pt x="976368" y="1089060"/>
                      </a:cubicBezTo>
                      <a:cubicBezTo>
                        <a:pt x="1035397" y="1030031"/>
                        <a:pt x="1004765" y="1030030"/>
                        <a:pt x="1058561" y="1047964"/>
                      </a:cubicBezTo>
                      <a:cubicBezTo>
                        <a:pt x="1129217" y="1000860"/>
                        <a:pt x="1096777" y="1014676"/>
                        <a:pt x="1151029" y="996593"/>
                      </a:cubicBezTo>
                      <a:cubicBezTo>
                        <a:pt x="1160161" y="982894"/>
                        <a:pt x="1179567" y="945222"/>
                        <a:pt x="1202399" y="945222"/>
                      </a:cubicBezTo>
                      <a:cubicBezTo>
                        <a:pt x="1212086" y="945222"/>
                        <a:pt x="1216098" y="958921"/>
                        <a:pt x="1222948" y="965770"/>
                      </a:cubicBezTo>
                      <a:cubicBezTo>
                        <a:pt x="1308476" y="944388"/>
                        <a:pt x="1227832" y="974339"/>
                        <a:pt x="1284593" y="924674"/>
                      </a:cubicBezTo>
                      <a:cubicBezTo>
                        <a:pt x="1303179" y="908412"/>
                        <a:pt x="1346238" y="883577"/>
                        <a:pt x="1346238" y="883577"/>
                      </a:cubicBezTo>
                      <a:cubicBezTo>
                        <a:pt x="1366786" y="890426"/>
                        <a:pt x="1392566" y="919440"/>
                        <a:pt x="1407882" y="904125"/>
                      </a:cubicBezTo>
                      <a:cubicBezTo>
                        <a:pt x="1414732" y="897276"/>
                        <a:pt x="1420867" y="889628"/>
                        <a:pt x="1428431" y="883577"/>
                      </a:cubicBezTo>
                      <a:cubicBezTo>
                        <a:pt x="1438073" y="875863"/>
                        <a:pt x="1450522" y="871760"/>
                        <a:pt x="1459253" y="863029"/>
                      </a:cubicBezTo>
                      <a:cubicBezTo>
                        <a:pt x="1471361" y="850921"/>
                        <a:pt x="1479802" y="835631"/>
                        <a:pt x="1490076" y="821932"/>
                      </a:cubicBezTo>
                      <a:cubicBezTo>
                        <a:pt x="1514170" y="749649"/>
                        <a:pt x="1477968" y="834040"/>
                        <a:pt x="1541447" y="770561"/>
                      </a:cubicBezTo>
                      <a:cubicBezTo>
                        <a:pt x="1609432" y="702576"/>
                        <a:pt x="1488951" y="739900"/>
                        <a:pt x="1633914" y="719191"/>
                      </a:cubicBezTo>
                      <a:cubicBezTo>
                        <a:pt x="1703217" y="649888"/>
                        <a:pt x="1667991" y="648357"/>
                        <a:pt x="1726381" y="667820"/>
                      </a:cubicBezTo>
                      <a:cubicBezTo>
                        <a:pt x="1743505" y="664395"/>
                        <a:pt x="1761794" y="664638"/>
                        <a:pt x="1777752" y="657546"/>
                      </a:cubicBezTo>
                      <a:cubicBezTo>
                        <a:pt x="1793400" y="650591"/>
                        <a:pt x="1804915" y="636676"/>
                        <a:pt x="1818849" y="626723"/>
                      </a:cubicBezTo>
                      <a:cubicBezTo>
                        <a:pt x="1828897" y="619546"/>
                        <a:pt x="1839397" y="613024"/>
                        <a:pt x="1849671" y="606175"/>
                      </a:cubicBezTo>
                      <a:cubicBezTo>
                        <a:pt x="1856521" y="613024"/>
                        <a:pt x="1860533" y="626723"/>
                        <a:pt x="1870220" y="626723"/>
                      </a:cubicBezTo>
                      <a:cubicBezTo>
                        <a:pt x="1882568" y="626723"/>
                        <a:pt x="1891056" y="613438"/>
                        <a:pt x="1901042" y="606175"/>
                      </a:cubicBezTo>
                      <a:cubicBezTo>
                        <a:pt x="1928739" y="586032"/>
                        <a:pt x="1950306" y="553938"/>
                        <a:pt x="1983235" y="544530"/>
                      </a:cubicBezTo>
                      <a:cubicBezTo>
                        <a:pt x="2007208" y="537681"/>
                        <a:pt x="2031723" y="532502"/>
                        <a:pt x="2055154" y="523982"/>
                      </a:cubicBezTo>
                      <a:cubicBezTo>
                        <a:pt x="2083828" y="513555"/>
                        <a:pt x="2102427" y="499316"/>
                        <a:pt x="2127074" y="482885"/>
                      </a:cubicBezTo>
                      <a:cubicBezTo>
                        <a:pt x="2130499" y="496584"/>
                        <a:pt x="2125599" y="516149"/>
                        <a:pt x="2137348" y="523982"/>
                      </a:cubicBezTo>
                      <a:cubicBezTo>
                        <a:pt x="2145408" y="529355"/>
                        <a:pt x="2151845" y="510997"/>
                        <a:pt x="2157896" y="503433"/>
                      </a:cubicBezTo>
                      <a:cubicBezTo>
                        <a:pt x="2170821" y="487277"/>
                        <a:pt x="2179908" y="463514"/>
                        <a:pt x="2198993" y="452063"/>
                      </a:cubicBezTo>
                      <a:cubicBezTo>
                        <a:pt x="2208279" y="446491"/>
                        <a:pt x="2219861" y="446054"/>
                        <a:pt x="2229815" y="441788"/>
                      </a:cubicBezTo>
                      <a:cubicBezTo>
                        <a:pt x="2243892" y="435755"/>
                        <a:pt x="2257779" y="429120"/>
                        <a:pt x="2270912" y="421240"/>
                      </a:cubicBezTo>
                      <a:cubicBezTo>
                        <a:pt x="2359234" y="368247"/>
                        <a:pt x="2301381" y="390535"/>
                        <a:pt x="2363379" y="369869"/>
                      </a:cubicBezTo>
                      <a:cubicBezTo>
                        <a:pt x="2422408" y="310840"/>
                        <a:pt x="2391776" y="326156"/>
                        <a:pt x="2445572" y="308224"/>
                      </a:cubicBezTo>
                      <a:cubicBezTo>
                        <a:pt x="2452422" y="301375"/>
                        <a:pt x="2457457" y="292008"/>
                        <a:pt x="2466121" y="287676"/>
                      </a:cubicBezTo>
                      <a:cubicBezTo>
                        <a:pt x="2478751" y="281361"/>
                        <a:pt x="2497232" y="287387"/>
                        <a:pt x="2507217" y="277402"/>
                      </a:cubicBezTo>
                      <a:cubicBezTo>
                        <a:pt x="2520258" y="264361"/>
                        <a:pt x="2518935" y="242222"/>
                        <a:pt x="2527766" y="226031"/>
                      </a:cubicBezTo>
                      <a:cubicBezTo>
                        <a:pt x="2588326" y="115003"/>
                        <a:pt x="2555151" y="205519"/>
                        <a:pt x="2579136" y="133564"/>
                      </a:cubicBezTo>
                      <a:cubicBezTo>
                        <a:pt x="2544889" y="130139"/>
                        <a:pt x="2510813" y="123289"/>
                        <a:pt x="2476395" y="123289"/>
                      </a:cubicBezTo>
                      <a:cubicBezTo>
                        <a:pt x="2465565" y="123289"/>
                        <a:pt x="2451867" y="124751"/>
                        <a:pt x="2445572" y="133564"/>
                      </a:cubicBezTo>
                      <a:cubicBezTo>
                        <a:pt x="2432983" y="151189"/>
                        <a:pt x="2425024" y="195209"/>
                        <a:pt x="2425024" y="195209"/>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reeform 49">
                  <a:extLst>
                    <a:ext uri="{FF2B5EF4-FFF2-40B4-BE49-F238E27FC236}">
                      <a16:creationId xmlns:a16="http://schemas.microsoft.com/office/drawing/2014/main" id="{78C9BAF5-EDDB-2E41-864F-3D4C6C3231E8}"/>
                    </a:ext>
                  </a:extLst>
                </p:cNvPr>
                <p:cNvSpPr/>
                <p:nvPr/>
              </p:nvSpPr>
              <p:spPr>
                <a:xfrm>
                  <a:off x="6811766" y="4222679"/>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a:extLst>
                    <a:ext uri="{FF2B5EF4-FFF2-40B4-BE49-F238E27FC236}">
                      <a16:creationId xmlns:a16="http://schemas.microsoft.com/office/drawing/2014/main" id="{E512625B-1FEA-9C4C-BEA6-CA0C97BFF337}"/>
                    </a:ext>
                  </a:extLst>
                </p:cNvPr>
                <p:cNvSpPr/>
                <p:nvPr/>
              </p:nvSpPr>
              <p:spPr>
                <a:xfrm>
                  <a:off x="8382000" y="4344257"/>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a:extLst>
                    <a:ext uri="{FF2B5EF4-FFF2-40B4-BE49-F238E27FC236}">
                      <a16:creationId xmlns:a16="http://schemas.microsoft.com/office/drawing/2014/main" id="{553A6D0F-0314-FF4C-BFE3-7ACD46FC4450}"/>
                    </a:ext>
                  </a:extLst>
                </p:cNvPr>
                <p:cNvSpPr/>
                <p:nvPr/>
              </p:nvSpPr>
              <p:spPr>
                <a:xfrm>
                  <a:off x="6633529" y="4708616"/>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52">
                  <a:extLst>
                    <a:ext uri="{FF2B5EF4-FFF2-40B4-BE49-F238E27FC236}">
                      <a16:creationId xmlns:a16="http://schemas.microsoft.com/office/drawing/2014/main" id="{A20F9349-B9F6-6942-A6CE-2E57080CA8F1}"/>
                    </a:ext>
                  </a:extLst>
                </p:cNvPr>
                <p:cNvSpPr/>
                <p:nvPr/>
              </p:nvSpPr>
              <p:spPr>
                <a:xfrm>
                  <a:off x="6776395" y="5071377"/>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a:extLst>
                    <a:ext uri="{FF2B5EF4-FFF2-40B4-BE49-F238E27FC236}">
                      <a16:creationId xmlns:a16="http://schemas.microsoft.com/office/drawing/2014/main" id="{B2C1C4B5-2B5F-B646-A837-47CF60E146C6}"/>
                    </a:ext>
                  </a:extLst>
                </p:cNvPr>
                <p:cNvSpPr/>
                <p:nvPr/>
              </p:nvSpPr>
              <p:spPr>
                <a:xfrm>
                  <a:off x="7267192" y="4232954"/>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a:extLst>
                    <a:ext uri="{FF2B5EF4-FFF2-40B4-BE49-F238E27FC236}">
                      <a16:creationId xmlns:a16="http://schemas.microsoft.com/office/drawing/2014/main" id="{D12F8BA8-860C-EB42-BEA7-DB39D570FF91}"/>
                    </a:ext>
                  </a:extLst>
                </p:cNvPr>
                <p:cNvSpPr/>
                <p:nvPr/>
              </p:nvSpPr>
              <p:spPr>
                <a:xfrm>
                  <a:off x="7325422" y="4462052"/>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a:extLst>
                    <a:ext uri="{FF2B5EF4-FFF2-40B4-BE49-F238E27FC236}">
                      <a16:creationId xmlns:a16="http://schemas.microsoft.com/office/drawing/2014/main" id="{FFA7AD50-DAFA-354D-8B73-8E5A501C66C6}"/>
                    </a:ext>
                  </a:extLst>
                </p:cNvPr>
                <p:cNvSpPr/>
                <p:nvPr/>
              </p:nvSpPr>
              <p:spPr>
                <a:xfrm>
                  <a:off x="7825902" y="4251790"/>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2" name="Oval 71">
                <a:extLst>
                  <a:ext uri="{FF2B5EF4-FFF2-40B4-BE49-F238E27FC236}">
                    <a16:creationId xmlns:a16="http://schemas.microsoft.com/office/drawing/2014/main" id="{9992DDF2-A19F-0246-907C-A8DF05703D92}"/>
                  </a:ext>
                </a:extLst>
              </p:cNvPr>
              <p:cNvSpPr/>
              <p:nvPr/>
            </p:nvSpPr>
            <p:spPr>
              <a:xfrm rot="19862932">
                <a:off x="6608730" y="2011885"/>
                <a:ext cx="116321" cy="2311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2E25B39C-AC8C-FF42-BC34-D665407ADDD4}"/>
                  </a:ext>
                </a:extLst>
              </p:cNvPr>
              <p:cNvSpPr/>
              <p:nvPr/>
            </p:nvSpPr>
            <p:spPr>
              <a:xfrm>
                <a:off x="5678683" y="2086435"/>
                <a:ext cx="421240" cy="42425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8" name="TextBox 147">
              <a:extLst>
                <a:ext uri="{FF2B5EF4-FFF2-40B4-BE49-F238E27FC236}">
                  <a16:creationId xmlns:a16="http://schemas.microsoft.com/office/drawing/2014/main" id="{8199C8CD-9773-3E4F-8150-DA6BB1B47B2B}"/>
                </a:ext>
              </a:extLst>
            </p:cNvPr>
            <p:cNvSpPr txBox="1"/>
            <p:nvPr/>
          </p:nvSpPr>
          <p:spPr>
            <a:xfrm>
              <a:off x="2439147" y="5516831"/>
              <a:ext cx="1750354" cy="640042"/>
            </a:xfrm>
            <a:prstGeom prst="rect">
              <a:avLst/>
            </a:prstGeom>
            <a:noFill/>
          </p:spPr>
          <p:txBody>
            <a:bodyPr wrap="none" rtlCol="0">
              <a:spAutoFit/>
            </a:bodyPr>
            <a:lstStyle/>
            <a:p>
              <a:pPr algn="ctr"/>
              <a:r>
                <a:rPr lang="en-US" sz="1200" dirty="0"/>
                <a:t>PSC w/ Cirrhosis</a:t>
              </a:r>
            </a:p>
            <a:p>
              <a:pPr algn="ctr"/>
              <a:r>
                <a:rPr lang="en-US" sz="1200" dirty="0"/>
                <a:t>and Tumor</a:t>
              </a:r>
            </a:p>
          </p:txBody>
        </p:sp>
      </p:grpSp>
      <p:grpSp>
        <p:nvGrpSpPr>
          <p:cNvPr id="47" name="Group 46">
            <a:extLst>
              <a:ext uri="{FF2B5EF4-FFF2-40B4-BE49-F238E27FC236}">
                <a16:creationId xmlns:a16="http://schemas.microsoft.com/office/drawing/2014/main" id="{5D6B46AE-9353-FD42-AA6E-AD403998A8BE}"/>
              </a:ext>
            </a:extLst>
          </p:cNvPr>
          <p:cNvGrpSpPr/>
          <p:nvPr/>
        </p:nvGrpSpPr>
        <p:grpSpPr>
          <a:xfrm>
            <a:off x="615275" y="2836682"/>
            <a:ext cx="1276984" cy="813937"/>
            <a:chOff x="1144874" y="867792"/>
            <a:chExt cx="2620063" cy="1684962"/>
          </a:xfrm>
        </p:grpSpPr>
        <p:sp>
          <p:nvSpPr>
            <p:cNvPr id="6" name="Freeform 5">
              <a:extLst>
                <a:ext uri="{FF2B5EF4-FFF2-40B4-BE49-F238E27FC236}">
                  <a16:creationId xmlns:a16="http://schemas.microsoft.com/office/drawing/2014/main" id="{ED5C11F4-03AE-2F4A-A067-04A166D92042}"/>
                </a:ext>
              </a:extLst>
            </p:cNvPr>
            <p:cNvSpPr/>
            <p:nvPr/>
          </p:nvSpPr>
          <p:spPr>
            <a:xfrm>
              <a:off x="1144874" y="867792"/>
              <a:ext cx="2620063" cy="1684962"/>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F529696F-CE67-8240-BC6A-4F7F95A925A3}"/>
                </a:ext>
              </a:extLst>
            </p:cNvPr>
            <p:cNvGrpSpPr/>
            <p:nvPr/>
          </p:nvGrpSpPr>
          <p:grpSpPr>
            <a:xfrm>
              <a:off x="1828660" y="1395416"/>
              <a:ext cx="802858" cy="1000392"/>
              <a:chOff x="2044557" y="1315092"/>
              <a:chExt cx="802858" cy="1000392"/>
            </a:xfrm>
          </p:grpSpPr>
          <p:sp>
            <p:nvSpPr>
              <p:cNvPr id="7" name="Freeform 6">
                <a:extLst>
                  <a:ext uri="{FF2B5EF4-FFF2-40B4-BE49-F238E27FC236}">
                    <a16:creationId xmlns:a16="http://schemas.microsoft.com/office/drawing/2014/main" id="{185DDDAB-581D-5D4E-960C-6142607D7FD1}"/>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Freeform 7">
                <a:extLst>
                  <a:ext uri="{FF2B5EF4-FFF2-40B4-BE49-F238E27FC236}">
                    <a16:creationId xmlns:a16="http://schemas.microsoft.com/office/drawing/2014/main" id="{FFF52018-2BA3-664B-BEF3-FF46D2E0EBD9}"/>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49" name="TextBox 148">
            <a:extLst>
              <a:ext uri="{FF2B5EF4-FFF2-40B4-BE49-F238E27FC236}">
                <a16:creationId xmlns:a16="http://schemas.microsoft.com/office/drawing/2014/main" id="{F2954166-6213-0B47-87AA-DDEECF55756C}"/>
              </a:ext>
            </a:extLst>
          </p:cNvPr>
          <p:cNvSpPr txBox="1"/>
          <p:nvPr/>
        </p:nvSpPr>
        <p:spPr>
          <a:xfrm>
            <a:off x="1271758" y="3302054"/>
            <a:ext cx="983090" cy="276999"/>
          </a:xfrm>
          <a:prstGeom prst="rect">
            <a:avLst/>
          </a:prstGeom>
          <a:noFill/>
        </p:spPr>
        <p:txBody>
          <a:bodyPr wrap="none" rtlCol="0">
            <a:spAutoFit/>
          </a:bodyPr>
          <a:lstStyle/>
          <a:p>
            <a:r>
              <a:rPr lang="en-US" sz="1200" dirty="0"/>
              <a:t>Normal Liver</a:t>
            </a:r>
          </a:p>
        </p:txBody>
      </p:sp>
      <p:grpSp>
        <p:nvGrpSpPr>
          <p:cNvPr id="155" name="Group 154">
            <a:extLst>
              <a:ext uri="{FF2B5EF4-FFF2-40B4-BE49-F238E27FC236}">
                <a16:creationId xmlns:a16="http://schemas.microsoft.com/office/drawing/2014/main" id="{73F321ED-722C-914E-B9F9-95A089481BC4}"/>
              </a:ext>
            </a:extLst>
          </p:cNvPr>
          <p:cNvGrpSpPr/>
          <p:nvPr/>
        </p:nvGrpSpPr>
        <p:grpSpPr>
          <a:xfrm>
            <a:off x="5698952" y="1731614"/>
            <a:ext cx="2514142" cy="1723792"/>
            <a:chOff x="7948064" y="529795"/>
            <a:chExt cx="3755744" cy="2629663"/>
          </a:xfrm>
        </p:grpSpPr>
        <p:grpSp>
          <p:nvGrpSpPr>
            <p:cNvPr id="130" name="Group 129">
              <a:extLst>
                <a:ext uri="{FF2B5EF4-FFF2-40B4-BE49-F238E27FC236}">
                  <a16:creationId xmlns:a16="http://schemas.microsoft.com/office/drawing/2014/main" id="{0EFDFA90-6008-F340-8A8D-60D2B9039D1D}"/>
                </a:ext>
              </a:extLst>
            </p:cNvPr>
            <p:cNvGrpSpPr/>
            <p:nvPr/>
          </p:nvGrpSpPr>
          <p:grpSpPr>
            <a:xfrm>
              <a:off x="7948064" y="529795"/>
              <a:ext cx="2432665" cy="2629663"/>
              <a:chOff x="7948064" y="529795"/>
              <a:chExt cx="2432665" cy="2629663"/>
            </a:xfrm>
          </p:grpSpPr>
          <p:sp>
            <p:nvSpPr>
              <p:cNvPr id="97" name="Freeform 96">
                <a:extLst>
                  <a:ext uri="{FF2B5EF4-FFF2-40B4-BE49-F238E27FC236}">
                    <a16:creationId xmlns:a16="http://schemas.microsoft.com/office/drawing/2014/main" id="{F82AD171-7FB9-CF46-ABB8-D7B8CD0B9977}"/>
                  </a:ext>
                </a:extLst>
              </p:cNvPr>
              <p:cNvSpPr/>
              <p:nvPr/>
            </p:nvSpPr>
            <p:spPr>
              <a:xfrm>
                <a:off x="7948064" y="529795"/>
                <a:ext cx="1991191" cy="1397309"/>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8" name="Group 127">
                <a:extLst>
                  <a:ext uri="{FF2B5EF4-FFF2-40B4-BE49-F238E27FC236}">
                    <a16:creationId xmlns:a16="http://schemas.microsoft.com/office/drawing/2014/main" id="{D3BC1D3A-12D2-FB4B-96EE-F1B872EBCAF9}"/>
                  </a:ext>
                </a:extLst>
              </p:cNvPr>
              <p:cNvGrpSpPr/>
              <p:nvPr/>
            </p:nvGrpSpPr>
            <p:grpSpPr>
              <a:xfrm>
                <a:off x="8720975" y="807309"/>
                <a:ext cx="1659754" cy="2352149"/>
                <a:chOff x="6671686" y="3883631"/>
                <a:chExt cx="2009977" cy="2775170"/>
              </a:xfrm>
            </p:grpSpPr>
            <p:sp>
              <p:nvSpPr>
                <p:cNvPr id="113" name="Freeform 112">
                  <a:extLst>
                    <a:ext uri="{FF2B5EF4-FFF2-40B4-BE49-F238E27FC236}">
                      <a16:creationId xmlns:a16="http://schemas.microsoft.com/office/drawing/2014/main" id="{37AE9DAB-9264-184F-A202-137B9B8B9223}"/>
                    </a:ext>
                  </a:extLst>
                </p:cNvPr>
                <p:cNvSpPr/>
                <p:nvPr/>
              </p:nvSpPr>
              <p:spPr>
                <a:xfrm>
                  <a:off x="7613151" y="3883631"/>
                  <a:ext cx="1068512" cy="2106203"/>
                </a:xfrm>
                <a:custGeom>
                  <a:avLst/>
                  <a:gdLst>
                    <a:gd name="connsiteX0" fmla="*/ 750013 w 1068512"/>
                    <a:gd name="connsiteY0" fmla="*/ 0 h 2106203"/>
                    <a:gd name="connsiteX1" fmla="*/ 750013 w 1068512"/>
                    <a:gd name="connsiteY1" fmla="*/ 256854 h 2106203"/>
                    <a:gd name="connsiteX2" fmla="*/ 801384 w 1068512"/>
                    <a:gd name="connsiteY2" fmla="*/ 267129 h 2106203"/>
                    <a:gd name="connsiteX3" fmla="*/ 893851 w 1068512"/>
                    <a:gd name="connsiteY3" fmla="*/ 277403 h 2106203"/>
                    <a:gd name="connsiteX4" fmla="*/ 976045 w 1068512"/>
                    <a:gd name="connsiteY4" fmla="*/ 349322 h 2106203"/>
                    <a:gd name="connsiteX5" fmla="*/ 1006867 w 1068512"/>
                    <a:gd name="connsiteY5" fmla="*/ 400693 h 2106203"/>
                    <a:gd name="connsiteX6" fmla="*/ 1037689 w 1068512"/>
                    <a:gd name="connsiteY6" fmla="*/ 472612 h 2106203"/>
                    <a:gd name="connsiteX7" fmla="*/ 1068512 w 1068512"/>
                    <a:gd name="connsiteY7" fmla="*/ 544531 h 2106203"/>
                    <a:gd name="connsiteX8" fmla="*/ 1058238 w 1068512"/>
                    <a:gd name="connsiteY8" fmla="*/ 719191 h 2106203"/>
                    <a:gd name="connsiteX9" fmla="*/ 1006867 w 1068512"/>
                    <a:gd name="connsiteY9" fmla="*/ 811659 h 2106203"/>
                    <a:gd name="connsiteX10" fmla="*/ 986319 w 1068512"/>
                    <a:gd name="connsiteY10" fmla="*/ 842481 h 2106203"/>
                    <a:gd name="connsiteX11" fmla="*/ 924674 w 1068512"/>
                    <a:gd name="connsiteY11" fmla="*/ 883578 h 2106203"/>
                    <a:gd name="connsiteX12" fmla="*/ 893851 w 1068512"/>
                    <a:gd name="connsiteY12" fmla="*/ 904126 h 2106203"/>
                    <a:gd name="connsiteX13" fmla="*/ 811658 w 1068512"/>
                    <a:gd name="connsiteY13" fmla="*/ 924675 h 2106203"/>
                    <a:gd name="connsiteX14" fmla="*/ 770561 w 1068512"/>
                    <a:gd name="connsiteY14" fmla="*/ 934949 h 2106203"/>
                    <a:gd name="connsiteX15" fmla="*/ 739739 w 1068512"/>
                    <a:gd name="connsiteY15" fmla="*/ 945223 h 2106203"/>
                    <a:gd name="connsiteX16" fmla="*/ 595901 w 1068512"/>
                    <a:gd name="connsiteY16" fmla="*/ 934949 h 2106203"/>
                    <a:gd name="connsiteX17" fmla="*/ 565078 w 1068512"/>
                    <a:gd name="connsiteY17" fmla="*/ 924675 h 2106203"/>
                    <a:gd name="connsiteX18" fmla="*/ 493159 w 1068512"/>
                    <a:gd name="connsiteY18" fmla="*/ 904126 h 2106203"/>
                    <a:gd name="connsiteX19" fmla="*/ 462337 w 1068512"/>
                    <a:gd name="connsiteY19" fmla="*/ 883578 h 2106203"/>
                    <a:gd name="connsiteX20" fmla="*/ 400692 w 1068512"/>
                    <a:gd name="connsiteY20" fmla="*/ 863030 h 2106203"/>
                    <a:gd name="connsiteX21" fmla="*/ 339047 w 1068512"/>
                    <a:gd name="connsiteY21" fmla="*/ 842481 h 2106203"/>
                    <a:gd name="connsiteX22" fmla="*/ 308224 w 1068512"/>
                    <a:gd name="connsiteY22" fmla="*/ 832207 h 2106203"/>
                    <a:gd name="connsiteX23" fmla="*/ 277402 w 1068512"/>
                    <a:gd name="connsiteY23" fmla="*/ 821933 h 2106203"/>
                    <a:gd name="connsiteX24" fmla="*/ 205483 w 1068512"/>
                    <a:gd name="connsiteY24" fmla="*/ 832207 h 2106203"/>
                    <a:gd name="connsiteX25" fmla="*/ 133564 w 1068512"/>
                    <a:gd name="connsiteY25" fmla="*/ 852756 h 2106203"/>
                    <a:gd name="connsiteX26" fmla="*/ 113015 w 1068512"/>
                    <a:gd name="connsiteY26" fmla="*/ 873304 h 2106203"/>
                    <a:gd name="connsiteX27" fmla="*/ 82193 w 1068512"/>
                    <a:gd name="connsiteY27" fmla="*/ 893852 h 2106203"/>
                    <a:gd name="connsiteX28" fmla="*/ 71919 w 1068512"/>
                    <a:gd name="connsiteY28" fmla="*/ 924675 h 2106203"/>
                    <a:gd name="connsiteX29" fmla="*/ 51370 w 1068512"/>
                    <a:gd name="connsiteY29" fmla="*/ 955497 h 2106203"/>
                    <a:gd name="connsiteX30" fmla="*/ 20548 w 1068512"/>
                    <a:gd name="connsiteY30" fmla="*/ 1047965 h 2106203"/>
                    <a:gd name="connsiteX31" fmla="*/ 10274 w 1068512"/>
                    <a:gd name="connsiteY31" fmla="*/ 1078787 h 2106203"/>
                    <a:gd name="connsiteX32" fmla="*/ 0 w 1068512"/>
                    <a:gd name="connsiteY32" fmla="*/ 1202077 h 2106203"/>
                    <a:gd name="connsiteX33" fmla="*/ 10274 w 1068512"/>
                    <a:gd name="connsiteY33" fmla="*/ 1232899 h 2106203"/>
                    <a:gd name="connsiteX34" fmla="*/ 20548 w 1068512"/>
                    <a:gd name="connsiteY34" fmla="*/ 1273996 h 2106203"/>
                    <a:gd name="connsiteX35" fmla="*/ 51370 w 1068512"/>
                    <a:gd name="connsiteY35" fmla="*/ 1345915 h 2106203"/>
                    <a:gd name="connsiteX36" fmla="*/ 92467 w 1068512"/>
                    <a:gd name="connsiteY36" fmla="*/ 1407560 h 2106203"/>
                    <a:gd name="connsiteX37" fmla="*/ 123289 w 1068512"/>
                    <a:gd name="connsiteY37" fmla="*/ 1438382 h 2106203"/>
                    <a:gd name="connsiteX38" fmla="*/ 164386 w 1068512"/>
                    <a:gd name="connsiteY38" fmla="*/ 1458931 h 2106203"/>
                    <a:gd name="connsiteX39" fmla="*/ 297950 w 1068512"/>
                    <a:gd name="connsiteY39" fmla="*/ 1500027 h 2106203"/>
                    <a:gd name="connsiteX40" fmla="*/ 328773 w 1068512"/>
                    <a:gd name="connsiteY40" fmla="*/ 1510302 h 2106203"/>
                    <a:gd name="connsiteX41" fmla="*/ 410966 w 1068512"/>
                    <a:gd name="connsiteY41" fmla="*/ 1520576 h 2106203"/>
                    <a:gd name="connsiteX42" fmla="*/ 452062 w 1068512"/>
                    <a:gd name="connsiteY42" fmla="*/ 1530850 h 2106203"/>
                    <a:gd name="connsiteX43" fmla="*/ 482885 w 1068512"/>
                    <a:gd name="connsiteY43" fmla="*/ 1541124 h 2106203"/>
                    <a:gd name="connsiteX44" fmla="*/ 554804 w 1068512"/>
                    <a:gd name="connsiteY44" fmla="*/ 1551398 h 2106203"/>
                    <a:gd name="connsiteX45" fmla="*/ 595901 w 1068512"/>
                    <a:gd name="connsiteY45" fmla="*/ 1561672 h 2106203"/>
                    <a:gd name="connsiteX46" fmla="*/ 647271 w 1068512"/>
                    <a:gd name="connsiteY46" fmla="*/ 1571947 h 2106203"/>
                    <a:gd name="connsiteX47" fmla="*/ 678094 w 1068512"/>
                    <a:gd name="connsiteY47" fmla="*/ 1582221 h 2106203"/>
                    <a:gd name="connsiteX48" fmla="*/ 780836 w 1068512"/>
                    <a:gd name="connsiteY48" fmla="*/ 1613043 h 2106203"/>
                    <a:gd name="connsiteX49" fmla="*/ 873303 w 1068512"/>
                    <a:gd name="connsiteY49" fmla="*/ 1654140 h 2106203"/>
                    <a:gd name="connsiteX50" fmla="*/ 924674 w 1068512"/>
                    <a:gd name="connsiteY50" fmla="*/ 1684962 h 2106203"/>
                    <a:gd name="connsiteX51" fmla="*/ 986319 w 1068512"/>
                    <a:gd name="connsiteY51" fmla="*/ 1726059 h 2106203"/>
                    <a:gd name="connsiteX52" fmla="*/ 996593 w 1068512"/>
                    <a:gd name="connsiteY52" fmla="*/ 1849349 h 2106203"/>
                    <a:gd name="connsiteX53" fmla="*/ 945222 w 1068512"/>
                    <a:gd name="connsiteY53" fmla="*/ 1941816 h 2106203"/>
                    <a:gd name="connsiteX54" fmla="*/ 904125 w 1068512"/>
                    <a:gd name="connsiteY54" fmla="*/ 1982913 h 2106203"/>
                    <a:gd name="connsiteX55" fmla="*/ 873303 w 1068512"/>
                    <a:gd name="connsiteY55" fmla="*/ 2013735 h 2106203"/>
                    <a:gd name="connsiteX56" fmla="*/ 811658 w 1068512"/>
                    <a:gd name="connsiteY56" fmla="*/ 2044558 h 2106203"/>
                    <a:gd name="connsiteX57" fmla="*/ 739739 w 1068512"/>
                    <a:gd name="connsiteY57" fmla="*/ 2075380 h 2106203"/>
                    <a:gd name="connsiteX58" fmla="*/ 667820 w 1068512"/>
                    <a:gd name="connsiteY58" fmla="*/ 2106203 h 2106203"/>
                    <a:gd name="connsiteX59" fmla="*/ 626723 w 1068512"/>
                    <a:gd name="connsiteY59" fmla="*/ 2095929 h 2106203"/>
                    <a:gd name="connsiteX60" fmla="*/ 575352 w 1068512"/>
                    <a:gd name="connsiteY60" fmla="*/ 2065106 h 2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68512" h="2106203">
                      <a:moveTo>
                        <a:pt x="750013" y="0"/>
                      </a:moveTo>
                      <a:cubicBezTo>
                        <a:pt x="739673" y="82722"/>
                        <a:pt x="722978" y="175749"/>
                        <a:pt x="750013" y="256854"/>
                      </a:cubicBezTo>
                      <a:cubicBezTo>
                        <a:pt x="755535" y="273421"/>
                        <a:pt x="784097" y="264659"/>
                        <a:pt x="801384" y="267129"/>
                      </a:cubicBezTo>
                      <a:cubicBezTo>
                        <a:pt x="832084" y="271515"/>
                        <a:pt x="863029" y="273978"/>
                        <a:pt x="893851" y="277403"/>
                      </a:cubicBezTo>
                      <a:cubicBezTo>
                        <a:pt x="953954" y="337504"/>
                        <a:pt x="925073" y="315340"/>
                        <a:pt x="976045" y="349322"/>
                      </a:cubicBezTo>
                      <a:cubicBezTo>
                        <a:pt x="999893" y="420867"/>
                        <a:pt x="969260" y="344281"/>
                        <a:pt x="1006867" y="400693"/>
                      </a:cubicBezTo>
                      <a:cubicBezTo>
                        <a:pt x="1034131" y="441589"/>
                        <a:pt x="1021248" y="434250"/>
                        <a:pt x="1037689" y="472612"/>
                      </a:cubicBezTo>
                      <a:cubicBezTo>
                        <a:pt x="1075777" y="561483"/>
                        <a:pt x="1044418" y="472245"/>
                        <a:pt x="1068512" y="544531"/>
                      </a:cubicBezTo>
                      <a:cubicBezTo>
                        <a:pt x="1065087" y="602751"/>
                        <a:pt x="1065781" y="661360"/>
                        <a:pt x="1058238" y="719191"/>
                      </a:cubicBezTo>
                      <a:cubicBezTo>
                        <a:pt x="1049112" y="789153"/>
                        <a:pt x="1042259" y="769188"/>
                        <a:pt x="1006867" y="811659"/>
                      </a:cubicBezTo>
                      <a:cubicBezTo>
                        <a:pt x="998962" y="821145"/>
                        <a:pt x="995612" y="834350"/>
                        <a:pt x="986319" y="842481"/>
                      </a:cubicBezTo>
                      <a:cubicBezTo>
                        <a:pt x="967733" y="858744"/>
                        <a:pt x="945222" y="869879"/>
                        <a:pt x="924674" y="883578"/>
                      </a:cubicBezTo>
                      <a:cubicBezTo>
                        <a:pt x="914400" y="890427"/>
                        <a:pt x="905830" y="901131"/>
                        <a:pt x="893851" y="904126"/>
                      </a:cubicBezTo>
                      <a:lnTo>
                        <a:pt x="811658" y="924675"/>
                      </a:lnTo>
                      <a:cubicBezTo>
                        <a:pt x="797959" y="928100"/>
                        <a:pt x="783957" y="930484"/>
                        <a:pt x="770561" y="934949"/>
                      </a:cubicBezTo>
                      <a:lnTo>
                        <a:pt x="739739" y="945223"/>
                      </a:lnTo>
                      <a:cubicBezTo>
                        <a:pt x="691793" y="941798"/>
                        <a:pt x="643640" y="940565"/>
                        <a:pt x="595901" y="934949"/>
                      </a:cubicBezTo>
                      <a:cubicBezTo>
                        <a:pt x="585145" y="933684"/>
                        <a:pt x="575491" y="927650"/>
                        <a:pt x="565078" y="924675"/>
                      </a:cubicBezTo>
                      <a:cubicBezTo>
                        <a:pt x="474772" y="898872"/>
                        <a:pt x="567063" y="928760"/>
                        <a:pt x="493159" y="904126"/>
                      </a:cubicBezTo>
                      <a:cubicBezTo>
                        <a:pt x="482885" y="897277"/>
                        <a:pt x="473621" y="888593"/>
                        <a:pt x="462337" y="883578"/>
                      </a:cubicBezTo>
                      <a:cubicBezTo>
                        <a:pt x="442544" y="874781"/>
                        <a:pt x="421240" y="869879"/>
                        <a:pt x="400692" y="863030"/>
                      </a:cubicBezTo>
                      <a:lnTo>
                        <a:pt x="339047" y="842481"/>
                      </a:lnTo>
                      <a:lnTo>
                        <a:pt x="308224" y="832207"/>
                      </a:lnTo>
                      <a:lnTo>
                        <a:pt x="277402" y="821933"/>
                      </a:lnTo>
                      <a:cubicBezTo>
                        <a:pt x="253429" y="825358"/>
                        <a:pt x="229309" y="827875"/>
                        <a:pt x="205483" y="832207"/>
                      </a:cubicBezTo>
                      <a:cubicBezTo>
                        <a:pt x="177095" y="837368"/>
                        <a:pt x="159977" y="843951"/>
                        <a:pt x="133564" y="852756"/>
                      </a:cubicBezTo>
                      <a:cubicBezTo>
                        <a:pt x="126714" y="859605"/>
                        <a:pt x="120579" y="867253"/>
                        <a:pt x="113015" y="873304"/>
                      </a:cubicBezTo>
                      <a:cubicBezTo>
                        <a:pt x="103373" y="881018"/>
                        <a:pt x="89907" y="884210"/>
                        <a:pt x="82193" y="893852"/>
                      </a:cubicBezTo>
                      <a:cubicBezTo>
                        <a:pt x="75428" y="902309"/>
                        <a:pt x="76762" y="914988"/>
                        <a:pt x="71919" y="924675"/>
                      </a:cubicBezTo>
                      <a:cubicBezTo>
                        <a:pt x="66397" y="935719"/>
                        <a:pt x="58220" y="945223"/>
                        <a:pt x="51370" y="955497"/>
                      </a:cubicBezTo>
                      <a:lnTo>
                        <a:pt x="20548" y="1047965"/>
                      </a:lnTo>
                      <a:lnTo>
                        <a:pt x="10274" y="1078787"/>
                      </a:lnTo>
                      <a:cubicBezTo>
                        <a:pt x="6849" y="1119884"/>
                        <a:pt x="0" y="1160838"/>
                        <a:pt x="0" y="1202077"/>
                      </a:cubicBezTo>
                      <a:cubicBezTo>
                        <a:pt x="0" y="1212907"/>
                        <a:pt x="7299" y="1222486"/>
                        <a:pt x="10274" y="1232899"/>
                      </a:cubicBezTo>
                      <a:cubicBezTo>
                        <a:pt x="14153" y="1246476"/>
                        <a:pt x="16669" y="1260419"/>
                        <a:pt x="20548" y="1273996"/>
                      </a:cubicBezTo>
                      <a:cubicBezTo>
                        <a:pt x="28277" y="1301049"/>
                        <a:pt x="36427" y="1321010"/>
                        <a:pt x="51370" y="1345915"/>
                      </a:cubicBezTo>
                      <a:cubicBezTo>
                        <a:pt x="64076" y="1367092"/>
                        <a:pt x="75004" y="1390097"/>
                        <a:pt x="92467" y="1407560"/>
                      </a:cubicBezTo>
                      <a:cubicBezTo>
                        <a:pt x="102741" y="1417834"/>
                        <a:pt x="111466" y="1429937"/>
                        <a:pt x="123289" y="1438382"/>
                      </a:cubicBezTo>
                      <a:cubicBezTo>
                        <a:pt x="135752" y="1447284"/>
                        <a:pt x="150091" y="1453433"/>
                        <a:pt x="164386" y="1458931"/>
                      </a:cubicBezTo>
                      <a:cubicBezTo>
                        <a:pt x="275707" y="1501747"/>
                        <a:pt x="222961" y="1478601"/>
                        <a:pt x="297950" y="1500027"/>
                      </a:cubicBezTo>
                      <a:cubicBezTo>
                        <a:pt x="308363" y="1503002"/>
                        <a:pt x="318118" y="1508365"/>
                        <a:pt x="328773" y="1510302"/>
                      </a:cubicBezTo>
                      <a:cubicBezTo>
                        <a:pt x="355938" y="1515241"/>
                        <a:pt x="383568" y="1517151"/>
                        <a:pt x="410966" y="1520576"/>
                      </a:cubicBezTo>
                      <a:cubicBezTo>
                        <a:pt x="424665" y="1524001"/>
                        <a:pt x="438485" y="1526971"/>
                        <a:pt x="452062" y="1530850"/>
                      </a:cubicBezTo>
                      <a:cubicBezTo>
                        <a:pt x="462475" y="1533825"/>
                        <a:pt x="472265" y="1539000"/>
                        <a:pt x="482885" y="1541124"/>
                      </a:cubicBezTo>
                      <a:cubicBezTo>
                        <a:pt x="506631" y="1545873"/>
                        <a:pt x="530978" y="1547066"/>
                        <a:pt x="554804" y="1551398"/>
                      </a:cubicBezTo>
                      <a:cubicBezTo>
                        <a:pt x="568697" y="1553924"/>
                        <a:pt x="582117" y="1558609"/>
                        <a:pt x="595901" y="1561672"/>
                      </a:cubicBezTo>
                      <a:cubicBezTo>
                        <a:pt x="612948" y="1565460"/>
                        <a:pt x="630330" y="1567712"/>
                        <a:pt x="647271" y="1571947"/>
                      </a:cubicBezTo>
                      <a:cubicBezTo>
                        <a:pt x="657778" y="1574574"/>
                        <a:pt x="667681" y="1579246"/>
                        <a:pt x="678094" y="1582221"/>
                      </a:cubicBezTo>
                      <a:cubicBezTo>
                        <a:pt x="786782" y="1613274"/>
                        <a:pt x="634349" y="1564215"/>
                        <a:pt x="780836" y="1613043"/>
                      </a:cubicBezTo>
                      <a:cubicBezTo>
                        <a:pt x="853576" y="1661536"/>
                        <a:pt x="758028" y="1601742"/>
                        <a:pt x="873303" y="1654140"/>
                      </a:cubicBezTo>
                      <a:cubicBezTo>
                        <a:pt x="891482" y="1662403"/>
                        <a:pt x="907827" y="1674241"/>
                        <a:pt x="924674" y="1684962"/>
                      </a:cubicBezTo>
                      <a:cubicBezTo>
                        <a:pt x="945509" y="1698221"/>
                        <a:pt x="986319" y="1726059"/>
                        <a:pt x="986319" y="1726059"/>
                      </a:cubicBezTo>
                      <a:cubicBezTo>
                        <a:pt x="1022216" y="1779905"/>
                        <a:pt x="1012886" y="1751591"/>
                        <a:pt x="996593" y="1849349"/>
                      </a:cubicBezTo>
                      <a:cubicBezTo>
                        <a:pt x="991425" y="1880356"/>
                        <a:pt x="962873" y="1924165"/>
                        <a:pt x="945222" y="1941816"/>
                      </a:cubicBezTo>
                      <a:lnTo>
                        <a:pt x="904125" y="1982913"/>
                      </a:lnTo>
                      <a:cubicBezTo>
                        <a:pt x="893851" y="1993187"/>
                        <a:pt x="885392" y="2005675"/>
                        <a:pt x="873303" y="2013735"/>
                      </a:cubicBezTo>
                      <a:cubicBezTo>
                        <a:pt x="784971" y="2072624"/>
                        <a:pt x="896728" y="2002023"/>
                        <a:pt x="811658" y="2044558"/>
                      </a:cubicBezTo>
                      <a:cubicBezTo>
                        <a:pt x="740707" y="2080034"/>
                        <a:pt x="825270" y="2053998"/>
                        <a:pt x="739739" y="2075380"/>
                      </a:cubicBezTo>
                      <a:cubicBezTo>
                        <a:pt x="731714" y="2079393"/>
                        <a:pt x="682938" y="2106203"/>
                        <a:pt x="667820" y="2106203"/>
                      </a:cubicBezTo>
                      <a:cubicBezTo>
                        <a:pt x="653699" y="2106203"/>
                        <a:pt x="640422" y="2099354"/>
                        <a:pt x="626723" y="2095929"/>
                      </a:cubicBezTo>
                      <a:lnTo>
                        <a:pt x="575352" y="206510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reeform 113">
                  <a:extLst>
                    <a:ext uri="{FF2B5EF4-FFF2-40B4-BE49-F238E27FC236}">
                      <a16:creationId xmlns:a16="http://schemas.microsoft.com/office/drawing/2014/main" id="{99A41BAC-8CBC-864C-B023-291250484140}"/>
                    </a:ext>
                  </a:extLst>
                </p:cNvPr>
                <p:cNvSpPr/>
                <p:nvPr/>
              </p:nvSpPr>
              <p:spPr>
                <a:xfrm>
                  <a:off x="7510409" y="3924728"/>
                  <a:ext cx="904126" cy="1952090"/>
                </a:xfrm>
                <a:custGeom>
                  <a:avLst/>
                  <a:gdLst>
                    <a:gd name="connsiteX0" fmla="*/ 719191 w 904126"/>
                    <a:gd name="connsiteY0" fmla="*/ 0 h 1952090"/>
                    <a:gd name="connsiteX1" fmla="*/ 698643 w 904126"/>
                    <a:gd name="connsiteY1" fmla="*/ 71919 h 1952090"/>
                    <a:gd name="connsiteX2" fmla="*/ 729465 w 904126"/>
                    <a:gd name="connsiteY2" fmla="*/ 308225 h 1952090"/>
                    <a:gd name="connsiteX3" fmla="*/ 750013 w 904126"/>
                    <a:gd name="connsiteY3" fmla="*/ 369870 h 1952090"/>
                    <a:gd name="connsiteX4" fmla="*/ 760288 w 904126"/>
                    <a:gd name="connsiteY4" fmla="*/ 400692 h 1952090"/>
                    <a:gd name="connsiteX5" fmla="*/ 739739 w 904126"/>
                    <a:gd name="connsiteY5" fmla="*/ 554805 h 1952090"/>
                    <a:gd name="connsiteX6" fmla="*/ 719191 w 904126"/>
                    <a:gd name="connsiteY6" fmla="*/ 585627 h 1952090"/>
                    <a:gd name="connsiteX7" fmla="*/ 688369 w 904126"/>
                    <a:gd name="connsiteY7" fmla="*/ 606175 h 1952090"/>
                    <a:gd name="connsiteX8" fmla="*/ 575353 w 904126"/>
                    <a:gd name="connsiteY8" fmla="*/ 636998 h 1952090"/>
                    <a:gd name="connsiteX9" fmla="*/ 513708 w 904126"/>
                    <a:gd name="connsiteY9" fmla="*/ 647272 h 1952090"/>
                    <a:gd name="connsiteX10" fmla="*/ 431515 w 904126"/>
                    <a:gd name="connsiteY10" fmla="*/ 657546 h 1952090"/>
                    <a:gd name="connsiteX11" fmla="*/ 359595 w 904126"/>
                    <a:gd name="connsiteY11" fmla="*/ 667820 h 1952090"/>
                    <a:gd name="connsiteX12" fmla="*/ 256854 w 904126"/>
                    <a:gd name="connsiteY12" fmla="*/ 688369 h 1952090"/>
                    <a:gd name="connsiteX13" fmla="*/ 195209 w 904126"/>
                    <a:gd name="connsiteY13" fmla="*/ 708917 h 1952090"/>
                    <a:gd name="connsiteX14" fmla="*/ 164387 w 904126"/>
                    <a:gd name="connsiteY14" fmla="*/ 719191 h 1952090"/>
                    <a:gd name="connsiteX15" fmla="*/ 92467 w 904126"/>
                    <a:gd name="connsiteY15" fmla="*/ 791110 h 1952090"/>
                    <a:gd name="connsiteX16" fmla="*/ 51371 w 904126"/>
                    <a:gd name="connsiteY16" fmla="*/ 842481 h 1952090"/>
                    <a:gd name="connsiteX17" fmla="*/ 30822 w 904126"/>
                    <a:gd name="connsiteY17" fmla="*/ 904126 h 1952090"/>
                    <a:gd name="connsiteX18" fmla="*/ 10274 w 904126"/>
                    <a:gd name="connsiteY18" fmla="*/ 965771 h 1952090"/>
                    <a:gd name="connsiteX19" fmla="*/ 0 w 904126"/>
                    <a:gd name="connsiteY19" fmla="*/ 1006868 h 1952090"/>
                    <a:gd name="connsiteX20" fmla="*/ 10274 w 904126"/>
                    <a:gd name="connsiteY20" fmla="*/ 1273996 h 1952090"/>
                    <a:gd name="connsiteX21" fmla="*/ 30822 w 904126"/>
                    <a:gd name="connsiteY21" fmla="*/ 1356189 h 1952090"/>
                    <a:gd name="connsiteX22" fmla="*/ 51371 w 904126"/>
                    <a:gd name="connsiteY22" fmla="*/ 1376737 h 1952090"/>
                    <a:gd name="connsiteX23" fmla="*/ 71919 w 904126"/>
                    <a:gd name="connsiteY23" fmla="*/ 1407560 h 1952090"/>
                    <a:gd name="connsiteX24" fmla="*/ 133564 w 904126"/>
                    <a:gd name="connsiteY24" fmla="*/ 1458930 h 1952090"/>
                    <a:gd name="connsiteX25" fmla="*/ 205483 w 904126"/>
                    <a:gd name="connsiteY25" fmla="*/ 1520575 h 1952090"/>
                    <a:gd name="connsiteX26" fmla="*/ 267128 w 904126"/>
                    <a:gd name="connsiteY26" fmla="*/ 1541124 h 1952090"/>
                    <a:gd name="connsiteX27" fmla="*/ 297951 w 904126"/>
                    <a:gd name="connsiteY27" fmla="*/ 1551398 h 1952090"/>
                    <a:gd name="connsiteX28" fmla="*/ 390418 w 904126"/>
                    <a:gd name="connsiteY28" fmla="*/ 1592494 h 1952090"/>
                    <a:gd name="connsiteX29" fmla="*/ 421240 w 904126"/>
                    <a:gd name="connsiteY29" fmla="*/ 1602769 h 1952090"/>
                    <a:gd name="connsiteX30" fmla="*/ 452063 w 904126"/>
                    <a:gd name="connsiteY30" fmla="*/ 1623317 h 1952090"/>
                    <a:gd name="connsiteX31" fmla="*/ 513708 w 904126"/>
                    <a:gd name="connsiteY31" fmla="*/ 1643865 h 1952090"/>
                    <a:gd name="connsiteX32" fmla="*/ 544530 w 904126"/>
                    <a:gd name="connsiteY32" fmla="*/ 1654139 h 1952090"/>
                    <a:gd name="connsiteX33" fmla="*/ 667820 w 904126"/>
                    <a:gd name="connsiteY33" fmla="*/ 1695236 h 1952090"/>
                    <a:gd name="connsiteX34" fmla="*/ 698643 w 904126"/>
                    <a:gd name="connsiteY34" fmla="*/ 1705510 h 1952090"/>
                    <a:gd name="connsiteX35" fmla="*/ 729465 w 904126"/>
                    <a:gd name="connsiteY35" fmla="*/ 1715784 h 1952090"/>
                    <a:gd name="connsiteX36" fmla="*/ 780836 w 904126"/>
                    <a:gd name="connsiteY36" fmla="*/ 1726059 h 1952090"/>
                    <a:gd name="connsiteX37" fmla="*/ 842481 w 904126"/>
                    <a:gd name="connsiteY37" fmla="*/ 1746607 h 1952090"/>
                    <a:gd name="connsiteX38" fmla="*/ 873303 w 904126"/>
                    <a:gd name="connsiteY38" fmla="*/ 1756881 h 1952090"/>
                    <a:gd name="connsiteX39" fmla="*/ 893852 w 904126"/>
                    <a:gd name="connsiteY39" fmla="*/ 1777429 h 1952090"/>
                    <a:gd name="connsiteX40" fmla="*/ 883578 w 904126"/>
                    <a:gd name="connsiteY40" fmla="*/ 1869897 h 1952090"/>
                    <a:gd name="connsiteX41" fmla="*/ 873303 w 904126"/>
                    <a:gd name="connsiteY41" fmla="*/ 1900719 h 1952090"/>
                    <a:gd name="connsiteX42" fmla="*/ 780836 w 904126"/>
                    <a:gd name="connsiteY42" fmla="*/ 1941816 h 1952090"/>
                    <a:gd name="connsiteX43" fmla="*/ 750013 w 904126"/>
                    <a:gd name="connsiteY43" fmla="*/ 1952090 h 1952090"/>
                    <a:gd name="connsiteX44" fmla="*/ 667820 w 904126"/>
                    <a:gd name="connsiteY44" fmla="*/ 1941816 h 195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04126" h="1952090">
                      <a:moveTo>
                        <a:pt x="719191" y="0"/>
                      </a:moveTo>
                      <a:cubicBezTo>
                        <a:pt x="712342" y="23973"/>
                        <a:pt x="699775" y="47012"/>
                        <a:pt x="698643" y="71919"/>
                      </a:cubicBezTo>
                      <a:cubicBezTo>
                        <a:pt x="695219" y="147254"/>
                        <a:pt x="704974" y="234752"/>
                        <a:pt x="729465" y="308225"/>
                      </a:cubicBezTo>
                      <a:lnTo>
                        <a:pt x="750013" y="369870"/>
                      </a:lnTo>
                      <a:lnTo>
                        <a:pt x="760288" y="400692"/>
                      </a:lnTo>
                      <a:cubicBezTo>
                        <a:pt x="757993" y="428232"/>
                        <a:pt x="760722" y="512839"/>
                        <a:pt x="739739" y="554805"/>
                      </a:cubicBezTo>
                      <a:cubicBezTo>
                        <a:pt x="734217" y="565849"/>
                        <a:pt x="727922" y="576896"/>
                        <a:pt x="719191" y="585627"/>
                      </a:cubicBezTo>
                      <a:cubicBezTo>
                        <a:pt x="710460" y="594358"/>
                        <a:pt x="699653" y="601160"/>
                        <a:pt x="688369" y="606175"/>
                      </a:cubicBezTo>
                      <a:cubicBezTo>
                        <a:pt x="649479" y="623460"/>
                        <a:pt x="616261" y="629560"/>
                        <a:pt x="575353" y="636998"/>
                      </a:cubicBezTo>
                      <a:cubicBezTo>
                        <a:pt x="554857" y="640724"/>
                        <a:pt x="534330" y="644326"/>
                        <a:pt x="513708" y="647272"/>
                      </a:cubicBezTo>
                      <a:cubicBezTo>
                        <a:pt x="486375" y="651177"/>
                        <a:pt x="458884" y="653897"/>
                        <a:pt x="431515" y="657546"/>
                      </a:cubicBezTo>
                      <a:lnTo>
                        <a:pt x="359595" y="667820"/>
                      </a:lnTo>
                      <a:cubicBezTo>
                        <a:pt x="321583" y="673668"/>
                        <a:pt x="292700" y="677615"/>
                        <a:pt x="256854" y="688369"/>
                      </a:cubicBezTo>
                      <a:cubicBezTo>
                        <a:pt x="236108" y="694593"/>
                        <a:pt x="215757" y="702068"/>
                        <a:pt x="195209" y="708917"/>
                      </a:cubicBezTo>
                      <a:lnTo>
                        <a:pt x="164387" y="719191"/>
                      </a:lnTo>
                      <a:lnTo>
                        <a:pt x="92467" y="791110"/>
                      </a:lnTo>
                      <a:cubicBezTo>
                        <a:pt x="75390" y="808187"/>
                        <a:pt x="61738" y="819155"/>
                        <a:pt x="51371" y="842481"/>
                      </a:cubicBezTo>
                      <a:cubicBezTo>
                        <a:pt x="42574" y="862274"/>
                        <a:pt x="37672" y="883578"/>
                        <a:pt x="30822" y="904126"/>
                      </a:cubicBezTo>
                      <a:lnTo>
                        <a:pt x="10274" y="965771"/>
                      </a:lnTo>
                      <a:lnTo>
                        <a:pt x="0" y="1006868"/>
                      </a:lnTo>
                      <a:cubicBezTo>
                        <a:pt x="3425" y="1095911"/>
                        <a:pt x="4537" y="1185072"/>
                        <a:pt x="10274" y="1273996"/>
                      </a:cubicBezTo>
                      <a:cubicBezTo>
                        <a:pt x="10806" y="1282248"/>
                        <a:pt x="22385" y="1342128"/>
                        <a:pt x="30822" y="1356189"/>
                      </a:cubicBezTo>
                      <a:cubicBezTo>
                        <a:pt x="35806" y="1364495"/>
                        <a:pt x="45320" y="1369173"/>
                        <a:pt x="51371" y="1376737"/>
                      </a:cubicBezTo>
                      <a:cubicBezTo>
                        <a:pt x="59085" y="1386379"/>
                        <a:pt x="64014" y="1398074"/>
                        <a:pt x="71919" y="1407560"/>
                      </a:cubicBezTo>
                      <a:cubicBezTo>
                        <a:pt x="116450" y="1460997"/>
                        <a:pt x="86423" y="1418524"/>
                        <a:pt x="133564" y="1458930"/>
                      </a:cubicBezTo>
                      <a:cubicBezTo>
                        <a:pt x="160983" y="1482432"/>
                        <a:pt x="172824" y="1506060"/>
                        <a:pt x="205483" y="1520575"/>
                      </a:cubicBezTo>
                      <a:cubicBezTo>
                        <a:pt x="225276" y="1529372"/>
                        <a:pt x="246580" y="1534274"/>
                        <a:pt x="267128" y="1541124"/>
                      </a:cubicBezTo>
                      <a:lnTo>
                        <a:pt x="297951" y="1551398"/>
                      </a:lnTo>
                      <a:cubicBezTo>
                        <a:pt x="346797" y="1583962"/>
                        <a:pt x="317056" y="1568039"/>
                        <a:pt x="390418" y="1592494"/>
                      </a:cubicBezTo>
                      <a:cubicBezTo>
                        <a:pt x="400692" y="1595919"/>
                        <a:pt x="412229" y="1596762"/>
                        <a:pt x="421240" y="1602769"/>
                      </a:cubicBezTo>
                      <a:cubicBezTo>
                        <a:pt x="431514" y="1609618"/>
                        <a:pt x="440779" y="1618302"/>
                        <a:pt x="452063" y="1623317"/>
                      </a:cubicBezTo>
                      <a:cubicBezTo>
                        <a:pt x="471856" y="1632114"/>
                        <a:pt x="493160" y="1637016"/>
                        <a:pt x="513708" y="1643865"/>
                      </a:cubicBezTo>
                      <a:lnTo>
                        <a:pt x="544530" y="1654139"/>
                      </a:lnTo>
                      <a:lnTo>
                        <a:pt x="667820" y="1695236"/>
                      </a:lnTo>
                      <a:lnTo>
                        <a:pt x="698643" y="1705510"/>
                      </a:lnTo>
                      <a:cubicBezTo>
                        <a:pt x="708917" y="1708935"/>
                        <a:pt x="718846" y="1713660"/>
                        <a:pt x="729465" y="1715784"/>
                      </a:cubicBezTo>
                      <a:cubicBezTo>
                        <a:pt x="746589" y="1719209"/>
                        <a:pt x="763989" y="1721464"/>
                        <a:pt x="780836" y="1726059"/>
                      </a:cubicBezTo>
                      <a:cubicBezTo>
                        <a:pt x="801733" y="1731758"/>
                        <a:pt x="821933" y="1739758"/>
                        <a:pt x="842481" y="1746607"/>
                      </a:cubicBezTo>
                      <a:lnTo>
                        <a:pt x="873303" y="1756881"/>
                      </a:lnTo>
                      <a:cubicBezTo>
                        <a:pt x="880153" y="1763730"/>
                        <a:pt x="888868" y="1769123"/>
                        <a:pt x="893852" y="1777429"/>
                      </a:cubicBezTo>
                      <a:cubicBezTo>
                        <a:pt x="915868" y="1814122"/>
                        <a:pt x="897766" y="1827335"/>
                        <a:pt x="883578" y="1869897"/>
                      </a:cubicBezTo>
                      <a:cubicBezTo>
                        <a:pt x="880153" y="1880171"/>
                        <a:pt x="882314" y="1894711"/>
                        <a:pt x="873303" y="1900719"/>
                      </a:cubicBezTo>
                      <a:cubicBezTo>
                        <a:pt x="824459" y="1933283"/>
                        <a:pt x="854195" y="1917364"/>
                        <a:pt x="780836" y="1941816"/>
                      </a:cubicBezTo>
                      <a:lnTo>
                        <a:pt x="750013" y="1952090"/>
                      </a:lnTo>
                      <a:cubicBezTo>
                        <a:pt x="702946" y="1936401"/>
                        <a:pt x="730021" y="1941816"/>
                        <a:pt x="667820" y="194181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7" name="Group 126">
                  <a:extLst>
                    <a:ext uri="{FF2B5EF4-FFF2-40B4-BE49-F238E27FC236}">
                      <a16:creationId xmlns:a16="http://schemas.microsoft.com/office/drawing/2014/main" id="{D342D360-9E5D-5D45-82A1-91829159DCE7}"/>
                    </a:ext>
                  </a:extLst>
                </p:cNvPr>
                <p:cNvGrpSpPr/>
                <p:nvPr/>
              </p:nvGrpSpPr>
              <p:grpSpPr>
                <a:xfrm>
                  <a:off x="6671686" y="3914454"/>
                  <a:ext cx="1692471" cy="2744347"/>
                  <a:chOff x="6671686" y="3914454"/>
                  <a:chExt cx="1692471" cy="2744347"/>
                </a:xfrm>
              </p:grpSpPr>
              <p:grpSp>
                <p:nvGrpSpPr>
                  <p:cNvPr id="112" name="Group 111">
                    <a:extLst>
                      <a:ext uri="{FF2B5EF4-FFF2-40B4-BE49-F238E27FC236}">
                        <a16:creationId xmlns:a16="http://schemas.microsoft.com/office/drawing/2014/main" id="{78DC0FBA-6C19-F346-BB00-AB318880A0A5}"/>
                      </a:ext>
                    </a:extLst>
                  </p:cNvPr>
                  <p:cNvGrpSpPr/>
                  <p:nvPr/>
                </p:nvGrpSpPr>
                <p:grpSpPr>
                  <a:xfrm>
                    <a:off x="6671686" y="4142422"/>
                    <a:ext cx="410966" cy="339048"/>
                    <a:chOff x="7438490" y="4335694"/>
                    <a:chExt cx="410966" cy="339048"/>
                  </a:xfrm>
                </p:grpSpPr>
                <p:sp>
                  <p:nvSpPr>
                    <p:cNvPr id="110" name="Freeform 109">
                      <a:extLst>
                        <a:ext uri="{FF2B5EF4-FFF2-40B4-BE49-F238E27FC236}">
                          <a16:creationId xmlns:a16="http://schemas.microsoft.com/office/drawing/2014/main" id="{A2F93F7D-3290-754C-B67E-637FD61FC2F5}"/>
                        </a:ext>
                      </a:extLst>
                    </p:cNvPr>
                    <p:cNvSpPr/>
                    <p:nvPr/>
                  </p:nvSpPr>
                  <p:spPr>
                    <a:xfrm>
                      <a:off x="7438490" y="4582274"/>
                      <a:ext cx="256854" cy="92468"/>
                    </a:xfrm>
                    <a:custGeom>
                      <a:avLst/>
                      <a:gdLst>
                        <a:gd name="connsiteX0" fmla="*/ 0 w 256854"/>
                        <a:gd name="connsiteY0" fmla="*/ 0 h 92468"/>
                        <a:gd name="connsiteX1" fmla="*/ 123290 w 256854"/>
                        <a:gd name="connsiteY1" fmla="*/ 20548 h 92468"/>
                        <a:gd name="connsiteX2" fmla="*/ 184935 w 256854"/>
                        <a:gd name="connsiteY2" fmla="*/ 41097 h 92468"/>
                        <a:gd name="connsiteX3" fmla="*/ 215757 w 256854"/>
                        <a:gd name="connsiteY3" fmla="*/ 61645 h 92468"/>
                        <a:gd name="connsiteX4" fmla="*/ 246580 w 256854"/>
                        <a:gd name="connsiteY4" fmla="*/ 71919 h 92468"/>
                        <a:gd name="connsiteX5" fmla="*/ 256854 w 256854"/>
                        <a:gd name="connsiteY5" fmla="*/ 92468 h 9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54" h="92468">
                          <a:moveTo>
                            <a:pt x="0" y="0"/>
                          </a:moveTo>
                          <a:cubicBezTo>
                            <a:pt x="58273" y="7284"/>
                            <a:pt x="74805" y="6002"/>
                            <a:pt x="123290" y="20548"/>
                          </a:cubicBezTo>
                          <a:cubicBezTo>
                            <a:pt x="144036" y="26772"/>
                            <a:pt x="184935" y="41097"/>
                            <a:pt x="184935" y="41097"/>
                          </a:cubicBezTo>
                          <a:cubicBezTo>
                            <a:pt x="195209" y="47946"/>
                            <a:pt x="204713" y="56123"/>
                            <a:pt x="215757" y="61645"/>
                          </a:cubicBezTo>
                          <a:cubicBezTo>
                            <a:pt x="225444" y="66488"/>
                            <a:pt x="237916" y="65421"/>
                            <a:pt x="246580" y="71919"/>
                          </a:cubicBezTo>
                          <a:cubicBezTo>
                            <a:pt x="252706" y="76514"/>
                            <a:pt x="253429" y="85618"/>
                            <a:pt x="256854" y="92468"/>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reeform 110">
                      <a:extLst>
                        <a:ext uri="{FF2B5EF4-FFF2-40B4-BE49-F238E27FC236}">
                          <a16:creationId xmlns:a16="http://schemas.microsoft.com/office/drawing/2014/main" id="{1DB75FC6-8E7D-8B4E-B3F5-D3D8B046331F}"/>
                        </a:ext>
                      </a:extLst>
                    </p:cNvPr>
                    <p:cNvSpPr/>
                    <p:nvPr/>
                  </p:nvSpPr>
                  <p:spPr>
                    <a:xfrm>
                      <a:off x="7767263" y="4335694"/>
                      <a:ext cx="82193" cy="226032"/>
                    </a:xfrm>
                    <a:custGeom>
                      <a:avLst/>
                      <a:gdLst>
                        <a:gd name="connsiteX0" fmla="*/ 82193 w 82193"/>
                        <a:gd name="connsiteY0" fmla="*/ 0 h 226032"/>
                        <a:gd name="connsiteX1" fmla="*/ 30822 w 82193"/>
                        <a:gd name="connsiteY1" fmla="*/ 71919 h 226032"/>
                        <a:gd name="connsiteX2" fmla="*/ 10274 w 82193"/>
                        <a:gd name="connsiteY2" fmla="*/ 92468 h 226032"/>
                        <a:gd name="connsiteX3" fmla="*/ 0 w 82193"/>
                        <a:gd name="connsiteY3" fmla="*/ 123290 h 226032"/>
                        <a:gd name="connsiteX4" fmla="*/ 10274 w 82193"/>
                        <a:gd name="connsiteY4" fmla="*/ 226032 h 22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93" h="226032">
                          <a:moveTo>
                            <a:pt x="82193" y="0"/>
                          </a:moveTo>
                          <a:cubicBezTo>
                            <a:pt x="65069" y="23973"/>
                            <a:pt x="48909" y="48664"/>
                            <a:pt x="30822" y="71919"/>
                          </a:cubicBezTo>
                          <a:cubicBezTo>
                            <a:pt x="24875" y="79565"/>
                            <a:pt x="15258" y="84162"/>
                            <a:pt x="10274" y="92468"/>
                          </a:cubicBezTo>
                          <a:cubicBezTo>
                            <a:pt x="4702" y="101754"/>
                            <a:pt x="3425" y="113016"/>
                            <a:pt x="0" y="123290"/>
                          </a:cubicBezTo>
                          <a:lnTo>
                            <a:pt x="10274" y="226032"/>
                          </a:ln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6" name="Freeform 115">
                    <a:extLst>
                      <a:ext uri="{FF2B5EF4-FFF2-40B4-BE49-F238E27FC236}">
                        <a16:creationId xmlns:a16="http://schemas.microsoft.com/office/drawing/2014/main" id="{0B839D37-65AE-9045-B6B8-AC7D442DE752}"/>
                      </a:ext>
                    </a:extLst>
                  </p:cNvPr>
                  <p:cNvSpPr/>
                  <p:nvPr/>
                </p:nvSpPr>
                <p:spPr>
                  <a:xfrm>
                    <a:off x="6904234" y="4335694"/>
                    <a:ext cx="1294544" cy="2299359"/>
                  </a:xfrm>
                  <a:custGeom>
                    <a:avLst/>
                    <a:gdLst>
                      <a:gd name="connsiteX0" fmla="*/ 349321 w 1294544"/>
                      <a:gd name="connsiteY0" fmla="*/ 41097 h 2299359"/>
                      <a:gd name="connsiteX1" fmla="*/ 215757 w 1294544"/>
                      <a:gd name="connsiteY1" fmla="*/ 0 h 2299359"/>
                      <a:gd name="connsiteX2" fmla="*/ 123290 w 1294544"/>
                      <a:gd name="connsiteY2" fmla="*/ 10275 h 2299359"/>
                      <a:gd name="connsiteX3" fmla="*/ 61645 w 1294544"/>
                      <a:gd name="connsiteY3" fmla="*/ 41097 h 2299359"/>
                      <a:gd name="connsiteX4" fmla="*/ 41096 w 1294544"/>
                      <a:gd name="connsiteY4" fmla="*/ 102742 h 2299359"/>
                      <a:gd name="connsiteX5" fmla="*/ 20548 w 1294544"/>
                      <a:gd name="connsiteY5" fmla="*/ 164387 h 2299359"/>
                      <a:gd name="connsiteX6" fmla="*/ 10274 w 1294544"/>
                      <a:gd name="connsiteY6" fmla="*/ 215758 h 2299359"/>
                      <a:gd name="connsiteX7" fmla="*/ 0 w 1294544"/>
                      <a:gd name="connsiteY7" fmla="*/ 390418 h 2299359"/>
                      <a:gd name="connsiteX8" fmla="*/ 10274 w 1294544"/>
                      <a:gd name="connsiteY8" fmla="*/ 462337 h 2299359"/>
                      <a:gd name="connsiteX9" fmla="*/ 41096 w 1294544"/>
                      <a:gd name="connsiteY9" fmla="*/ 565079 h 2299359"/>
                      <a:gd name="connsiteX10" fmla="*/ 61645 w 1294544"/>
                      <a:gd name="connsiteY10" fmla="*/ 595902 h 2299359"/>
                      <a:gd name="connsiteX11" fmla="*/ 92467 w 1294544"/>
                      <a:gd name="connsiteY11" fmla="*/ 688369 h 2299359"/>
                      <a:gd name="connsiteX12" fmla="*/ 102741 w 1294544"/>
                      <a:gd name="connsiteY12" fmla="*/ 719191 h 2299359"/>
                      <a:gd name="connsiteX13" fmla="*/ 113015 w 1294544"/>
                      <a:gd name="connsiteY13" fmla="*/ 750014 h 2299359"/>
                      <a:gd name="connsiteX14" fmla="*/ 133564 w 1294544"/>
                      <a:gd name="connsiteY14" fmla="*/ 791110 h 2299359"/>
                      <a:gd name="connsiteX15" fmla="*/ 164386 w 1294544"/>
                      <a:gd name="connsiteY15" fmla="*/ 863030 h 2299359"/>
                      <a:gd name="connsiteX16" fmla="*/ 174660 w 1294544"/>
                      <a:gd name="connsiteY16" fmla="*/ 893852 h 2299359"/>
                      <a:gd name="connsiteX17" fmla="*/ 215757 w 1294544"/>
                      <a:gd name="connsiteY17" fmla="*/ 965771 h 2299359"/>
                      <a:gd name="connsiteX18" fmla="*/ 226031 w 1294544"/>
                      <a:gd name="connsiteY18" fmla="*/ 996594 h 2299359"/>
                      <a:gd name="connsiteX19" fmla="*/ 267128 w 1294544"/>
                      <a:gd name="connsiteY19" fmla="*/ 1058239 h 2299359"/>
                      <a:gd name="connsiteX20" fmla="*/ 308224 w 1294544"/>
                      <a:gd name="connsiteY20" fmla="*/ 1119884 h 2299359"/>
                      <a:gd name="connsiteX21" fmla="*/ 328773 w 1294544"/>
                      <a:gd name="connsiteY21" fmla="*/ 1150706 h 2299359"/>
                      <a:gd name="connsiteX22" fmla="*/ 410966 w 1294544"/>
                      <a:gd name="connsiteY22" fmla="*/ 1222625 h 2299359"/>
                      <a:gd name="connsiteX23" fmla="*/ 472611 w 1294544"/>
                      <a:gd name="connsiteY23" fmla="*/ 1273996 h 2299359"/>
                      <a:gd name="connsiteX24" fmla="*/ 513708 w 1294544"/>
                      <a:gd name="connsiteY24" fmla="*/ 1284270 h 2299359"/>
                      <a:gd name="connsiteX25" fmla="*/ 575353 w 1294544"/>
                      <a:gd name="connsiteY25" fmla="*/ 1335641 h 2299359"/>
                      <a:gd name="connsiteX26" fmla="*/ 636997 w 1294544"/>
                      <a:gd name="connsiteY26" fmla="*/ 1356189 h 2299359"/>
                      <a:gd name="connsiteX27" fmla="*/ 688368 w 1294544"/>
                      <a:gd name="connsiteY27" fmla="*/ 1397286 h 2299359"/>
                      <a:gd name="connsiteX28" fmla="*/ 729465 w 1294544"/>
                      <a:gd name="connsiteY28" fmla="*/ 1417834 h 2299359"/>
                      <a:gd name="connsiteX29" fmla="*/ 791110 w 1294544"/>
                      <a:gd name="connsiteY29" fmla="*/ 1458931 h 2299359"/>
                      <a:gd name="connsiteX30" fmla="*/ 832206 w 1294544"/>
                      <a:gd name="connsiteY30" fmla="*/ 1479479 h 2299359"/>
                      <a:gd name="connsiteX31" fmla="*/ 852755 w 1294544"/>
                      <a:gd name="connsiteY31" fmla="*/ 1500027 h 2299359"/>
                      <a:gd name="connsiteX32" fmla="*/ 883577 w 1294544"/>
                      <a:gd name="connsiteY32" fmla="*/ 1520576 h 2299359"/>
                      <a:gd name="connsiteX33" fmla="*/ 904126 w 1294544"/>
                      <a:gd name="connsiteY33" fmla="*/ 1541124 h 2299359"/>
                      <a:gd name="connsiteX34" fmla="*/ 965770 w 1294544"/>
                      <a:gd name="connsiteY34" fmla="*/ 1582221 h 2299359"/>
                      <a:gd name="connsiteX35" fmla="*/ 1017141 w 1294544"/>
                      <a:gd name="connsiteY35" fmla="*/ 1623317 h 2299359"/>
                      <a:gd name="connsiteX36" fmla="*/ 1037690 w 1294544"/>
                      <a:gd name="connsiteY36" fmla="*/ 1643866 h 2299359"/>
                      <a:gd name="connsiteX37" fmla="*/ 1099335 w 1294544"/>
                      <a:gd name="connsiteY37" fmla="*/ 1684962 h 2299359"/>
                      <a:gd name="connsiteX38" fmla="*/ 1119883 w 1294544"/>
                      <a:gd name="connsiteY38" fmla="*/ 1715785 h 2299359"/>
                      <a:gd name="connsiteX39" fmla="*/ 1150705 w 1294544"/>
                      <a:gd name="connsiteY39" fmla="*/ 1736333 h 2299359"/>
                      <a:gd name="connsiteX40" fmla="*/ 1191802 w 1294544"/>
                      <a:gd name="connsiteY40" fmla="*/ 1787704 h 2299359"/>
                      <a:gd name="connsiteX41" fmla="*/ 1202076 w 1294544"/>
                      <a:gd name="connsiteY41" fmla="*/ 1818526 h 2299359"/>
                      <a:gd name="connsiteX42" fmla="*/ 1222624 w 1294544"/>
                      <a:gd name="connsiteY42" fmla="*/ 1849349 h 2299359"/>
                      <a:gd name="connsiteX43" fmla="*/ 1243173 w 1294544"/>
                      <a:gd name="connsiteY43" fmla="*/ 1910994 h 2299359"/>
                      <a:gd name="connsiteX44" fmla="*/ 1253447 w 1294544"/>
                      <a:gd name="connsiteY44" fmla="*/ 1941816 h 2299359"/>
                      <a:gd name="connsiteX45" fmla="*/ 1273995 w 1294544"/>
                      <a:gd name="connsiteY45" fmla="*/ 2013735 h 2299359"/>
                      <a:gd name="connsiteX46" fmla="*/ 1284269 w 1294544"/>
                      <a:gd name="connsiteY46" fmla="*/ 2085654 h 2299359"/>
                      <a:gd name="connsiteX47" fmla="*/ 1294544 w 1294544"/>
                      <a:gd name="connsiteY47" fmla="*/ 2137025 h 2299359"/>
                      <a:gd name="connsiteX48" fmla="*/ 1284269 w 1294544"/>
                      <a:gd name="connsiteY48" fmla="*/ 2250041 h 229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94544" h="2299359">
                        <a:moveTo>
                          <a:pt x="349321" y="41097"/>
                        </a:moveTo>
                        <a:cubicBezTo>
                          <a:pt x="300800" y="20302"/>
                          <a:pt x="269148" y="0"/>
                          <a:pt x="215757" y="0"/>
                        </a:cubicBezTo>
                        <a:cubicBezTo>
                          <a:pt x="184745" y="0"/>
                          <a:pt x="154112" y="6850"/>
                          <a:pt x="123290" y="10275"/>
                        </a:cubicBezTo>
                        <a:cubicBezTo>
                          <a:pt x="106496" y="15873"/>
                          <a:pt x="72128" y="24325"/>
                          <a:pt x="61645" y="41097"/>
                        </a:cubicBezTo>
                        <a:cubicBezTo>
                          <a:pt x="50165" y="59465"/>
                          <a:pt x="47946" y="82194"/>
                          <a:pt x="41096" y="102742"/>
                        </a:cubicBezTo>
                        <a:cubicBezTo>
                          <a:pt x="41095" y="102746"/>
                          <a:pt x="20549" y="164384"/>
                          <a:pt x="20548" y="164387"/>
                        </a:cubicBezTo>
                        <a:lnTo>
                          <a:pt x="10274" y="215758"/>
                        </a:lnTo>
                        <a:cubicBezTo>
                          <a:pt x="6849" y="273978"/>
                          <a:pt x="0" y="332097"/>
                          <a:pt x="0" y="390418"/>
                        </a:cubicBezTo>
                        <a:cubicBezTo>
                          <a:pt x="0" y="414634"/>
                          <a:pt x="5942" y="438511"/>
                          <a:pt x="10274" y="462337"/>
                        </a:cubicBezTo>
                        <a:cubicBezTo>
                          <a:pt x="13863" y="482080"/>
                          <a:pt x="34394" y="555026"/>
                          <a:pt x="41096" y="565079"/>
                        </a:cubicBezTo>
                        <a:lnTo>
                          <a:pt x="61645" y="595902"/>
                        </a:lnTo>
                        <a:lnTo>
                          <a:pt x="92467" y="688369"/>
                        </a:lnTo>
                        <a:lnTo>
                          <a:pt x="102741" y="719191"/>
                        </a:lnTo>
                        <a:cubicBezTo>
                          <a:pt x="106166" y="729465"/>
                          <a:pt x="108171" y="740327"/>
                          <a:pt x="113015" y="750014"/>
                        </a:cubicBezTo>
                        <a:lnTo>
                          <a:pt x="133564" y="791110"/>
                        </a:lnTo>
                        <a:cubicBezTo>
                          <a:pt x="154946" y="876639"/>
                          <a:pt x="128911" y="792078"/>
                          <a:pt x="164386" y="863030"/>
                        </a:cubicBezTo>
                        <a:cubicBezTo>
                          <a:pt x="169229" y="872716"/>
                          <a:pt x="169817" y="884166"/>
                          <a:pt x="174660" y="893852"/>
                        </a:cubicBezTo>
                        <a:cubicBezTo>
                          <a:pt x="226245" y="997021"/>
                          <a:pt x="161730" y="839706"/>
                          <a:pt x="215757" y="965771"/>
                        </a:cubicBezTo>
                        <a:cubicBezTo>
                          <a:pt x="220023" y="975725"/>
                          <a:pt x="220771" y="987127"/>
                          <a:pt x="226031" y="996594"/>
                        </a:cubicBezTo>
                        <a:cubicBezTo>
                          <a:pt x="238024" y="1018182"/>
                          <a:pt x="267128" y="1058239"/>
                          <a:pt x="267128" y="1058239"/>
                        </a:cubicBezTo>
                        <a:cubicBezTo>
                          <a:pt x="285183" y="1112404"/>
                          <a:pt x="265470" y="1068579"/>
                          <a:pt x="308224" y="1119884"/>
                        </a:cubicBezTo>
                        <a:cubicBezTo>
                          <a:pt x="316129" y="1129370"/>
                          <a:pt x="320642" y="1141413"/>
                          <a:pt x="328773" y="1150706"/>
                        </a:cubicBezTo>
                        <a:cubicBezTo>
                          <a:pt x="414975" y="1249221"/>
                          <a:pt x="346687" y="1169058"/>
                          <a:pt x="410966" y="1222625"/>
                        </a:cubicBezTo>
                        <a:cubicBezTo>
                          <a:pt x="437107" y="1244409"/>
                          <a:pt x="441097" y="1260490"/>
                          <a:pt x="472611" y="1273996"/>
                        </a:cubicBezTo>
                        <a:cubicBezTo>
                          <a:pt x="485590" y="1279558"/>
                          <a:pt x="500009" y="1280845"/>
                          <a:pt x="513708" y="1284270"/>
                        </a:cubicBezTo>
                        <a:cubicBezTo>
                          <a:pt x="533066" y="1303629"/>
                          <a:pt x="549603" y="1324197"/>
                          <a:pt x="575353" y="1335641"/>
                        </a:cubicBezTo>
                        <a:cubicBezTo>
                          <a:pt x="595146" y="1344438"/>
                          <a:pt x="636997" y="1356189"/>
                          <a:pt x="636997" y="1356189"/>
                        </a:cubicBezTo>
                        <a:cubicBezTo>
                          <a:pt x="659497" y="1378688"/>
                          <a:pt x="658130" y="1380007"/>
                          <a:pt x="688368" y="1397286"/>
                        </a:cubicBezTo>
                        <a:cubicBezTo>
                          <a:pt x="701666" y="1404885"/>
                          <a:pt x="716332" y="1409954"/>
                          <a:pt x="729465" y="1417834"/>
                        </a:cubicBezTo>
                        <a:cubicBezTo>
                          <a:pt x="750642" y="1430540"/>
                          <a:pt x="769021" y="1447887"/>
                          <a:pt x="791110" y="1458931"/>
                        </a:cubicBezTo>
                        <a:cubicBezTo>
                          <a:pt x="804809" y="1465780"/>
                          <a:pt x="819463" y="1470984"/>
                          <a:pt x="832206" y="1479479"/>
                        </a:cubicBezTo>
                        <a:cubicBezTo>
                          <a:pt x="840266" y="1484852"/>
                          <a:pt x="845191" y="1493976"/>
                          <a:pt x="852755" y="1500027"/>
                        </a:cubicBezTo>
                        <a:cubicBezTo>
                          <a:pt x="862397" y="1507741"/>
                          <a:pt x="873935" y="1512862"/>
                          <a:pt x="883577" y="1520576"/>
                        </a:cubicBezTo>
                        <a:cubicBezTo>
                          <a:pt x="891141" y="1526627"/>
                          <a:pt x="896377" y="1535312"/>
                          <a:pt x="904126" y="1541124"/>
                        </a:cubicBezTo>
                        <a:cubicBezTo>
                          <a:pt x="923883" y="1555942"/>
                          <a:pt x="948307" y="1564759"/>
                          <a:pt x="965770" y="1582221"/>
                        </a:cubicBezTo>
                        <a:cubicBezTo>
                          <a:pt x="1015391" y="1631840"/>
                          <a:pt x="952330" y="1571468"/>
                          <a:pt x="1017141" y="1623317"/>
                        </a:cubicBezTo>
                        <a:cubicBezTo>
                          <a:pt x="1024705" y="1629368"/>
                          <a:pt x="1029940" y="1638054"/>
                          <a:pt x="1037690" y="1643866"/>
                        </a:cubicBezTo>
                        <a:cubicBezTo>
                          <a:pt x="1057447" y="1658683"/>
                          <a:pt x="1099335" y="1684962"/>
                          <a:pt x="1099335" y="1684962"/>
                        </a:cubicBezTo>
                        <a:cubicBezTo>
                          <a:pt x="1106184" y="1695236"/>
                          <a:pt x="1111152" y="1707053"/>
                          <a:pt x="1119883" y="1715785"/>
                        </a:cubicBezTo>
                        <a:cubicBezTo>
                          <a:pt x="1128614" y="1724516"/>
                          <a:pt x="1141063" y="1728619"/>
                          <a:pt x="1150705" y="1736333"/>
                        </a:cubicBezTo>
                        <a:cubicBezTo>
                          <a:pt x="1166635" y="1749076"/>
                          <a:pt x="1182900" y="1769900"/>
                          <a:pt x="1191802" y="1787704"/>
                        </a:cubicBezTo>
                        <a:cubicBezTo>
                          <a:pt x="1196645" y="1797390"/>
                          <a:pt x="1197233" y="1808840"/>
                          <a:pt x="1202076" y="1818526"/>
                        </a:cubicBezTo>
                        <a:cubicBezTo>
                          <a:pt x="1207598" y="1829571"/>
                          <a:pt x="1217609" y="1838065"/>
                          <a:pt x="1222624" y="1849349"/>
                        </a:cubicBezTo>
                        <a:cubicBezTo>
                          <a:pt x="1231421" y="1869142"/>
                          <a:pt x="1236323" y="1890446"/>
                          <a:pt x="1243173" y="1910994"/>
                        </a:cubicBezTo>
                        <a:lnTo>
                          <a:pt x="1253447" y="1941816"/>
                        </a:lnTo>
                        <a:cubicBezTo>
                          <a:pt x="1262249" y="1968222"/>
                          <a:pt x="1268835" y="1985357"/>
                          <a:pt x="1273995" y="2013735"/>
                        </a:cubicBezTo>
                        <a:cubicBezTo>
                          <a:pt x="1278327" y="2037561"/>
                          <a:pt x="1280288" y="2061767"/>
                          <a:pt x="1284269" y="2085654"/>
                        </a:cubicBezTo>
                        <a:cubicBezTo>
                          <a:pt x="1287140" y="2102879"/>
                          <a:pt x="1291119" y="2119901"/>
                          <a:pt x="1294544" y="2137025"/>
                        </a:cubicBezTo>
                        <a:cubicBezTo>
                          <a:pt x="1283358" y="2304805"/>
                          <a:pt x="1284269" y="2342622"/>
                          <a:pt x="1284269" y="225004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reeform 116">
                    <a:extLst>
                      <a:ext uri="{FF2B5EF4-FFF2-40B4-BE49-F238E27FC236}">
                        <a16:creationId xmlns:a16="http://schemas.microsoft.com/office/drawing/2014/main" id="{4069813F-A1CD-A749-BC7F-636B3D692D15}"/>
                      </a:ext>
                    </a:extLst>
                  </p:cNvPr>
                  <p:cNvSpPr/>
                  <p:nvPr/>
                </p:nvSpPr>
                <p:spPr>
                  <a:xfrm>
                    <a:off x="7064911" y="4397339"/>
                    <a:ext cx="1113318" cy="1480192"/>
                  </a:xfrm>
                  <a:custGeom>
                    <a:avLst/>
                    <a:gdLst>
                      <a:gd name="connsiteX0" fmla="*/ 188644 w 1113318"/>
                      <a:gd name="connsiteY0" fmla="*/ 0 h 1480192"/>
                      <a:gd name="connsiteX1" fmla="*/ 178370 w 1113318"/>
                      <a:gd name="connsiteY1" fmla="*/ 71919 h 1480192"/>
                      <a:gd name="connsiteX2" fmla="*/ 13983 w 1113318"/>
                      <a:gd name="connsiteY2" fmla="*/ 113016 h 1480192"/>
                      <a:gd name="connsiteX3" fmla="*/ 13983 w 1113318"/>
                      <a:gd name="connsiteY3" fmla="*/ 277403 h 1480192"/>
                      <a:gd name="connsiteX4" fmla="*/ 24258 w 1113318"/>
                      <a:gd name="connsiteY4" fmla="*/ 380144 h 1480192"/>
                      <a:gd name="connsiteX5" fmla="*/ 55080 w 1113318"/>
                      <a:gd name="connsiteY5" fmla="*/ 575353 h 1480192"/>
                      <a:gd name="connsiteX6" fmla="*/ 75628 w 1113318"/>
                      <a:gd name="connsiteY6" fmla="*/ 657546 h 1480192"/>
                      <a:gd name="connsiteX7" fmla="*/ 96177 w 1113318"/>
                      <a:gd name="connsiteY7" fmla="*/ 719191 h 1480192"/>
                      <a:gd name="connsiteX8" fmla="*/ 116725 w 1113318"/>
                      <a:gd name="connsiteY8" fmla="*/ 780836 h 1480192"/>
                      <a:gd name="connsiteX9" fmla="*/ 137273 w 1113318"/>
                      <a:gd name="connsiteY9" fmla="*/ 811659 h 1480192"/>
                      <a:gd name="connsiteX10" fmla="*/ 147547 w 1113318"/>
                      <a:gd name="connsiteY10" fmla="*/ 842481 h 1480192"/>
                      <a:gd name="connsiteX11" fmla="*/ 168096 w 1113318"/>
                      <a:gd name="connsiteY11" fmla="*/ 863030 h 1480192"/>
                      <a:gd name="connsiteX12" fmla="*/ 188644 w 1113318"/>
                      <a:gd name="connsiteY12" fmla="*/ 893852 h 1480192"/>
                      <a:gd name="connsiteX13" fmla="*/ 219467 w 1113318"/>
                      <a:gd name="connsiteY13" fmla="*/ 924674 h 1480192"/>
                      <a:gd name="connsiteX14" fmla="*/ 260563 w 1113318"/>
                      <a:gd name="connsiteY14" fmla="*/ 986319 h 1480192"/>
                      <a:gd name="connsiteX15" fmla="*/ 301660 w 1113318"/>
                      <a:gd name="connsiteY15" fmla="*/ 1027416 h 1480192"/>
                      <a:gd name="connsiteX16" fmla="*/ 322208 w 1113318"/>
                      <a:gd name="connsiteY16" fmla="*/ 1058239 h 1480192"/>
                      <a:gd name="connsiteX17" fmla="*/ 353031 w 1113318"/>
                      <a:gd name="connsiteY17" fmla="*/ 1078787 h 1480192"/>
                      <a:gd name="connsiteX18" fmla="*/ 383853 w 1113318"/>
                      <a:gd name="connsiteY18" fmla="*/ 1109609 h 1480192"/>
                      <a:gd name="connsiteX19" fmla="*/ 476320 w 1113318"/>
                      <a:gd name="connsiteY19" fmla="*/ 1160980 h 1480192"/>
                      <a:gd name="connsiteX20" fmla="*/ 507143 w 1113318"/>
                      <a:gd name="connsiteY20" fmla="*/ 1181528 h 1480192"/>
                      <a:gd name="connsiteX21" fmla="*/ 537965 w 1113318"/>
                      <a:gd name="connsiteY21" fmla="*/ 1191803 h 1480192"/>
                      <a:gd name="connsiteX22" fmla="*/ 568788 w 1113318"/>
                      <a:gd name="connsiteY22" fmla="*/ 1212351 h 1480192"/>
                      <a:gd name="connsiteX23" fmla="*/ 630433 w 1113318"/>
                      <a:gd name="connsiteY23" fmla="*/ 1232899 h 1480192"/>
                      <a:gd name="connsiteX24" fmla="*/ 681804 w 1113318"/>
                      <a:gd name="connsiteY24" fmla="*/ 1263722 h 1480192"/>
                      <a:gd name="connsiteX25" fmla="*/ 743449 w 1113318"/>
                      <a:gd name="connsiteY25" fmla="*/ 1304818 h 1480192"/>
                      <a:gd name="connsiteX26" fmla="*/ 774271 w 1113318"/>
                      <a:gd name="connsiteY26" fmla="*/ 1325367 h 1480192"/>
                      <a:gd name="connsiteX27" fmla="*/ 805093 w 1113318"/>
                      <a:gd name="connsiteY27" fmla="*/ 1335641 h 1480192"/>
                      <a:gd name="connsiteX28" fmla="*/ 866738 w 1113318"/>
                      <a:gd name="connsiteY28" fmla="*/ 1376737 h 1480192"/>
                      <a:gd name="connsiteX29" fmla="*/ 928383 w 1113318"/>
                      <a:gd name="connsiteY29" fmla="*/ 1397286 h 1480192"/>
                      <a:gd name="connsiteX30" fmla="*/ 1041399 w 1113318"/>
                      <a:gd name="connsiteY30" fmla="*/ 1428108 h 1480192"/>
                      <a:gd name="connsiteX31" fmla="*/ 1061947 w 1113318"/>
                      <a:gd name="connsiteY31" fmla="*/ 1448657 h 1480192"/>
                      <a:gd name="connsiteX32" fmla="*/ 1082496 w 1113318"/>
                      <a:gd name="connsiteY32" fmla="*/ 1479479 h 1480192"/>
                      <a:gd name="connsiteX33" fmla="*/ 1113318 w 1113318"/>
                      <a:gd name="connsiteY33" fmla="*/ 1469205 h 148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3318" h="1480192">
                        <a:moveTo>
                          <a:pt x="188644" y="0"/>
                        </a:moveTo>
                        <a:cubicBezTo>
                          <a:pt x="185219" y="23973"/>
                          <a:pt x="185328" y="48724"/>
                          <a:pt x="178370" y="71919"/>
                        </a:cubicBezTo>
                        <a:cubicBezTo>
                          <a:pt x="157693" y="140843"/>
                          <a:pt x="66846" y="109240"/>
                          <a:pt x="13983" y="113016"/>
                        </a:cubicBezTo>
                        <a:cubicBezTo>
                          <a:pt x="-10132" y="185364"/>
                          <a:pt x="1729" y="136489"/>
                          <a:pt x="13983" y="277403"/>
                        </a:cubicBezTo>
                        <a:cubicBezTo>
                          <a:pt x="16965" y="311691"/>
                          <a:pt x="20236" y="345962"/>
                          <a:pt x="24258" y="380144"/>
                        </a:cubicBezTo>
                        <a:cubicBezTo>
                          <a:pt x="28699" y="417893"/>
                          <a:pt x="50723" y="557925"/>
                          <a:pt x="55080" y="575353"/>
                        </a:cubicBezTo>
                        <a:cubicBezTo>
                          <a:pt x="61929" y="602751"/>
                          <a:pt x="66697" y="630754"/>
                          <a:pt x="75628" y="657546"/>
                        </a:cubicBezTo>
                        <a:lnTo>
                          <a:pt x="96177" y="719191"/>
                        </a:lnTo>
                        <a:cubicBezTo>
                          <a:pt x="96177" y="719192"/>
                          <a:pt x="116724" y="780835"/>
                          <a:pt x="116725" y="780836"/>
                        </a:cubicBezTo>
                        <a:cubicBezTo>
                          <a:pt x="123574" y="791110"/>
                          <a:pt x="131751" y="800614"/>
                          <a:pt x="137273" y="811659"/>
                        </a:cubicBezTo>
                        <a:cubicBezTo>
                          <a:pt x="142116" y="821345"/>
                          <a:pt x="141975" y="833195"/>
                          <a:pt x="147547" y="842481"/>
                        </a:cubicBezTo>
                        <a:cubicBezTo>
                          <a:pt x="152531" y="850787"/>
                          <a:pt x="162045" y="855466"/>
                          <a:pt x="168096" y="863030"/>
                        </a:cubicBezTo>
                        <a:cubicBezTo>
                          <a:pt x="175810" y="872672"/>
                          <a:pt x="180739" y="884366"/>
                          <a:pt x="188644" y="893852"/>
                        </a:cubicBezTo>
                        <a:cubicBezTo>
                          <a:pt x="197946" y="905014"/>
                          <a:pt x="210547" y="913205"/>
                          <a:pt x="219467" y="924674"/>
                        </a:cubicBezTo>
                        <a:cubicBezTo>
                          <a:pt x="234629" y="944168"/>
                          <a:pt x="243100" y="968856"/>
                          <a:pt x="260563" y="986319"/>
                        </a:cubicBezTo>
                        <a:cubicBezTo>
                          <a:pt x="274262" y="1000018"/>
                          <a:pt x="290914" y="1011296"/>
                          <a:pt x="301660" y="1027416"/>
                        </a:cubicBezTo>
                        <a:cubicBezTo>
                          <a:pt x="308509" y="1037690"/>
                          <a:pt x="313477" y="1049508"/>
                          <a:pt x="322208" y="1058239"/>
                        </a:cubicBezTo>
                        <a:cubicBezTo>
                          <a:pt x="330939" y="1066970"/>
                          <a:pt x="343545" y="1070882"/>
                          <a:pt x="353031" y="1078787"/>
                        </a:cubicBezTo>
                        <a:cubicBezTo>
                          <a:pt x="364193" y="1088089"/>
                          <a:pt x="372384" y="1100689"/>
                          <a:pt x="383853" y="1109609"/>
                        </a:cubicBezTo>
                        <a:cubicBezTo>
                          <a:pt x="500470" y="1200311"/>
                          <a:pt x="401914" y="1123778"/>
                          <a:pt x="476320" y="1160980"/>
                        </a:cubicBezTo>
                        <a:cubicBezTo>
                          <a:pt x="487365" y="1166502"/>
                          <a:pt x="496099" y="1176006"/>
                          <a:pt x="507143" y="1181528"/>
                        </a:cubicBezTo>
                        <a:cubicBezTo>
                          <a:pt x="516829" y="1186371"/>
                          <a:pt x="528279" y="1186960"/>
                          <a:pt x="537965" y="1191803"/>
                        </a:cubicBezTo>
                        <a:cubicBezTo>
                          <a:pt x="549009" y="1197325"/>
                          <a:pt x="557504" y="1207336"/>
                          <a:pt x="568788" y="1212351"/>
                        </a:cubicBezTo>
                        <a:cubicBezTo>
                          <a:pt x="588581" y="1221148"/>
                          <a:pt x="630433" y="1232899"/>
                          <a:pt x="630433" y="1232899"/>
                        </a:cubicBezTo>
                        <a:cubicBezTo>
                          <a:pt x="676530" y="1278999"/>
                          <a:pt x="621788" y="1230380"/>
                          <a:pt x="681804" y="1263722"/>
                        </a:cubicBezTo>
                        <a:cubicBezTo>
                          <a:pt x="703392" y="1275715"/>
                          <a:pt x="722901" y="1291119"/>
                          <a:pt x="743449" y="1304818"/>
                        </a:cubicBezTo>
                        <a:cubicBezTo>
                          <a:pt x="753723" y="1311667"/>
                          <a:pt x="762557" y="1321462"/>
                          <a:pt x="774271" y="1325367"/>
                        </a:cubicBezTo>
                        <a:cubicBezTo>
                          <a:pt x="784545" y="1328792"/>
                          <a:pt x="795626" y="1330382"/>
                          <a:pt x="805093" y="1335641"/>
                        </a:cubicBezTo>
                        <a:cubicBezTo>
                          <a:pt x="826681" y="1347634"/>
                          <a:pt x="843309" y="1368927"/>
                          <a:pt x="866738" y="1376737"/>
                        </a:cubicBezTo>
                        <a:cubicBezTo>
                          <a:pt x="887286" y="1383587"/>
                          <a:pt x="907370" y="1392033"/>
                          <a:pt x="928383" y="1397286"/>
                        </a:cubicBezTo>
                        <a:cubicBezTo>
                          <a:pt x="1021083" y="1420461"/>
                          <a:pt x="983785" y="1408903"/>
                          <a:pt x="1041399" y="1428108"/>
                        </a:cubicBezTo>
                        <a:cubicBezTo>
                          <a:pt x="1048248" y="1434958"/>
                          <a:pt x="1055896" y="1441093"/>
                          <a:pt x="1061947" y="1448657"/>
                        </a:cubicBezTo>
                        <a:cubicBezTo>
                          <a:pt x="1069661" y="1458299"/>
                          <a:pt x="1071031" y="1474893"/>
                          <a:pt x="1082496" y="1479479"/>
                        </a:cubicBezTo>
                        <a:cubicBezTo>
                          <a:pt x="1092551" y="1483501"/>
                          <a:pt x="1113318" y="1469205"/>
                          <a:pt x="1113318" y="146920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reeform 117">
                    <a:extLst>
                      <a:ext uri="{FF2B5EF4-FFF2-40B4-BE49-F238E27FC236}">
                        <a16:creationId xmlns:a16="http://schemas.microsoft.com/office/drawing/2014/main" id="{52F4ACAF-F974-BE4A-BADA-EAEB339C381F}"/>
                      </a:ext>
                    </a:extLst>
                  </p:cNvPr>
                  <p:cNvSpPr/>
                  <p:nvPr/>
                </p:nvSpPr>
                <p:spPr>
                  <a:xfrm>
                    <a:off x="8198778" y="5979560"/>
                    <a:ext cx="165379" cy="653219"/>
                  </a:xfrm>
                  <a:custGeom>
                    <a:avLst/>
                    <a:gdLst>
                      <a:gd name="connsiteX0" fmla="*/ 0 w 165379"/>
                      <a:gd name="connsiteY0" fmla="*/ 0 h 653219"/>
                      <a:gd name="connsiteX1" fmla="*/ 30822 w 165379"/>
                      <a:gd name="connsiteY1" fmla="*/ 82193 h 653219"/>
                      <a:gd name="connsiteX2" fmla="*/ 51370 w 165379"/>
                      <a:gd name="connsiteY2" fmla="*/ 113015 h 653219"/>
                      <a:gd name="connsiteX3" fmla="*/ 71919 w 165379"/>
                      <a:gd name="connsiteY3" fmla="*/ 174660 h 653219"/>
                      <a:gd name="connsiteX4" fmla="*/ 102741 w 165379"/>
                      <a:gd name="connsiteY4" fmla="*/ 267128 h 653219"/>
                      <a:gd name="connsiteX5" fmla="*/ 113015 w 165379"/>
                      <a:gd name="connsiteY5" fmla="*/ 297950 h 653219"/>
                      <a:gd name="connsiteX6" fmla="*/ 133564 w 165379"/>
                      <a:gd name="connsiteY6" fmla="*/ 400692 h 653219"/>
                      <a:gd name="connsiteX7" fmla="*/ 133564 w 165379"/>
                      <a:gd name="connsiteY7" fmla="*/ 626723 h 65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379" h="653219">
                        <a:moveTo>
                          <a:pt x="0" y="0"/>
                        </a:moveTo>
                        <a:cubicBezTo>
                          <a:pt x="10274" y="27398"/>
                          <a:pt x="18714" y="55555"/>
                          <a:pt x="30822" y="82193"/>
                        </a:cubicBezTo>
                        <a:cubicBezTo>
                          <a:pt x="35932" y="93434"/>
                          <a:pt x="46355" y="101731"/>
                          <a:pt x="51370" y="113015"/>
                        </a:cubicBezTo>
                        <a:cubicBezTo>
                          <a:pt x="60167" y="132808"/>
                          <a:pt x="65069" y="154112"/>
                          <a:pt x="71919" y="174660"/>
                        </a:cubicBezTo>
                        <a:lnTo>
                          <a:pt x="102741" y="267128"/>
                        </a:lnTo>
                        <a:cubicBezTo>
                          <a:pt x="106166" y="277402"/>
                          <a:pt x="110891" y="287331"/>
                          <a:pt x="113015" y="297950"/>
                        </a:cubicBezTo>
                        <a:lnTo>
                          <a:pt x="133564" y="400692"/>
                        </a:lnTo>
                        <a:cubicBezTo>
                          <a:pt x="144048" y="641836"/>
                          <a:pt x="199588" y="692747"/>
                          <a:pt x="133564" y="62672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reeform 119">
                    <a:extLst>
                      <a:ext uri="{FF2B5EF4-FFF2-40B4-BE49-F238E27FC236}">
                        <a16:creationId xmlns:a16="http://schemas.microsoft.com/office/drawing/2014/main" id="{66CBFC46-46FE-FF45-A8FC-B1AE771BD393}"/>
                      </a:ext>
                    </a:extLst>
                  </p:cNvPr>
                  <p:cNvSpPr/>
                  <p:nvPr/>
                </p:nvSpPr>
                <p:spPr>
                  <a:xfrm>
                    <a:off x="8219326" y="3914454"/>
                    <a:ext cx="133564" cy="30822"/>
                  </a:xfrm>
                  <a:custGeom>
                    <a:avLst/>
                    <a:gdLst>
                      <a:gd name="connsiteX0" fmla="*/ 0 w 133564"/>
                      <a:gd name="connsiteY0" fmla="*/ 30822 h 30822"/>
                      <a:gd name="connsiteX1" fmla="*/ 123290 w 133564"/>
                      <a:gd name="connsiteY1" fmla="*/ 10274 h 30822"/>
                      <a:gd name="connsiteX2" fmla="*/ 133564 w 133564"/>
                      <a:gd name="connsiteY2" fmla="*/ 0 h 30822"/>
                    </a:gdLst>
                    <a:ahLst/>
                    <a:cxnLst>
                      <a:cxn ang="0">
                        <a:pos x="connsiteX0" y="connsiteY0"/>
                      </a:cxn>
                      <a:cxn ang="0">
                        <a:pos x="connsiteX1" y="connsiteY1"/>
                      </a:cxn>
                      <a:cxn ang="0">
                        <a:pos x="connsiteX2" y="connsiteY2"/>
                      </a:cxn>
                    </a:cxnLst>
                    <a:rect l="l" t="t" r="r" b="b"/>
                    <a:pathLst>
                      <a:path w="133564" h="30822">
                        <a:moveTo>
                          <a:pt x="0" y="30822"/>
                        </a:moveTo>
                        <a:cubicBezTo>
                          <a:pt x="29297" y="27567"/>
                          <a:pt x="88866" y="27486"/>
                          <a:pt x="123290" y="10274"/>
                        </a:cubicBezTo>
                        <a:cubicBezTo>
                          <a:pt x="127622" y="8108"/>
                          <a:pt x="130139" y="3425"/>
                          <a:pt x="133564"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reeform 121">
                    <a:extLst>
                      <a:ext uri="{FF2B5EF4-FFF2-40B4-BE49-F238E27FC236}">
                        <a16:creationId xmlns:a16="http://schemas.microsoft.com/office/drawing/2014/main" id="{EB47C03C-A530-8B46-930A-289499E99164}"/>
                      </a:ext>
                    </a:extLst>
                  </p:cNvPr>
                  <p:cNvSpPr/>
                  <p:nvPr/>
                </p:nvSpPr>
                <p:spPr>
                  <a:xfrm>
                    <a:off x="8188503" y="6616557"/>
                    <a:ext cx="158197" cy="42244"/>
                  </a:xfrm>
                  <a:custGeom>
                    <a:avLst/>
                    <a:gdLst>
                      <a:gd name="connsiteX0" fmla="*/ 0 w 158197"/>
                      <a:gd name="connsiteY0" fmla="*/ 30823 h 42244"/>
                      <a:gd name="connsiteX1" fmla="*/ 154113 w 158197"/>
                      <a:gd name="connsiteY1" fmla="*/ 30823 h 42244"/>
                      <a:gd name="connsiteX2" fmla="*/ 154113 w 158197"/>
                      <a:gd name="connsiteY2" fmla="*/ 0 h 42244"/>
                    </a:gdLst>
                    <a:ahLst/>
                    <a:cxnLst>
                      <a:cxn ang="0">
                        <a:pos x="connsiteX0" y="connsiteY0"/>
                      </a:cxn>
                      <a:cxn ang="0">
                        <a:pos x="connsiteX1" y="connsiteY1"/>
                      </a:cxn>
                      <a:cxn ang="0">
                        <a:pos x="connsiteX2" y="connsiteY2"/>
                      </a:cxn>
                    </a:cxnLst>
                    <a:rect l="l" t="t" r="r" b="b"/>
                    <a:pathLst>
                      <a:path w="158197" h="42244">
                        <a:moveTo>
                          <a:pt x="0" y="30823"/>
                        </a:moveTo>
                        <a:cubicBezTo>
                          <a:pt x="44907" y="37238"/>
                          <a:pt x="109854" y="52953"/>
                          <a:pt x="154113" y="30823"/>
                        </a:cubicBezTo>
                        <a:cubicBezTo>
                          <a:pt x="163303" y="26228"/>
                          <a:pt x="154113" y="10274"/>
                          <a:pt x="154113" y="0"/>
                        </a:cubicBezTo>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5" name="Freeform 124">
                    <a:extLst>
                      <a:ext uri="{FF2B5EF4-FFF2-40B4-BE49-F238E27FC236}">
                        <a16:creationId xmlns:a16="http://schemas.microsoft.com/office/drawing/2014/main" id="{BCA2F21C-EAE6-1C49-A04F-6C94633E74A7}"/>
                      </a:ext>
                    </a:extLst>
                  </p:cNvPr>
                  <p:cNvSpPr/>
                  <p:nvPr/>
                </p:nvSpPr>
                <p:spPr>
                  <a:xfrm>
                    <a:off x="7188396" y="4376791"/>
                    <a:ext cx="75433" cy="74120"/>
                  </a:xfrm>
                  <a:custGeom>
                    <a:avLst/>
                    <a:gdLst>
                      <a:gd name="connsiteX0" fmla="*/ 75433 w 75433"/>
                      <a:gd name="connsiteY0" fmla="*/ 61645 h 74120"/>
                      <a:gd name="connsiteX1" fmla="*/ 3514 w 75433"/>
                      <a:gd name="connsiteY1" fmla="*/ 71919 h 74120"/>
                      <a:gd name="connsiteX2" fmla="*/ 13788 w 75433"/>
                      <a:gd name="connsiteY2" fmla="*/ 41097 h 74120"/>
                      <a:gd name="connsiteX3" fmla="*/ 34337 w 75433"/>
                      <a:gd name="connsiteY3" fmla="*/ 20548 h 74120"/>
                      <a:gd name="connsiteX4" fmla="*/ 65159 w 75433"/>
                      <a:gd name="connsiteY4" fmla="*/ 0 h 74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3" h="74120">
                        <a:moveTo>
                          <a:pt x="75433" y="61645"/>
                        </a:moveTo>
                        <a:cubicBezTo>
                          <a:pt x="51460" y="65070"/>
                          <a:pt x="26488" y="79577"/>
                          <a:pt x="3514" y="71919"/>
                        </a:cubicBezTo>
                        <a:cubicBezTo>
                          <a:pt x="-6760" y="68494"/>
                          <a:pt x="8216" y="50383"/>
                          <a:pt x="13788" y="41097"/>
                        </a:cubicBezTo>
                        <a:cubicBezTo>
                          <a:pt x="18772" y="32791"/>
                          <a:pt x="26773" y="26599"/>
                          <a:pt x="34337" y="20548"/>
                        </a:cubicBezTo>
                        <a:cubicBezTo>
                          <a:pt x="43979" y="12834"/>
                          <a:pt x="65159" y="0"/>
                          <a:pt x="6515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6" name="Freeform 125">
                  <a:extLst>
                    <a:ext uri="{FF2B5EF4-FFF2-40B4-BE49-F238E27FC236}">
                      <a16:creationId xmlns:a16="http://schemas.microsoft.com/office/drawing/2014/main" id="{25BF1169-60C8-554E-8141-9DCB88783709}"/>
                    </a:ext>
                  </a:extLst>
                </p:cNvPr>
                <p:cNvSpPr/>
                <p:nvPr/>
              </p:nvSpPr>
              <p:spPr>
                <a:xfrm>
                  <a:off x="8157274" y="5959011"/>
                  <a:ext cx="62052" cy="102742"/>
                </a:xfrm>
                <a:custGeom>
                  <a:avLst/>
                  <a:gdLst>
                    <a:gd name="connsiteX0" fmla="*/ 51778 w 62052"/>
                    <a:gd name="connsiteY0" fmla="*/ 102742 h 102742"/>
                    <a:gd name="connsiteX1" fmla="*/ 407 w 62052"/>
                    <a:gd name="connsiteY1" fmla="*/ 30823 h 102742"/>
                    <a:gd name="connsiteX2" fmla="*/ 20955 w 62052"/>
                    <a:gd name="connsiteY2" fmla="*/ 10274 h 102742"/>
                    <a:gd name="connsiteX3" fmla="*/ 62052 w 62052"/>
                    <a:gd name="connsiteY3" fmla="*/ 0 h 102742"/>
                    <a:gd name="connsiteX4" fmla="*/ 41504 w 62052"/>
                    <a:gd name="connsiteY4" fmla="*/ 41097 h 10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52" h="102742">
                      <a:moveTo>
                        <a:pt x="51778" y="102742"/>
                      </a:moveTo>
                      <a:cubicBezTo>
                        <a:pt x="34654" y="78769"/>
                        <a:pt x="9723" y="58772"/>
                        <a:pt x="407" y="30823"/>
                      </a:cubicBezTo>
                      <a:cubicBezTo>
                        <a:pt x="-2656" y="21633"/>
                        <a:pt x="12291" y="14606"/>
                        <a:pt x="20955" y="10274"/>
                      </a:cubicBezTo>
                      <a:cubicBezTo>
                        <a:pt x="33585" y="3959"/>
                        <a:pt x="48353" y="3425"/>
                        <a:pt x="62052" y="0"/>
                      </a:cubicBezTo>
                      <a:cubicBezTo>
                        <a:pt x="50947" y="44419"/>
                        <a:pt x="65899" y="41097"/>
                        <a:pt x="41504" y="4109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54" name="TextBox 153">
              <a:extLst>
                <a:ext uri="{FF2B5EF4-FFF2-40B4-BE49-F238E27FC236}">
                  <a16:creationId xmlns:a16="http://schemas.microsoft.com/office/drawing/2014/main" id="{BBE2F9A6-E6C4-3A4E-B9D0-785D2378046F}"/>
                </a:ext>
              </a:extLst>
            </p:cNvPr>
            <p:cNvSpPr txBox="1"/>
            <p:nvPr/>
          </p:nvSpPr>
          <p:spPr>
            <a:xfrm>
              <a:off x="9851409" y="1639906"/>
              <a:ext cx="1852399" cy="704275"/>
            </a:xfrm>
            <a:prstGeom prst="rect">
              <a:avLst/>
            </a:prstGeom>
            <a:noFill/>
          </p:spPr>
          <p:txBody>
            <a:bodyPr wrap="none" rtlCol="0">
              <a:spAutoFit/>
            </a:bodyPr>
            <a:lstStyle/>
            <a:p>
              <a:pPr algn="ctr"/>
              <a:r>
                <a:rPr lang="en-US" sz="1200" dirty="0"/>
                <a:t>Surgical Removal</a:t>
              </a:r>
            </a:p>
            <a:p>
              <a:pPr algn="ctr"/>
              <a:r>
                <a:rPr lang="en-US" sz="1200" dirty="0"/>
                <a:t>Alone</a:t>
              </a:r>
            </a:p>
          </p:txBody>
        </p:sp>
      </p:grpSp>
      <p:grpSp>
        <p:nvGrpSpPr>
          <p:cNvPr id="157" name="Group 156">
            <a:extLst>
              <a:ext uri="{FF2B5EF4-FFF2-40B4-BE49-F238E27FC236}">
                <a16:creationId xmlns:a16="http://schemas.microsoft.com/office/drawing/2014/main" id="{8536FE65-4B4C-0F4E-B696-F956B994E13D}"/>
              </a:ext>
            </a:extLst>
          </p:cNvPr>
          <p:cNvGrpSpPr/>
          <p:nvPr/>
        </p:nvGrpSpPr>
        <p:grpSpPr>
          <a:xfrm>
            <a:off x="5550947" y="3810989"/>
            <a:ext cx="2090176" cy="1411181"/>
            <a:chOff x="7646710" y="4221542"/>
            <a:chExt cx="3122403" cy="2152772"/>
          </a:xfrm>
        </p:grpSpPr>
        <p:grpSp>
          <p:nvGrpSpPr>
            <p:cNvPr id="94" name="Group 93">
              <a:extLst>
                <a:ext uri="{FF2B5EF4-FFF2-40B4-BE49-F238E27FC236}">
                  <a16:creationId xmlns:a16="http://schemas.microsoft.com/office/drawing/2014/main" id="{70DB4084-A042-A649-BED7-8580C989A866}"/>
                </a:ext>
              </a:extLst>
            </p:cNvPr>
            <p:cNvGrpSpPr/>
            <p:nvPr/>
          </p:nvGrpSpPr>
          <p:grpSpPr>
            <a:xfrm>
              <a:off x="7646710" y="4221542"/>
              <a:ext cx="2444364" cy="2019275"/>
              <a:chOff x="9098363" y="1607595"/>
              <a:chExt cx="2444364" cy="2019275"/>
            </a:xfrm>
          </p:grpSpPr>
          <p:sp>
            <p:nvSpPr>
              <p:cNvPr id="75" name="Freeform 74">
                <a:extLst>
                  <a:ext uri="{FF2B5EF4-FFF2-40B4-BE49-F238E27FC236}">
                    <a16:creationId xmlns:a16="http://schemas.microsoft.com/office/drawing/2014/main" id="{BCD85C2A-2DED-614C-A3DD-E08ECB5BDA33}"/>
                  </a:ext>
                </a:extLst>
              </p:cNvPr>
              <p:cNvSpPr/>
              <p:nvPr/>
            </p:nvSpPr>
            <p:spPr>
              <a:xfrm>
                <a:off x="9548235" y="2139831"/>
                <a:ext cx="1853373" cy="1333008"/>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7" name="Group 76">
                <a:extLst>
                  <a:ext uri="{FF2B5EF4-FFF2-40B4-BE49-F238E27FC236}">
                    <a16:creationId xmlns:a16="http://schemas.microsoft.com/office/drawing/2014/main" id="{3605DC65-2673-864B-9C1D-FFAE222E2B31}"/>
                  </a:ext>
                </a:extLst>
              </p:cNvPr>
              <p:cNvGrpSpPr/>
              <p:nvPr/>
            </p:nvGrpSpPr>
            <p:grpSpPr>
              <a:xfrm>
                <a:off x="10020682" y="2510742"/>
                <a:ext cx="567923" cy="791431"/>
                <a:chOff x="2044557" y="1315092"/>
                <a:chExt cx="802858" cy="1000392"/>
              </a:xfrm>
            </p:grpSpPr>
            <p:sp>
              <p:nvSpPr>
                <p:cNvPr id="79" name="Freeform 78">
                  <a:extLst>
                    <a:ext uri="{FF2B5EF4-FFF2-40B4-BE49-F238E27FC236}">
                      <a16:creationId xmlns:a16="http://schemas.microsoft.com/office/drawing/2014/main" id="{97B6A24C-D91E-1841-AD6E-DCB93C19FCA2}"/>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0" name="Freeform 79">
                  <a:extLst>
                    <a:ext uri="{FF2B5EF4-FFF2-40B4-BE49-F238E27FC236}">
                      <a16:creationId xmlns:a16="http://schemas.microsoft.com/office/drawing/2014/main" id="{619AABA7-66DD-004B-8D81-EB88D6BDFBC5}"/>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2" name="Oval 81">
                <a:extLst>
                  <a:ext uri="{FF2B5EF4-FFF2-40B4-BE49-F238E27FC236}">
                    <a16:creationId xmlns:a16="http://schemas.microsoft.com/office/drawing/2014/main" id="{4EAED94E-B605-6D4B-9D88-B0FF4B394725}"/>
                  </a:ext>
                </a:extLst>
              </p:cNvPr>
              <p:cNvSpPr/>
              <p:nvPr/>
            </p:nvSpPr>
            <p:spPr>
              <a:xfrm rot="19897051">
                <a:off x="9578614" y="1704904"/>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B194BF0B-C0B2-9F46-8744-1AF1723A193C}"/>
                  </a:ext>
                </a:extLst>
              </p:cNvPr>
              <p:cNvSpPr/>
              <p:nvPr/>
            </p:nvSpPr>
            <p:spPr>
              <a:xfrm rot="18426779">
                <a:off x="9270115" y="2021690"/>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8D71D69A-7484-F249-A12A-67C56B2A9B68}"/>
                  </a:ext>
                </a:extLst>
              </p:cNvPr>
              <p:cNvSpPr/>
              <p:nvPr/>
            </p:nvSpPr>
            <p:spPr>
              <a:xfrm rot="15993629">
                <a:off x="9219151" y="2589088"/>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1D0C7DE0-F16D-C645-8E30-890050E3BCC0}"/>
                  </a:ext>
                </a:extLst>
              </p:cNvPr>
              <p:cNvSpPr/>
              <p:nvPr/>
            </p:nvSpPr>
            <p:spPr>
              <a:xfrm rot="14281150">
                <a:off x="9296600" y="3147983"/>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55DEA477-4C12-124B-9A6E-7D885C5718E9}"/>
                  </a:ext>
                </a:extLst>
              </p:cNvPr>
              <p:cNvSpPr/>
              <p:nvPr/>
            </p:nvSpPr>
            <p:spPr>
              <a:xfrm>
                <a:off x="10126909" y="1607595"/>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a:extLst>
                  <a:ext uri="{FF2B5EF4-FFF2-40B4-BE49-F238E27FC236}">
                    <a16:creationId xmlns:a16="http://schemas.microsoft.com/office/drawing/2014/main" id="{FC07FC1A-50EA-D54D-9D31-8E523E3737A4}"/>
                  </a:ext>
                </a:extLst>
              </p:cNvPr>
              <p:cNvSpPr/>
              <p:nvPr/>
            </p:nvSpPr>
            <p:spPr>
              <a:xfrm rot="926542">
                <a:off x="10542886" y="1681869"/>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a:extLst>
                  <a:ext uri="{FF2B5EF4-FFF2-40B4-BE49-F238E27FC236}">
                    <a16:creationId xmlns:a16="http://schemas.microsoft.com/office/drawing/2014/main" id="{6CA08CC7-87A8-5848-A28C-2E9509A60A76}"/>
                  </a:ext>
                </a:extLst>
              </p:cNvPr>
              <p:cNvSpPr/>
              <p:nvPr/>
            </p:nvSpPr>
            <p:spPr>
              <a:xfrm rot="794422">
                <a:off x="10942191" y="1737439"/>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Oval 88">
                <a:extLst>
                  <a:ext uri="{FF2B5EF4-FFF2-40B4-BE49-F238E27FC236}">
                    <a16:creationId xmlns:a16="http://schemas.microsoft.com/office/drawing/2014/main" id="{BCE98842-02A4-B246-BCCB-8AF930FB7A9C}"/>
                  </a:ext>
                </a:extLst>
              </p:cNvPr>
              <p:cNvSpPr/>
              <p:nvPr/>
            </p:nvSpPr>
            <p:spPr>
              <a:xfrm rot="18385572">
                <a:off x="11376219" y="2500811"/>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Oval 89">
                <a:extLst>
                  <a:ext uri="{FF2B5EF4-FFF2-40B4-BE49-F238E27FC236}">
                    <a16:creationId xmlns:a16="http://schemas.microsoft.com/office/drawing/2014/main" id="{04163F6D-A35F-A845-9F6F-D07A19D4A2E2}"/>
                  </a:ext>
                </a:extLst>
              </p:cNvPr>
              <p:cNvSpPr/>
              <p:nvPr/>
            </p:nvSpPr>
            <p:spPr>
              <a:xfrm rot="1492103">
                <a:off x="11410768" y="1803347"/>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646C626D-EA9B-5D4B-82F1-E72634C3A52F}"/>
                  </a:ext>
                </a:extLst>
              </p:cNvPr>
              <p:cNvSpPr/>
              <p:nvPr/>
            </p:nvSpPr>
            <p:spPr>
              <a:xfrm rot="21055547">
                <a:off x="10172628" y="3339574"/>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Oval 91">
                <a:extLst>
                  <a:ext uri="{FF2B5EF4-FFF2-40B4-BE49-F238E27FC236}">
                    <a16:creationId xmlns:a16="http://schemas.microsoft.com/office/drawing/2014/main" id="{42776CCD-63A1-C445-8475-F9557E674300}"/>
                  </a:ext>
                </a:extLst>
              </p:cNvPr>
              <p:cNvSpPr/>
              <p:nvPr/>
            </p:nvSpPr>
            <p:spPr>
              <a:xfrm rot="19774287">
                <a:off x="10864407" y="2973707"/>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Oval 92">
                <a:extLst>
                  <a:ext uri="{FF2B5EF4-FFF2-40B4-BE49-F238E27FC236}">
                    <a16:creationId xmlns:a16="http://schemas.microsoft.com/office/drawing/2014/main" id="{171262D6-5CD0-BA4C-9AE2-4E6DECE8A233}"/>
                  </a:ext>
                </a:extLst>
              </p:cNvPr>
              <p:cNvSpPr/>
              <p:nvPr/>
            </p:nvSpPr>
            <p:spPr>
              <a:xfrm rot="18980806">
                <a:off x="11153891" y="2758532"/>
                <a:ext cx="45719" cy="2872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6" name="TextBox 155">
              <a:extLst>
                <a:ext uri="{FF2B5EF4-FFF2-40B4-BE49-F238E27FC236}">
                  <a16:creationId xmlns:a16="http://schemas.microsoft.com/office/drawing/2014/main" id="{E8203A32-55AA-FE43-A261-94DB8CFE59DF}"/>
                </a:ext>
              </a:extLst>
            </p:cNvPr>
            <p:cNvSpPr txBox="1"/>
            <p:nvPr/>
          </p:nvSpPr>
          <p:spPr>
            <a:xfrm>
              <a:off x="9384051" y="5670039"/>
              <a:ext cx="1385062" cy="704275"/>
            </a:xfrm>
            <a:prstGeom prst="rect">
              <a:avLst/>
            </a:prstGeom>
            <a:noFill/>
          </p:spPr>
          <p:txBody>
            <a:bodyPr wrap="none" rtlCol="0">
              <a:spAutoFit/>
            </a:bodyPr>
            <a:lstStyle/>
            <a:p>
              <a:pPr algn="ctr"/>
              <a:r>
                <a:rPr lang="en-US" sz="1200" dirty="0"/>
                <a:t>New Liver</a:t>
              </a:r>
            </a:p>
            <a:p>
              <a:pPr algn="ctr"/>
              <a:r>
                <a:rPr lang="en-US" sz="1200" dirty="0"/>
                <a:t>(Transplant)</a:t>
              </a:r>
            </a:p>
          </p:txBody>
        </p:sp>
      </p:grpSp>
      <p:sp>
        <p:nvSpPr>
          <p:cNvPr id="158" name="Right Arrow 157">
            <a:extLst>
              <a:ext uri="{FF2B5EF4-FFF2-40B4-BE49-F238E27FC236}">
                <a16:creationId xmlns:a16="http://schemas.microsoft.com/office/drawing/2014/main" id="{381153EE-EE4A-FF4A-A0C3-0543540F357C}"/>
              </a:ext>
            </a:extLst>
          </p:cNvPr>
          <p:cNvSpPr/>
          <p:nvPr/>
        </p:nvSpPr>
        <p:spPr>
          <a:xfrm rot="19301060">
            <a:off x="1863808" y="2235963"/>
            <a:ext cx="456095" cy="12665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Right Arrow 158">
            <a:extLst>
              <a:ext uri="{FF2B5EF4-FFF2-40B4-BE49-F238E27FC236}">
                <a16:creationId xmlns:a16="http://schemas.microsoft.com/office/drawing/2014/main" id="{A784E247-D197-A44E-99B6-FCAC4CE8971F}"/>
              </a:ext>
            </a:extLst>
          </p:cNvPr>
          <p:cNvSpPr/>
          <p:nvPr/>
        </p:nvSpPr>
        <p:spPr>
          <a:xfrm rot="21047432">
            <a:off x="2031728" y="2833902"/>
            <a:ext cx="456095" cy="12665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Right Arrow 159">
            <a:extLst>
              <a:ext uri="{FF2B5EF4-FFF2-40B4-BE49-F238E27FC236}">
                <a16:creationId xmlns:a16="http://schemas.microsoft.com/office/drawing/2014/main" id="{6826412F-D7F4-5841-80A4-2BF1DF1AB7D9}"/>
              </a:ext>
            </a:extLst>
          </p:cNvPr>
          <p:cNvSpPr/>
          <p:nvPr/>
        </p:nvSpPr>
        <p:spPr>
          <a:xfrm rot="1324238">
            <a:off x="2016966" y="3623959"/>
            <a:ext cx="456095" cy="12665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Right Arrow 160">
            <a:extLst>
              <a:ext uri="{FF2B5EF4-FFF2-40B4-BE49-F238E27FC236}">
                <a16:creationId xmlns:a16="http://schemas.microsoft.com/office/drawing/2014/main" id="{AD74BCB8-9926-214E-83B0-BE47ADF894A6}"/>
              </a:ext>
            </a:extLst>
          </p:cNvPr>
          <p:cNvSpPr/>
          <p:nvPr/>
        </p:nvSpPr>
        <p:spPr>
          <a:xfrm rot="2518107">
            <a:off x="1843154" y="4170819"/>
            <a:ext cx="456095" cy="12665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Right Brace 166">
            <a:extLst>
              <a:ext uri="{FF2B5EF4-FFF2-40B4-BE49-F238E27FC236}">
                <a16:creationId xmlns:a16="http://schemas.microsoft.com/office/drawing/2014/main" id="{9B8FE5F4-DE8B-7A46-AFB3-E4C9531F4213}"/>
              </a:ext>
            </a:extLst>
          </p:cNvPr>
          <p:cNvSpPr/>
          <p:nvPr/>
        </p:nvSpPr>
        <p:spPr>
          <a:xfrm>
            <a:off x="4284332" y="3633201"/>
            <a:ext cx="903560" cy="180706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8" name="Right Brace 167">
            <a:extLst>
              <a:ext uri="{FF2B5EF4-FFF2-40B4-BE49-F238E27FC236}">
                <a16:creationId xmlns:a16="http://schemas.microsoft.com/office/drawing/2014/main" id="{0C93453B-280B-E940-A07A-3EBDED062A56}"/>
              </a:ext>
            </a:extLst>
          </p:cNvPr>
          <p:cNvSpPr/>
          <p:nvPr/>
        </p:nvSpPr>
        <p:spPr>
          <a:xfrm>
            <a:off x="4294475" y="1492660"/>
            <a:ext cx="903560" cy="180706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70" name="Right Brace 169">
            <a:extLst>
              <a:ext uri="{FF2B5EF4-FFF2-40B4-BE49-F238E27FC236}">
                <a16:creationId xmlns:a16="http://schemas.microsoft.com/office/drawing/2014/main" id="{DE0B2FB3-AF0F-1045-945A-019AF88F4146}"/>
              </a:ext>
            </a:extLst>
          </p:cNvPr>
          <p:cNvSpPr/>
          <p:nvPr/>
        </p:nvSpPr>
        <p:spPr>
          <a:xfrm>
            <a:off x="4355233" y="1592560"/>
            <a:ext cx="903560" cy="3854442"/>
          </a:xfrm>
          <a:prstGeom prst="rightBrace">
            <a:avLst>
              <a:gd name="adj1" fmla="val 8333"/>
              <a:gd name="adj2" fmla="val 82499"/>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Tree>
    <p:extLst>
      <p:ext uri="{BB962C8B-B14F-4D97-AF65-F5344CB8AC3E}">
        <p14:creationId xmlns:p14="http://schemas.microsoft.com/office/powerpoint/2010/main" val="1332336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Bismuth-Corlette Classification</a:t>
            </a:r>
          </a:p>
        </p:txBody>
      </p:sp>
      <p:pic>
        <p:nvPicPr>
          <p:cNvPr id="4" name="Content Placeholder 3" descr="Picture 2.png"/>
          <p:cNvPicPr>
            <a:picLocks noGrp="1" noChangeAspect="1"/>
          </p:cNvPicPr>
          <p:nvPr>
            <p:ph idx="1"/>
          </p:nvPr>
        </p:nvPicPr>
        <p:blipFill>
          <a:blip r:embed="rId3">
            <a:extLst>
              <a:ext uri="{28A0092B-C50C-407E-A947-70E740481C1C}">
                <a14:useLocalDpi xmlns:a14="http://schemas.microsoft.com/office/drawing/2010/main" val="0"/>
              </a:ext>
            </a:extLst>
          </a:blip>
          <a:srcRect t="-30836" b="-30836"/>
          <a:stretch>
            <a:fillRect/>
          </a:stretch>
        </p:blipFill>
        <p:spPr>
          <a:xfrm>
            <a:off x="1066800" y="1832558"/>
            <a:ext cx="6667500" cy="3666868"/>
          </a:xfrm>
        </p:spPr>
      </p:pic>
      <p:sp>
        <p:nvSpPr>
          <p:cNvPr id="3" name="TextBox 2"/>
          <p:cNvSpPr txBox="1"/>
          <p:nvPr/>
        </p:nvSpPr>
        <p:spPr>
          <a:xfrm>
            <a:off x="3470032" y="5773142"/>
            <a:ext cx="5216768" cy="830997"/>
          </a:xfrm>
          <a:prstGeom prst="rect">
            <a:avLst/>
          </a:prstGeom>
          <a:noFill/>
        </p:spPr>
        <p:txBody>
          <a:bodyPr wrap="square" rtlCol="0">
            <a:spAutoFit/>
          </a:bodyPr>
          <a:lstStyle/>
          <a:p>
            <a:r>
              <a:rPr lang="en-US" sz="2100" dirty="0"/>
              <a:t>Also: Blumgart, AJCC, many others</a:t>
            </a:r>
          </a:p>
          <a:p>
            <a:endParaRPr lang="en-US" sz="1350" dirty="0"/>
          </a:p>
          <a:p>
            <a:endParaRPr lang="en-US" sz="1350" dirty="0"/>
          </a:p>
        </p:txBody>
      </p:sp>
      <p:sp>
        <p:nvSpPr>
          <p:cNvPr id="5" name="TextBox 4"/>
          <p:cNvSpPr txBox="1"/>
          <p:nvPr/>
        </p:nvSpPr>
        <p:spPr>
          <a:xfrm>
            <a:off x="3165216" y="1832558"/>
            <a:ext cx="3502268" cy="461665"/>
          </a:xfrm>
          <a:prstGeom prst="rect">
            <a:avLst/>
          </a:prstGeom>
          <a:noFill/>
        </p:spPr>
        <p:txBody>
          <a:bodyPr wrap="square" rtlCol="0">
            <a:spAutoFit/>
          </a:bodyPr>
          <a:lstStyle/>
          <a:p>
            <a:r>
              <a:rPr lang="en-US" sz="2400" i="1" dirty="0">
                <a:solidFill>
                  <a:srgbClr val="0000FF"/>
                </a:solidFill>
              </a:rPr>
              <a:t>Can it be Excised?</a:t>
            </a:r>
          </a:p>
        </p:txBody>
      </p:sp>
    </p:spTree>
    <p:extLst>
      <p:ext uri="{BB962C8B-B14F-4D97-AF65-F5344CB8AC3E}">
        <p14:creationId xmlns:p14="http://schemas.microsoft.com/office/powerpoint/2010/main" val="169169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PSC </a:t>
            </a:r>
            <a:r>
              <a:rPr lang="en-US" i="1" dirty="0"/>
              <a:t>v.</a:t>
            </a:r>
            <a:r>
              <a:rPr lang="en-US" dirty="0"/>
              <a:t> Cholangiocarcinoma (CCA)</a:t>
            </a:r>
          </a:p>
        </p:txBody>
      </p:sp>
      <p:sp>
        <p:nvSpPr>
          <p:cNvPr id="5" name="Content Placeholder 4"/>
          <p:cNvSpPr>
            <a:spLocks noGrp="1"/>
          </p:cNvSpPr>
          <p:nvPr>
            <p:ph idx="1"/>
          </p:nvPr>
        </p:nvSpPr>
        <p:spPr>
          <a:xfrm>
            <a:off x="1295400" y="1524000"/>
            <a:ext cx="7162800" cy="4724400"/>
          </a:xfrm>
        </p:spPr>
        <p:txBody>
          <a:bodyPr>
            <a:normAutofit/>
          </a:bodyPr>
          <a:lstStyle/>
          <a:p>
            <a:r>
              <a:rPr lang="en-US" sz="3600" dirty="0"/>
              <a:t>Incidence / Risk</a:t>
            </a:r>
          </a:p>
          <a:p>
            <a:r>
              <a:rPr lang="en-US" sz="3600" dirty="0"/>
              <a:t>Diagnosis</a:t>
            </a:r>
          </a:p>
          <a:p>
            <a:r>
              <a:rPr lang="en-US" sz="3600" dirty="0"/>
              <a:t>General Management</a:t>
            </a:r>
          </a:p>
          <a:p>
            <a:r>
              <a:rPr lang="en-US" sz="3600" dirty="0"/>
              <a:t>Specific Treatment Options</a:t>
            </a:r>
          </a:p>
          <a:p>
            <a:pPr lvl="1"/>
            <a:r>
              <a:rPr lang="en-US" sz="3600" dirty="0"/>
              <a:t>Surgical Removal</a:t>
            </a:r>
          </a:p>
          <a:p>
            <a:pPr lvl="1"/>
            <a:r>
              <a:rPr lang="en-US" sz="3600" dirty="0"/>
              <a:t>Liver Transplantation</a:t>
            </a:r>
          </a:p>
          <a:p>
            <a:r>
              <a:rPr lang="en-US" sz="3600" dirty="0"/>
              <a:t>Questions</a:t>
            </a:r>
          </a:p>
        </p:txBody>
      </p:sp>
    </p:spTree>
    <p:extLst>
      <p:ext uri="{BB962C8B-B14F-4D97-AF65-F5344CB8AC3E}">
        <p14:creationId xmlns:p14="http://schemas.microsoft.com/office/powerpoint/2010/main" val="403111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p:cNvSpPr>
            <a:spLocks noGrp="1"/>
          </p:cNvSpPr>
          <p:nvPr>
            <p:ph type="dt" sz="half" idx="10"/>
          </p:nvPr>
        </p:nvSpPr>
        <p:spPr/>
        <p:txBody>
          <a:bodyPr/>
          <a:lstStyle/>
          <a:p>
            <a:endParaRPr lang="en-US" dirty="0"/>
          </a:p>
        </p:txBody>
      </p:sp>
      <p:sp>
        <p:nvSpPr>
          <p:cNvPr id="14" name="Footer Placeholder 3"/>
          <p:cNvSpPr>
            <a:spLocks noGrp="1"/>
          </p:cNvSpPr>
          <p:nvPr>
            <p:ph type="ftr" sz="quarter" idx="11"/>
          </p:nvPr>
        </p:nvSpPr>
        <p:spPr/>
        <p:txBody>
          <a:bodyPr/>
          <a:lstStyle/>
          <a:p>
            <a:endParaRPr lang="en-US" dirty="0"/>
          </a:p>
        </p:txBody>
      </p:sp>
      <p:sp>
        <p:nvSpPr>
          <p:cNvPr id="125954" name="Freeform 2" descr="Large confetti"/>
          <p:cNvSpPr>
            <a:spLocks/>
          </p:cNvSpPr>
          <p:nvPr/>
        </p:nvSpPr>
        <p:spPr bwMode="auto">
          <a:xfrm>
            <a:off x="4304111" y="1676400"/>
            <a:ext cx="2034778" cy="2563416"/>
          </a:xfrm>
          <a:custGeom>
            <a:avLst/>
            <a:gdLst/>
            <a:ahLst/>
            <a:cxnLst>
              <a:cxn ang="0">
                <a:pos x="1054" y="224"/>
              </a:cxn>
              <a:cxn ang="0">
                <a:pos x="1040" y="495"/>
              </a:cxn>
              <a:cxn ang="0">
                <a:pos x="1049" y="524"/>
              </a:cxn>
              <a:cxn ang="0">
                <a:pos x="1297" y="408"/>
              </a:cxn>
              <a:cxn ang="0">
                <a:pos x="1495" y="500"/>
              </a:cxn>
              <a:cxn ang="0">
                <a:pos x="1680" y="834"/>
              </a:cxn>
              <a:cxn ang="0">
                <a:pos x="1704" y="1193"/>
              </a:cxn>
              <a:cxn ang="0">
                <a:pos x="1287" y="1533"/>
              </a:cxn>
              <a:cxn ang="0">
                <a:pos x="1059" y="1542"/>
              </a:cxn>
              <a:cxn ang="0">
                <a:pos x="681" y="1213"/>
              </a:cxn>
              <a:cxn ang="0">
                <a:pos x="487" y="1305"/>
              </a:cxn>
              <a:cxn ang="0">
                <a:pos x="395" y="1470"/>
              </a:cxn>
              <a:cxn ang="0">
                <a:pos x="472" y="1741"/>
              </a:cxn>
              <a:cxn ang="0">
                <a:pos x="875" y="1790"/>
              </a:cxn>
              <a:cxn ang="0">
                <a:pos x="1015" y="1751"/>
              </a:cxn>
              <a:cxn ang="0">
                <a:pos x="1374" y="1751"/>
              </a:cxn>
              <a:cxn ang="0">
                <a:pos x="1587" y="1916"/>
              </a:cxn>
              <a:cxn ang="0">
                <a:pos x="1490" y="2047"/>
              </a:cxn>
              <a:cxn ang="0">
                <a:pos x="293" y="2134"/>
              </a:cxn>
              <a:cxn ang="0">
                <a:pos x="12" y="2144"/>
              </a:cxn>
              <a:cxn ang="0">
                <a:pos x="147" y="2027"/>
              </a:cxn>
              <a:cxn ang="0">
                <a:pos x="1117" y="2047"/>
              </a:cxn>
              <a:cxn ang="0">
                <a:pos x="1403" y="1954"/>
              </a:cxn>
              <a:cxn ang="0">
                <a:pos x="1403" y="1911"/>
              </a:cxn>
              <a:cxn ang="0">
                <a:pos x="1122" y="1872"/>
              </a:cxn>
              <a:cxn ang="0">
                <a:pos x="1030" y="1896"/>
              </a:cxn>
              <a:cxn ang="0">
                <a:pos x="526" y="1896"/>
              </a:cxn>
              <a:cxn ang="0">
                <a:pos x="380" y="1862"/>
              </a:cxn>
              <a:cxn ang="0">
                <a:pos x="317" y="1785"/>
              </a:cxn>
              <a:cxn ang="0">
                <a:pos x="288" y="1746"/>
              </a:cxn>
              <a:cxn ang="0">
                <a:pos x="283" y="1450"/>
              </a:cxn>
              <a:cxn ang="0">
                <a:pos x="380" y="1217"/>
              </a:cxn>
              <a:cxn ang="0">
                <a:pos x="632" y="1130"/>
              </a:cxn>
              <a:cxn ang="0">
                <a:pos x="986" y="1193"/>
              </a:cxn>
              <a:cxn ang="0">
                <a:pos x="1107" y="1179"/>
              </a:cxn>
              <a:cxn ang="0">
                <a:pos x="967" y="728"/>
              </a:cxn>
              <a:cxn ang="0">
                <a:pos x="947" y="694"/>
              </a:cxn>
              <a:cxn ang="0">
                <a:pos x="894" y="544"/>
              </a:cxn>
              <a:cxn ang="0">
                <a:pos x="894" y="194"/>
              </a:cxn>
              <a:cxn ang="0">
                <a:pos x="928" y="64"/>
              </a:cxn>
              <a:cxn ang="0">
                <a:pos x="986" y="30"/>
              </a:cxn>
            </a:cxnLst>
            <a:rect l="0" t="0" r="r" b="b"/>
            <a:pathLst>
              <a:path w="1709" h="2153">
                <a:moveTo>
                  <a:pt x="1064" y="0"/>
                </a:moveTo>
                <a:cubicBezTo>
                  <a:pt x="1060" y="74"/>
                  <a:pt x="1058" y="149"/>
                  <a:pt x="1054" y="224"/>
                </a:cubicBezTo>
                <a:cubicBezTo>
                  <a:pt x="1051" y="257"/>
                  <a:pt x="1044" y="325"/>
                  <a:pt x="1044" y="325"/>
                </a:cubicBezTo>
                <a:cubicBezTo>
                  <a:pt x="1042" y="381"/>
                  <a:pt x="1042" y="438"/>
                  <a:pt x="1040" y="495"/>
                </a:cubicBezTo>
                <a:cubicBezTo>
                  <a:pt x="1039" y="509"/>
                  <a:pt x="1030" y="524"/>
                  <a:pt x="1035" y="539"/>
                </a:cubicBezTo>
                <a:cubicBezTo>
                  <a:pt x="1037" y="545"/>
                  <a:pt x="1043" y="528"/>
                  <a:pt x="1049" y="524"/>
                </a:cubicBezTo>
                <a:cubicBezTo>
                  <a:pt x="1066" y="508"/>
                  <a:pt x="1085" y="489"/>
                  <a:pt x="1107" y="480"/>
                </a:cubicBezTo>
                <a:cubicBezTo>
                  <a:pt x="1176" y="450"/>
                  <a:pt x="1222" y="426"/>
                  <a:pt x="1297" y="408"/>
                </a:cubicBezTo>
                <a:cubicBezTo>
                  <a:pt x="1327" y="409"/>
                  <a:pt x="1358" y="406"/>
                  <a:pt x="1389" y="413"/>
                </a:cubicBezTo>
                <a:cubicBezTo>
                  <a:pt x="1432" y="422"/>
                  <a:pt x="1471" y="468"/>
                  <a:pt x="1495" y="500"/>
                </a:cubicBezTo>
                <a:cubicBezTo>
                  <a:pt x="1550" y="573"/>
                  <a:pt x="1594" y="644"/>
                  <a:pt x="1641" y="723"/>
                </a:cubicBezTo>
                <a:cubicBezTo>
                  <a:pt x="1651" y="761"/>
                  <a:pt x="1672" y="794"/>
                  <a:pt x="1680" y="834"/>
                </a:cubicBezTo>
                <a:cubicBezTo>
                  <a:pt x="1692" y="905"/>
                  <a:pt x="1701" y="980"/>
                  <a:pt x="1709" y="1053"/>
                </a:cubicBezTo>
                <a:cubicBezTo>
                  <a:pt x="1707" y="1099"/>
                  <a:pt x="1708" y="1146"/>
                  <a:pt x="1704" y="1193"/>
                </a:cubicBezTo>
                <a:cubicBezTo>
                  <a:pt x="1696" y="1282"/>
                  <a:pt x="1556" y="1435"/>
                  <a:pt x="1481" y="1470"/>
                </a:cubicBezTo>
                <a:cubicBezTo>
                  <a:pt x="1422" y="1496"/>
                  <a:pt x="1349" y="1518"/>
                  <a:pt x="1287" y="1533"/>
                </a:cubicBezTo>
                <a:cubicBezTo>
                  <a:pt x="1259" y="1539"/>
                  <a:pt x="1204" y="1552"/>
                  <a:pt x="1204" y="1552"/>
                </a:cubicBezTo>
                <a:cubicBezTo>
                  <a:pt x="1155" y="1548"/>
                  <a:pt x="1107" y="1546"/>
                  <a:pt x="1059" y="1542"/>
                </a:cubicBezTo>
                <a:cubicBezTo>
                  <a:pt x="990" y="1535"/>
                  <a:pt x="908" y="1463"/>
                  <a:pt x="865" y="1416"/>
                </a:cubicBezTo>
                <a:cubicBezTo>
                  <a:pt x="811" y="1357"/>
                  <a:pt x="762" y="1230"/>
                  <a:pt x="681" y="1213"/>
                </a:cubicBezTo>
                <a:cubicBezTo>
                  <a:pt x="606" y="1218"/>
                  <a:pt x="598" y="1231"/>
                  <a:pt x="540" y="1261"/>
                </a:cubicBezTo>
                <a:cubicBezTo>
                  <a:pt x="523" y="1278"/>
                  <a:pt x="503" y="1288"/>
                  <a:pt x="487" y="1305"/>
                </a:cubicBezTo>
                <a:cubicBezTo>
                  <a:pt x="470" y="1321"/>
                  <a:pt x="463" y="1340"/>
                  <a:pt x="443" y="1353"/>
                </a:cubicBezTo>
                <a:cubicBezTo>
                  <a:pt x="418" y="1390"/>
                  <a:pt x="413" y="1429"/>
                  <a:pt x="395" y="1470"/>
                </a:cubicBezTo>
                <a:cubicBezTo>
                  <a:pt x="384" y="1543"/>
                  <a:pt x="381" y="1574"/>
                  <a:pt x="395" y="1664"/>
                </a:cubicBezTo>
                <a:cubicBezTo>
                  <a:pt x="400" y="1698"/>
                  <a:pt x="445" y="1725"/>
                  <a:pt x="472" y="1741"/>
                </a:cubicBezTo>
                <a:cubicBezTo>
                  <a:pt x="536" y="1778"/>
                  <a:pt x="607" y="1787"/>
                  <a:pt x="681" y="1794"/>
                </a:cubicBezTo>
                <a:cubicBezTo>
                  <a:pt x="744" y="1807"/>
                  <a:pt x="810" y="1795"/>
                  <a:pt x="875" y="1790"/>
                </a:cubicBezTo>
                <a:cubicBezTo>
                  <a:pt x="901" y="1781"/>
                  <a:pt x="925" y="1768"/>
                  <a:pt x="952" y="1760"/>
                </a:cubicBezTo>
                <a:cubicBezTo>
                  <a:pt x="972" y="1753"/>
                  <a:pt x="994" y="1754"/>
                  <a:pt x="1015" y="1751"/>
                </a:cubicBezTo>
                <a:cubicBezTo>
                  <a:pt x="1060" y="1743"/>
                  <a:pt x="1105" y="1734"/>
                  <a:pt x="1151" y="1727"/>
                </a:cubicBezTo>
                <a:cubicBezTo>
                  <a:pt x="1292" y="1730"/>
                  <a:pt x="1278" y="1731"/>
                  <a:pt x="1374" y="1751"/>
                </a:cubicBezTo>
                <a:cubicBezTo>
                  <a:pt x="1430" y="1777"/>
                  <a:pt x="1495" y="1806"/>
                  <a:pt x="1539" y="1853"/>
                </a:cubicBezTo>
                <a:cubicBezTo>
                  <a:pt x="1558" y="1873"/>
                  <a:pt x="1574" y="1892"/>
                  <a:pt x="1587" y="1916"/>
                </a:cubicBezTo>
                <a:cubicBezTo>
                  <a:pt x="1593" y="1928"/>
                  <a:pt x="1607" y="1954"/>
                  <a:pt x="1607" y="1954"/>
                </a:cubicBezTo>
                <a:cubicBezTo>
                  <a:pt x="1592" y="2012"/>
                  <a:pt x="1536" y="2021"/>
                  <a:pt x="1490" y="2047"/>
                </a:cubicBezTo>
                <a:cubicBezTo>
                  <a:pt x="1346" y="2124"/>
                  <a:pt x="1080" y="2145"/>
                  <a:pt x="923" y="2153"/>
                </a:cubicBezTo>
                <a:cubicBezTo>
                  <a:pt x="712" y="2148"/>
                  <a:pt x="503" y="2140"/>
                  <a:pt x="293" y="2134"/>
                </a:cubicBezTo>
                <a:cubicBezTo>
                  <a:pt x="209" y="2135"/>
                  <a:pt x="124" y="2136"/>
                  <a:pt x="41" y="2139"/>
                </a:cubicBezTo>
                <a:cubicBezTo>
                  <a:pt x="31" y="2139"/>
                  <a:pt x="15" y="2153"/>
                  <a:pt x="12" y="2144"/>
                </a:cubicBezTo>
                <a:cubicBezTo>
                  <a:pt x="0" y="2116"/>
                  <a:pt x="8" y="2085"/>
                  <a:pt x="7" y="2056"/>
                </a:cubicBezTo>
                <a:cubicBezTo>
                  <a:pt x="19" y="2008"/>
                  <a:pt x="118" y="2028"/>
                  <a:pt x="147" y="2027"/>
                </a:cubicBezTo>
                <a:cubicBezTo>
                  <a:pt x="297" y="2035"/>
                  <a:pt x="446" y="2046"/>
                  <a:pt x="598" y="2051"/>
                </a:cubicBezTo>
                <a:cubicBezTo>
                  <a:pt x="771" y="2049"/>
                  <a:pt x="944" y="2049"/>
                  <a:pt x="1117" y="2047"/>
                </a:cubicBezTo>
                <a:cubicBezTo>
                  <a:pt x="1208" y="2045"/>
                  <a:pt x="1305" y="1992"/>
                  <a:pt x="1393" y="1969"/>
                </a:cubicBezTo>
                <a:cubicBezTo>
                  <a:pt x="1396" y="1964"/>
                  <a:pt x="1398" y="1957"/>
                  <a:pt x="1403" y="1954"/>
                </a:cubicBezTo>
                <a:cubicBezTo>
                  <a:pt x="1407" y="1950"/>
                  <a:pt x="1416" y="1954"/>
                  <a:pt x="1418" y="1950"/>
                </a:cubicBezTo>
                <a:cubicBezTo>
                  <a:pt x="1420" y="1942"/>
                  <a:pt x="1411" y="1916"/>
                  <a:pt x="1403" y="1911"/>
                </a:cubicBezTo>
                <a:cubicBezTo>
                  <a:pt x="1363" y="1886"/>
                  <a:pt x="1306" y="1878"/>
                  <a:pt x="1263" y="1867"/>
                </a:cubicBezTo>
                <a:cubicBezTo>
                  <a:pt x="1216" y="1868"/>
                  <a:pt x="1168" y="1867"/>
                  <a:pt x="1122" y="1872"/>
                </a:cubicBezTo>
                <a:cubicBezTo>
                  <a:pt x="1116" y="1872"/>
                  <a:pt x="1112" y="1880"/>
                  <a:pt x="1107" y="1882"/>
                </a:cubicBezTo>
                <a:cubicBezTo>
                  <a:pt x="1084" y="1889"/>
                  <a:pt x="1053" y="1891"/>
                  <a:pt x="1030" y="1896"/>
                </a:cubicBezTo>
                <a:cubicBezTo>
                  <a:pt x="989" y="1903"/>
                  <a:pt x="950" y="1917"/>
                  <a:pt x="909" y="1925"/>
                </a:cubicBezTo>
                <a:cubicBezTo>
                  <a:pt x="774" y="1919"/>
                  <a:pt x="655" y="1908"/>
                  <a:pt x="526" y="1896"/>
                </a:cubicBezTo>
                <a:cubicBezTo>
                  <a:pt x="493" y="1886"/>
                  <a:pt x="461" y="1883"/>
                  <a:pt x="429" y="1877"/>
                </a:cubicBezTo>
                <a:cubicBezTo>
                  <a:pt x="412" y="1873"/>
                  <a:pt x="380" y="1862"/>
                  <a:pt x="380" y="1862"/>
                </a:cubicBezTo>
                <a:cubicBezTo>
                  <a:pt x="363" y="1845"/>
                  <a:pt x="345" y="1817"/>
                  <a:pt x="327" y="1804"/>
                </a:cubicBezTo>
                <a:cubicBezTo>
                  <a:pt x="323" y="1797"/>
                  <a:pt x="321" y="1790"/>
                  <a:pt x="317" y="1785"/>
                </a:cubicBezTo>
                <a:cubicBezTo>
                  <a:pt x="313" y="1780"/>
                  <a:pt x="306" y="1779"/>
                  <a:pt x="303" y="1775"/>
                </a:cubicBezTo>
                <a:cubicBezTo>
                  <a:pt x="296" y="1766"/>
                  <a:pt x="294" y="1754"/>
                  <a:pt x="288" y="1746"/>
                </a:cubicBezTo>
                <a:cubicBezTo>
                  <a:pt x="270" y="1693"/>
                  <a:pt x="278" y="1631"/>
                  <a:pt x="273" y="1576"/>
                </a:cubicBezTo>
                <a:cubicBezTo>
                  <a:pt x="275" y="1535"/>
                  <a:pt x="273" y="1490"/>
                  <a:pt x="283" y="1450"/>
                </a:cubicBezTo>
                <a:cubicBezTo>
                  <a:pt x="293" y="1404"/>
                  <a:pt x="318" y="1348"/>
                  <a:pt x="337" y="1305"/>
                </a:cubicBezTo>
                <a:cubicBezTo>
                  <a:pt x="341" y="1274"/>
                  <a:pt x="347" y="1228"/>
                  <a:pt x="380" y="1217"/>
                </a:cubicBezTo>
                <a:cubicBezTo>
                  <a:pt x="403" y="1183"/>
                  <a:pt x="395" y="1190"/>
                  <a:pt x="429" y="1179"/>
                </a:cubicBezTo>
                <a:cubicBezTo>
                  <a:pt x="489" y="1135"/>
                  <a:pt x="560" y="1142"/>
                  <a:pt x="632" y="1130"/>
                </a:cubicBezTo>
                <a:cubicBezTo>
                  <a:pt x="906" y="1142"/>
                  <a:pt x="771" y="1137"/>
                  <a:pt x="889" y="1154"/>
                </a:cubicBezTo>
                <a:cubicBezTo>
                  <a:pt x="922" y="1165"/>
                  <a:pt x="953" y="1180"/>
                  <a:pt x="986" y="1193"/>
                </a:cubicBezTo>
                <a:cubicBezTo>
                  <a:pt x="1002" y="1199"/>
                  <a:pt x="1035" y="1213"/>
                  <a:pt x="1035" y="1213"/>
                </a:cubicBezTo>
                <a:cubicBezTo>
                  <a:pt x="1109" y="1206"/>
                  <a:pt x="1081" y="1219"/>
                  <a:pt x="1107" y="1179"/>
                </a:cubicBezTo>
                <a:cubicBezTo>
                  <a:pt x="1124" y="1109"/>
                  <a:pt x="1135" y="1028"/>
                  <a:pt x="1098" y="965"/>
                </a:cubicBezTo>
                <a:cubicBezTo>
                  <a:pt x="1083" y="882"/>
                  <a:pt x="1015" y="795"/>
                  <a:pt x="967" y="728"/>
                </a:cubicBezTo>
                <a:cubicBezTo>
                  <a:pt x="965" y="723"/>
                  <a:pt x="964" y="717"/>
                  <a:pt x="962" y="713"/>
                </a:cubicBezTo>
                <a:cubicBezTo>
                  <a:pt x="957" y="706"/>
                  <a:pt x="950" y="701"/>
                  <a:pt x="947" y="694"/>
                </a:cubicBezTo>
                <a:cubicBezTo>
                  <a:pt x="937" y="673"/>
                  <a:pt x="939" y="652"/>
                  <a:pt x="928" y="631"/>
                </a:cubicBezTo>
                <a:cubicBezTo>
                  <a:pt x="920" y="601"/>
                  <a:pt x="911" y="568"/>
                  <a:pt x="894" y="544"/>
                </a:cubicBezTo>
                <a:cubicBezTo>
                  <a:pt x="886" y="508"/>
                  <a:pt x="882" y="472"/>
                  <a:pt x="875" y="437"/>
                </a:cubicBezTo>
                <a:cubicBezTo>
                  <a:pt x="869" y="367"/>
                  <a:pt x="832" y="238"/>
                  <a:pt x="894" y="194"/>
                </a:cubicBezTo>
                <a:cubicBezTo>
                  <a:pt x="869" y="159"/>
                  <a:pt x="886" y="118"/>
                  <a:pt x="909" y="88"/>
                </a:cubicBezTo>
                <a:cubicBezTo>
                  <a:pt x="918" y="53"/>
                  <a:pt x="904" y="91"/>
                  <a:pt x="928" y="64"/>
                </a:cubicBezTo>
                <a:cubicBezTo>
                  <a:pt x="932" y="58"/>
                  <a:pt x="932" y="48"/>
                  <a:pt x="938" y="44"/>
                </a:cubicBezTo>
                <a:cubicBezTo>
                  <a:pt x="946" y="37"/>
                  <a:pt x="973" y="32"/>
                  <a:pt x="986" y="30"/>
                </a:cubicBezTo>
                <a:cubicBezTo>
                  <a:pt x="1055" y="34"/>
                  <a:pt x="1027" y="34"/>
                  <a:pt x="1069" y="34"/>
                </a:cubicBezTo>
              </a:path>
            </a:pathLst>
          </a:custGeom>
          <a:pattFill prst="lgConfetti">
            <a:fgClr>
              <a:srgbClr val="FF9900">
                <a:alpha val="71001"/>
              </a:srgbClr>
            </a:fgClr>
            <a:bgClr>
              <a:srgbClr val="FFFFFF"/>
            </a:bgClr>
          </a:pattFill>
          <a:ln w="9525">
            <a:solidFill>
              <a:schemeClr val="tx1"/>
            </a:solidFill>
            <a:round/>
            <a:headEnd/>
            <a:tailEnd/>
          </a:ln>
          <a:effectLst/>
        </p:spPr>
        <p:txBody>
          <a:bodyPr wrap="none" anchor="ctr">
            <a:prstTxWarp prst="textNoShape">
              <a:avLst/>
            </a:prstTxWarp>
          </a:bodyPr>
          <a:lstStyle/>
          <a:p>
            <a:endParaRPr lang="en-US" sz="1350"/>
          </a:p>
        </p:txBody>
      </p:sp>
      <p:sp>
        <p:nvSpPr>
          <p:cNvPr id="125971" name="Freeform 19" descr="Large confetti"/>
          <p:cNvSpPr>
            <a:spLocks/>
          </p:cNvSpPr>
          <p:nvPr/>
        </p:nvSpPr>
        <p:spPr bwMode="auto">
          <a:xfrm rot="-459361">
            <a:off x="3771900" y="2286001"/>
            <a:ext cx="1066800" cy="2917031"/>
          </a:xfrm>
          <a:custGeom>
            <a:avLst/>
            <a:gdLst/>
            <a:ahLst/>
            <a:cxnLst>
              <a:cxn ang="0">
                <a:pos x="896" y="131"/>
              </a:cxn>
              <a:cxn ang="0">
                <a:pos x="887" y="34"/>
              </a:cxn>
              <a:cxn ang="0">
                <a:pos x="853" y="14"/>
              </a:cxn>
              <a:cxn ang="0">
                <a:pos x="722" y="0"/>
              </a:cxn>
              <a:cxn ang="0">
                <a:pos x="504" y="5"/>
              </a:cxn>
              <a:cxn ang="0">
                <a:pos x="441" y="24"/>
              </a:cxn>
              <a:cxn ang="0">
                <a:pos x="392" y="34"/>
              </a:cxn>
              <a:cxn ang="0">
                <a:pos x="344" y="53"/>
              </a:cxn>
              <a:cxn ang="0">
                <a:pos x="329" y="68"/>
              </a:cxn>
              <a:cxn ang="0">
                <a:pos x="223" y="150"/>
              </a:cxn>
              <a:cxn ang="0">
                <a:pos x="184" y="208"/>
              </a:cxn>
              <a:cxn ang="0">
                <a:pos x="164" y="238"/>
              </a:cxn>
              <a:cxn ang="0">
                <a:pos x="106" y="427"/>
              </a:cxn>
              <a:cxn ang="0">
                <a:pos x="116" y="538"/>
              </a:cxn>
              <a:cxn ang="0">
                <a:pos x="203" y="654"/>
              </a:cxn>
              <a:cxn ang="0">
                <a:pos x="315" y="853"/>
              </a:cxn>
              <a:cxn ang="0">
                <a:pos x="339" y="960"/>
              </a:cxn>
              <a:cxn ang="0">
                <a:pos x="315" y="1518"/>
              </a:cxn>
              <a:cxn ang="0">
                <a:pos x="281" y="1687"/>
              </a:cxn>
              <a:cxn ang="0">
                <a:pos x="155" y="2056"/>
              </a:cxn>
              <a:cxn ang="0">
                <a:pos x="111" y="2182"/>
              </a:cxn>
              <a:cxn ang="0">
                <a:pos x="29" y="2371"/>
              </a:cxn>
              <a:cxn ang="0">
                <a:pos x="0" y="2439"/>
              </a:cxn>
              <a:cxn ang="0">
                <a:pos x="106" y="2439"/>
              </a:cxn>
              <a:cxn ang="0">
                <a:pos x="116" y="2419"/>
              </a:cxn>
              <a:cxn ang="0">
                <a:pos x="169" y="2318"/>
              </a:cxn>
              <a:cxn ang="0">
                <a:pos x="189" y="2279"/>
              </a:cxn>
              <a:cxn ang="0">
                <a:pos x="252" y="2061"/>
              </a:cxn>
              <a:cxn ang="0">
                <a:pos x="271" y="1993"/>
              </a:cxn>
              <a:cxn ang="0">
                <a:pos x="290" y="1964"/>
              </a:cxn>
              <a:cxn ang="0">
                <a:pos x="305" y="1930"/>
              </a:cxn>
              <a:cxn ang="0">
                <a:pos x="344" y="1833"/>
              </a:cxn>
              <a:cxn ang="0">
                <a:pos x="368" y="1711"/>
              </a:cxn>
              <a:cxn ang="0">
                <a:pos x="378" y="1663"/>
              </a:cxn>
              <a:cxn ang="0">
                <a:pos x="397" y="1658"/>
              </a:cxn>
              <a:cxn ang="0">
                <a:pos x="426" y="1479"/>
              </a:cxn>
              <a:cxn ang="0">
                <a:pos x="436" y="1440"/>
              </a:cxn>
              <a:cxn ang="0">
                <a:pos x="446" y="1416"/>
              </a:cxn>
              <a:cxn ang="0">
                <a:pos x="460" y="1367"/>
              </a:cxn>
              <a:cxn ang="0">
                <a:pos x="446" y="921"/>
              </a:cxn>
              <a:cxn ang="0">
                <a:pos x="397" y="751"/>
              </a:cxn>
              <a:cxn ang="0">
                <a:pos x="363" y="679"/>
              </a:cxn>
              <a:cxn ang="0">
                <a:pos x="334" y="635"/>
              </a:cxn>
              <a:cxn ang="0">
                <a:pos x="290" y="582"/>
              </a:cxn>
              <a:cxn ang="0">
                <a:pos x="256" y="543"/>
              </a:cxn>
              <a:cxn ang="0">
                <a:pos x="373" y="204"/>
              </a:cxn>
              <a:cxn ang="0">
                <a:pos x="387" y="194"/>
              </a:cxn>
              <a:cxn ang="0">
                <a:pos x="407" y="189"/>
              </a:cxn>
              <a:cxn ang="0">
                <a:pos x="426" y="160"/>
              </a:cxn>
              <a:cxn ang="0">
                <a:pos x="509" y="141"/>
              </a:cxn>
              <a:cxn ang="0">
                <a:pos x="669" y="116"/>
              </a:cxn>
              <a:cxn ang="0">
                <a:pos x="814" y="121"/>
              </a:cxn>
              <a:cxn ang="0">
                <a:pos x="896" y="131"/>
              </a:cxn>
            </a:cxnLst>
            <a:rect l="0" t="0" r="r" b="b"/>
            <a:pathLst>
              <a:path w="896" h="2450">
                <a:moveTo>
                  <a:pt x="896" y="131"/>
                </a:moveTo>
                <a:cubicBezTo>
                  <a:pt x="893" y="98"/>
                  <a:pt x="894" y="65"/>
                  <a:pt x="887" y="34"/>
                </a:cubicBezTo>
                <a:cubicBezTo>
                  <a:pt x="886" y="30"/>
                  <a:pt x="853" y="14"/>
                  <a:pt x="853" y="14"/>
                </a:cubicBezTo>
                <a:cubicBezTo>
                  <a:pt x="812" y="4"/>
                  <a:pt x="763" y="3"/>
                  <a:pt x="722" y="0"/>
                </a:cubicBezTo>
                <a:cubicBezTo>
                  <a:pt x="649" y="1"/>
                  <a:pt x="576" y="0"/>
                  <a:pt x="504" y="5"/>
                </a:cubicBezTo>
                <a:cubicBezTo>
                  <a:pt x="485" y="6"/>
                  <a:pt x="458" y="19"/>
                  <a:pt x="441" y="24"/>
                </a:cubicBezTo>
                <a:cubicBezTo>
                  <a:pt x="424" y="28"/>
                  <a:pt x="392" y="34"/>
                  <a:pt x="392" y="34"/>
                </a:cubicBezTo>
                <a:cubicBezTo>
                  <a:pt x="376" y="42"/>
                  <a:pt x="359" y="44"/>
                  <a:pt x="344" y="53"/>
                </a:cubicBezTo>
                <a:cubicBezTo>
                  <a:pt x="337" y="56"/>
                  <a:pt x="334" y="64"/>
                  <a:pt x="329" y="68"/>
                </a:cubicBezTo>
                <a:cubicBezTo>
                  <a:pt x="290" y="92"/>
                  <a:pt x="252" y="111"/>
                  <a:pt x="223" y="150"/>
                </a:cubicBezTo>
                <a:cubicBezTo>
                  <a:pt x="148" y="247"/>
                  <a:pt x="217" y="151"/>
                  <a:pt x="184" y="208"/>
                </a:cubicBezTo>
                <a:cubicBezTo>
                  <a:pt x="177" y="218"/>
                  <a:pt x="164" y="238"/>
                  <a:pt x="164" y="238"/>
                </a:cubicBezTo>
                <a:cubicBezTo>
                  <a:pt x="145" y="301"/>
                  <a:pt x="115" y="360"/>
                  <a:pt x="106" y="427"/>
                </a:cubicBezTo>
                <a:cubicBezTo>
                  <a:pt x="108" y="464"/>
                  <a:pt x="101" y="503"/>
                  <a:pt x="116" y="538"/>
                </a:cubicBezTo>
                <a:cubicBezTo>
                  <a:pt x="135" y="582"/>
                  <a:pt x="175" y="615"/>
                  <a:pt x="203" y="654"/>
                </a:cubicBezTo>
                <a:cubicBezTo>
                  <a:pt x="246" y="715"/>
                  <a:pt x="279" y="785"/>
                  <a:pt x="315" y="853"/>
                </a:cubicBezTo>
                <a:cubicBezTo>
                  <a:pt x="323" y="888"/>
                  <a:pt x="331" y="924"/>
                  <a:pt x="339" y="960"/>
                </a:cubicBezTo>
                <a:cubicBezTo>
                  <a:pt x="352" y="1147"/>
                  <a:pt x="349" y="1333"/>
                  <a:pt x="315" y="1518"/>
                </a:cubicBezTo>
                <a:cubicBezTo>
                  <a:pt x="304" y="1573"/>
                  <a:pt x="301" y="1633"/>
                  <a:pt x="281" y="1687"/>
                </a:cubicBezTo>
                <a:cubicBezTo>
                  <a:pt x="262" y="1813"/>
                  <a:pt x="198" y="1935"/>
                  <a:pt x="155" y="2056"/>
                </a:cubicBezTo>
                <a:cubicBezTo>
                  <a:pt x="147" y="2100"/>
                  <a:pt x="126" y="2140"/>
                  <a:pt x="111" y="2182"/>
                </a:cubicBezTo>
                <a:cubicBezTo>
                  <a:pt x="87" y="2245"/>
                  <a:pt x="63" y="2312"/>
                  <a:pt x="29" y="2371"/>
                </a:cubicBezTo>
                <a:cubicBezTo>
                  <a:pt x="22" y="2396"/>
                  <a:pt x="13" y="2416"/>
                  <a:pt x="0" y="2439"/>
                </a:cubicBezTo>
                <a:cubicBezTo>
                  <a:pt x="3" y="2439"/>
                  <a:pt x="86" y="2450"/>
                  <a:pt x="106" y="2439"/>
                </a:cubicBezTo>
                <a:cubicBezTo>
                  <a:pt x="112" y="2435"/>
                  <a:pt x="112" y="2425"/>
                  <a:pt x="116" y="2419"/>
                </a:cubicBezTo>
                <a:cubicBezTo>
                  <a:pt x="135" y="2385"/>
                  <a:pt x="151" y="2352"/>
                  <a:pt x="169" y="2318"/>
                </a:cubicBezTo>
                <a:cubicBezTo>
                  <a:pt x="175" y="2305"/>
                  <a:pt x="189" y="2279"/>
                  <a:pt x="189" y="2279"/>
                </a:cubicBezTo>
                <a:cubicBezTo>
                  <a:pt x="200" y="2204"/>
                  <a:pt x="237" y="2135"/>
                  <a:pt x="252" y="2061"/>
                </a:cubicBezTo>
                <a:cubicBezTo>
                  <a:pt x="256" y="2040"/>
                  <a:pt x="259" y="2010"/>
                  <a:pt x="271" y="1993"/>
                </a:cubicBezTo>
                <a:cubicBezTo>
                  <a:pt x="277" y="1983"/>
                  <a:pt x="290" y="1964"/>
                  <a:pt x="290" y="1964"/>
                </a:cubicBezTo>
                <a:cubicBezTo>
                  <a:pt x="304" y="1904"/>
                  <a:pt x="284" y="1977"/>
                  <a:pt x="305" y="1930"/>
                </a:cubicBezTo>
                <a:cubicBezTo>
                  <a:pt x="320" y="1895"/>
                  <a:pt x="320" y="1863"/>
                  <a:pt x="344" y="1833"/>
                </a:cubicBezTo>
                <a:cubicBezTo>
                  <a:pt x="357" y="1793"/>
                  <a:pt x="362" y="1752"/>
                  <a:pt x="368" y="1711"/>
                </a:cubicBezTo>
                <a:cubicBezTo>
                  <a:pt x="370" y="1694"/>
                  <a:pt x="365" y="1673"/>
                  <a:pt x="378" y="1663"/>
                </a:cubicBezTo>
                <a:cubicBezTo>
                  <a:pt x="383" y="1658"/>
                  <a:pt x="390" y="1659"/>
                  <a:pt x="397" y="1658"/>
                </a:cubicBezTo>
                <a:cubicBezTo>
                  <a:pt x="412" y="1599"/>
                  <a:pt x="409" y="1536"/>
                  <a:pt x="426" y="1479"/>
                </a:cubicBezTo>
                <a:cubicBezTo>
                  <a:pt x="429" y="1466"/>
                  <a:pt x="430" y="1452"/>
                  <a:pt x="436" y="1440"/>
                </a:cubicBezTo>
                <a:cubicBezTo>
                  <a:pt x="439" y="1432"/>
                  <a:pt x="443" y="1424"/>
                  <a:pt x="446" y="1416"/>
                </a:cubicBezTo>
                <a:cubicBezTo>
                  <a:pt x="451" y="1399"/>
                  <a:pt x="460" y="1367"/>
                  <a:pt x="460" y="1367"/>
                </a:cubicBezTo>
                <a:cubicBezTo>
                  <a:pt x="470" y="1218"/>
                  <a:pt x="470" y="1068"/>
                  <a:pt x="446" y="921"/>
                </a:cubicBezTo>
                <a:cubicBezTo>
                  <a:pt x="440" y="853"/>
                  <a:pt x="426" y="809"/>
                  <a:pt x="397" y="751"/>
                </a:cubicBezTo>
                <a:cubicBezTo>
                  <a:pt x="384" y="726"/>
                  <a:pt x="379" y="702"/>
                  <a:pt x="363" y="679"/>
                </a:cubicBezTo>
                <a:cubicBezTo>
                  <a:pt x="356" y="658"/>
                  <a:pt x="352" y="647"/>
                  <a:pt x="334" y="635"/>
                </a:cubicBezTo>
                <a:cubicBezTo>
                  <a:pt x="326" y="613"/>
                  <a:pt x="304" y="599"/>
                  <a:pt x="290" y="582"/>
                </a:cubicBezTo>
                <a:cubicBezTo>
                  <a:pt x="276" y="566"/>
                  <a:pt x="273" y="554"/>
                  <a:pt x="256" y="543"/>
                </a:cubicBezTo>
                <a:cubicBezTo>
                  <a:pt x="198" y="447"/>
                  <a:pt x="249" y="236"/>
                  <a:pt x="373" y="204"/>
                </a:cubicBezTo>
                <a:cubicBezTo>
                  <a:pt x="377" y="200"/>
                  <a:pt x="381" y="196"/>
                  <a:pt x="387" y="194"/>
                </a:cubicBezTo>
                <a:cubicBezTo>
                  <a:pt x="393" y="191"/>
                  <a:pt x="401" y="192"/>
                  <a:pt x="407" y="189"/>
                </a:cubicBezTo>
                <a:cubicBezTo>
                  <a:pt x="416" y="182"/>
                  <a:pt x="417" y="168"/>
                  <a:pt x="426" y="160"/>
                </a:cubicBezTo>
                <a:cubicBezTo>
                  <a:pt x="448" y="138"/>
                  <a:pt x="481" y="143"/>
                  <a:pt x="509" y="141"/>
                </a:cubicBezTo>
                <a:cubicBezTo>
                  <a:pt x="560" y="122"/>
                  <a:pt x="614" y="119"/>
                  <a:pt x="669" y="116"/>
                </a:cubicBezTo>
                <a:cubicBezTo>
                  <a:pt x="717" y="117"/>
                  <a:pt x="765" y="118"/>
                  <a:pt x="814" y="121"/>
                </a:cubicBezTo>
                <a:cubicBezTo>
                  <a:pt x="831" y="122"/>
                  <a:pt x="884" y="145"/>
                  <a:pt x="896" y="131"/>
                </a:cubicBezTo>
                <a:close/>
              </a:path>
            </a:pathLst>
          </a:custGeom>
          <a:pattFill prst="lgConfetti">
            <a:fgClr>
              <a:srgbClr val="FF9900">
                <a:alpha val="64999"/>
              </a:srgbClr>
            </a:fgClr>
            <a:bgClr>
              <a:srgbClr val="FFFFFF"/>
            </a:bgClr>
          </a:pattFill>
          <a:ln w="9525">
            <a:solidFill>
              <a:schemeClr val="tx1"/>
            </a:solidFill>
            <a:round/>
            <a:headEnd/>
            <a:tailEnd/>
          </a:ln>
          <a:effectLst/>
        </p:spPr>
        <p:txBody>
          <a:bodyPr wrap="none" anchor="ctr">
            <a:prstTxWarp prst="textNoShape">
              <a:avLst/>
            </a:prstTxWarp>
          </a:bodyPr>
          <a:lstStyle/>
          <a:p>
            <a:endParaRPr lang="en-US" sz="1350"/>
          </a:p>
        </p:txBody>
      </p:sp>
      <p:sp>
        <p:nvSpPr>
          <p:cNvPr id="125972" name="Freeform 20" descr="Large confetti"/>
          <p:cNvSpPr>
            <a:spLocks/>
          </p:cNvSpPr>
          <p:nvPr/>
        </p:nvSpPr>
        <p:spPr bwMode="auto">
          <a:xfrm rot="-459361">
            <a:off x="3429000" y="4114801"/>
            <a:ext cx="1066800" cy="2917031"/>
          </a:xfrm>
          <a:custGeom>
            <a:avLst/>
            <a:gdLst/>
            <a:ahLst/>
            <a:cxnLst>
              <a:cxn ang="0">
                <a:pos x="896" y="131"/>
              </a:cxn>
              <a:cxn ang="0">
                <a:pos x="887" y="34"/>
              </a:cxn>
              <a:cxn ang="0">
                <a:pos x="853" y="14"/>
              </a:cxn>
              <a:cxn ang="0">
                <a:pos x="722" y="0"/>
              </a:cxn>
              <a:cxn ang="0">
                <a:pos x="504" y="5"/>
              </a:cxn>
              <a:cxn ang="0">
                <a:pos x="441" y="24"/>
              </a:cxn>
              <a:cxn ang="0">
                <a:pos x="392" y="34"/>
              </a:cxn>
              <a:cxn ang="0">
                <a:pos x="344" y="53"/>
              </a:cxn>
              <a:cxn ang="0">
                <a:pos x="329" y="68"/>
              </a:cxn>
              <a:cxn ang="0">
                <a:pos x="223" y="150"/>
              </a:cxn>
              <a:cxn ang="0">
                <a:pos x="184" y="208"/>
              </a:cxn>
              <a:cxn ang="0">
                <a:pos x="164" y="238"/>
              </a:cxn>
              <a:cxn ang="0">
                <a:pos x="106" y="427"/>
              </a:cxn>
              <a:cxn ang="0">
                <a:pos x="116" y="538"/>
              </a:cxn>
              <a:cxn ang="0">
                <a:pos x="203" y="654"/>
              </a:cxn>
              <a:cxn ang="0">
                <a:pos x="315" y="853"/>
              </a:cxn>
              <a:cxn ang="0">
                <a:pos x="339" y="960"/>
              </a:cxn>
              <a:cxn ang="0">
                <a:pos x="315" y="1518"/>
              </a:cxn>
              <a:cxn ang="0">
                <a:pos x="281" y="1687"/>
              </a:cxn>
              <a:cxn ang="0">
                <a:pos x="155" y="2056"/>
              </a:cxn>
              <a:cxn ang="0">
                <a:pos x="111" y="2182"/>
              </a:cxn>
              <a:cxn ang="0">
                <a:pos x="29" y="2371"/>
              </a:cxn>
              <a:cxn ang="0">
                <a:pos x="0" y="2439"/>
              </a:cxn>
              <a:cxn ang="0">
                <a:pos x="106" y="2439"/>
              </a:cxn>
              <a:cxn ang="0">
                <a:pos x="116" y="2419"/>
              </a:cxn>
              <a:cxn ang="0">
                <a:pos x="169" y="2318"/>
              </a:cxn>
              <a:cxn ang="0">
                <a:pos x="189" y="2279"/>
              </a:cxn>
              <a:cxn ang="0">
                <a:pos x="252" y="2061"/>
              </a:cxn>
              <a:cxn ang="0">
                <a:pos x="271" y="1993"/>
              </a:cxn>
              <a:cxn ang="0">
                <a:pos x="290" y="1964"/>
              </a:cxn>
              <a:cxn ang="0">
                <a:pos x="305" y="1930"/>
              </a:cxn>
              <a:cxn ang="0">
                <a:pos x="344" y="1833"/>
              </a:cxn>
              <a:cxn ang="0">
                <a:pos x="368" y="1711"/>
              </a:cxn>
              <a:cxn ang="0">
                <a:pos x="378" y="1663"/>
              </a:cxn>
              <a:cxn ang="0">
                <a:pos x="397" y="1658"/>
              </a:cxn>
              <a:cxn ang="0">
                <a:pos x="426" y="1479"/>
              </a:cxn>
              <a:cxn ang="0">
                <a:pos x="436" y="1440"/>
              </a:cxn>
              <a:cxn ang="0">
                <a:pos x="446" y="1416"/>
              </a:cxn>
              <a:cxn ang="0">
                <a:pos x="460" y="1367"/>
              </a:cxn>
              <a:cxn ang="0">
                <a:pos x="446" y="921"/>
              </a:cxn>
              <a:cxn ang="0">
                <a:pos x="397" y="751"/>
              </a:cxn>
              <a:cxn ang="0">
                <a:pos x="363" y="679"/>
              </a:cxn>
              <a:cxn ang="0">
                <a:pos x="334" y="635"/>
              </a:cxn>
              <a:cxn ang="0">
                <a:pos x="290" y="582"/>
              </a:cxn>
              <a:cxn ang="0">
                <a:pos x="256" y="543"/>
              </a:cxn>
              <a:cxn ang="0">
                <a:pos x="373" y="204"/>
              </a:cxn>
              <a:cxn ang="0">
                <a:pos x="387" y="194"/>
              </a:cxn>
              <a:cxn ang="0">
                <a:pos x="407" y="189"/>
              </a:cxn>
              <a:cxn ang="0">
                <a:pos x="426" y="160"/>
              </a:cxn>
              <a:cxn ang="0">
                <a:pos x="509" y="141"/>
              </a:cxn>
              <a:cxn ang="0">
                <a:pos x="669" y="116"/>
              </a:cxn>
              <a:cxn ang="0">
                <a:pos x="814" y="121"/>
              </a:cxn>
              <a:cxn ang="0">
                <a:pos x="896" y="131"/>
              </a:cxn>
            </a:cxnLst>
            <a:rect l="0" t="0" r="r" b="b"/>
            <a:pathLst>
              <a:path w="896" h="2450">
                <a:moveTo>
                  <a:pt x="896" y="131"/>
                </a:moveTo>
                <a:cubicBezTo>
                  <a:pt x="893" y="98"/>
                  <a:pt x="894" y="65"/>
                  <a:pt x="887" y="34"/>
                </a:cubicBezTo>
                <a:cubicBezTo>
                  <a:pt x="886" y="30"/>
                  <a:pt x="853" y="14"/>
                  <a:pt x="853" y="14"/>
                </a:cubicBezTo>
                <a:cubicBezTo>
                  <a:pt x="812" y="4"/>
                  <a:pt x="763" y="3"/>
                  <a:pt x="722" y="0"/>
                </a:cubicBezTo>
                <a:cubicBezTo>
                  <a:pt x="649" y="1"/>
                  <a:pt x="576" y="0"/>
                  <a:pt x="504" y="5"/>
                </a:cubicBezTo>
                <a:cubicBezTo>
                  <a:pt x="485" y="6"/>
                  <a:pt x="458" y="19"/>
                  <a:pt x="441" y="24"/>
                </a:cubicBezTo>
                <a:cubicBezTo>
                  <a:pt x="424" y="28"/>
                  <a:pt x="392" y="34"/>
                  <a:pt x="392" y="34"/>
                </a:cubicBezTo>
                <a:cubicBezTo>
                  <a:pt x="376" y="42"/>
                  <a:pt x="359" y="44"/>
                  <a:pt x="344" y="53"/>
                </a:cubicBezTo>
                <a:cubicBezTo>
                  <a:pt x="337" y="56"/>
                  <a:pt x="334" y="64"/>
                  <a:pt x="329" y="68"/>
                </a:cubicBezTo>
                <a:cubicBezTo>
                  <a:pt x="290" y="92"/>
                  <a:pt x="252" y="111"/>
                  <a:pt x="223" y="150"/>
                </a:cubicBezTo>
                <a:cubicBezTo>
                  <a:pt x="148" y="247"/>
                  <a:pt x="217" y="151"/>
                  <a:pt x="184" y="208"/>
                </a:cubicBezTo>
                <a:cubicBezTo>
                  <a:pt x="177" y="218"/>
                  <a:pt x="164" y="238"/>
                  <a:pt x="164" y="238"/>
                </a:cubicBezTo>
                <a:cubicBezTo>
                  <a:pt x="145" y="301"/>
                  <a:pt x="115" y="360"/>
                  <a:pt x="106" y="427"/>
                </a:cubicBezTo>
                <a:cubicBezTo>
                  <a:pt x="108" y="464"/>
                  <a:pt x="101" y="503"/>
                  <a:pt x="116" y="538"/>
                </a:cubicBezTo>
                <a:cubicBezTo>
                  <a:pt x="135" y="582"/>
                  <a:pt x="175" y="615"/>
                  <a:pt x="203" y="654"/>
                </a:cubicBezTo>
                <a:cubicBezTo>
                  <a:pt x="246" y="715"/>
                  <a:pt x="279" y="785"/>
                  <a:pt x="315" y="853"/>
                </a:cubicBezTo>
                <a:cubicBezTo>
                  <a:pt x="323" y="888"/>
                  <a:pt x="331" y="924"/>
                  <a:pt x="339" y="960"/>
                </a:cubicBezTo>
                <a:cubicBezTo>
                  <a:pt x="352" y="1147"/>
                  <a:pt x="349" y="1333"/>
                  <a:pt x="315" y="1518"/>
                </a:cubicBezTo>
                <a:cubicBezTo>
                  <a:pt x="304" y="1573"/>
                  <a:pt x="301" y="1633"/>
                  <a:pt x="281" y="1687"/>
                </a:cubicBezTo>
                <a:cubicBezTo>
                  <a:pt x="262" y="1813"/>
                  <a:pt x="198" y="1935"/>
                  <a:pt x="155" y="2056"/>
                </a:cubicBezTo>
                <a:cubicBezTo>
                  <a:pt x="147" y="2100"/>
                  <a:pt x="126" y="2140"/>
                  <a:pt x="111" y="2182"/>
                </a:cubicBezTo>
                <a:cubicBezTo>
                  <a:pt x="87" y="2245"/>
                  <a:pt x="63" y="2312"/>
                  <a:pt x="29" y="2371"/>
                </a:cubicBezTo>
                <a:cubicBezTo>
                  <a:pt x="22" y="2396"/>
                  <a:pt x="13" y="2416"/>
                  <a:pt x="0" y="2439"/>
                </a:cubicBezTo>
                <a:cubicBezTo>
                  <a:pt x="3" y="2439"/>
                  <a:pt x="86" y="2450"/>
                  <a:pt x="106" y="2439"/>
                </a:cubicBezTo>
                <a:cubicBezTo>
                  <a:pt x="112" y="2435"/>
                  <a:pt x="112" y="2425"/>
                  <a:pt x="116" y="2419"/>
                </a:cubicBezTo>
                <a:cubicBezTo>
                  <a:pt x="135" y="2385"/>
                  <a:pt x="151" y="2352"/>
                  <a:pt x="169" y="2318"/>
                </a:cubicBezTo>
                <a:cubicBezTo>
                  <a:pt x="175" y="2305"/>
                  <a:pt x="189" y="2279"/>
                  <a:pt x="189" y="2279"/>
                </a:cubicBezTo>
                <a:cubicBezTo>
                  <a:pt x="200" y="2204"/>
                  <a:pt x="237" y="2135"/>
                  <a:pt x="252" y="2061"/>
                </a:cubicBezTo>
                <a:cubicBezTo>
                  <a:pt x="256" y="2040"/>
                  <a:pt x="259" y="2010"/>
                  <a:pt x="271" y="1993"/>
                </a:cubicBezTo>
                <a:cubicBezTo>
                  <a:pt x="277" y="1983"/>
                  <a:pt x="290" y="1964"/>
                  <a:pt x="290" y="1964"/>
                </a:cubicBezTo>
                <a:cubicBezTo>
                  <a:pt x="304" y="1904"/>
                  <a:pt x="284" y="1977"/>
                  <a:pt x="305" y="1930"/>
                </a:cubicBezTo>
                <a:cubicBezTo>
                  <a:pt x="320" y="1895"/>
                  <a:pt x="320" y="1863"/>
                  <a:pt x="344" y="1833"/>
                </a:cubicBezTo>
                <a:cubicBezTo>
                  <a:pt x="357" y="1793"/>
                  <a:pt x="362" y="1752"/>
                  <a:pt x="368" y="1711"/>
                </a:cubicBezTo>
                <a:cubicBezTo>
                  <a:pt x="370" y="1694"/>
                  <a:pt x="365" y="1673"/>
                  <a:pt x="378" y="1663"/>
                </a:cubicBezTo>
                <a:cubicBezTo>
                  <a:pt x="383" y="1658"/>
                  <a:pt x="390" y="1659"/>
                  <a:pt x="397" y="1658"/>
                </a:cubicBezTo>
                <a:cubicBezTo>
                  <a:pt x="412" y="1599"/>
                  <a:pt x="409" y="1536"/>
                  <a:pt x="426" y="1479"/>
                </a:cubicBezTo>
                <a:cubicBezTo>
                  <a:pt x="429" y="1466"/>
                  <a:pt x="430" y="1452"/>
                  <a:pt x="436" y="1440"/>
                </a:cubicBezTo>
                <a:cubicBezTo>
                  <a:pt x="439" y="1432"/>
                  <a:pt x="443" y="1424"/>
                  <a:pt x="446" y="1416"/>
                </a:cubicBezTo>
                <a:cubicBezTo>
                  <a:pt x="451" y="1399"/>
                  <a:pt x="460" y="1367"/>
                  <a:pt x="460" y="1367"/>
                </a:cubicBezTo>
                <a:cubicBezTo>
                  <a:pt x="470" y="1218"/>
                  <a:pt x="470" y="1068"/>
                  <a:pt x="446" y="921"/>
                </a:cubicBezTo>
                <a:cubicBezTo>
                  <a:pt x="440" y="853"/>
                  <a:pt x="426" y="809"/>
                  <a:pt x="397" y="751"/>
                </a:cubicBezTo>
                <a:cubicBezTo>
                  <a:pt x="384" y="726"/>
                  <a:pt x="379" y="702"/>
                  <a:pt x="363" y="679"/>
                </a:cubicBezTo>
                <a:cubicBezTo>
                  <a:pt x="356" y="658"/>
                  <a:pt x="352" y="647"/>
                  <a:pt x="334" y="635"/>
                </a:cubicBezTo>
                <a:cubicBezTo>
                  <a:pt x="326" y="613"/>
                  <a:pt x="304" y="599"/>
                  <a:pt x="290" y="582"/>
                </a:cubicBezTo>
                <a:cubicBezTo>
                  <a:pt x="276" y="566"/>
                  <a:pt x="273" y="554"/>
                  <a:pt x="256" y="543"/>
                </a:cubicBezTo>
                <a:cubicBezTo>
                  <a:pt x="198" y="447"/>
                  <a:pt x="249" y="236"/>
                  <a:pt x="373" y="204"/>
                </a:cubicBezTo>
                <a:cubicBezTo>
                  <a:pt x="377" y="200"/>
                  <a:pt x="381" y="196"/>
                  <a:pt x="387" y="194"/>
                </a:cubicBezTo>
                <a:cubicBezTo>
                  <a:pt x="393" y="191"/>
                  <a:pt x="401" y="192"/>
                  <a:pt x="407" y="189"/>
                </a:cubicBezTo>
                <a:cubicBezTo>
                  <a:pt x="416" y="182"/>
                  <a:pt x="417" y="168"/>
                  <a:pt x="426" y="160"/>
                </a:cubicBezTo>
                <a:cubicBezTo>
                  <a:pt x="448" y="138"/>
                  <a:pt x="481" y="143"/>
                  <a:pt x="509" y="141"/>
                </a:cubicBezTo>
                <a:cubicBezTo>
                  <a:pt x="560" y="122"/>
                  <a:pt x="614" y="119"/>
                  <a:pt x="669" y="116"/>
                </a:cubicBezTo>
                <a:cubicBezTo>
                  <a:pt x="717" y="117"/>
                  <a:pt x="765" y="118"/>
                  <a:pt x="814" y="121"/>
                </a:cubicBezTo>
                <a:cubicBezTo>
                  <a:pt x="831" y="122"/>
                  <a:pt x="884" y="145"/>
                  <a:pt x="896" y="131"/>
                </a:cubicBezTo>
                <a:close/>
              </a:path>
            </a:pathLst>
          </a:custGeom>
          <a:pattFill prst="lgConfetti">
            <a:fgClr>
              <a:srgbClr val="FF9900">
                <a:alpha val="64999"/>
              </a:srgbClr>
            </a:fgClr>
            <a:bgClr>
              <a:srgbClr val="FFFFFF"/>
            </a:bgClr>
          </a:pattFill>
          <a:ln w="9525">
            <a:solidFill>
              <a:schemeClr val="tx1"/>
            </a:solidFill>
            <a:round/>
            <a:headEnd/>
            <a:tailEnd/>
          </a:ln>
          <a:effectLst/>
        </p:spPr>
        <p:txBody>
          <a:bodyPr wrap="none" anchor="ctr">
            <a:prstTxWarp prst="textNoShape">
              <a:avLst/>
            </a:prstTxWarp>
          </a:bodyPr>
          <a:lstStyle/>
          <a:p>
            <a:endParaRPr lang="en-US" sz="1350"/>
          </a:p>
        </p:txBody>
      </p:sp>
      <p:grpSp>
        <p:nvGrpSpPr>
          <p:cNvPr id="2" name="Group 27"/>
          <p:cNvGrpSpPr>
            <a:grpSpLocks/>
          </p:cNvGrpSpPr>
          <p:nvPr/>
        </p:nvGrpSpPr>
        <p:grpSpPr bwMode="auto">
          <a:xfrm>
            <a:off x="2670573" y="1371600"/>
            <a:ext cx="3055144" cy="1815704"/>
            <a:chOff x="1104" y="480"/>
            <a:chExt cx="2566" cy="1525"/>
          </a:xfrm>
        </p:grpSpPr>
        <p:sp>
          <p:nvSpPr>
            <p:cNvPr id="125975" name="Freeform 23"/>
            <p:cNvSpPr>
              <a:spLocks/>
            </p:cNvSpPr>
            <p:nvPr/>
          </p:nvSpPr>
          <p:spPr bwMode="auto">
            <a:xfrm>
              <a:off x="1104" y="480"/>
              <a:ext cx="2566" cy="1525"/>
            </a:xfrm>
            <a:custGeom>
              <a:avLst/>
              <a:gdLst/>
              <a:ahLst/>
              <a:cxnLst>
                <a:cxn ang="0">
                  <a:pos x="306" y="1273"/>
                </a:cxn>
                <a:cxn ang="0">
                  <a:pos x="218" y="1055"/>
                </a:cxn>
                <a:cxn ang="0">
                  <a:pos x="130" y="806"/>
                </a:cxn>
                <a:cxn ang="0">
                  <a:pos x="10" y="453"/>
                </a:cxn>
                <a:cxn ang="0">
                  <a:pos x="0" y="370"/>
                </a:cxn>
                <a:cxn ang="0">
                  <a:pos x="5" y="136"/>
                </a:cxn>
                <a:cxn ang="0">
                  <a:pos x="166" y="42"/>
                </a:cxn>
                <a:cxn ang="0">
                  <a:pos x="353" y="16"/>
                </a:cxn>
                <a:cxn ang="0">
                  <a:pos x="561" y="1"/>
                </a:cxn>
                <a:cxn ang="0">
                  <a:pos x="2223" y="58"/>
                </a:cxn>
                <a:cxn ang="0">
                  <a:pos x="2545" y="73"/>
                </a:cxn>
                <a:cxn ang="0">
                  <a:pos x="2566" y="79"/>
                </a:cxn>
                <a:cxn ang="0">
                  <a:pos x="2530" y="105"/>
                </a:cxn>
                <a:cxn ang="0">
                  <a:pos x="2431" y="203"/>
                </a:cxn>
                <a:cxn ang="0">
                  <a:pos x="2176" y="416"/>
                </a:cxn>
                <a:cxn ang="0">
                  <a:pos x="1667" y="541"/>
                </a:cxn>
                <a:cxn ang="0">
                  <a:pos x="1496" y="557"/>
                </a:cxn>
                <a:cxn ang="0">
                  <a:pos x="1257" y="577"/>
                </a:cxn>
                <a:cxn ang="0">
                  <a:pos x="1179" y="609"/>
                </a:cxn>
                <a:cxn ang="0">
                  <a:pos x="1148" y="619"/>
                </a:cxn>
                <a:cxn ang="0">
                  <a:pos x="1132" y="624"/>
                </a:cxn>
                <a:cxn ang="0">
                  <a:pos x="1054" y="671"/>
                </a:cxn>
                <a:cxn ang="0">
                  <a:pos x="940" y="770"/>
                </a:cxn>
                <a:cxn ang="0">
                  <a:pos x="909" y="806"/>
                </a:cxn>
                <a:cxn ang="0">
                  <a:pos x="789" y="957"/>
                </a:cxn>
                <a:cxn ang="0">
                  <a:pos x="561" y="1315"/>
                </a:cxn>
                <a:cxn ang="0">
                  <a:pos x="478" y="1445"/>
                </a:cxn>
                <a:cxn ang="0">
                  <a:pos x="441" y="1507"/>
                </a:cxn>
                <a:cxn ang="0">
                  <a:pos x="436" y="1523"/>
                </a:cxn>
                <a:cxn ang="0">
                  <a:pos x="421" y="1518"/>
                </a:cxn>
                <a:cxn ang="0">
                  <a:pos x="395" y="1440"/>
                </a:cxn>
                <a:cxn ang="0">
                  <a:pos x="379" y="1377"/>
                </a:cxn>
                <a:cxn ang="0">
                  <a:pos x="322" y="1284"/>
                </a:cxn>
                <a:cxn ang="0">
                  <a:pos x="306" y="1273"/>
                </a:cxn>
              </a:cxnLst>
              <a:rect l="0" t="0" r="r" b="b"/>
              <a:pathLst>
                <a:path w="2566" h="1525">
                  <a:moveTo>
                    <a:pt x="306" y="1273"/>
                  </a:moveTo>
                  <a:cubicBezTo>
                    <a:pt x="290" y="1192"/>
                    <a:pt x="249" y="1128"/>
                    <a:pt x="218" y="1055"/>
                  </a:cubicBezTo>
                  <a:cubicBezTo>
                    <a:pt x="183" y="973"/>
                    <a:pt x="163" y="887"/>
                    <a:pt x="130" y="806"/>
                  </a:cubicBezTo>
                  <a:cubicBezTo>
                    <a:pt x="82" y="687"/>
                    <a:pt x="42" y="575"/>
                    <a:pt x="10" y="453"/>
                  </a:cubicBezTo>
                  <a:cubicBezTo>
                    <a:pt x="7" y="425"/>
                    <a:pt x="0" y="397"/>
                    <a:pt x="0" y="370"/>
                  </a:cubicBezTo>
                  <a:cubicBezTo>
                    <a:pt x="0" y="291"/>
                    <a:pt x="1" y="213"/>
                    <a:pt x="5" y="136"/>
                  </a:cubicBezTo>
                  <a:cubicBezTo>
                    <a:pt x="8" y="60"/>
                    <a:pt x="111" y="47"/>
                    <a:pt x="166" y="42"/>
                  </a:cubicBezTo>
                  <a:cubicBezTo>
                    <a:pt x="224" y="23"/>
                    <a:pt x="291" y="21"/>
                    <a:pt x="353" y="16"/>
                  </a:cubicBezTo>
                  <a:cubicBezTo>
                    <a:pt x="419" y="0"/>
                    <a:pt x="492" y="5"/>
                    <a:pt x="561" y="1"/>
                  </a:cubicBezTo>
                  <a:cubicBezTo>
                    <a:pt x="1115" y="10"/>
                    <a:pt x="1667" y="50"/>
                    <a:pt x="2223" y="58"/>
                  </a:cubicBezTo>
                  <a:cubicBezTo>
                    <a:pt x="2423" y="72"/>
                    <a:pt x="2316" y="66"/>
                    <a:pt x="2545" y="73"/>
                  </a:cubicBezTo>
                  <a:cubicBezTo>
                    <a:pt x="2552" y="75"/>
                    <a:pt x="2566" y="71"/>
                    <a:pt x="2566" y="79"/>
                  </a:cubicBezTo>
                  <a:cubicBezTo>
                    <a:pt x="2566" y="96"/>
                    <a:pt x="2540" y="99"/>
                    <a:pt x="2530" y="105"/>
                  </a:cubicBezTo>
                  <a:cubicBezTo>
                    <a:pt x="2493" y="126"/>
                    <a:pt x="2458" y="170"/>
                    <a:pt x="2431" y="203"/>
                  </a:cubicBezTo>
                  <a:cubicBezTo>
                    <a:pt x="2369" y="276"/>
                    <a:pt x="2273" y="392"/>
                    <a:pt x="2176" y="416"/>
                  </a:cubicBezTo>
                  <a:cubicBezTo>
                    <a:pt x="2017" y="503"/>
                    <a:pt x="1845" y="526"/>
                    <a:pt x="1667" y="541"/>
                  </a:cubicBezTo>
                  <a:cubicBezTo>
                    <a:pt x="1610" y="551"/>
                    <a:pt x="1552" y="553"/>
                    <a:pt x="1496" y="557"/>
                  </a:cubicBezTo>
                  <a:cubicBezTo>
                    <a:pt x="1420" y="574"/>
                    <a:pt x="1335" y="571"/>
                    <a:pt x="1257" y="577"/>
                  </a:cubicBezTo>
                  <a:cubicBezTo>
                    <a:pt x="1229" y="586"/>
                    <a:pt x="1206" y="599"/>
                    <a:pt x="1179" y="609"/>
                  </a:cubicBezTo>
                  <a:cubicBezTo>
                    <a:pt x="1168" y="612"/>
                    <a:pt x="1158" y="615"/>
                    <a:pt x="1148" y="619"/>
                  </a:cubicBezTo>
                  <a:cubicBezTo>
                    <a:pt x="1142" y="620"/>
                    <a:pt x="1132" y="624"/>
                    <a:pt x="1132" y="624"/>
                  </a:cubicBezTo>
                  <a:cubicBezTo>
                    <a:pt x="1105" y="643"/>
                    <a:pt x="1082" y="650"/>
                    <a:pt x="1054" y="671"/>
                  </a:cubicBezTo>
                  <a:cubicBezTo>
                    <a:pt x="1013" y="700"/>
                    <a:pt x="979" y="738"/>
                    <a:pt x="940" y="770"/>
                  </a:cubicBezTo>
                  <a:cubicBezTo>
                    <a:pt x="920" y="808"/>
                    <a:pt x="942" y="772"/>
                    <a:pt x="909" y="806"/>
                  </a:cubicBezTo>
                  <a:cubicBezTo>
                    <a:pt x="868" y="846"/>
                    <a:pt x="820" y="909"/>
                    <a:pt x="789" y="957"/>
                  </a:cubicBezTo>
                  <a:cubicBezTo>
                    <a:pt x="710" y="1075"/>
                    <a:pt x="628" y="1189"/>
                    <a:pt x="561" y="1315"/>
                  </a:cubicBezTo>
                  <a:cubicBezTo>
                    <a:pt x="536" y="1360"/>
                    <a:pt x="504" y="1401"/>
                    <a:pt x="478" y="1445"/>
                  </a:cubicBezTo>
                  <a:cubicBezTo>
                    <a:pt x="462" y="1471"/>
                    <a:pt x="471" y="1497"/>
                    <a:pt x="441" y="1507"/>
                  </a:cubicBezTo>
                  <a:cubicBezTo>
                    <a:pt x="439" y="1512"/>
                    <a:pt x="440" y="1520"/>
                    <a:pt x="436" y="1523"/>
                  </a:cubicBezTo>
                  <a:cubicBezTo>
                    <a:pt x="431" y="1525"/>
                    <a:pt x="422" y="1522"/>
                    <a:pt x="421" y="1518"/>
                  </a:cubicBezTo>
                  <a:cubicBezTo>
                    <a:pt x="403" y="1474"/>
                    <a:pt x="425" y="1470"/>
                    <a:pt x="395" y="1440"/>
                  </a:cubicBezTo>
                  <a:cubicBezTo>
                    <a:pt x="387" y="1419"/>
                    <a:pt x="388" y="1396"/>
                    <a:pt x="379" y="1377"/>
                  </a:cubicBezTo>
                  <a:cubicBezTo>
                    <a:pt x="362" y="1343"/>
                    <a:pt x="342" y="1314"/>
                    <a:pt x="322" y="1284"/>
                  </a:cubicBezTo>
                  <a:cubicBezTo>
                    <a:pt x="318" y="1274"/>
                    <a:pt x="306" y="1238"/>
                    <a:pt x="306" y="1273"/>
                  </a:cubicBezTo>
                  <a:close/>
                </a:path>
              </a:pathLst>
            </a:custGeom>
            <a:solidFill>
              <a:srgbClr val="993300"/>
            </a:solidFill>
            <a:ln w="9525">
              <a:solidFill>
                <a:schemeClr val="tx1"/>
              </a:solidFill>
              <a:round/>
              <a:headEnd/>
              <a:tailEnd/>
            </a:ln>
            <a:effectLst/>
          </p:spPr>
          <p:txBody>
            <a:bodyPr wrap="none" anchor="ctr">
              <a:prstTxWarp prst="textNoShape">
                <a:avLst/>
              </a:prstTxWarp>
            </a:bodyPr>
            <a:lstStyle/>
            <a:p>
              <a:endParaRPr lang="en-US" sz="1350"/>
            </a:p>
          </p:txBody>
        </p:sp>
        <p:grpSp>
          <p:nvGrpSpPr>
            <p:cNvPr id="3" name="Group 26"/>
            <p:cNvGrpSpPr>
              <a:grpSpLocks/>
            </p:cNvGrpSpPr>
            <p:nvPr/>
          </p:nvGrpSpPr>
          <p:grpSpPr bwMode="auto">
            <a:xfrm>
              <a:off x="1969" y="888"/>
              <a:ext cx="385" cy="385"/>
              <a:chOff x="1969" y="888"/>
              <a:chExt cx="385" cy="385"/>
            </a:xfrm>
          </p:grpSpPr>
          <p:sp>
            <p:nvSpPr>
              <p:cNvPr id="125976" name="Freeform 24"/>
              <p:cNvSpPr>
                <a:spLocks/>
              </p:cNvSpPr>
              <p:nvPr/>
            </p:nvSpPr>
            <p:spPr bwMode="auto">
              <a:xfrm>
                <a:off x="1969" y="888"/>
                <a:ext cx="385" cy="260"/>
              </a:xfrm>
              <a:custGeom>
                <a:avLst/>
                <a:gdLst/>
                <a:ahLst/>
                <a:cxnLst>
                  <a:cxn ang="0">
                    <a:pos x="0" y="156"/>
                  </a:cxn>
                  <a:cxn ang="0">
                    <a:pos x="78" y="172"/>
                  </a:cxn>
                  <a:cxn ang="0">
                    <a:pos x="182" y="229"/>
                  </a:cxn>
                  <a:cxn ang="0">
                    <a:pos x="244" y="260"/>
                  </a:cxn>
                  <a:cxn ang="0">
                    <a:pos x="286" y="213"/>
                  </a:cxn>
                  <a:cxn ang="0">
                    <a:pos x="332" y="89"/>
                  </a:cxn>
                  <a:cxn ang="0">
                    <a:pos x="364" y="47"/>
                  </a:cxn>
                  <a:cxn ang="0">
                    <a:pos x="369" y="26"/>
                  </a:cxn>
                  <a:cxn ang="0">
                    <a:pos x="384" y="11"/>
                  </a:cxn>
                </a:cxnLst>
                <a:rect l="0" t="0" r="r" b="b"/>
                <a:pathLst>
                  <a:path w="385" h="260">
                    <a:moveTo>
                      <a:pt x="0" y="156"/>
                    </a:moveTo>
                    <a:cubicBezTo>
                      <a:pt x="34" y="159"/>
                      <a:pt x="48" y="162"/>
                      <a:pt x="78" y="172"/>
                    </a:cubicBezTo>
                    <a:cubicBezTo>
                      <a:pt x="110" y="192"/>
                      <a:pt x="145" y="217"/>
                      <a:pt x="182" y="229"/>
                    </a:cubicBezTo>
                    <a:cubicBezTo>
                      <a:pt x="201" y="242"/>
                      <a:pt x="223" y="246"/>
                      <a:pt x="244" y="260"/>
                    </a:cubicBezTo>
                    <a:cubicBezTo>
                      <a:pt x="271" y="251"/>
                      <a:pt x="271" y="234"/>
                      <a:pt x="286" y="213"/>
                    </a:cubicBezTo>
                    <a:cubicBezTo>
                      <a:pt x="299" y="171"/>
                      <a:pt x="299" y="121"/>
                      <a:pt x="332" y="89"/>
                    </a:cubicBezTo>
                    <a:cubicBezTo>
                      <a:pt x="339" y="67"/>
                      <a:pt x="341" y="54"/>
                      <a:pt x="364" y="47"/>
                    </a:cubicBezTo>
                    <a:cubicBezTo>
                      <a:pt x="365" y="40"/>
                      <a:pt x="365" y="32"/>
                      <a:pt x="369" y="26"/>
                    </a:cubicBezTo>
                    <a:cubicBezTo>
                      <a:pt x="385" y="0"/>
                      <a:pt x="384" y="26"/>
                      <a:pt x="384" y="11"/>
                    </a:cubicBezTo>
                  </a:path>
                </a:pathLst>
              </a:custGeom>
              <a:noFill/>
              <a:ln w="38100">
                <a:solidFill>
                  <a:schemeClr val="tx1"/>
                </a:solidFill>
                <a:round/>
                <a:headEnd/>
                <a:tailEnd/>
              </a:ln>
              <a:effectLst/>
            </p:spPr>
            <p:txBody>
              <a:bodyPr wrap="none" anchor="ctr">
                <a:prstTxWarp prst="textNoShape">
                  <a:avLst/>
                </a:prstTxWarp>
              </a:bodyPr>
              <a:lstStyle/>
              <a:p>
                <a:endParaRPr lang="en-US" sz="1350"/>
              </a:p>
            </p:txBody>
          </p:sp>
          <p:sp>
            <p:nvSpPr>
              <p:cNvPr id="125977" name="Freeform 25"/>
              <p:cNvSpPr>
                <a:spLocks/>
              </p:cNvSpPr>
              <p:nvPr/>
            </p:nvSpPr>
            <p:spPr bwMode="auto">
              <a:xfrm>
                <a:off x="2229" y="1143"/>
                <a:ext cx="83" cy="130"/>
              </a:xfrm>
              <a:custGeom>
                <a:avLst/>
                <a:gdLst/>
                <a:ahLst/>
                <a:cxnLst>
                  <a:cxn ang="0">
                    <a:pos x="0" y="0"/>
                  </a:cxn>
                  <a:cxn ang="0">
                    <a:pos x="31" y="57"/>
                  </a:cxn>
                  <a:cxn ang="0">
                    <a:pos x="57" y="99"/>
                  </a:cxn>
                  <a:cxn ang="0">
                    <a:pos x="83" y="130"/>
                  </a:cxn>
                </a:cxnLst>
                <a:rect l="0" t="0" r="r" b="b"/>
                <a:pathLst>
                  <a:path w="83" h="130">
                    <a:moveTo>
                      <a:pt x="0" y="0"/>
                    </a:moveTo>
                    <a:cubicBezTo>
                      <a:pt x="6" y="19"/>
                      <a:pt x="15" y="43"/>
                      <a:pt x="31" y="57"/>
                    </a:cubicBezTo>
                    <a:cubicBezTo>
                      <a:pt x="36" y="75"/>
                      <a:pt x="43" y="85"/>
                      <a:pt x="57" y="99"/>
                    </a:cubicBezTo>
                    <a:cubicBezTo>
                      <a:pt x="61" y="111"/>
                      <a:pt x="66" y="130"/>
                      <a:pt x="83" y="130"/>
                    </a:cubicBezTo>
                  </a:path>
                </a:pathLst>
              </a:custGeom>
              <a:noFill/>
              <a:ln w="38100">
                <a:solidFill>
                  <a:schemeClr val="tx1"/>
                </a:solidFill>
                <a:round/>
                <a:headEnd/>
                <a:tailEnd/>
              </a:ln>
              <a:effectLst/>
            </p:spPr>
            <p:txBody>
              <a:bodyPr wrap="none" anchor="ctr">
                <a:prstTxWarp prst="textNoShape">
                  <a:avLst/>
                </a:prstTxWarp>
              </a:bodyPr>
              <a:lstStyle/>
              <a:p>
                <a:endParaRPr lang="en-US" sz="1350"/>
              </a:p>
            </p:txBody>
          </p:sp>
        </p:grpSp>
      </p:grpSp>
      <p:sp>
        <p:nvSpPr>
          <p:cNvPr id="125980" name="Text Box 28"/>
          <p:cNvSpPr txBox="1">
            <a:spLocks noChangeArrowheads="1"/>
          </p:cNvSpPr>
          <p:nvPr/>
        </p:nvSpPr>
        <p:spPr bwMode="auto">
          <a:xfrm>
            <a:off x="2963466" y="1452562"/>
            <a:ext cx="521233" cy="300082"/>
          </a:xfrm>
          <a:prstGeom prst="rect">
            <a:avLst/>
          </a:prstGeom>
          <a:noFill/>
          <a:ln w="9525">
            <a:noFill/>
            <a:miter lim="800000"/>
            <a:headEnd/>
            <a:tailEnd/>
          </a:ln>
          <a:effectLst/>
        </p:spPr>
        <p:txBody>
          <a:bodyPr wrap="none">
            <a:prstTxWarp prst="textNoShape">
              <a:avLst/>
            </a:prstTxWarp>
            <a:spAutoFit/>
          </a:bodyPr>
          <a:lstStyle/>
          <a:p>
            <a:r>
              <a:rPr lang="en-US" sz="1350"/>
              <a:t>Liver</a:t>
            </a:r>
          </a:p>
        </p:txBody>
      </p:sp>
      <p:sp>
        <p:nvSpPr>
          <p:cNvPr id="125981" name="Text Box 29"/>
          <p:cNvSpPr txBox="1">
            <a:spLocks noChangeArrowheads="1"/>
          </p:cNvSpPr>
          <p:nvPr/>
        </p:nvSpPr>
        <p:spPr bwMode="auto">
          <a:xfrm>
            <a:off x="6178154" y="2103835"/>
            <a:ext cx="798552" cy="300082"/>
          </a:xfrm>
          <a:prstGeom prst="rect">
            <a:avLst/>
          </a:prstGeom>
          <a:noFill/>
          <a:ln w="9525">
            <a:noFill/>
            <a:miter lim="800000"/>
            <a:headEnd/>
            <a:tailEnd/>
          </a:ln>
          <a:effectLst/>
        </p:spPr>
        <p:txBody>
          <a:bodyPr wrap="none">
            <a:prstTxWarp prst="textNoShape">
              <a:avLst/>
            </a:prstTxWarp>
            <a:spAutoFit/>
          </a:bodyPr>
          <a:lstStyle/>
          <a:p>
            <a:r>
              <a:rPr lang="en-US" sz="1350"/>
              <a:t>Stomach</a:t>
            </a:r>
          </a:p>
        </p:txBody>
      </p:sp>
      <p:sp>
        <p:nvSpPr>
          <p:cNvPr id="5" name="TextBox 4"/>
          <p:cNvSpPr txBox="1"/>
          <p:nvPr/>
        </p:nvSpPr>
        <p:spPr>
          <a:xfrm>
            <a:off x="5457307" y="5171555"/>
            <a:ext cx="184731" cy="300082"/>
          </a:xfrm>
          <a:prstGeom prst="rect">
            <a:avLst/>
          </a:prstGeom>
          <a:noFill/>
        </p:spPr>
        <p:txBody>
          <a:bodyPr wrap="none" rtlCol="0">
            <a:spAutoFit/>
          </a:bodyPr>
          <a:lstStyle/>
          <a:p>
            <a:endParaRPr lang="en-US" sz="1350" dirty="0"/>
          </a:p>
        </p:txBody>
      </p:sp>
      <p:sp>
        <p:nvSpPr>
          <p:cNvPr id="6" name="TextBox 5"/>
          <p:cNvSpPr txBox="1"/>
          <p:nvPr/>
        </p:nvSpPr>
        <p:spPr>
          <a:xfrm>
            <a:off x="5028257" y="4514850"/>
            <a:ext cx="3159780" cy="415498"/>
          </a:xfrm>
          <a:prstGeom prst="rect">
            <a:avLst/>
          </a:prstGeom>
          <a:noFill/>
        </p:spPr>
        <p:txBody>
          <a:bodyPr wrap="square" rtlCol="0">
            <a:spAutoFit/>
          </a:bodyPr>
          <a:lstStyle/>
          <a:p>
            <a:r>
              <a:rPr lang="en-US" sz="2100" dirty="0"/>
              <a:t>Roux </a:t>
            </a:r>
            <a:r>
              <a:rPr lang="en-US" sz="2100" dirty="0" err="1"/>
              <a:t>en</a:t>
            </a:r>
            <a:r>
              <a:rPr lang="en-US" sz="2100" dirty="0"/>
              <a:t> Y Reconstruction</a:t>
            </a:r>
          </a:p>
        </p:txBody>
      </p:sp>
      <p:sp>
        <p:nvSpPr>
          <p:cNvPr id="4" name="TextBox 3">
            <a:extLst>
              <a:ext uri="{FF2B5EF4-FFF2-40B4-BE49-F238E27FC236}">
                <a16:creationId xmlns:a16="http://schemas.microsoft.com/office/drawing/2014/main" id="{1382C068-5428-5D4C-8E72-C92876423DD7}"/>
              </a:ext>
            </a:extLst>
          </p:cNvPr>
          <p:cNvSpPr txBox="1"/>
          <p:nvPr/>
        </p:nvSpPr>
        <p:spPr>
          <a:xfrm>
            <a:off x="4609578" y="517324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5208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5972"/>
                                        </p:tgtEl>
                                      </p:cBhvr>
                                    </p:animEffect>
                                    <p:set>
                                      <p:cBhvr>
                                        <p:cTn id="7" dur="1" fill="hold">
                                          <p:stCondLst>
                                            <p:cond delay="499"/>
                                          </p:stCondLst>
                                        </p:cTn>
                                        <p:tgtEl>
                                          <p:spTgt spid="12597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5971"/>
                                        </p:tgtEl>
                                        <p:attrNameLst>
                                          <p:attrName>style.visibility</p:attrName>
                                        </p:attrNameLst>
                                      </p:cBhvr>
                                      <p:to>
                                        <p:strVal val="visible"/>
                                      </p:to>
                                    </p:set>
                                    <p:animEffect transition="in" filter="dissolve">
                                      <p:cBhvr>
                                        <p:cTn id="12" dur="500"/>
                                        <p:tgtEl>
                                          <p:spTgt spid="125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71" grpId="0" animBg="1"/>
      <p:bldP spid="1259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454187" y="5832323"/>
            <a:ext cx="1038371" cy="80975"/>
          </a:xfrm>
          <a:prstGeom prst="rect">
            <a:avLst/>
          </a:prstGeom>
          <a:noFill/>
          <a:ln w="9525">
            <a:noFill/>
            <a:round/>
            <a:headEnd/>
            <a:tailEnd/>
          </a:ln>
          <a:effectLst/>
        </p:spPr>
        <p:txBody>
          <a:bodyPr lIns="0" tIns="0" rIns="0" bIns="0">
            <a:prstTxWarp prst="textNoShape">
              <a:avLst/>
            </a:prstTxWarp>
          </a:bodyPr>
          <a:lstStyle/>
          <a:p>
            <a:pPr>
              <a:lnSpc>
                <a:spcPct val="93000"/>
              </a:lnSpc>
              <a:tabLst>
                <a:tab pos="0" algn="l"/>
                <a:tab pos="622158" algn="l"/>
                <a:tab pos="1244315" algn="l"/>
                <a:tab pos="1866473" algn="l"/>
                <a:tab pos="2488631" algn="l"/>
                <a:tab pos="3110789" algn="l"/>
                <a:tab pos="3732947" algn="l"/>
                <a:tab pos="4355105" algn="l"/>
                <a:tab pos="4977262" algn="l"/>
                <a:tab pos="5599420" algn="l"/>
                <a:tab pos="6221578" algn="l"/>
                <a:tab pos="6843735" algn="l"/>
              </a:tabLst>
            </a:pPr>
            <a:r>
              <a:rPr lang="en-GB" sz="525" dirty="0">
                <a:solidFill>
                  <a:srgbClr val="000000"/>
                </a:solidFill>
                <a:latin typeface="Helvetica" pitchFamily="24" charset="0"/>
                <a:ea typeface="msmincho" charset="0"/>
                <a:cs typeface="msmincho" charset="0"/>
              </a:rPr>
              <a:t>Copyright restrictions may apply.</a:t>
            </a:r>
          </a:p>
        </p:txBody>
      </p:sp>
      <p:pic>
        <p:nvPicPr>
          <p:cNvPr id="3074" name="Picture 2"/>
          <p:cNvPicPr>
            <a:picLocks noChangeAspect="1" noChangeArrowheads="1"/>
          </p:cNvPicPr>
          <p:nvPr/>
        </p:nvPicPr>
        <p:blipFill>
          <a:blip r:embed="rId3"/>
          <a:srcRect/>
          <a:stretch>
            <a:fillRect/>
          </a:stretch>
        </p:blipFill>
        <p:spPr bwMode="auto">
          <a:xfrm>
            <a:off x="6536908" y="5521381"/>
            <a:ext cx="1244748" cy="451298"/>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2257008" y="1592500"/>
            <a:ext cx="4631068" cy="3674083"/>
          </a:xfrm>
          <a:prstGeom prst="rect">
            <a:avLst/>
          </a:prstGeom>
          <a:noFill/>
          <a:ln w="9525">
            <a:noFill/>
            <a:round/>
            <a:headEnd/>
            <a:tailEnd/>
          </a:ln>
          <a:effectLst/>
        </p:spPr>
      </p:pic>
      <p:sp>
        <p:nvSpPr>
          <p:cNvPr id="3076" name="Text Box 4"/>
          <p:cNvSpPr txBox="1">
            <a:spLocks noChangeArrowheads="1"/>
          </p:cNvSpPr>
          <p:nvPr/>
        </p:nvSpPr>
        <p:spPr bwMode="auto">
          <a:xfrm>
            <a:off x="2257007" y="5339999"/>
            <a:ext cx="4959543" cy="116603"/>
          </a:xfrm>
          <a:prstGeom prst="rect">
            <a:avLst/>
          </a:prstGeom>
          <a:noFill/>
          <a:ln w="9525">
            <a:noFill/>
            <a:round/>
            <a:headEnd/>
            <a:tailEnd/>
          </a:ln>
          <a:effectLst/>
        </p:spPr>
        <p:txBody>
          <a:bodyPr lIns="0" tIns="0" rIns="0" bIns="0">
            <a:prstTxWarp prst="textNoShape">
              <a:avLst/>
            </a:prstTxWarp>
          </a:bodyPr>
          <a:lstStyle/>
          <a:p>
            <a:pPr>
              <a:lnSpc>
                <a:spcPct val="93000"/>
              </a:lnSpc>
              <a:tabLst>
                <a:tab pos="0" algn="l"/>
                <a:tab pos="622158" algn="l"/>
                <a:tab pos="1244315" algn="l"/>
                <a:tab pos="1866473" algn="l"/>
                <a:tab pos="2488631" algn="l"/>
                <a:tab pos="3110789" algn="l"/>
                <a:tab pos="3732947" algn="l"/>
                <a:tab pos="4355105" algn="l"/>
                <a:tab pos="4977262" algn="l"/>
                <a:tab pos="5599420" algn="l"/>
                <a:tab pos="6221578" algn="l"/>
                <a:tab pos="6843735" algn="l"/>
              </a:tabLst>
            </a:pPr>
            <a:r>
              <a:rPr lang="en-GB" sz="825" b="1" dirty="0">
                <a:solidFill>
                  <a:srgbClr val="000000"/>
                </a:solidFill>
                <a:latin typeface="Arial" pitchFamily="24" charset="0"/>
                <a:ea typeface="msmincho" charset="0"/>
                <a:cs typeface="msmincho" charset="0"/>
              </a:rPr>
              <a:t>Nuzzo, G. et al. Arch Surg 2012;147:26-34.</a:t>
            </a:r>
          </a:p>
        </p:txBody>
      </p:sp>
      <p:sp>
        <p:nvSpPr>
          <p:cNvPr id="3077" name="Text Box 5"/>
          <p:cNvSpPr txBox="1">
            <a:spLocks noChangeArrowheads="1"/>
          </p:cNvSpPr>
          <p:nvPr/>
        </p:nvSpPr>
        <p:spPr bwMode="auto">
          <a:xfrm>
            <a:off x="1265099" y="979252"/>
            <a:ext cx="6612724" cy="490166"/>
          </a:xfrm>
          <a:prstGeom prst="rect">
            <a:avLst/>
          </a:prstGeom>
          <a:noFill/>
          <a:ln w="9525">
            <a:noFill/>
            <a:round/>
            <a:headEnd/>
            <a:tailEnd/>
          </a:ln>
          <a:effectLst/>
        </p:spPr>
        <p:txBody>
          <a:bodyPr lIns="0" tIns="0" rIns="0" bIns="0" anchor="ctr" anchorCtr="1">
            <a:prstTxWarp prst="textNoShape">
              <a:avLst/>
            </a:prstTxWarp>
          </a:bodyPr>
          <a:lstStyle/>
          <a:p>
            <a:pPr algn="ctr">
              <a:lnSpc>
                <a:spcPct val="93000"/>
              </a:lnSpc>
              <a:tabLst>
                <a:tab pos="0" algn="l"/>
                <a:tab pos="622158" algn="l"/>
                <a:tab pos="1244315" algn="l"/>
                <a:tab pos="1866473" algn="l"/>
                <a:tab pos="2488631" algn="l"/>
                <a:tab pos="3110789" algn="l"/>
                <a:tab pos="3732947" algn="l"/>
                <a:tab pos="4355105" algn="l"/>
                <a:tab pos="4977262" algn="l"/>
                <a:tab pos="5599420" algn="l"/>
                <a:tab pos="6221578" algn="l"/>
                <a:tab pos="6843735" algn="l"/>
              </a:tabLst>
            </a:pPr>
            <a:r>
              <a:rPr lang="en-GB" sz="1125" b="1" dirty="0">
                <a:solidFill>
                  <a:srgbClr val="000000"/>
                </a:solidFill>
                <a:latin typeface="Arial" pitchFamily="24" charset="0"/>
                <a:ea typeface="msmincho" charset="0"/>
                <a:cs typeface="msmincho" charset="0"/>
              </a:rPr>
              <a:t>Time trend analysis of median survival after liver resection over the years</a:t>
            </a:r>
          </a:p>
        </p:txBody>
      </p:sp>
      <p:sp>
        <p:nvSpPr>
          <p:cNvPr id="7" name="Up Arrow 6"/>
          <p:cNvSpPr/>
          <p:nvPr/>
        </p:nvSpPr>
        <p:spPr>
          <a:xfrm>
            <a:off x="3276600" y="2076450"/>
            <a:ext cx="95250" cy="876300"/>
          </a:xfrm>
          <a:prstGeom prst="upArrow">
            <a:avLst/>
          </a:prstGeom>
          <a:solidFill>
            <a:srgbClr val="FF0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15710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015247"/>
            <a:ext cx="7886700" cy="994172"/>
          </a:xfrm>
        </p:spPr>
        <p:txBody>
          <a:bodyPr/>
          <a:lstStyle/>
          <a:p>
            <a:r>
              <a:rPr lang="en-US" dirty="0"/>
              <a:t>Resection for CCA: Pros &amp; Cons</a:t>
            </a:r>
          </a:p>
        </p:txBody>
      </p:sp>
      <p:sp>
        <p:nvSpPr>
          <p:cNvPr id="3" name="Content Placeholder 2"/>
          <p:cNvSpPr>
            <a:spLocks noGrp="1"/>
          </p:cNvSpPr>
          <p:nvPr>
            <p:ph sz="half" idx="1"/>
          </p:nvPr>
        </p:nvSpPr>
        <p:spPr>
          <a:xfrm>
            <a:off x="628650" y="2423896"/>
            <a:ext cx="3886200" cy="2839100"/>
          </a:xfrm>
        </p:spPr>
        <p:txBody>
          <a:bodyPr>
            <a:normAutofit fontScale="70000" lnSpcReduction="20000"/>
          </a:bodyPr>
          <a:lstStyle/>
          <a:p>
            <a:r>
              <a:rPr lang="en-US" dirty="0"/>
              <a:t>Surgery is Relatively Immediate</a:t>
            </a:r>
          </a:p>
          <a:p>
            <a:r>
              <a:rPr lang="en-US" dirty="0"/>
              <a:t>No Prolonged Pre-Surgery Treatments</a:t>
            </a:r>
          </a:p>
          <a:p>
            <a:r>
              <a:rPr lang="en-US" dirty="0"/>
              <a:t>No Immunosuppression</a:t>
            </a:r>
          </a:p>
          <a:p>
            <a:pPr lvl="1"/>
            <a:r>
              <a:rPr lang="en-US" dirty="0"/>
              <a:t>Can Theoretically Encourage Tumor Progression</a:t>
            </a:r>
          </a:p>
          <a:p>
            <a:r>
              <a:rPr lang="en-US" dirty="0"/>
              <a:t>Likely Close to Home</a:t>
            </a:r>
          </a:p>
          <a:p>
            <a:pPr lvl="1"/>
            <a:r>
              <a:rPr lang="en-US" dirty="0"/>
              <a:t>Versus Travel to Specialized Center</a:t>
            </a:r>
          </a:p>
        </p:txBody>
      </p:sp>
      <p:sp>
        <p:nvSpPr>
          <p:cNvPr id="4" name="Content Placeholder 3"/>
          <p:cNvSpPr>
            <a:spLocks noGrp="1"/>
          </p:cNvSpPr>
          <p:nvPr>
            <p:ph sz="half" idx="2"/>
          </p:nvPr>
        </p:nvSpPr>
        <p:spPr>
          <a:xfrm>
            <a:off x="4629150" y="2423896"/>
            <a:ext cx="3886200" cy="2340336"/>
          </a:xfrm>
        </p:spPr>
        <p:txBody>
          <a:bodyPr>
            <a:normAutofit fontScale="70000" lnSpcReduction="20000"/>
          </a:bodyPr>
          <a:lstStyle/>
          <a:p>
            <a:r>
              <a:rPr lang="en-US" dirty="0"/>
              <a:t>Removal of Larger Portion of Liver</a:t>
            </a:r>
          </a:p>
          <a:p>
            <a:r>
              <a:rPr lang="en-US" dirty="0"/>
              <a:t>Precluded by Cirrhosis</a:t>
            </a:r>
          </a:p>
          <a:p>
            <a:r>
              <a:rPr lang="en-US" dirty="0"/>
              <a:t>Significant Potential Complications</a:t>
            </a:r>
          </a:p>
          <a:p>
            <a:r>
              <a:rPr lang="en-US" dirty="0"/>
              <a:t>Often Disease Not All Removed</a:t>
            </a:r>
          </a:p>
          <a:p>
            <a:pPr lvl="1"/>
            <a:r>
              <a:rPr lang="en-US" dirty="0"/>
              <a:t>Tumor May be “Multi-focal”</a:t>
            </a:r>
          </a:p>
        </p:txBody>
      </p:sp>
      <p:sp>
        <p:nvSpPr>
          <p:cNvPr id="5" name="TextBox 4"/>
          <p:cNvSpPr txBox="1"/>
          <p:nvPr/>
        </p:nvSpPr>
        <p:spPr>
          <a:xfrm>
            <a:off x="1859974" y="1958685"/>
            <a:ext cx="1091046" cy="415498"/>
          </a:xfrm>
          <a:prstGeom prst="rect">
            <a:avLst/>
          </a:prstGeom>
          <a:noFill/>
        </p:spPr>
        <p:txBody>
          <a:bodyPr wrap="square" rtlCol="0">
            <a:spAutoFit/>
          </a:bodyPr>
          <a:lstStyle/>
          <a:p>
            <a:r>
              <a:rPr lang="en-US" sz="2100"/>
              <a:t>PRO:</a:t>
            </a:r>
            <a:endParaRPr lang="en-US" sz="2100" dirty="0"/>
          </a:p>
        </p:txBody>
      </p:sp>
      <p:sp>
        <p:nvSpPr>
          <p:cNvPr id="6" name="TextBox 5"/>
          <p:cNvSpPr txBox="1"/>
          <p:nvPr/>
        </p:nvSpPr>
        <p:spPr>
          <a:xfrm>
            <a:off x="5512378" y="1958685"/>
            <a:ext cx="1059872" cy="415498"/>
          </a:xfrm>
          <a:prstGeom prst="rect">
            <a:avLst/>
          </a:prstGeom>
          <a:noFill/>
        </p:spPr>
        <p:txBody>
          <a:bodyPr wrap="square" rtlCol="0">
            <a:spAutoFit/>
          </a:bodyPr>
          <a:lstStyle/>
          <a:p>
            <a:r>
              <a:rPr lang="en-US" sz="2100" dirty="0"/>
              <a:t>Con:</a:t>
            </a:r>
          </a:p>
        </p:txBody>
      </p:sp>
      <p:sp>
        <p:nvSpPr>
          <p:cNvPr id="7" name="Rectangle 6"/>
          <p:cNvSpPr/>
          <p:nvPr/>
        </p:nvSpPr>
        <p:spPr>
          <a:xfrm>
            <a:off x="1714501" y="1958685"/>
            <a:ext cx="1039091" cy="3924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5314950" y="1958685"/>
            <a:ext cx="1039091" cy="3924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94562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4"/>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500">
                <a:solidFill>
                  <a:schemeClr val="tx1"/>
                </a:solidFill>
                <a:latin typeface="Times New Roman" charset="0"/>
                <a:ea typeface="ＭＳ Ｐゴシック" charset="0"/>
                <a:cs typeface="ＭＳ Ｐゴシック" charset="0"/>
              </a:defRPr>
            </a:lvl1pPr>
            <a:lvl2pPr marL="557213" indent="-214313">
              <a:defRPr sz="1500">
                <a:solidFill>
                  <a:schemeClr val="tx1"/>
                </a:solidFill>
                <a:latin typeface="Times New Roman" charset="0"/>
                <a:ea typeface="ＭＳ Ｐゴシック" charset="0"/>
              </a:defRPr>
            </a:lvl2pPr>
            <a:lvl3pPr marL="857250" indent="-171450">
              <a:defRPr sz="1500">
                <a:solidFill>
                  <a:schemeClr val="tx1"/>
                </a:solidFill>
                <a:latin typeface="Times New Roman" charset="0"/>
                <a:ea typeface="ＭＳ Ｐゴシック" charset="0"/>
              </a:defRPr>
            </a:lvl3pPr>
            <a:lvl4pPr marL="1200150" indent="-171450">
              <a:defRPr sz="1500">
                <a:solidFill>
                  <a:schemeClr val="tx1"/>
                </a:solidFill>
                <a:latin typeface="Times New Roman" charset="0"/>
                <a:ea typeface="ＭＳ Ｐゴシック" charset="0"/>
              </a:defRPr>
            </a:lvl4pPr>
            <a:lvl5pPr marL="1543050" indent="-171450">
              <a:defRPr sz="1500">
                <a:solidFill>
                  <a:schemeClr val="tx1"/>
                </a:solidFill>
                <a:latin typeface="Times New Roman" charset="0"/>
                <a:ea typeface="ＭＳ Ｐゴシック" charset="0"/>
              </a:defRPr>
            </a:lvl5pPr>
            <a:lvl6pPr marL="1885950" indent="-171450" eaLnBrk="0" fontAlgn="base" hangingPunct="0">
              <a:spcBef>
                <a:spcPct val="0"/>
              </a:spcBef>
              <a:spcAft>
                <a:spcPct val="0"/>
              </a:spcAft>
              <a:defRPr sz="1500">
                <a:solidFill>
                  <a:schemeClr val="tx1"/>
                </a:solidFill>
                <a:latin typeface="Times New Roman" charset="0"/>
                <a:ea typeface="ＭＳ Ｐゴシック" charset="0"/>
              </a:defRPr>
            </a:lvl6pPr>
            <a:lvl7pPr marL="2228850" indent="-171450" eaLnBrk="0" fontAlgn="base" hangingPunct="0">
              <a:spcBef>
                <a:spcPct val="0"/>
              </a:spcBef>
              <a:spcAft>
                <a:spcPct val="0"/>
              </a:spcAft>
              <a:defRPr sz="1500">
                <a:solidFill>
                  <a:schemeClr val="tx1"/>
                </a:solidFill>
                <a:latin typeface="Times New Roman" charset="0"/>
                <a:ea typeface="ＭＳ Ｐゴシック" charset="0"/>
              </a:defRPr>
            </a:lvl7pPr>
            <a:lvl8pPr marL="2571750" indent="-171450" eaLnBrk="0" fontAlgn="base" hangingPunct="0">
              <a:spcBef>
                <a:spcPct val="0"/>
              </a:spcBef>
              <a:spcAft>
                <a:spcPct val="0"/>
              </a:spcAft>
              <a:defRPr sz="1500">
                <a:solidFill>
                  <a:schemeClr val="tx1"/>
                </a:solidFill>
                <a:latin typeface="Times New Roman" charset="0"/>
                <a:ea typeface="ＭＳ Ｐゴシック" charset="0"/>
              </a:defRPr>
            </a:lvl8pPr>
            <a:lvl9pPr marL="2914650" indent="-171450" eaLnBrk="0" fontAlgn="base" hangingPunct="0">
              <a:spcBef>
                <a:spcPct val="0"/>
              </a:spcBef>
              <a:spcAft>
                <a:spcPct val="0"/>
              </a:spcAft>
              <a:defRPr sz="1500">
                <a:solidFill>
                  <a:schemeClr val="tx1"/>
                </a:solidFill>
                <a:latin typeface="Times New Roman" charset="0"/>
                <a:ea typeface="ＭＳ Ｐゴシック" charset="0"/>
              </a:defRPr>
            </a:lvl9pPr>
          </a:lstStyle>
          <a:p>
            <a:fld id="{197748F8-4020-5348-B639-21FB49BC6162}" type="datetime1">
              <a:rPr lang="en-US" sz="1050"/>
              <a:pPr/>
              <a:t>6/22/18</a:t>
            </a:fld>
            <a:endParaRPr lang="en-US" sz="1050"/>
          </a:p>
        </p:txBody>
      </p:sp>
      <p:sp>
        <p:nvSpPr>
          <p:cNvPr id="566274" name="Rectangle 2"/>
          <p:cNvSpPr>
            <a:spLocks noGrp="1" noChangeArrowheads="1"/>
          </p:cNvSpPr>
          <p:nvPr>
            <p:ph type="title"/>
          </p:nvPr>
        </p:nvSpPr>
        <p:spPr>
          <a:xfrm>
            <a:off x="1143000" y="762000"/>
            <a:ext cx="4573191" cy="857250"/>
          </a:xfrm>
        </p:spPr>
        <p:txBody>
          <a:bodyPr>
            <a:normAutofit fontScale="90000"/>
          </a:bodyPr>
          <a:lstStyle/>
          <a:p>
            <a:pPr>
              <a:defRPr/>
            </a:pPr>
            <a:r>
              <a:rPr lang="en-US" dirty="0">
                <a:ea typeface="ＭＳ Ｐゴシック" charset="0"/>
                <a:cs typeface="ＭＳ Ｐゴシック" charset="0"/>
              </a:rPr>
              <a:t>Liver Transplantation</a:t>
            </a:r>
          </a:p>
        </p:txBody>
      </p:sp>
      <p:sp>
        <p:nvSpPr>
          <p:cNvPr id="59396" name="Text Box 3"/>
          <p:cNvSpPr txBox="1">
            <a:spLocks noChangeArrowheads="1"/>
          </p:cNvSpPr>
          <p:nvPr/>
        </p:nvSpPr>
        <p:spPr bwMode="auto">
          <a:xfrm>
            <a:off x="2587229" y="3056336"/>
            <a:ext cx="18473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endParaRPr lang="en-US" sz="750"/>
          </a:p>
        </p:txBody>
      </p:sp>
      <p:sp>
        <p:nvSpPr>
          <p:cNvPr id="566276" name="Rectangle 4"/>
          <p:cNvSpPr>
            <a:spLocks noGrp="1" noChangeArrowheads="1"/>
          </p:cNvSpPr>
          <p:nvPr>
            <p:ph type="body" sz="half" idx="1"/>
          </p:nvPr>
        </p:nvSpPr>
        <p:spPr/>
        <p:txBody>
          <a:bodyPr/>
          <a:lstStyle/>
          <a:p>
            <a:pPr>
              <a:buFont typeface="Monotype Sorts" pitchFamily="-106" charset="2"/>
              <a:buChar char="n"/>
              <a:defRPr/>
            </a:pPr>
            <a:endParaRPr lang="en-US" sz="2400"/>
          </a:p>
        </p:txBody>
      </p:sp>
      <p:pic>
        <p:nvPicPr>
          <p:cNvPr id="87047" name="Clip 13 01 01.mp4" descr="/Users/colquhouns/Desktop/My Slides 3.4.10/All Slides 4.08/PHB res talk 11.30.06/Clip 13 01 01.mp4">
            <a:hlinkClick r:id="" action="ppaction://media"/>
          </p:cNvPr>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371600" y="1752600"/>
            <a:ext cx="5859065" cy="4065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72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887" fill="hold"/>
                                        <p:tgtEl>
                                          <p:spTgt spid="870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7047"/>
                </p:tgtEl>
              </p:cMediaNode>
            </p:video>
            <p:seq concurrent="1" nextAc="seek">
              <p:cTn id="8" restart="whenNotActive" fill="hold" evtFilter="cancelBubble" nodeType="interactiveSeq">
                <p:stCondLst>
                  <p:cond evt="onClick" delay="0">
                    <p:tgtEl>
                      <p:spTgt spid="8704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7047"/>
                                        </p:tgtEl>
                                      </p:cBhvr>
                                    </p:cmd>
                                  </p:childTnLst>
                                </p:cTn>
                              </p:par>
                            </p:childTnLst>
                          </p:cTn>
                        </p:par>
                      </p:childTnLst>
                    </p:cTn>
                  </p:par>
                </p:childTnLst>
              </p:cTn>
              <p:nextCondLst>
                <p:cond evt="onClick" delay="0">
                  <p:tgtEl>
                    <p:spTgt spid="8704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872272-6506-BC4A-A251-6BDA4C3443F9}"/>
              </a:ext>
            </a:extLst>
          </p:cNvPr>
          <p:cNvSpPr>
            <a:spLocks noGrp="1"/>
          </p:cNvSpPr>
          <p:nvPr>
            <p:ph type="title"/>
          </p:nvPr>
        </p:nvSpPr>
        <p:spPr/>
        <p:txBody>
          <a:bodyPr>
            <a:normAutofit fontScale="90000"/>
          </a:bodyPr>
          <a:lstStyle/>
          <a:p>
            <a:r>
              <a:rPr lang="en-US" dirty="0"/>
              <a:t>Liver Transplant: </a:t>
            </a:r>
            <a:r>
              <a:rPr lang="en-US" i="1" dirty="0"/>
              <a:t>Diagnostic Criteria</a:t>
            </a:r>
          </a:p>
        </p:txBody>
      </p:sp>
      <p:sp>
        <p:nvSpPr>
          <p:cNvPr id="10" name="Content Placeholder 9">
            <a:extLst>
              <a:ext uri="{FF2B5EF4-FFF2-40B4-BE49-F238E27FC236}">
                <a16:creationId xmlns:a16="http://schemas.microsoft.com/office/drawing/2014/main" id="{055D808D-E00C-3E44-8FE5-F84A7AE6046E}"/>
              </a:ext>
            </a:extLst>
          </p:cNvPr>
          <p:cNvSpPr>
            <a:spLocks noGrp="1"/>
          </p:cNvSpPr>
          <p:nvPr>
            <p:ph idx="1"/>
          </p:nvPr>
        </p:nvSpPr>
        <p:spPr>
          <a:xfrm>
            <a:off x="826077" y="3213605"/>
            <a:ext cx="7886700" cy="1987045"/>
          </a:xfrm>
        </p:spPr>
        <p:txBody>
          <a:bodyPr>
            <a:normAutofit fontScale="70000" lnSpcReduction="20000"/>
          </a:bodyPr>
          <a:lstStyle/>
          <a:p>
            <a:r>
              <a:rPr lang="en-US" dirty="0"/>
              <a:t>Positive (or strongly suspicious) Intraluminal Brush or Biopsy </a:t>
            </a:r>
          </a:p>
          <a:p>
            <a:r>
              <a:rPr lang="en-US" dirty="0"/>
              <a:t>Radiographic Malignant-Appearing Stricture Plus: </a:t>
            </a:r>
          </a:p>
          <a:p>
            <a:pPr lvl="1"/>
            <a:r>
              <a:rPr lang="en-US" dirty="0"/>
              <a:t>CA 19-9 of &gt;100 U/ml In The Absence of Infection (or)</a:t>
            </a:r>
          </a:p>
          <a:p>
            <a:pPr lvl="1"/>
            <a:r>
              <a:rPr lang="en-US" dirty="0"/>
              <a:t>Polysomy on FISH </a:t>
            </a:r>
          </a:p>
          <a:p>
            <a:r>
              <a:rPr lang="en-US" dirty="0"/>
              <a:t>A Well-Defined Mass on Cross-Sectional Imaging</a:t>
            </a:r>
          </a:p>
        </p:txBody>
      </p:sp>
      <p:sp>
        <p:nvSpPr>
          <p:cNvPr id="2" name="TextBox 1"/>
          <p:cNvSpPr txBox="1"/>
          <p:nvPr/>
        </p:nvSpPr>
        <p:spPr>
          <a:xfrm>
            <a:off x="5974774" y="5200650"/>
            <a:ext cx="2254826" cy="323165"/>
          </a:xfrm>
          <a:prstGeom prst="rect">
            <a:avLst/>
          </a:prstGeom>
          <a:noFill/>
        </p:spPr>
        <p:txBody>
          <a:bodyPr wrap="square" rtlCol="0">
            <a:spAutoFit/>
          </a:bodyPr>
          <a:lstStyle/>
          <a:p>
            <a:r>
              <a:rPr lang="fi-FI" sz="1500" dirty="0"/>
              <a:t>HPB 2015, 17, 691–699</a:t>
            </a:r>
            <a:endParaRPr lang="en-US" sz="15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26" y="1977735"/>
            <a:ext cx="6674429" cy="1038469"/>
          </a:xfrm>
          <a:prstGeom prst="rect">
            <a:avLst/>
          </a:prstGeom>
        </p:spPr>
      </p:pic>
    </p:spTree>
    <p:extLst>
      <p:ext uri="{BB962C8B-B14F-4D97-AF65-F5344CB8AC3E}">
        <p14:creationId xmlns:p14="http://schemas.microsoft.com/office/powerpoint/2010/main" val="3643763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Mayo Protocol: </a:t>
            </a:r>
            <a:r>
              <a:rPr lang="en-US" i="1" dirty="0"/>
              <a:t>Inclusion Criteria</a:t>
            </a:r>
          </a:p>
        </p:txBody>
      </p:sp>
      <p:sp>
        <p:nvSpPr>
          <p:cNvPr id="3" name="Content Placeholder 2"/>
          <p:cNvSpPr>
            <a:spLocks noGrp="1"/>
          </p:cNvSpPr>
          <p:nvPr>
            <p:ph sz="half" idx="1"/>
          </p:nvPr>
        </p:nvSpPr>
        <p:spPr>
          <a:xfrm>
            <a:off x="1219200" y="1558528"/>
            <a:ext cx="3409950" cy="3394472"/>
          </a:xfrm>
        </p:spPr>
        <p:txBody>
          <a:bodyPr>
            <a:normAutofit/>
          </a:bodyPr>
          <a:lstStyle/>
          <a:p>
            <a:r>
              <a:rPr lang="en-US" sz="2700" dirty="0"/>
              <a:t>Diagnosis:</a:t>
            </a:r>
          </a:p>
          <a:p>
            <a:pPr lvl="1"/>
            <a:r>
              <a:rPr lang="en-US" dirty="0"/>
              <a:t>CA-19.9 &gt; 100</a:t>
            </a:r>
          </a:p>
          <a:p>
            <a:pPr lvl="1"/>
            <a:r>
              <a:rPr lang="en-US" dirty="0"/>
              <a:t>Mass </a:t>
            </a:r>
          </a:p>
          <a:p>
            <a:pPr lvl="1"/>
            <a:r>
              <a:rPr lang="en-US" dirty="0"/>
              <a:t>FISH  ploidy</a:t>
            </a:r>
          </a:p>
          <a:p>
            <a:r>
              <a:rPr lang="en-US" sz="2700" dirty="0"/>
              <a:t>Tumor Radial </a:t>
            </a:r>
            <a:r>
              <a:rPr lang="en-US" sz="2400" dirty="0"/>
              <a:t>≤ 3 cm</a:t>
            </a:r>
          </a:p>
        </p:txBody>
      </p:sp>
      <p:sp>
        <p:nvSpPr>
          <p:cNvPr id="5" name="Content Placeholder 4"/>
          <p:cNvSpPr>
            <a:spLocks noGrp="1"/>
          </p:cNvSpPr>
          <p:nvPr>
            <p:ph sz="half" idx="2"/>
          </p:nvPr>
        </p:nvSpPr>
        <p:spPr/>
        <p:txBody>
          <a:bodyPr>
            <a:normAutofit/>
          </a:bodyPr>
          <a:lstStyle/>
          <a:p>
            <a:r>
              <a:rPr lang="en-US" sz="2700" dirty="0"/>
              <a:t>Unresectable above Cystic duct</a:t>
            </a:r>
          </a:p>
          <a:p>
            <a:r>
              <a:rPr lang="en-US" sz="2700" dirty="0"/>
              <a:t>Candidate for OLT</a:t>
            </a:r>
          </a:p>
          <a:p>
            <a:r>
              <a:rPr lang="en-US" sz="2700" dirty="0"/>
              <a:t>(EUS biopsy regional nodes*)</a:t>
            </a:r>
          </a:p>
        </p:txBody>
      </p:sp>
      <p:sp>
        <p:nvSpPr>
          <p:cNvPr id="4" name="TextBox 3"/>
          <p:cNvSpPr txBox="1"/>
          <p:nvPr/>
        </p:nvSpPr>
        <p:spPr>
          <a:xfrm>
            <a:off x="4557354" y="5180144"/>
            <a:ext cx="2893741" cy="369332"/>
          </a:xfrm>
          <a:prstGeom prst="rect">
            <a:avLst/>
          </a:prstGeom>
          <a:noFill/>
        </p:spPr>
        <p:txBody>
          <a:bodyPr wrap="none" rtlCol="0">
            <a:spAutoFit/>
          </a:bodyPr>
          <a:lstStyle/>
          <a:p>
            <a:r>
              <a:rPr lang="en-US" i="1" dirty="0">
                <a:solidFill>
                  <a:srgbClr val="0000FF"/>
                </a:solidFill>
              </a:rPr>
              <a:t>Rosen et al Trans Intrnl 2010</a:t>
            </a:r>
            <a:r>
              <a:rPr lang="en-US" dirty="0">
                <a:solidFill>
                  <a:srgbClr val="0000FF"/>
                </a:solidFill>
              </a:rPr>
              <a:t> </a:t>
            </a:r>
          </a:p>
        </p:txBody>
      </p:sp>
      <p:sp>
        <p:nvSpPr>
          <p:cNvPr id="9" name="TextBox 8"/>
          <p:cNvSpPr txBox="1"/>
          <p:nvPr/>
        </p:nvSpPr>
        <p:spPr>
          <a:xfrm>
            <a:off x="2637693" y="4724400"/>
            <a:ext cx="3818033" cy="369332"/>
          </a:xfrm>
          <a:prstGeom prst="rect">
            <a:avLst/>
          </a:prstGeom>
          <a:noFill/>
        </p:spPr>
        <p:txBody>
          <a:bodyPr wrap="none" rtlCol="0">
            <a:spAutoFit/>
          </a:bodyPr>
          <a:lstStyle/>
          <a:p>
            <a:r>
              <a:rPr lang="en-US" dirty="0">
                <a:solidFill>
                  <a:srgbClr val="3366FF"/>
                </a:solidFill>
              </a:rPr>
              <a:t>*</a:t>
            </a:r>
            <a:r>
              <a:rPr lang="en-US" i="1" dirty="0">
                <a:solidFill>
                  <a:srgbClr val="3366FF"/>
                </a:solidFill>
              </a:rPr>
              <a:t>Dramatic Reduction of Positive Ex Lap</a:t>
            </a:r>
          </a:p>
        </p:txBody>
      </p:sp>
    </p:spTree>
    <p:extLst>
      <p:ext uri="{BB962C8B-B14F-4D97-AF65-F5344CB8AC3E}">
        <p14:creationId xmlns:p14="http://schemas.microsoft.com/office/powerpoint/2010/main" val="771302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Mayo Protocol: </a:t>
            </a:r>
            <a:r>
              <a:rPr lang="en-US" i="1" dirty="0"/>
              <a:t>Exclusion Criteria</a:t>
            </a:r>
          </a:p>
        </p:txBody>
      </p:sp>
      <p:sp>
        <p:nvSpPr>
          <p:cNvPr id="5" name="Content Placeholder 4"/>
          <p:cNvSpPr>
            <a:spLocks noGrp="1"/>
          </p:cNvSpPr>
          <p:nvPr>
            <p:ph idx="1"/>
          </p:nvPr>
        </p:nvSpPr>
        <p:spPr>
          <a:xfrm>
            <a:off x="1066800" y="1417638"/>
            <a:ext cx="7086600" cy="4534031"/>
          </a:xfrm>
        </p:spPr>
        <p:txBody>
          <a:bodyPr>
            <a:normAutofit/>
          </a:bodyPr>
          <a:lstStyle/>
          <a:p>
            <a:r>
              <a:rPr lang="en-US" dirty="0"/>
              <a:t>Prior direct Tumor biopsy</a:t>
            </a:r>
          </a:p>
          <a:p>
            <a:r>
              <a:rPr lang="en-US" dirty="0"/>
              <a:t>Intrahepatic CCA (peripheral)</a:t>
            </a:r>
          </a:p>
          <a:p>
            <a:r>
              <a:rPr lang="en-US" dirty="0"/>
              <a:t>Uncontrolled infection</a:t>
            </a:r>
          </a:p>
          <a:p>
            <a:r>
              <a:rPr lang="en-US" dirty="0"/>
              <a:t>Prior radiation or chemotherapy</a:t>
            </a:r>
          </a:p>
          <a:p>
            <a:r>
              <a:rPr lang="en-US" dirty="0"/>
              <a:t>Prior resection attempts</a:t>
            </a:r>
          </a:p>
          <a:p>
            <a:r>
              <a:rPr lang="en-US" dirty="0"/>
              <a:t>Intra hepatic metastases</a:t>
            </a:r>
          </a:p>
          <a:p>
            <a:r>
              <a:rPr lang="en-US" dirty="0"/>
              <a:t>Extrahepatic disease</a:t>
            </a:r>
          </a:p>
          <a:p>
            <a:endParaRPr lang="en-US" sz="2700" dirty="0"/>
          </a:p>
          <a:p>
            <a:endParaRPr lang="en-US" sz="2700" dirty="0"/>
          </a:p>
        </p:txBody>
      </p:sp>
      <p:sp>
        <p:nvSpPr>
          <p:cNvPr id="6" name="TextBox 5"/>
          <p:cNvSpPr txBox="1"/>
          <p:nvPr/>
        </p:nvSpPr>
        <p:spPr>
          <a:xfrm>
            <a:off x="5650523" y="5410200"/>
            <a:ext cx="2769577" cy="646331"/>
          </a:xfrm>
          <a:prstGeom prst="rect">
            <a:avLst/>
          </a:prstGeom>
          <a:noFill/>
        </p:spPr>
        <p:txBody>
          <a:bodyPr wrap="square" rtlCol="0">
            <a:spAutoFit/>
          </a:bodyPr>
          <a:lstStyle/>
          <a:p>
            <a:r>
              <a:rPr lang="en-US" i="1" dirty="0">
                <a:solidFill>
                  <a:srgbClr val="0000FF"/>
                </a:solidFill>
              </a:rPr>
              <a:t>Rosen et al Trans Intrnl 2010</a:t>
            </a:r>
            <a:endParaRPr lang="en-US" dirty="0"/>
          </a:p>
        </p:txBody>
      </p:sp>
    </p:spTree>
    <p:extLst>
      <p:ext uri="{BB962C8B-B14F-4D97-AF65-F5344CB8AC3E}">
        <p14:creationId xmlns:p14="http://schemas.microsoft.com/office/powerpoint/2010/main" val="2247241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Mayo Clinic Protocol</a:t>
            </a:r>
          </a:p>
        </p:txBody>
      </p:sp>
      <p:sp>
        <p:nvSpPr>
          <p:cNvPr id="3" name="Content Placeholder 2"/>
          <p:cNvSpPr>
            <a:spLocks noGrp="1"/>
          </p:cNvSpPr>
          <p:nvPr>
            <p:ph idx="1"/>
          </p:nvPr>
        </p:nvSpPr>
        <p:spPr>
          <a:xfrm>
            <a:off x="838200" y="1570038"/>
            <a:ext cx="7315199" cy="4830762"/>
          </a:xfrm>
        </p:spPr>
        <p:txBody>
          <a:bodyPr>
            <a:normAutofit fontScale="92500" lnSpcReduction="10000"/>
          </a:bodyPr>
          <a:lstStyle/>
          <a:p>
            <a:r>
              <a:rPr lang="en-US" dirty="0"/>
              <a:t>External Beam </a:t>
            </a:r>
            <a:r>
              <a:rPr lang="en-US" i="1" dirty="0">
                <a:solidFill>
                  <a:srgbClr val="0000FF"/>
                </a:solidFill>
              </a:rPr>
              <a:t>(45 Gy / 30 fractions)</a:t>
            </a:r>
          </a:p>
          <a:p>
            <a:r>
              <a:rPr lang="en-US" dirty="0"/>
              <a:t>5-FU infusion during RT</a:t>
            </a:r>
          </a:p>
          <a:p>
            <a:r>
              <a:rPr lang="en-US" dirty="0"/>
              <a:t>Iridium Brachytherapy </a:t>
            </a:r>
            <a:r>
              <a:rPr lang="en-US" i="1" dirty="0">
                <a:solidFill>
                  <a:srgbClr val="0000FF"/>
                </a:solidFill>
              </a:rPr>
              <a:t>(20 Gy @ 1cm, 24 hrs)</a:t>
            </a:r>
          </a:p>
          <a:p>
            <a:r>
              <a:rPr lang="en-US" dirty="0" err="1"/>
              <a:t>Capecitabine</a:t>
            </a:r>
            <a:r>
              <a:rPr lang="en-US" dirty="0"/>
              <a:t> (</a:t>
            </a:r>
            <a:r>
              <a:rPr lang="en-US" dirty="0" err="1"/>
              <a:t>Xeloda</a:t>
            </a:r>
            <a:r>
              <a:rPr lang="en-US" dirty="0"/>
              <a:t>) </a:t>
            </a:r>
            <a:r>
              <a:rPr lang="en-US" i="1" dirty="0"/>
              <a:t>until transplant</a:t>
            </a:r>
          </a:p>
          <a:p>
            <a:r>
              <a:rPr lang="en-US" dirty="0"/>
              <a:t>Pre-Transplant Laparotomy</a:t>
            </a:r>
            <a:r>
              <a:rPr lang="en-US" i="1" dirty="0">
                <a:solidFill>
                  <a:srgbClr val="0000FF"/>
                </a:solidFill>
              </a:rPr>
              <a:t> (MELD guess)</a:t>
            </a:r>
          </a:p>
          <a:p>
            <a:pPr lvl="1"/>
            <a:r>
              <a:rPr lang="en-US" sz="3200" i="1" dirty="0">
                <a:solidFill>
                  <a:srgbClr val="0000FF"/>
                </a:solidFill>
              </a:rPr>
              <a:t>Exploration Hilum</a:t>
            </a:r>
          </a:p>
          <a:p>
            <a:pPr lvl="1"/>
            <a:r>
              <a:rPr lang="en-US" sz="3200" i="1" dirty="0">
                <a:solidFill>
                  <a:srgbClr val="0000FF"/>
                </a:solidFill>
              </a:rPr>
              <a:t>Regional LN biopsy</a:t>
            </a:r>
          </a:p>
          <a:p>
            <a:r>
              <a:rPr lang="en-US" dirty="0"/>
              <a:t>Liver Transplant </a:t>
            </a:r>
            <a:r>
              <a:rPr lang="en-US" i="1" dirty="0">
                <a:solidFill>
                  <a:srgbClr val="0000FF"/>
                </a:solidFill>
              </a:rPr>
              <a:t>(wait variable)</a:t>
            </a:r>
            <a:endParaRPr lang="en-US" sz="2700" i="1" dirty="0">
              <a:solidFill>
                <a:srgbClr val="0000FF"/>
              </a:solidFill>
            </a:endParaRPr>
          </a:p>
        </p:txBody>
      </p:sp>
    </p:spTree>
    <p:extLst>
      <p:ext uri="{BB962C8B-B14F-4D97-AF65-F5344CB8AC3E}">
        <p14:creationId xmlns:p14="http://schemas.microsoft.com/office/powerpoint/2010/main" val="3495938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0C772E-78A7-9F48-A352-890E7938E8AC}"/>
              </a:ext>
            </a:extLst>
          </p:cNvPr>
          <p:cNvSpPr>
            <a:spLocks noGrp="1"/>
          </p:cNvSpPr>
          <p:nvPr>
            <p:ph type="title"/>
          </p:nvPr>
        </p:nvSpPr>
        <p:spPr/>
        <p:txBody>
          <a:bodyPr/>
          <a:lstStyle/>
          <a:p>
            <a:r>
              <a:rPr lang="en-US" dirty="0"/>
              <a:t>Brachytherapy:</a:t>
            </a:r>
          </a:p>
        </p:txBody>
      </p:sp>
      <p:pic>
        <p:nvPicPr>
          <p:cNvPr id="7" name="Content Placeholder 6">
            <a:extLst>
              <a:ext uri="{FF2B5EF4-FFF2-40B4-BE49-F238E27FC236}">
                <a16:creationId xmlns:a16="http://schemas.microsoft.com/office/drawing/2014/main" id="{8BD1576B-CCA2-5347-8296-DBE6D0D44EE2}"/>
              </a:ext>
            </a:extLst>
          </p:cNvPr>
          <p:cNvPicPr>
            <a:picLocks noGrp="1" noChangeAspect="1"/>
          </p:cNvPicPr>
          <p:nvPr>
            <p:ph idx="1"/>
          </p:nvPr>
        </p:nvPicPr>
        <p:blipFill>
          <a:blip r:embed="rId2"/>
          <a:stretch>
            <a:fillRect/>
          </a:stretch>
        </p:blipFill>
        <p:spPr>
          <a:xfrm>
            <a:off x="562510" y="2362200"/>
            <a:ext cx="2557088" cy="2557088"/>
          </a:xfrm>
        </p:spPr>
      </p:pic>
      <p:pic>
        <p:nvPicPr>
          <p:cNvPr id="8" name="Picture 7">
            <a:extLst>
              <a:ext uri="{FF2B5EF4-FFF2-40B4-BE49-F238E27FC236}">
                <a16:creationId xmlns:a16="http://schemas.microsoft.com/office/drawing/2014/main" id="{9426F544-1C29-F04E-92D3-07BDFBF5752A}"/>
              </a:ext>
            </a:extLst>
          </p:cNvPr>
          <p:cNvPicPr>
            <a:picLocks noChangeAspect="1"/>
          </p:cNvPicPr>
          <p:nvPr/>
        </p:nvPicPr>
        <p:blipFill>
          <a:blip r:embed="rId3"/>
          <a:stretch>
            <a:fillRect/>
          </a:stretch>
        </p:blipFill>
        <p:spPr>
          <a:xfrm>
            <a:off x="3178840" y="2413309"/>
            <a:ext cx="2459960" cy="2459960"/>
          </a:xfrm>
          <a:prstGeom prst="rect">
            <a:avLst/>
          </a:prstGeom>
        </p:spPr>
      </p:pic>
      <p:pic>
        <p:nvPicPr>
          <p:cNvPr id="9" name="Picture 8">
            <a:extLst>
              <a:ext uri="{FF2B5EF4-FFF2-40B4-BE49-F238E27FC236}">
                <a16:creationId xmlns:a16="http://schemas.microsoft.com/office/drawing/2014/main" id="{965CBB67-5E76-CA4E-8B20-C374A1CDA95D}"/>
              </a:ext>
            </a:extLst>
          </p:cNvPr>
          <p:cNvPicPr>
            <a:picLocks noChangeAspect="1"/>
          </p:cNvPicPr>
          <p:nvPr/>
        </p:nvPicPr>
        <p:blipFill>
          <a:blip r:embed="rId4"/>
          <a:stretch>
            <a:fillRect/>
          </a:stretch>
        </p:blipFill>
        <p:spPr>
          <a:xfrm>
            <a:off x="5676685" y="2362200"/>
            <a:ext cx="2557088" cy="2557088"/>
          </a:xfrm>
          <a:prstGeom prst="rect">
            <a:avLst/>
          </a:prstGeom>
        </p:spPr>
      </p:pic>
    </p:spTree>
    <p:extLst>
      <p:ext uri="{BB962C8B-B14F-4D97-AF65-F5344CB8AC3E}">
        <p14:creationId xmlns:p14="http://schemas.microsoft.com/office/powerpoint/2010/main" val="1108180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Transplantation: </a:t>
            </a:r>
            <a:r>
              <a:rPr lang="en-US" i="1" dirty="0"/>
              <a:t>Outcomes</a:t>
            </a:r>
          </a:p>
        </p:txBody>
      </p:sp>
      <p:sp>
        <p:nvSpPr>
          <p:cNvPr id="3" name="Content Placeholder 2"/>
          <p:cNvSpPr>
            <a:spLocks noGrp="1"/>
          </p:cNvSpPr>
          <p:nvPr>
            <p:ph idx="1"/>
          </p:nvPr>
        </p:nvSpPr>
        <p:spPr>
          <a:xfrm>
            <a:off x="1066800" y="1417638"/>
            <a:ext cx="6172199" cy="4225880"/>
          </a:xfrm>
        </p:spPr>
        <p:txBody>
          <a:bodyPr>
            <a:normAutofit/>
          </a:bodyPr>
          <a:lstStyle/>
          <a:p>
            <a:r>
              <a:rPr lang="en-US" sz="2800" dirty="0"/>
              <a:t>Drop-out: </a:t>
            </a:r>
          </a:p>
          <a:p>
            <a:pPr lvl="1"/>
            <a:r>
              <a:rPr lang="en-US" dirty="0"/>
              <a:t>30% at 12 months</a:t>
            </a:r>
          </a:p>
          <a:p>
            <a:r>
              <a:rPr lang="en-US" sz="2800" dirty="0"/>
              <a:t>5 year Overall Survival: </a:t>
            </a:r>
          </a:p>
          <a:p>
            <a:pPr lvl="1"/>
            <a:r>
              <a:rPr lang="en-US" dirty="0"/>
              <a:t>65-70%</a:t>
            </a:r>
          </a:p>
          <a:p>
            <a:r>
              <a:rPr lang="en-US" sz="2800" dirty="0"/>
              <a:t>Disease Recurrence: </a:t>
            </a:r>
          </a:p>
          <a:p>
            <a:pPr lvl="1"/>
            <a:r>
              <a:rPr lang="en-US" dirty="0"/>
              <a:t>20%</a:t>
            </a:r>
          </a:p>
          <a:p>
            <a:r>
              <a:rPr lang="en-US" sz="2800" i="1" dirty="0"/>
              <a:t>Generally Equal to Other Transplant Indications</a:t>
            </a:r>
          </a:p>
        </p:txBody>
      </p:sp>
      <p:sp>
        <p:nvSpPr>
          <p:cNvPr id="4" name="TextBox 3"/>
          <p:cNvSpPr txBox="1"/>
          <p:nvPr/>
        </p:nvSpPr>
        <p:spPr>
          <a:xfrm>
            <a:off x="5444837" y="5643518"/>
            <a:ext cx="2805545" cy="300082"/>
          </a:xfrm>
          <a:prstGeom prst="rect">
            <a:avLst/>
          </a:prstGeom>
          <a:noFill/>
        </p:spPr>
        <p:txBody>
          <a:bodyPr wrap="square" rtlCol="0">
            <a:spAutoFit/>
          </a:bodyPr>
          <a:lstStyle/>
          <a:p>
            <a:r>
              <a:rPr lang="de-DE" sz="1350" dirty="0"/>
              <a:t>Gores </a:t>
            </a:r>
            <a:r>
              <a:rPr lang="de-DE" sz="1350" i="1" dirty="0"/>
              <a:t>et al </a:t>
            </a:r>
            <a:r>
              <a:rPr lang="de-DE" sz="1350" dirty="0" err="1"/>
              <a:t>Dig</a:t>
            </a:r>
            <a:r>
              <a:rPr lang="de-DE" sz="1350" dirty="0"/>
              <a:t> Dis 2013;31:126-129</a:t>
            </a:r>
            <a:endParaRPr lang="en-US" sz="1350" dirty="0"/>
          </a:p>
        </p:txBody>
      </p:sp>
      <p:sp>
        <p:nvSpPr>
          <p:cNvPr id="5" name="Rounded Rectangle 4"/>
          <p:cNvSpPr/>
          <p:nvPr/>
        </p:nvSpPr>
        <p:spPr>
          <a:xfrm>
            <a:off x="1066800" y="2463778"/>
            <a:ext cx="4572000" cy="1066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469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CCA: </a:t>
            </a:r>
            <a:r>
              <a:rPr lang="en-US" i="1" dirty="0"/>
              <a:t>Perspective</a:t>
            </a:r>
          </a:p>
        </p:txBody>
      </p:sp>
      <p:sp>
        <p:nvSpPr>
          <p:cNvPr id="3" name="Content Placeholder 2"/>
          <p:cNvSpPr>
            <a:spLocks noGrp="1"/>
          </p:cNvSpPr>
          <p:nvPr>
            <p:ph idx="1"/>
          </p:nvPr>
        </p:nvSpPr>
        <p:spPr>
          <a:xfrm>
            <a:off x="1295400" y="1500756"/>
            <a:ext cx="6858000" cy="4431750"/>
          </a:xfrm>
        </p:spPr>
        <p:txBody>
          <a:bodyPr>
            <a:normAutofit/>
          </a:bodyPr>
          <a:lstStyle/>
          <a:p>
            <a:r>
              <a:rPr lang="en-US" dirty="0"/>
              <a:t>Ranks </a:t>
            </a:r>
            <a:r>
              <a:rPr lang="en-US" i="1" dirty="0"/>
              <a:t>Second</a:t>
            </a:r>
            <a:r>
              <a:rPr lang="en-US" dirty="0"/>
              <a:t> </a:t>
            </a:r>
          </a:p>
          <a:p>
            <a:pPr lvl="1"/>
            <a:r>
              <a:rPr lang="en-US" sz="3200" dirty="0"/>
              <a:t>Most common primary liver cancer</a:t>
            </a:r>
          </a:p>
          <a:p>
            <a:r>
              <a:rPr lang="en-US" dirty="0"/>
              <a:t>Ranks </a:t>
            </a:r>
            <a:r>
              <a:rPr lang="en-US" i="1" dirty="0"/>
              <a:t>First</a:t>
            </a:r>
          </a:p>
          <a:p>
            <a:pPr lvl="1"/>
            <a:r>
              <a:rPr lang="en-US" sz="3200" i="1" dirty="0"/>
              <a:t>Frustrating: Diagnosis &amp; Treatment</a:t>
            </a:r>
          </a:p>
          <a:p>
            <a:r>
              <a:rPr lang="en-US" dirty="0"/>
              <a:t>Klatskin G.*</a:t>
            </a:r>
          </a:p>
          <a:p>
            <a:pPr lvl="1"/>
            <a:r>
              <a:rPr lang="en-US" sz="3200" dirty="0"/>
              <a:t>&gt; 50 years later: </a:t>
            </a:r>
            <a:r>
              <a:rPr lang="en-US" sz="3200" i="1" dirty="0"/>
              <a:t>Still a Challenge</a:t>
            </a:r>
          </a:p>
          <a:p>
            <a:r>
              <a:rPr lang="en-US" i="1" dirty="0"/>
              <a:t>Surgery Remains Best Option</a:t>
            </a:r>
            <a:endParaRPr lang="en-US" sz="4000" dirty="0"/>
          </a:p>
          <a:p>
            <a:endParaRPr lang="en-US" dirty="0"/>
          </a:p>
        </p:txBody>
      </p:sp>
      <p:sp>
        <p:nvSpPr>
          <p:cNvPr id="4" name="TextBox 3"/>
          <p:cNvSpPr txBox="1"/>
          <p:nvPr/>
        </p:nvSpPr>
        <p:spPr>
          <a:xfrm>
            <a:off x="5950124" y="5724757"/>
            <a:ext cx="2495550" cy="415498"/>
          </a:xfrm>
          <a:prstGeom prst="rect">
            <a:avLst/>
          </a:prstGeom>
          <a:noFill/>
        </p:spPr>
        <p:txBody>
          <a:bodyPr wrap="square" rtlCol="0">
            <a:spAutoFit/>
          </a:bodyPr>
          <a:lstStyle/>
          <a:p>
            <a:r>
              <a:rPr lang="en-US" sz="2100" i="1" dirty="0"/>
              <a:t>*Am J Med 1965</a:t>
            </a:r>
          </a:p>
        </p:txBody>
      </p:sp>
    </p:spTree>
    <p:extLst>
      <p:ext uri="{BB962C8B-B14F-4D97-AF65-F5344CB8AC3E}">
        <p14:creationId xmlns:p14="http://schemas.microsoft.com/office/powerpoint/2010/main" val="3051666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19200" y="2057400"/>
            <a:ext cx="6922943" cy="2867515"/>
            <a:chOff x="2582719" y="2071755"/>
            <a:chExt cx="8080662" cy="2918190"/>
          </a:xfrm>
        </p:grpSpPr>
        <p:pic>
          <p:nvPicPr>
            <p:cNvPr id="4" name="Picture 3"/>
            <p:cNvPicPr>
              <a:picLocks noChangeAspect="1"/>
            </p:cNvPicPr>
            <p:nvPr/>
          </p:nvPicPr>
          <p:blipFill>
            <a:blip r:embed="rId2"/>
            <a:stretch>
              <a:fillRect/>
            </a:stretch>
          </p:blipFill>
          <p:spPr>
            <a:xfrm>
              <a:off x="2582719" y="2132445"/>
              <a:ext cx="2857500" cy="2857500"/>
            </a:xfrm>
            <a:prstGeom prst="rect">
              <a:avLst/>
            </a:prstGeom>
          </p:spPr>
        </p:pic>
        <p:pic>
          <p:nvPicPr>
            <p:cNvPr id="5" name="Picture 4"/>
            <p:cNvPicPr>
              <a:picLocks noChangeAspect="1"/>
            </p:cNvPicPr>
            <p:nvPr/>
          </p:nvPicPr>
          <p:blipFill>
            <a:blip r:embed="rId3"/>
            <a:stretch>
              <a:fillRect/>
            </a:stretch>
          </p:blipFill>
          <p:spPr>
            <a:xfrm>
              <a:off x="7805881" y="2071755"/>
              <a:ext cx="2857500" cy="2857500"/>
            </a:xfrm>
            <a:prstGeom prst="rect">
              <a:avLst/>
            </a:prstGeom>
          </p:spPr>
        </p:pic>
        <p:sp>
          <p:nvSpPr>
            <p:cNvPr id="6" name="TextBox 5"/>
            <p:cNvSpPr txBox="1"/>
            <p:nvPr/>
          </p:nvSpPr>
          <p:spPr>
            <a:xfrm>
              <a:off x="6123709" y="3269673"/>
              <a:ext cx="1274619" cy="492443"/>
            </a:xfrm>
            <a:prstGeom prst="rect">
              <a:avLst/>
            </a:prstGeom>
            <a:noFill/>
          </p:spPr>
          <p:txBody>
            <a:bodyPr wrap="square" rtlCol="0">
              <a:spAutoFit/>
            </a:bodyPr>
            <a:lstStyle/>
            <a:p>
              <a:r>
                <a:rPr lang="en-US" i="1" dirty="0"/>
                <a:t>Versus</a:t>
              </a:r>
            </a:p>
          </p:txBody>
        </p:sp>
        <p:sp>
          <p:nvSpPr>
            <p:cNvPr id="7" name="TextBox 6"/>
            <p:cNvSpPr txBox="1"/>
            <p:nvPr/>
          </p:nvSpPr>
          <p:spPr>
            <a:xfrm>
              <a:off x="6428509" y="3728375"/>
              <a:ext cx="872836" cy="677108"/>
            </a:xfrm>
            <a:prstGeom prst="rect">
              <a:avLst/>
            </a:prstGeom>
            <a:noFill/>
          </p:spPr>
          <p:txBody>
            <a:bodyPr wrap="square" rtlCol="0">
              <a:spAutoFit/>
            </a:bodyPr>
            <a:lstStyle/>
            <a:p>
              <a:r>
                <a:rPr lang="en-US" sz="2700" dirty="0"/>
                <a:t>?</a:t>
              </a:r>
            </a:p>
          </p:txBody>
        </p:sp>
      </p:grpSp>
    </p:spTree>
    <p:extLst>
      <p:ext uri="{BB962C8B-B14F-4D97-AF65-F5344CB8AC3E}">
        <p14:creationId xmlns:p14="http://schemas.microsoft.com/office/powerpoint/2010/main" val="1677771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Resection </a:t>
            </a:r>
            <a:r>
              <a:rPr lang="en-US" i="1" dirty="0"/>
              <a:t>v.</a:t>
            </a:r>
            <a:r>
              <a:rPr lang="en-US" dirty="0"/>
              <a:t> Transplant?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018" y="2215862"/>
            <a:ext cx="6398189" cy="2621107"/>
          </a:xfrm>
          <a:prstGeom prst="rect">
            <a:avLst/>
          </a:prstGeom>
        </p:spPr>
      </p:pic>
      <p:sp>
        <p:nvSpPr>
          <p:cNvPr id="6" name="TextBox 5"/>
          <p:cNvSpPr txBox="1"/>
          <p:nvPr/>
        </p:nvSpPr>
        <p:spPr>
          <a:xfrm>
            <a:off x="4572000" y="5138305"/>
            <a:ext cx="2556164" cy="300082"/>
          </a:xfrm>
          <a:prstGeom prst="rect">
            <a:avLst/>
          </a:prstGeom>
          <a:noFill/>
        </p:spPr>
        <p:txBody>
          <a:bodyPr wrap="square" rtlCol="0">
            <a:spAutoFit/>
          </a:bodyPr>
          <a:lstStyle/>
          <a:p>
            <a:r>
              <a:rPr lang="is-IS" sz="1350" dirty="0"/>
              <a:t>(Ann Surg 2018;267:797–805)</a:t>
            </a:r>
            <a:endParaRPr lang="en-US" sz="1350" dirty="0"/>
          </a:p>
        </p:txBody>
      </p:sp>
    </p:spTree>
    <p:extLst>
      <p:ext uri="{BB962C8B-B14F-4D97-AF65-F5344CB8AC3E}">
        <p14:creationId xmlns:p14="http://schemas.microsoft.com/office/powerpoint/2010/main" val="2474498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325" y="1143000"/>
            <a:ext cx="6229350" cy="4572000"/>
          </a:xfrm>
          <a:prstGeom prst="rect">
            <a:avLst/>
          </a:prstGeom>
        </p:spPr>
      </p:pic>
      <p:sp>
        <p:nvSpPr>
          <p:cNvPr id="6" name="TextBox 5"/>
          <p:cNvSpPr txBox="1"/>
          <p:nvPr/>
        </p:nvSpPr>
        <p:spPr>
          <a:xfrm>
            <a:off x="644236" y="3733800"/>
            <a:ext cx="2888672" cy="1384995"/>
          </a:xfrm>
          <a:prstGeom prst="rect">
            <a:avLst/>
          </a:prstGeom>
          <a:solidFill>
            <a:schemeClr val="bg1"/>
          </a:solidFill>
          <a:ln>
            <a:solidFill>
              <a:schemeClr val="tx1"/>
            </a:solidFill>
          </a:ln>
        </p:spPr>
        <p:txBody>
          <a:bodyPr wrap="square" rtlCol="0">
            <a:spAutoFit/>
          </a:bodyPr>
          <a:lstStyle/>
          <a:p>
            <a:r>
              <a:rPr lang="en-US" sz="2100" dirty="0"/>
              <a:t>10 Centers</a:t>
            </a:r>
          </a:p>
          <a:p>
            <a:r>
              <a:rPr lang="en-US" sz="2100" dirty="0"/>
              <a:t>304 Patients</a:t>
            </a:r>
          </a:p>
          <a:p>
            <a:r>
              <a:rPr lang="en-US" sz="2100" dirty="0"/>
              <a:t>234 Intended Resection</a:t>
            </a:r>
          </a:p>
          <a:p>
            <a:r>
              <a:rPr lang="en-US" sz="2100" dirty="0"/>
              <a:t>70 Intended Transplant</a:t>
            </a:r>
          </a:p>
        </p:txBody>
      </p:sp>
      <p:sp>
        <p:nvSpPr>
          <p:cNvPr id="7" name="TextBox 6"/>
          <p:cNvSpPr txBox="1"/>
          <p:nvPr/>
        </p:nvSpPr>
        <p:spPr>
          <a:xfrm>
            <a:off x="5715000" y="5943600"/>
            <a:ext cx="2296391" cy="300082"/>
          </a:xfrm>
          <a:prstGeom prst="rect">
            <a:avLst/>
          </a:prstGeom>
          <a:noFill/>
        </p:spPr>
        <p:txBody>
          <a:bodyPr wrap="square" rtlCol="0">
            <a:spAutoFit/>
          </a:bodyPr>
          <a:lstStyle/>
          <a:p>
            <a:r>
              <a:rPr lang="is-IS" sz="1350" i="1" dirty="0"/>
              <a:t>Ann Surg 2018;267:797–805</a:t>
            </a:r>
            <a:endParaRPr lang="en-US" sz="1350" i="1" dirty="0"/>
          </a:p>
        </p:txBody>
      </p:sp>
      <p:sp>
        <p:nvSpPr>
          <p:cNvPr id="2" name="Title 1">
            <a:extLst>
              <a:ext uri="{FF2B5EF4-FFF2-40B4-BE49-F238E27FC236}">
                <a16:creationId xmlns:a16="http://schemas.microsoft.com/office/drawing/2014/main" id="{80B27553-0887-3F45-8880-C0DBD976CB92}"/>
              </a:ext>
            </a:extLst>
          </p:cNvPr>
          <p:cNvSpPr>
            <a:spLocks noGrp="1"/>
          </p:cNvSpPr>
          <p:nvPr>
            <p:ph type="title"/>
          </p:nvPr>
        </p:nvSpPr>
        <p:spPr/>
        <p:txBody>
          <a:bodyPr>
            <a:normAutofit/>
          </a:bodyPr>
          <a:lstStyle/>
          <a:p>
            <a:pPr algn="l"/>
            <a:r>
              <a:rPr lang="en-US" sz="4000" dirty="0"/>
              <a:t>Resection v Transplant</a:t>
            </a:r>
          </a:p>
        </p:txBody>
      </p:sp>
    </p:spTree>
    <p:extLst>
      <p:ext uri="{BB962C8B-B14F-4D97-AF65-F5344CB8AC3E}">
        <p14:creationId xmlns:p14="http://schemas.microsoft.com/office/powerpoint/2010/main" val="2120085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Resection </a:t>
            </a:r>
            <a:r>
              <a:rPr lang="en-US" i="1" dirty="0"/>
              <a:t>v.</a:t>
            </a:r>
            <a:r>
              <a:rPr lang="en-US" dirty="0"/>
              <a:t> Transplant: </a:t>
            </a:r>
            <a:r>
              <a:rPr lang="en-US" i="1" dirty="0"/>
              <a:t>Outcomes</a:t>
            </a:r>
          </a:p>
        </p:txBody>
      </p:sp>
      <p:sp>
        <p:nvSpPr>
          <p:cNvPr id="3" name="Content Placeholder 2"/>
          <p:cNvSpPr>
            <a:spLocks noGrp="1"/>
          </p:cNvSpPr>
          <p:nvPr>
            <p:ph idx="1"/>
          </p:nvPr>
        </p:nvSpPr>
        <p:spPr>
          <a:xfrm>
            <a:off x="838200" y="1417638"/>
            <a:ext cx="7391400" cy="4068762"/>
          </a:xfrm>
        </p:spPr>
        <p:txBody>
          <a:bodyPr>
            <a:normAutofit fontScale="92500" lnSpcReduction="10000"/>
          </a:bodyPr>
          <a:lstStyle/>
          <a:p>
            <a:r>
              <a:rPr lang="en-US" sz="2800" dirty="0"/>
              <a:t>3 years:</a:t>
            </a:r>
          </a:p>
          <a:p>
            <a:pPr lvl="1"/>
            <a:r>
              <a:rPr lang="en-US" sz="2400" dirty="0"/>
              <a:t>72% Transplant</a:t>
            </a:r>
          </a:p>
          <a:p>
            <a:pPr lvl="1"/>
            <a:r>
              <a:rPr lang="en-US" sz="2400" dirty="0"/>
              <a:t>33% Resection</a:t>
            </a:r>
          </a:p>
          <a:p>
            <a:r>
              <a:rPr lang="en-US" sz="2800" dirty="0"/>
              <a:t>5 years:</a:t>
            </a:r>
          </a:p>
          <a:p>
            <a:pPr lvl="1"/>
            <a:r>
              <a:rPr lang="en-US" sz="2400" dirty="0"/>
              <a:t>64% Transplant</a:t>
            </a:r>
          </a:p>
          <a:p>
            <a:pPr lvl="1"/>
            <a:r>
              <a:rPr lang="en-US" sz="2400" dirty="0"/>
              <a:t>18% Resection</a:t>
            </a:r>
          </a:p>
          <a:p>
            <a:r>
              <a:rPr lang="en-US" sz="2800" dirty="0"/>
              <a:t>Intention-to-treat: </a:t>
            </a:r>
            <a:r>
              <a:rPr lang="en-US" sz="2800" i="1" dirty="0"/>
              <a:t>Transplant Outcomes Superior</a:t>
            </a:r>
          </a:p>
          <a:p>
            <a:pPr lvl="1"/>
            <a:r>
              <a:rPr lang="en-US" sz="2400" dirty="0"/>
              <a:t>Adjust Tumor Size</a:t>
            </a:r>
          </a:p>
          <a:p>
            <a:pPr lvl="1"/>
            <a:r>
              <a:rPr lang="en-US" sz="2400" dirty="0"/>
              <a:t>Adjust Lymph Nodes</a:t>
            </a:r>
          </a:p>
          <a:p>
            <a:r>
              <a:rPr lang="en-US" sz="2800" i="1" dirty="0"/>
              <a:t>Retrospective Trial</a:t>
            </a:r>
          </a:p>
          <a:p>
            <a:endParaRPr lang="en-US" dirty="0"/>
          </a:p>
        </p:txBody>
      </p:sp>
      <p:sp>
        <p:nvSpPr>
          <p:cNvPr id="4" name="TextBox 3"/>
          <p:cNvSpPr txBox="1"/>
          <p:nvPr/>
        </p:nvSpPr>
        <p:spPr>
          <a:xfrm>
            <a:off x="6019800" y="5773233"/>
            <a:ext cx="2400300" cy="323165"/>
          </a:xfrm>
          <a:prstGeom prst="rect">
            <a:avLst/>
          </a:prstGeom>
          <a:noFill/>
        </p:spPr>
        <p:txBody>
          <a:bodyPr wrap="square" rtlCol="0">
            <a:spAutoFit/>
          </a:bodyPr>
          <a:lstStyle/>
          <a:p>
            <a:r>
              <a:rPr lang="is-IS" sz="1500" dirty="0"/>
              <a:t>Ann Surg 2018;267:797–805</a:t>
            </a:r>
            <a:endParaRPr lang="en-US" sz="1500" dirty="0"/>
          </a:p>
        </p:txBody>
      </p:sp>
      <p:sp>
        <p:nvSpPr>
          <p:cNvPr id="5" name="Rounded Rectangle 4"/>
          <p:cNvSpPr/>
          <p:nvPr/>
        </p:nvSpPr>
        <p:spPr>
          <a:xfrm>
            <a:off x="1143000" y="1447800"/>
            <a:ext cx="3356263" cy="10864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ounded Rectangle 6">
            <a:extLst>
              <a:ext uri="{FF2B5EF4-FFF2-40B4-BE49-F238E27FC236}">
                <a16:creationId xmlns:a16="http://schemas.microsoft.com/office/drawing/2014/main" id="{0420DF3D-F9BE-0546-9766-1F4D4A65B950}"/>
              </a:ext>
            </a:extLst>
          </p:cNvPr>
          <p:cNvSpPr/>
          <p:nvPr/>
        </p:nvSpPr>
        <p:spPr>
          <a:xfrm>
            <a:off x="1142999" y="2613812"/>
            <a:ext cx="3356263" cy="10864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1752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OLT for Intrahepatic CCA:?</a:t>
            </a:r>
          </a:p>
        </p:txBody>
      </p:sp>
      <p:sp>
        <p:nvSpPr>
          <p:cNvPr id="4" name="Content Placeholder 3"/>
          <p:cNvSpPr>
            <a:spLocks noGrp="1"/>
          </p:cNvSpPr>
          <p:nvPr>
            <p:ph idx="1"/>
          </p:nvPr>
        </p:nvSpPr>
        <p:spPr>
          <a:xfrm>
            <a:off x="1418360" y="3509867"/>
            <a:ext cx="6707331" cy="1001835"/>
          </a:xfrm>
        </p:spPr>
        <p:txBody>
          <a:bodyPr>
            <a:normAutofit fontScale="92500" lnSpcReduction="20000"/>
          </a:bodyPr>
          <a:lstStyle/>
          <a:p>
            <a:r>
              <a:rPr lang="en-US" dirty="0"/>
              <a:t>5 year Survival: 100%</a:t>
            </a:r>
          </a:p>
          <a:p>
            <a:r>
              <a:rPr lang="en-US" dirty="0"/>
              <a:t>Role for Transplantation Still Evolving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18" y="1878245"/>
            <a:ext cx="7803573" cy="1385388"/>
          </a:xfrm>
          <a:prstGeom prst="rect">
            <a:avLst/>
          </a:prstGeom>
        </p:spPr>
      </p:pic>
      <p:sp>
        <p:nvSpPr>
          <p:cNvPr id="6" name="TextBox 5"/>
          <p:cNvSpPr txBox="1"/>
          <p:nvPr/>
        </p:nvSpPr>
        <p:spPr>
          <a:xfrm>
            <a:off x="3917373" y="4760378"/>
            <a:ext cx="4208317" cy="507831"/>
          </a:xfrm>
          <a:prstGeom prst="rect">
            <a:avLst/>
          </a:prstGeom>
          <a:noFill/>
        </p:spPr>
        <p:txBody>
          <a:bodyPr wrap="square" rtlCol="0">
            <a:spAutoFit/>
          </a:bodyPr>
          <a:lstStyle/>
          <a:p>
            <a:endParaRPr lang="en-US" sz="1350" dirty="0"/>
          </a:p>
          <a:p>
            <a:r>
              <a:rPr lang="de-DE" sz="1350" dirty="0"/>
              <a:t> </a:t>
            </a:r>
            <a:r>
              <a:rPr lang="de-DE" sz="1350" i="1" dirty="0" err="1"/>
              <a:t>HepatoBiliary</a:t>
            </a:r>
            <a:r>
              <a:rPr lang="de-DE" sz="1350" i="1" dirty="0"/>
              <a:t> </a:t>
            </a:r>
            <a:r>
              <a:rPr lang="de-DE" sz="1350" i="1" dirty="0" err="1"/>
              <a:t>Surg</a:t>
            </a:r>
            <a:r>
              <a:rPr lang="de-DE" sz="1350" i="1" dirty="0"/>
              <a:t> </a:t>
            </a:r>
            <a:r>
              <a:rPr lang="de-DE" sz="1350" i="1" dirty="0" err="1"/>
              <a:t>Nutr</a:t>
            </a:r>
            <a:r>
              <a:rPr lang="de-DE" sz="1350" i="1" dirty="0"/>
              <a:t> </a:t>
            </a:r>
            <a:r>
              <a:rPr lang="de-DE" sz="1350" dirty="0"/>
              <a:t>2017;6(5):332-334 </a:t>
            </a:r>
            <a:endParaRPr lang="en-US" sz="1350" dirty="0"/>
          </a:p>
        </p:txBody>
      </p:sp>
    </p:spTree>
    <p:extLst>
      <p:ext uri="{BB962C8B-B14F-4D97-AF65-F5344CB8AC3E}">
        <p14:creationId xmlns:p14="http://schemas.microsoft.com/office/powerpoint/2010/main" val="1476475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Not “Pre-emptive” Transplant?</a:t>
            </a:r>
          </a:p>
        </p:txBody>
      </p:sp>
      <p:sp>
        <p:nvSpPr>
          <p:cNvPr id="3" name="Content Placeholder 2"/>
          <p:cNvSpPr>
            <a:spLocks noGrp="1"/>
          </p:cNvSpPr>
          <p:nvPr>
            <p:ph idx="1"/>
          </p:nvPr>
        </p:nvSpPr>
        <p:spPr>
          <a:xfrm>
            <a:off x="813090" y="1676400"/>
            <a:ext cx="7645110" cy="4495800"/>
          </a:xfrm>
        </p:spPr>
        <p:txBody>
          <a:bodyPr>
            <a:normAutofit lnSpcReduction="10000"/>
          </a:bodyPr>
          <a:lstStyle/>
          <a:p>
            <a:r>
              <a:rPr lang="en-US" dirty="0"/>
              <a:t>Lifetime Risk of CCA in PSC Patients </a:t>
            </a:r>
            <a:r>
              <a:rPr lang="en-US" u="sng" dirty="0"/>
              <a:t>Is</a:t>
            </a:r>
            <a:r>
              <a:rPr lang="en-US" dirty="0"/>
              <a:t> Elevated</a:t>
            </a:r>
          </a:p>
          <a:p>
            <a:r>
              <a:rPr lang="en-US" dirty="0"/>
              <a:t>However:</a:t>
            </a:r>
          </a:p>
          <a:p>
            <a:pPr lvl="1"/>
            <a:r>
              <a:rPr lang="en-US" sz="2100" dirty="0"/>
              <a:t>Low Annual Incidence of CCA in Any One Individual</a:t>
            </a:r>
          </a:p>
          <a:p>
            <a:pPr lvl="1"/>
            <a:r>
              <a:rPr lang="en-US" sz="2100" dirty="0"/>
              <a:t>Risks of Otherwise Un-necessary Major Surgery</a:t>
            </a:r>
          </a:p>
          <a:p>
            <a:pPr lvl="1"/>
            <a:r>
              <a:rPr lang="en-US" sz="2100" dirty="0"/>
              <a:t>Overall Shortage of Organs Available</a:t>
            </a:r>
          </a:p>
          <a:p>
            <a:r>
              <a:rPr lang="en-US" dirty="0"/>
              <a:t>What About Living Donor Transplant?</a:t>
            </a:r>
          </a:p>
          <a:p>
            <a:pPr lvl="1"/>
            <a:r>
              <a:rPr lang="en-US" sz="2100" dirty="0"/>
              <a:t>Possible</a:t>
            </a:r>
          </a:p>
          <a:p>
            <a:pPr lvl="1"/>
            <a:r>
              <a:rPr lang="en-US" sz="2100" dirty="0"/>
              <a:t>Significant Risk to Donor &amp; Recipient </a:t>
            </a:r>
            <a:r>
              <a:rPr lang="en-US" sz="2100" i="1" dirty="0"/>
              <a:t>v.</a:t>
            </a:r>
            <a:r>
              <a:rPr lang="en-US" sz="2100" dirty="0"/>
              <a:t> Necessity</a:t>
            </a:r>
          </a:p>
          <a:p>
            <a:r>
              <a:rPr lang="en-US" dirty="0"/>
              <a:t>Select Circumstances: </a:t>
            </a:r>
            <a:r>
              <a:rPr lang="en-US" i="1" dirty="0"/>
              <a:t>Reasonable?</a:t>
            </a:r>
          </a:p>
        </p:txBody>
      </p:sp>
    </p:spTree>
    <p:extLst>
      <p:ext uri="{BB962C8B-B14F-4D97-AF65-F5344CB8AC3E}">
        <p14:creationId xmlns:p14="http://schemas.microsoft.com/office/powerpoint/2010/main" val="1689407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143000" y="1417638"/>
            <a:ext cx="7086600" cy="4830762"/>
          </a:xfrm>
        </p:spPr>
        <p:txBody>
          <a:bodyPr>
            <a:normAutofit/>
          </a:bodyPr>
          <a:lstStyle/>
          <a:p>
            <a:r>
              <a:rPr lang="en-US" dirty="0"/>
              <a:t>Remain Suspicious</a:t>
            </a:r>
          </a:p>
          <a:p>
            <a:r>
              <a:rPr lang="en-US" dirty="0"/>
              <a:t>Remain Vigilant</a:t>
            </a:r>
          </a:p>
          <a:p>
            <a:r>
              <a:rPr lang="en-US" dirty="0"/>
              <a:t>Keep Options Available</a:t>
            </a:r>
          </a:p>
          <a:p>
            <a:pPr lvl="1"/>
            <a:r>
              <a:rPr lang="en-US" sz="3200" i="1" dirty="0"/>
              <a:t>No </a:t>
            </a:r>
            <a:r>
              <a:rPr lang="en-US" sz="3200" i="1" dirty="0" err="1"/>
              <a:t>Transperitoneal</a:t>
            </a:r>
            <a:r>
              <a:rPr lang="en-US" sz="3200" i="1" dirty="0"/>
              <a:t> Biopsies</a:t>
            </a:r>
          </a:p>
          <a:p>
            <a:pPr lvl="1"/>
            <a:r>
              <a:rPr lang="en-US" sz="3200" dirty="0"/>
              <a:t>Seek Transplant Center Advice </a:t>
            </a:r>
            <a:r>
              <a:rPr lang="en-US" sz="3200" i="1" dirty="0"/>
              <a:t>Early</a:t>
            </a:r>
          </a:p>
          <a:p>
            <a:pPr lvl="1"/>
            <a:r>
              <a:rPr lang="en-US" sz="3200" i="1" dirty="0"/>
              <a:t>Not all have CCA protocols</a:t>
            </a:r>
          </a:p>
          <a:p>
            <a:r>
              <a:rPr lang="en-US" dirty="0"/>
              <a:t>Second Opinions: </a:t>
            </a:r>
            <a:r>
              <a:rPr lang="en-US" i="1" dirty="0"/>
              <a:t>Never a Bad Idea</a:t>
            </a:r>
          </a:p>
          <a:p>
            <a:r>
              <a:rPr lang="en-US" i="1" dirty="0"/>
              <a:t>Be Smart!</a:t>
            </a:r>
          </a:p>
        </p:txBody>
      </p:sp>
    </p:spTree>
    <p:extLst>
      <p:ext uri="{BB962C8B-B14F-4D97-AF65-F5344CB8AC3E}">
        <p14:creationId xmlns:p14="http://schemas.microsoft.com/office/powerpoint/2010/main" val="3723321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10613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1"/>
          </p:nvPr>
        </p:nvSpPr>
        <p:spPr/>
        <p:txBody>
          <a:bodyPr/>
          <a:lstStyle/>
          <a:p>
            <a:r>
              <a:rPr lang="en-US"/>
              <a:t>Liver Transplantation</a:t>
            </a:r>
          </a:p>
        </p:txBody>
      </p:sp>
      <p:sp>
        <p:nvSpPr>
          <p:cNvPr id="721922" name="Date Placeholder 2"/>
          <p:cNvSpPr txBox="1">
            <a:spLocks noGrp="1"/>
          </p:cNvSpPr>
          <p:nvPr/>
        </p:nvSpPr>
        <p:spPr bwMode="auto">
          <a:xfrm>
            <a:off x="1657350" y="5543550"/>
            <a:ext cx="14287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fld id="{45FAD8A5-A1C6-4949-BAB1-926EBAE671E6}" type="datetime1">
              <a:rPr lang="en-US" sz="1050">
                <a:cs typeface="ＭＳ Ｐゴシック" charset="0"/>
              </a:rPr>
              <a:pPr>
                <a:spcBef>
                  <a:spcPct val="50000"/>
                </a:spcBef>
              </a:pPr>
              <a:t>6/22/18</a:t>
            </a:fld>
            <a:endParaRPr lang="en-US" sz="1050">
              <a:cs typeface="ＭＳ Ｐゴシック" charset="0"/>
            </a:endParaRPr>
          </a:p>
        </p:txBody>
      </p:sp>
      <p:sp>
        <p:nvSpPr>
          <p:cNvPr id="721923" name="Footer Placeholder 3"/>
          <p:cNvSpPr txBox="1">
            <a:spLocks noGrp="1"/>
          </p:cNvSpPr>
          <p:nvPr/>
        </p:nvSpPr>
        <p:spPr bwMode="auto">
          <a:xfrm>
            <a:off x="3486150" y="5543550"/>
            <a:ext cx="24574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50">
                <a:cs typeface="ＭＳ Ｐゴシック" charset="0"/>
              </a:rPr>
              <a:t>Tumor Board</a:t>
            </a:r>
          </a:p>
        </p:txBody>
      </p:sp>
      <p:sp>
        <p:nvSpPr>
          <p:cNvPr id="219142" name="Rectangle 6"/>
          <p:cNvSpPr>
            <a:spLocks noGrp="1" noChangeArrowheads="1"/>
          </p:cNvSpPr>
          <p:nvPr>
            <p:ph type="title" idx="4294967295"/>
          </p:nvPr>
        </p:nvSpPr>
        <p:spPr>
          <a:xfrm>
            <a:off x="1314450" y="1028700"/>
            <a:ext cx="5829300" cy="685800"/>
          </a:xfrm>
        </p:spPr>
        <p:txBody>
          <a:bodyPr>
            <a:normAutofit fontScale="90000"/>
          </a:bodyPr>
          <a:lstStyle/>
          <a:p>
            <a:r>
              <a:rPr lang="en-US"/>
              <a:t>Shortage</a:t>
            </a:r>
          </a:p>
        </p:txBody>
      </p:sp>
      <p:pic>
        <p:nvPicPr>
          <p:cNvPr id="7219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200151"/>
            <a:ext cx="3257550" cy="4366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00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Dysplasia v Malignancy</a:t>
            </a:r>
          </a:p>
        </p:txBody>
      </p:sp>
      <p:sp>
        <p:nvSpPr>
          <p:cNvPr id="3" name="Content Placeholder 2"/>
          <p:cNvSpPr>
            <a:spLocks noGrp="1"/>
          </p:cNvSpPr>
          <p:nvPr>
            <p:ph idx="1"/>
          </p:nvPr>
        </p:nvSpPr>
        <p:spPr>
          <a:xfrm>
            <a:off x="1148715" y="2348040"/>
            <a:ext cx="6846570" cy="2457459"/>
          </a:xfrm>
        </p:spPr>
        <p:txBody>
          <a:bodyPr>
            <a:normAutofit fontScale="70000" lnSpcReduction="20000"/>
          </a:bodyPr>
          <a:lstStyle/>
          <a:p>
            <a:r>
              <a:rPr lang="en-US" dirty="0"/>
              <a:t>In conclusion, there is currently no reliable method</a:t>
            </a:r>
          </a:p>
          <a:p>
            <a:r>
              <a:rPr lang="en-US" dirty="0"/>
              <a:t>to differentiate LGD from HGD prior to LT. CA19-9</a:t>
            </a:r>
          </a:p>
          <a:p>
            <a:r>
              <a:rPr lang="en-US" dirty="0"/>
              <a:t>rises with CCA but not in biliary dysplasia. Repeated</a:t>
            </a:r>
          </a:p>
          <a:p>
            <a:r>
              <a:rPr lang="en-US" dirty="0"/>
              <a:t>suspicious BC, which suggests dysplasia and a high</a:t>
            </a:r>
          </a:p>
          <a:p>
            <a:r>
              <a:rPr lang="en-US" dirty="0"/>
              <a:t>risk for future CCA, may be an indication for LT.</a:t>
            </a:r>
          </a:p>
        </p:txBody>
      </p:sp>
      <p:sp>
        <p:nvSpPr>
          <p:cNvPr id="4" name="TextBox 3"/>
          <p:cNvSpPr txBox="1"/>
          <p:nvPr/>
        </p:nvSpPr>
        <p:spPr>
          <a:xfrm>
            <a:off x="6025243" y="5187587"/>
            <a:ext cx="2490107" cy="507831"/>
          </a:xfrm>
          <a:prstGeom prst="rect">
            <a:avLst/>
          </a:prstGeom>
          <a:noFill/>
        </p:spPr>
        <p:txBody>
          <a:bodyPr wrap="square" rtlCol="0">
            <a:spAutoFit/>
          </a:bodyPr>
          <a:lstStyle/>
          <a:p>
            <a:r>
              <a:rPr lang="en-US" sz="1350" dirty="0"/>
              <a:t>Boyd et all W J </a:t>
            </a:r>
            <a:r>
              <a:rPr lang="en-US" sz="1350" dirty="0" err="1"/>
              <a:t>Gastroeterol</a:t>
            </a:r>
            <a:r>
              <a:rPr lang="en-US" sz="1350" dirty="0"/>
              <a:t> 2017</a:t>
            </a:r>
          </a:p>
        </p:txBody>
      </p:sp>
    </p:spTree>
    <p:extLst>
      <p:ext uri="{BB962C8B-B14F-4D97-AF65-F5344CB8AC3E}">
        <p14:creationId xmlns:p14="http://schemas.microsoft.com/office/powerpoint/2010/main" val="13535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PSC &amp; CCA: </a:t>
            </a:r>
            <a:r>
              <a:rPr lang="en-US" i="1" dirty="0"/>
              <a:t>Risk</a:t>
            </a:r>
          </a:p>
        </p:txBody>
      </p:sp>
      <p:sp>
        <p:nvSpPr>
          <p:cNvPr id="5" name="Content Placeholder 4"/>
          <p:cNvSpPr>
            <a:spLocks noGrp="1"/>
          </p:cNvSpPr>
          <p:nvPr>
            <p:ph idx="1"/>
          </p:nvPr>
        </p:nvSpPr>
        <p:spPr>
          <a:xfrm>
            <a:off x="762000" y="1295400"/>
            <a:ext cx="7391399" cy="4800600"/>
          </a:xfrm>
        </p:spPr>
        <p:txBody>
          <a:bodyPr>
            <a:normAutofit/>
          </a:bodyPr>
          <a:lstStyle/>
          <a:p>
            <a:r>
              <a:rPr lang="en-US" sz="3600" dirty="0"/>
              <a:t>Annual risk: 0.5-1.0%</a:t>
            </a:r>
          </a:p>
          <a:p>
            <a:r>
              <a:rPr lang="en-US" sz="3600" dirty="0"/>
              <a:t>Cumulative Risk Variably Reported</a:t>
            </a:r>
          </a:p>
          <a:p>
            <a:pPr lvl="1"/>
            <a:r>
              <a:rPr lang="en-US" sz="3600" dirty="0"/>
              <a:t>”Lifetime” 5-10%</a:t>
            </a:r>
          </a:p>
          <a:p>
            <a:pPr lvl="1"/>
            <a:r>
              <a:rPr lang="en-US" sz="3600" dirty="0"/>
              <a:t>30 years: about 20%</a:t>
            </a:r>
          </a:p>
          <a:p>
            <a:pPr lvl="1"/>
            <a:r>
              <a:rPr lang="en-US" sz="3600" dirty="0"/>
              <a:t>10-year 7%-9%*</a:t>
            </a:r>
          </a:p>
          <a:p>
            <a:r>
              <a:rPr lang="en-US" sz="3600" dirty="0"/>
              <a:t>PSC diagnosis to CCA: ~ 6 </a:t>
            </a:r>
            <a:r>
              <a:rPr lang="en-US" sz="3600" dirty="0" err="1"/>
              <a:t>yrs</a:t>
            </a:r>
            <a:endParaRPr lang="en-US" sz="3600" dirty="0"/>
          </a:p>
          <a:p>
            <a:r>
              <a:rPr lang="en-US" sz="3600" dirty="0"/>
              <a:t>CCA Often </a:t>
            </a:r>
            <a:r>
              <a:rPr lang="en-US" sz="3600" i="1" dirty="0"/>
              <a:t>Precedes</a:t>
            </a:r>
            <a:r>
              <a:rPr lang="en-US" sz="3600" dirty="0"/>
              <a:t> Cirrhosis</a:t>
            </a:r>
          </a:p>
        </p:txBody>
      </p:sp>
      <p:sp>
        <p:nvSpPr>
          <p:cNvPr id="2" name="TextBox 1"/>
          <p:cNvSpPr txBox="1"/>
          <p:nvPr/>
        </p:nvSpPr>
        <p:spPr>
          <a:xfrm>
            <a:off x="6229349" y="6069904"/>
            <a:ext cx="1924050" cy="300082"/>
          </a:xfrm>
          <a:prstGeom prst="rect">
            <a:avLst/>
          </a:prstGeom>
          <a:noFill/>
        </p:spPr>
        <p:txBody>
          <a:bodyPr wrap="square" rtlCol="0">
            <a:spAutoFit/>
          </a:bodyPr>
          <a:lstStyle/>
          <a:p>
            <a:r>
              <a:rPr lang="en-US" sz="1350" dirty="0"/>
              <a:t>*AASLD 2010</a:t>
            </a:r>
          </a:p>
        </p:txBody>
      </p:sp>
    </p:spTree>
    <p:extLst>
      <p:ext uri="{BB962C8B-B14F-4D97-AF65-F5344CB8AC3E}">
        <p14:creationId xmlns:p14="http://schemas.microsoft.com/office/powerpoint/2010/main" val="3185106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Screening:</a:t>
            </a:r>
          </a:p>
        </p:txBody>
      </p:sp>
      <p:sp>
        <p:nvSpPr>
          <p:cNvPr id="3" name="Content Placeholder 2"/>
          <p:cNvSpPr>
            <a:spLocks noGrp="1"/>
          </p:cNvSpPr>
          <p:nvPr>
            <p:ph idx="1"/>
          </p:nvPr>
        </p:nvSpPr>
        <p:spPr>
          <a:xfrm>
            <a:off x="1937905" y="2299205"/>
            <a:ext cx="4982441" cy="3263504"/>
          </a:xfrm>
        </p:spPr>
        <p:txBody>
          <a:bodyPr>
            <a:normAutofit fontScale="55000" lnSpcReduction="20000"/>
          </a:bodyPr>
          <a:lstStyle/>
          <a:p>
            <a:r>
              <a:rPr lang="en-US" dirty="0"/>
              <a:t>AASLD (2010)</a:t>
            </a:r>
          </a:p>
          <a:p>
            <a:pPr lvl="1"/>
            <a:r>
              <a:rPr lang="en-US" dirty="0"/>
              <a:t>”suspicious clinical / biochemical deterioration”</a:t>
            </a:r>
          </a:p>
          <a:p>
            <a:pPr lvl="1"/>
            <a:r>
              <a:rPr lang="en-US" dirty="0"/>
              <a:t>CA19-9 &gt; 129 U/ml</a:t>
            </a:r>
          </a:p>
          <a:p>
            <a:pPr lvl="1"/>
            <a:r>
              <a:rPr lang="en-US" dirty="0"/>
              <a:t>MRI/MRCP, ERCP</a:t>
            </a:r>
          </a:p>
          <a:p>
            <a:pPr lvl="1"/>
            <a:r>
              <a:rPr lang="en-US" dirty="0"/>
              <a:t>Cytology (brushings)</a:t>
            </a:r>
          </a:p>
          <a:p>
            <a:pPr lvl="1"/>
            <a:r>
              <a:rPr lang="en-US" dirty="0"/>
              <a:t>FISH </a:t>
            </a:r>
            <a:r>
              <a:rPr lang="en-US" dirty="0" err="1"/>
              <a:t>polysomy</a:t>
            </a:r>
            <a:endParaRPr lang="en-US" dirty="0"/>
          </a:p>
          <a:p>
            <a:r>
              <a:rPr lang="en-US" dirty="0"/>
              <a:t>Mayo Clinic</a:t>
            </a:r>
          </a:p>
          <a:p>
            <a:pPr lvl="1"/>
            <a:r>
              <a:rPr lang="en-US" dirty="0"/>
              <a:t>Annual screening</a:t>
            </a:r>
          </a:p>
          <a:p>
            <a:pPr lvl="1"/>
            <a:r>
              <a:rPr lang="en-US" dirty="0"/>
              <a:t>MRI/MRCP</a:t>
            </a:r>
          </a:p>
          <a:p>
            <a:pPr lvl="1"/>
            <a:r>
              <a:rPr lang="en-US" dirty="0"/>
              <a:t>CA19-9</a:t>
            </a:r>
          </a:p>
          <a:p>
            <a:pPr lvl="1"/>
            <a:r>
              <a:rPr lang="en-US" dirty="0"/>
              <a:t>ERCP (dominant </a:t>
            </a:r>
            <a:r>
              <a:rPr lang="en-US" dirty="0" err="1"/>
              <a:t>strictues</a:t>
            </a:r>
            <a:r>
              <a:rPr lang="en-US" dirty="0"/>
              <a:t>)</a:t>
            </a:r>
          </a:p>
        </p:txBody>
      </p:sp>
    </p:spTree>
    <p:extLst>
      <p:ext uri="{BB962C8B-B14F-4D97-AF65-F5344CB8AC3E}">
        <p14:creationId xmlns:p14="http://schemas.microsoft.com/office/powerpoint/2010/main" val="2922302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AE90-9D08-5F4B-A268-AE8D872E70BF}"/>
              </a:ext>
            </a:extLst>
          </p:cNvPr>
          <p:cNvSpPr>
            <a:spLocks noGrp="1"/>
          </p:cNvSpPr>
          <p:nvPr>
            <p:ph type="title"/>
          </p:nvPr>
        </p:nvSpPr>
        <p:spPr/>
        <p:txBody>
          <a:bodyPr>
            <a:normAutofit fontScale="90000"/>
          </a:bodyPr>
          <a:lstStyle/>
          <a:p>
            <a:r>
              <a:rPr lang="en-US" dirty="0"/>
              <a:t>Liver Transplant: Exclusion Criteria</a:t>
            </a:r>
          </a:p>
        </p:txBody>
      </p:sp>
      <p:sp>
        <p:nvSpPr>
          <p:cNvPr id="3" name="Content Placeholder 2">
            <a:extLst>
              <a:ext uri="{FF2B5EF4-FFF2-40B4-BE49-F238E27FC236}">
                <a16:creationId xmlns:a16="http://schemas.microsoft.com/office/drawing/2014/main" id="{6D84357E-EEF6-2A40-B254-925C1A340DC6}"/>
              </a:ext>
            </a:extLst>
          </p:cNvPr>
          <p:cNvSpPr>
            <a:spLocks noGrp="1"/>
          </p:cNvSpPr>
          <p:nvPr>
            <p:ph idx="1"/>
          </p:nvPr>
        </p:nvSpPr>
        <p:spPr/>
        <p:txBody>
          <a:bodyPr>
            <a:normAutofit fontScale="85000" lnSpcReduction="10000"/>
          </a:bodyPr>
          <a:lstStyle/>
          <a:p>
            <a:r>
              <a:rPr lang="en-US" dirty="0"/>
              <a:t>Patients with metastases, prior abdominal radiotherapy pre- </a:t>
            </a:r>
            <a:r>
              <a:rPr lang="en-US" dirty="0" err="1"/>
              <a:t>cluding</a:t>
            </a:r>
            <a:r>
              <a:rPr lang="en-US" dirty="0"/>
              <a:t> additional therapy, a previous attempt at surgical resection with violation of the </a:t>
            </a:r>
            <a:r>
              <a:rPr lang="en-US" dirty="0" err="1"/>
              <a:t>tumour</a:t>
            </a:r>
            <a:r>
              <a:rPr lang="en-US" dirty="0"/>
              <a:t> plane, or any medical condition precluding transplantation </a:t>
            </a:r>
          </a:p>
          <a:p>
            <a:r>
              <a:rPr lang="en-US" dirty="0"/>
              <a:t>a mass with a clear radial diameter of &gt;3 cm is generally excluded (a longitudinal extension along the duct for &gt;3 cm does not imply exclusion) </a:t>
            </a:r>
          </a:p>
          <a:p>
            <a:r>
              <a:rPr lang="en-US" dirty="0"/>
              <a:t>(Vascular encasement and stricture/mass extension along the duct is not a contraindication)</a:t>
            </a:r>
          </a:p>
          <a:p>
            <a:endParaRPr lang="en-US" dirty="0"/>
          </a:p>
        </p:txBody>
      </p:sp>
    </p:spTree>
    <p:extLst>
      <p:ext uri="{BB962C8B-B14F-4D97-AF65-F5344CB8AC3E}">
        <p14:creationId xmlns:p14="http://schemas.microsoft.com/office/powerpoint/2010/main" val="439558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882-CB3B-4B42-93F4-9D05BD5BBF72}"/>
              </a:ext>
            </a:extLst>
          </p:cNvPr>
          <p:cNvSpPr>
            <a:spLocks noGrp="1"/>
          </p:cNvSpPr>
          <p:nvPr>
            <p:ph type="title"/>
          </p:nvPr>
        </p:nvSpPr>
        <p:spPr/>
        <p:txBody>
          <a:bodyPr/>
          <a:lstStyle/>
          <a:p>
            <a:r>
              <a:rPr lang="en-US" dirty="0"/>
              <a:t>Liver Transplantation</a:t>
            </a:r>
          </a:p>
        </p:txBody>
      </p:sp>
      <p:sp>
        <p:nvSpPr>
          <p:cNvPr id="3" name="Content Placeholder 2">
            <a:extLst>
              <a:ext uri="{FF2B5EF4-FFF2-40B4-BE49-F238E27FC236}">
                <a16:creationId xmlns:a16="http://schemas.microsoft.com/office/drawing/2014/main" id="{FF8B2336-AACF-8D4F-B0AF-E51E0193F6B6}"/>
              </a:ext>
            </a:extLst>
          </p:cNvPr>
          <p:cNvSpPr>
            <a:spLocks noGrp="1"/>
          </p:cNvSpPr>
          <p:nvPr>
            <p:ph idx="1"/>
          </p:nvPr>
        </p:nvSpPr>
        <p:spPr/>
        <p:txBody>
          <a:bodyPr>
            <a:normAutofit fontScale="85000" lnSpcReduction="20000"/>
          </a:bodyPr>
          <a:lstStyle/>
          <a:p>
            <a:r>
              <a:rPr lang="en-US" dirty="0"/>
              <a:t>When combined with a pre-transplant </a:t>
            </a:r>
            <a:r>
              <a:rPr lang="en-US" dirty="0" err="1"/>
              <a:t>reg</a:t>
            </a:r>
            <a:r>
              <a:rPr lang="en-US" dirty="0"/>
              <a:t>- </a:t>
            </a:r>
            <a:r>
              <a:rPr lang="en-US" dirty="0" err="1"/>
              <a:t>imen</a:t>
            </a:r>
            <a:r>
              <a:rPr lang="en-US" dirty="0"/>
              <a:t> of chemotherapy and radiation, 5-year survival from the start of therapy ranges from 55% to 65% among patients with cholangiocarcinoma arising in a background of PSC.5 </a:t>
            </a:r>
          </a:p>
          <a:p>
            <a:r>
              <a:rPr lang="en-US" dirty="0"/>
              <a:t>Patients with PSC / CCA fare better than those de novo CCA</a:t>
            </a:r>
          </a:p>
          <a:p>
            <a:r>
              <a:rPr lang="en-US" dirty="0"/>
              <a:t>Liver transplantation following a standardized protocol including external beam and transluminal radiation, as well as systemic chemotherapy, is the standard of care for both unresectable hilar CC, as well as hilar CC arising in the set- ting of PSC </a:t>
            </a:r>
          </a:p>
          <a:p>
            <a:endParaRPr lang="en-US" dirty="0"/>
          </a:p>
        </p:txBody>
      </p:sp>
    </p:spTree>
    <p:extLst>
      <p:ext uri="{BB962C8B-B14F-4D97-AF65-F5344CB8AC3E}">
        <p14:creationId xmlns:p14="http://schemas.microsoft.com/office/powerpoint/2010/main" val="397338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21CB-114F-6746-AFB3-50BB9C8C61F0}"/>
              </a:ext>
            </a:extLst>
          </p:cNvPr>
          <p:cNvSpPr>
            <a:spLocks noGrp="1"/>
          </p:cNvSpPr>
          <p:nvPr>
            <p:ph type="title"/>
          </p:nvPr>
        </p:nvSpPr>
        <p:spPr/>
        <p:txBody>
          <a:bodyPr/>
          <a:lstStyle/>
          <a:p>
            <a:r>
              <a:rPr lang="en-US" dirty="0"/>
              <a:t>Liver Transplantation: </a:t>
            </a:r>
          </a:p>
        </p:txBody>
      </p:sp>
      <p:sp>
        <p:nvSpPr>
          <p:cNvPr id="3" name="Content Placeholder 2">
            <a:extLst>
              <a:ext uri="{FF2B5EF4-FFF2-40B4-BE49-F238E27FC236}">
                <a16:creationId xmlns:a16="http://schemas.microsoft.com/office/drawing/2014/main" id="{E9158146-C3BB-0848-A60C-1BF74593D63A}"/>
              </a:ext>
            </a:extLst>
          </p:cNvPr>
          <p:cNvSpPr>
            <a:spLocks noGrp="1"/>
          </p:cNvSpPr>
          <p:nvPr>
            <p:ph idx="1"/>
          </p:nvPr>
        </p:nvSpPr>
        <p:spPr/>
        <p:txBody>
          <a:bodyPr>
            <a:normAutofit fontScale="77500" lnSpcReduction="20000"/>
          </a:bodyPr>
          <a:lstStyle/>
          <a:p>
            <a:r>
              <a:rPr lang="en-US" dirty="0"/>
              <a:t>Neoadjuvant therapy includes external beam radiotherapy (EBRT) administered to a total dose of 4500 </a:t>
            </a:r>
            <a:r>
              <a:rPr lang="en-US" dirty="0" err="1"/>
              <a:t>cGy</a:t>
            </a:r>
            <a:r>
              <a:rPr lang="en-US" dirty="0"/>
              <a:t> (in 30 </a:t>
            </a:r>
            <a:r>
              <a:rPr lang="en-US" dirty="0" err="1"/>
              <a:t>frac</a:t>
            </a:r>
            <a:r>
              <a:rPr lang="en-US" dirty="0"/>
              <a:t>- </a:t>
            </a:r>
            <a:r>
              <a:rPr lang="en-US" dirty="0" err="1"/>
              <a:t>tions</a:t>
            </a:r>
            <a:r>
              <a:rPr lang="en-US" dirty="0"/>
              <a:t> of 150 </a:t>
            </a:r>
            <a:r>
              <a:rPr lang="en-US" dirty="0" err="1"/>
              <a:t>cGy</a:t>
            </a:r>
            <a:r>
              <a:rPr lang="en-US" dirty="0"/>
              <a:t> twice daily for 3 weeks) </a:t>
            </a:r>
          </a:p>
          <a:p>
            <a:r>
              <a:rPr lang="en-US" dirty="0"/>
              <a:t>continuous infusion of 5-fluorouracil (5-FU) given for the duration of EBRT. </a:t>
            </a:r>
          </a:p>
          <a:p>
            <a:r>
              <a:rPr lang="en-US" dirty="0"/>
              <a:t>endoluminal brachytherapy boost is then delivered through transcatheter iridium-192 seeds </a:t>
            </a:r>
          </a:p>
          <a:p>
            <a:r>
              <a:rPr lang="en-US" dirty="0"/>
              <a:t>oral capecitabine for 2 weeks in every 3-week period until transplantation </a:t>
            </a:r>
          </a:p>
          <a:p>
            <a:r>
              <a:rPr lang="en-US" dirty="0"/>
              <a:t>Operative exploration with routine biopsy of lymph nodes plus any suspicious lesion is performed near the anticipated time of transplantation</a:t>
            </a:r>
          </a:p>
          <a:p>
            <a:endParaRPr lang="en-US" dirty="0"/>
          </a:p>
          <a:p>
            <a:endParaRPr lang="en-US" dirty="0"/>
          </a:p>
        </p:txBody>
      </p:sp>
    </p:spTree>
    <p:extLst>
      <p:ext uri="{BB962C8B-B14F-4D97-AF65-F5344CB8AC3E}">
        <p14:creationId xmlns:p14="http://schemas.microsoft.com/office/powerpoint/2010/main" val="2556895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CCA &amp; Transplant: </a:t>
            </a:r>
            <a:r>
              <a:rPr lang="en-US" i="1" dirty="0"/>
              <a:t>Issues</a:t>
            </a:r>
          </a:p>
        </p:txBody>
      </p:sp>
      <p:sp>
        <p:nvSpPr>
          <p:cNvPr id="5" name="Content Placeholder 4"/>
          <p:cNvSpPr>
            <a:spLocks noGrp="1"/>
          </p:cNvSpPr>
          <p:nvPr>
            <p:ph idx="1"/>
          </p:nvPr>
        </p:nvSpPr>
        <p:spPr>
          <a:xfrm>
            <a:off x="1603128" y="1896212"/>
            <a:ext cx="6172200" cy="3664923"/>
          </a:xfrm>
        </p:spPr>
        <p:txBody>
          <a:bodyPr>
            <a:normAutofit fontScale="92500" lnSpcReduction="10000"/>
          </a:bodyPr>
          <a:lstStyle/>
          <a:p>
            <a:r>
              <a:rPr lang="en-US" sz="2700" dirty="0"/>
              <a:t>Cost &amp; Resources</a:t>
            </a:r>
          </a:p>
          <a:p>
            <a:pPr lvl="1"/>
            <a:r>
              <a:rPr lang="en-US" dirty="0"/>
              <a:t>Ethics of Organ Allocation versus outcomes</a:t>
            </a:r>
          </a:p>
          <a:p>
            <a:r>
              <a:rPr lang="en-US" sz="2700" dirty="0"/>
              <a:t>Co-morbidities (age +)</a:t>
            </a:r>
          </a:p>
          <a:p>
            <a:r>
              <a:rPr lang="en-US" sz="2700" dirty="0"/>
              <a:t>Significant Waiting Times</a:t>
            </a:r>
          </a:p>
          <a:p>
            <a:r>
              <a:rPr lang="en-US" sz="2700" dirty="0"/>
              <a:t>Immunosuppression</a:t>
            </a:r>
          </a:p>
          <a:p>
            <a:pPr lvl="1"/>
            <a:r>
              <a:rPr lang="en-US" sz="2400" dirty="0"/>
              <a:t>Converting Slowing Progressive Disease</a:t>
            </a:r>
          </a:p>
          <a:p>
            <a:r>
              <a:rPr lang="en-US" sz="2700" dirty="0"/>
              <a:t>Limited Resource: Organs for Transplant</a:t>
            </a:r>
          </a:p>
          <a:p>
            <a:pPr lvl="1"/>
            <a:r>
              <a:rPr lang="en-US" sz="2400" dirty="0"/>
              <a:t>Outcomes: </a:t>
            </a:r>
            <a:r>
              <a:rPr lang="en-US" sz="2400" i="1" dirty="0">
                <a:solidFill>
                  <a:srgbClr val="0000FF"/>
                </a:solidFill>
              </a:rPr>
              <a:t>High Standards</a:t>
            </a:r>
          </a:p>
        </p:txBody>
      </p:sp>
    </p:spTree>
    <p:extLst>
      <p:ext uri="{BB962C8B-B14F-4D97-AF65-F5344CB8AC3E}">
        <p14:creationId xmlns:p14="http://schemas.microsoft.com/office/powerpoint/2010/main" val="391509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AASLD 2010: PSC &amp; CCA</a:t>
            </a:r>
          </a:p>
        </p:txBody>
      </p:sp>
      <p:sp>
        <p:nvSpPr>
          <p:cNvPr id="3" name="Content Placeholder 2"/>
          <p:cNvSpPr>
            <a:spLocks noGrp="1"/>
          </p:cNvSpPr>
          <p:nvPr>
            <p:ph idx="1"/>
          </p:nvPr>
        </p:nvSpPr>
        <p:spPr>
          <a:xfrm>
            <a:off x="723900" y="1600200"/>
            <a:ext cx="7696200" cy="4572000"/>
          </a:xfrm>
        </p:spPr>
        <p:txBody>
          <a:bodyPr>
            <a:normAutofit/>
          </a:bodyPr>
          <a:lstStyle/>
          <a:p>
            <a:r>
              <a:rPr lang="en-US" sz="2800" dirty="0"/>
              <a:t>Duration of PSC: </a:t>
            </a:r>
          </a:p>
          <a:p>
            <a:pPr lvl="1"/>
            <a:r>
              <a:rPr lang="en-US" dirty="0"/>
              <a:t>May </a:t>
            </a:r>
            <a:r>
              <a:rPr lang="en-US" i="1" dirty="0"/>
              <a:t>Not</a:t>
            </a:r>
            <a:r>
              <a:rPr lang="en-US" dirty="0"/>
              <a:t> Be A Risk </a:t>
            </a:r>
            <a:r>
              <a:rPr lang="en-US" i="1" dirty="0"/>
              <a:t>per se </a:t>
            </a:r>
          </a:p>
          <a:p>
            <a:r>
              <a:rPr lang="en-US" sz="2800" dirty="0"/>
              <a:t>About Half of Patients:</a:t>
            </a:r>
          </a:p>
          <a:p>
            <a:pPr lvl="1"/>
            <a:r>
              <a:rPr lang="en-US" dirty="0"/>
              <a:t>CCA Detected At Time of Diagnosis or within 1 year</a:t>
            </a:r>
          </a:p>
          <a:p>
            <a:pPr lvl="1"/>
            <a:r>
              <a:rPr lang="en-US" dirty="0"/>
              <a:t>Tumor May Have Led to Symptoms and Diagnosis</a:t>
            </a:r>
          </a:p>
          <a:p>
            <a:r>
              <a:rPr lang="en-US" sz="2800" dirty="0"/>
              <a:t>80% of CCA occur ≤ 1 year of PSC diagnosis</a:t>
            </a:r>
          </a:p>
          <a:p>
            <a:pPr lvl="1"/>
            <a:r>
              <a:rPr lang="en-US" dirty="0"/>
              <a:t>Worst Outcomes in this Group</a:t>
            </a:r>
          </a:p>
        </p:txBody>
      </p:sp>
    </p:spTree>
    <p:extLst>
      <p:ext uri="{BB962C8B-B14F-4D97-AF65-F5344CB8AC3E}">
        <p14:creationId xmlns:p14="http://schemas.microsoft.com/office/powerpoint/2010/main" val="392914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lstStyle/>
          <a:p>
            <a:r>
              <a:rPr lang="en-US" dirty="0"/>
              <a:t>Liver Tumors: </a:t>
            </a:r>
            <a:r>
              <a:rPr lang="en-US" i="1" dirty="0"/>
              <a:t>Origins</a:t>
            </a:r>
          </a:p>
        </p:txBody>
      </p:sp>
      <p:grpSp>
        <p:nvGrpSpPr>
          <p:cNvPr id="2" name="Group 1">
            <a:extLst>
              <a:ext uri="{FF2B5EF4-FFF2-40B4-BE49-F238E27FC236}">
                <a16:creationId xmlns:a16="http://schemas.microsoft.com/office/drawing/2014/main" id="{C26337F3-85AC-EF49-927B-126B37532F78}"/>
              </a:ext>
            </a:extLst>
          </p:cNvPr>
          <p:cNvGrpSpPr/>
          <p:nvPr/>
        </p:nvGrpSpPr>
        <p:grpSpPr>
          <a:xfrm>
            <a:off x="493734" y="1752600"/>
            <a:ext cx="7924800" cy="4114800"/>
            <a:chOff x="839224" y="2318585"/>
            <a:chExt cx="6928148" cy="3116915"/>
          </a:xfrm>
        </p:grpSpPr>
        <p:grpSp>
          <p:nvGrpSpPr>
            <p:cNvPr id="37" name="Group 36"/>
            <p:cNvGrpSpPr/>
            <p:nvPr/>
          </p:nvGrpSpPr>
          <p:grpSpPr>
            <a:xfrm>
              <a:off x="839224" y="2318585"/>
              <a:ext cx="6928148" cy="2377341"/>
              <a:chOff x="1724083" y="2257728"/>
              <a:chExt cx="9237530" cy="3169788"/>
            </a:xfrm>
          </p:grpSpPr>
          <p:grpSp>
            <p:nvGrpSpPr>
              <p:cNvPr id="5" name="Group 4">
                <a:extLst>
                  <a:ext uri="{FF2B5EF4-FFF2-40B4-BE49-F238E27FC236}">
                    <a16:creationId xmlns:a16="http://schemas.microsoft.com/office/drawing/2014/main" id="{175AC28F-CFDD-2E4B-8F3D-F64D503A41E9}"/>
                  </a:ext>
                </a:extLst>
              </p:cNvPr>
              <p:cNvGrpSpPr/>
              <p:nvPr/>
            </p:nvGrpSpPr>
            <p:grpSpPr>
              <a:xfrm>
                <a:off x="1724083" y="3279397"/>
                <a:ext cx="2386827" cy="1441972"/>
                <a:chOff x="236918" y="2861299"/>
                <a:chExt cx="2175312" cy="1241670"/>
              </a:xfrm>
            </p:grpSpPr>
            <p:grpSp>
              <p:nvGrpSpPr>
                <p:cNvPr id="6" name="Group 5">
                  <a:extLst>
                    <a:ext uri="{FF2B5EF4-FFF2-40B4-BE49-F238E27FC236}">
                      <a16:creationId xmlns:a16="http://schemas.microsoft.com/office/drawing/2014/main" id="{5D6B46AE-9353-FD42-AA6E-AD403998A8BE}"/>
                    </a:ext>
                  </a:extLst>
                </p:cNvPr>
                <p:cNvGrpSpPr/>
                <p:nvPr/>
              </p:nvGrpSpPr>
              <p:grpSpPr>
                <a:xfrm>
                  <a:off x="236918" y="2861299"/>
                  <a:ext cx="1907619" cy="1241670"/>
                  <a:chOff x="1144874" y="867792"/>
                  <a:chExt cx="2620063" cy="1684962"/>
                </a:xfrm>
              </p:grpSpPr>
              <p:sp>
                <p:nvSpPr>
                  <p:cNvPr id="8" name="Freeform 7">
                    <a:extLst>
                      <a:ext uri="{FF2B5EF4-FFF2-40B4-BE49-F238E27FC236}">
                        <a16:creationId xmlns:a16="http://schemas.microsoft.com/office/drawing/2014/main" id="{ED5C11F4-03AE-2F4A-A067-04A166D92042}"/>
                      </a:ext>
                    </a:extLst>
                  </p:cNvPr>
                  <p:cNvSpPr/>
                  <p:nvPr/>
                </p:nvSpPr>
                <p:spPr>
                  <a:xfrm>
                    <a:off x="1144874" y="867792"/>
                    <a:ext cx="2620063" cy="1684962"/>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F529696F-CE67-8240-BC6A-4F7F95A925A3}"/>
                      </a:ext>
                    </a:extLst>
                  </p:cNvPr>
                  <p:cNvGrpSpPr/>
                  <p:nvPr/>
                </p:nvGrpSpPr>
                <p:grpSpPr>
                  <a:xfrm>
                    <a:off x="1828660" y="1395416"/>
                    <a:ext cx="802858" cy="1000392"/>
                    <a:chOff x="2044557" y="1315092"/>
                    <a:chExt cx="802858" cy="1000392"/>
                  </a:xfrm>
                </p:grpSpPr>
                <p:sp>
                  <p:nvSpPr>
                    <p:cNvPr id="10" name="Freeform 9">
                      <a:extLst>
                        <a:ext uri="{FF2B5EF4-FFF2-40B4-BE49-F238E27FC236}">
                          <a16:creationId xmlns:a16="http://schemas.microsoft.com/office/drawing/2014/main" id="{185DDDAB-581D-5D4E-960C-6142607D7FD1}"/>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Freeform 10">
                      <a:extLst>
                        <a:ext uri="{FF2B5EF4-FFF2-40B4-BE49-F238E27FC236}">
                          <a16:creationId xmlns:a16="http://schemas.microsoft.com/office/drawing/2014/main" id="{FFF52018-2BA3-664B-BEF3-FF46D2E0EBD9}"/>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7" name="TextBox 6">
                  <a:extLst>
                    <a:ext uri="{FF2B5EF4-FFF2-40B4-BE49-F238E27FC236}">
                      <a16:creationId xmlns:a16="http://schemas.microsoft.com/office/drawing/2014/main" id="{F2954166-6213-0B47-87AA-DDEECF55756C}"/>
                    </a:ext>
                  </a:extLst>
                </p:cNvPr>
                <p:cNvSpPr txBox="1"/>
                <p:nvPr/>
              </p:nvSpPr>
              <p:spPr>
                <a:xfrm>
                  <a:off x="1217602" y="3571230"/>
                  <a:ext cx="1194628" cy="318029"/>
                </a:xfrm>
                <a:prstGeom prst="rect">
                  <a:avLst/>
                </a:prstGeom>
                <a:noFill/>
              </p:spPr>
              <p:txBody>
                <a:bodyPr wrap="none" rtlCol="0">
                  <a:spAutoFit/>
                </a:bodyPr>
                <a:lstStyle/>
                <a:p>
                  <a:r>
                    <a:rPr lang="en-US" sz="1200" dirty="0"/>
                    <a:t>Normal Liver</a:t>
                  </a:r>
                </a:p>
              </p:txBody>
            </p:sp>
          </p:grpSp>
          <p:grpSp>
            <p:nvGrpSpPr>
              <p:cNvPr id="13" name="Group 12">
                <a:extLst>
                  <a:ext uri="{FF2B5EF4-FFF2-40B4-BE49-F238E27FC236}">
                    <a16:creationId xmlns:a16="http://schemas.microsoft.com/office/drawing/2014/main" id="{36E61966-56CE-7141-8E32-1CC58E855AB0}"/>
                  </a:ext>
                </a:extLst>
              </p:cNvPr>
              <p:cNvGrpSpPr/>
              <p:nvPr/>
            </p:nvGrpSpPr>
            <p:grpSpPr>
              <a:xfrm>
                <a:off x="5339645" y="3260377"/>
                <a:ext cx="2055794" cy="1515751"/>
                <a:chOff x="6462122" y="4089115"/>
                <a:chExt cx="2668414" cy="1706374"/>
              </a:xfrm>
            </p:grpSpPr>
            <p:sp>
              <p:nvSpPr>
                <p:cNvPr id="15" name="Freeform 14">
                  <a:extLst>
                    <a:ext uri="{FF2B5EF4-FFF2-40B4-BE49-F238E27FC236}">
                      <a16:creationId xmlns:a16="http://schemas.microsoft.com/office/drawing/2014/main" id="{104E4329-9D80-E843-9ABA-9040F47516D2}"/>
                    </a:ext>
                  </a:extLst>
                </p:cNvPr>
                <p:cNvSpPr/>
                <p:nvPr/>
              </p:nvSpPr>
              <p:spPr>
                <a:xfrm>
                  <a:off x="6510473" y="4110527"/>
                  <a:ext cx="2620063" cy="1684962"/>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6A901922-6FDF-E349-A8D7-8A1E576AE0C8}"/>
                    </a:ext>
                  </a:extLst>
                </p:cNvPr>
                <p:cNvGrpSpPr/>
                <p:nvPr/>
              </p:nvGrpSpPr>
              <p:grpSpPr>
                <a:xfrm>
                  <a:off x="7196450" y="4605890"/>
                  <a:ext cx="802858" cy="1000392"/>
                  <a:chOff x="2044557" y="1315092"/>
                  <a:chExt cx="802858" cy="1000392"/>
                </a:xfrm>
              </p:grpSpPr>
              <p:sp>
                <p:nvSpPr>
                  <p:cNvPr id="25" name="Freeform 24">
                    <a:extLst>
                      <a:ext uri="{FF2B5EF4-FFF2-40B4-BE49-F238E27FC236}">
                        <a16:creationId xmlns:a16="http://schemas.microsoft.com/office/drawing/2014/main" id="{1DA9D032-98DE-3C4A-83C4-549B182FA4D9}"/>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Freeform 25">
                    <a:extLst>
                      <a:ext uri="{FF2B5EF4-FFF2-40B4-BE49-F238E27FC236}">
                        <a16:creationId xmlns:a16="http://schemas.microsoft.com/office/drawing/2014/main" id="{305B78FE-68EC-FD4C-BE6F-A984A68972B5}"/>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Freeform 16">
                  <a:extLst>
                    <a:ext uri="{FF2B5EF4-FFF2-40B4-BE49-F238E27FC236}">
                      <a16:creationId xmlns:a16="http://schemas.microsoft.com/office/drawing/2014/main" id="{FB0EF700-167A-7249-BA0F-D21B0463BC01}"/>
                    </a:ext>
                  </a:extLst>
                </p:cNvPr>
                <p:cNvSpPr/>
                <p:nvPr/>
              </p:nvSpPr>
              <p:spPr>
                <a:xfrm>
                  <a:off x="6462122" y="4089115"/>
                  <a:ext cx="2579136" cy="1623316"/>
                </a:xfrm>
                <a:custGeom>
                  <a:avLst/>
                  <a:gdLst>
                    <a:gd name="connsiteX0" fmla="*/ 2517491 w 2579136"/>
                    <a:gd name="connsiteY0" fmla="*/ 154112 h 1623316"/>
                    <a:gd name="connsiteX1" fmla="*/ 2435298 w 2579136"/>
                    <a:gd name="connsiteY1" fmla="*/ 143838 h 1623316"/>
                    <a:gd name="connsiteX2" fmla="*/ 2404476 w 2579136"/>
                    <a:gd name="connsiteY2" fmla="*/ 133564 h 1623316"/>
                    <a:gd name="connsiteX3" fmla="*/ 2353105 w 2579136"/>
                    <a:gd name="connsiteY3" fmla="*/ 123289 h 1623316"/>
                    <a:gd name="connsiteX4" fmla="*/ 2281186 w 2579136"/>
                    <a:gd name="connsiteY4" fmla="*/ 133564 h 1623316"/>
                    <a:gd name="connsiteX5" fmla="*/ 2250363 w 2579136"/>
                    <a:gd name="connsiteY5" fmla="*/ 143838 h 1623316"/>
                    <a:gd name="connsiteX6" fmla="*/ 2229815 w 2579136"/>
                    <a:gd name="connsiteY6" fmla="*/ 174660 h 1623316"/>
                    <a:gd name="connsiteX7" fmla="*/ 2127074 w 2579136"/>
                    <a:gd name="connsiteY7" fmla="*/ 143838 h 1623316"/>
                    <a:gd name="connsiteX8" fmla="*/ 1942139 w 2579136"/>
                    <a:gd name="connsiteY8" fmla="*/ 133564 h 1623316"/>
                    <a:gd name="connsiteX9" fmla="*/ 1870220 w 2579136"/>
                    <a:gd name="connsiteY9" fmla="*/ 92467 h 1623316"/>
                    <a:gd name="connsiteX10" fmla="*/ 1839397 w 2579136"/>
                    <a:gd name="connsiteY10" fmla="*/ 82193 h 1623316"/>
                    <a:gd name="connsiteX11" fmla="*/ 1695559 w 2579136"/>
                    <a:gd name="connsiteY11" fmla="*/ 82193 h 1623316"/>
                    <a:gd name="connsiteX12" fmla="*/ 1633914 w 2579136"/>
                    <a:gd name="connsiteY12" fmla="*/ 41096 h 1623316"/>
                    <a:gd name="connsiteX13" fmla="*/ 1592817 w 2579136"/>
                    <a:gd name="connsiteY13" fmla="*/ 51370 h 1623316"/>
                    <a:gd name="connsiteX14" fmla="*/ 1561995 w 2579136"/>
                    <a:gd name="connsiteY14" fmla="*/ 61645 h 1623316"/>
                    <a:gd name="connsiteX15" fmla="*/ 1520898 w 2579136"/>
                    <a:gd name="connsiteY15" fmla="*/ 51370 h 1623316"/>
                    <a:gd name="connsiteX16" fmla="*/ 1490076 w 2579136"/>
                    <a:gd name="connsiteY16" fmla="*/ 30822 h 1623316"/>
                    <a:gd name="connsiteX17" fmla="*/ 1448979 w 2579136"/>
                    <a:gd name="connsiteY17" fmla="*/ 20548 h 1623316"/>
                    <a:gd name="connsiteX18" fmla="*/ 1366786 w 2579136"/>
                    <a:gd name="connsiteY18" fmla="*/ 41096 h 1623316"/>
                    <a:gd name="connsiteX19" fmla="*/ 1335963 w 2579136"/>
                    <a:gd name="connsiteY19" fmla="*/ 20548 h 1623316"/>
                    <a:gd name="connsiteX20" fmla="*/ 1274318 w 2579136"/>
                    <a:gd name="connsiteY20" fmla="*/ 0 h 1623316"/>
                    <a:gd name="connsiteX21" fmla="*/ 1212674 w 2579136"/>
                    <a:gd name="connsiteY21" fmla="*/ 20548 h 1623316"/>
                    <a:gd name="connsiteX22" fmla="*/ 1192125 w 2579136"/>
                    <a:gd name="connsiteY22" fmla="*/ 41096 h 1623316"/>
                    <a:gd name="connsiteX23" fmla="*/ 1120206 w 2579136"/>
                    <a:gd name="connsiteY23" fmla="*/ 51370 h 1623316"/>
                    <a:gd name="connsiteX24" fmla="*/ 1048287 w 2579136"/>
                    <a:gd name="connsiteY24" fmla="*/ 71919 h 1623316"/>
                    <a:gd name="connsiteX25" fmla="*/ 1027739 w 2579136"/>
                    <a:gd name="connsiteY25" fmla="*/ 41096 h 1623316"/>
                    <a:gd name="connsiteX26" fmla="*/ 955820 w 2579136"/>
                    <a:gd name="connsiteY26" fmla="*/ 61645 h 1623316"/>
                    <a:gd name="connsiteX27" fmla="*/ 873626 w 2579136"/>
                    <a:gd name="connsiteY27" fmla="*/ 51370 h 1623316"/>
                    <a:gd name="connsiteX28" fmla="*/ 842804 w 2579136"/>
                    <a:gd name="connsiteY28" fmla="*/ 41096 h 1623316"/>
                    <a:gd name="connsiteX29" fmla="*/ 801707 w 2579136"/>
                    <a:gd name="connsiteY29" fmla="*/ 30822 h 1623316"/>
                    <a:gd name="connsiteX30" fmla="*/ 585950 w 2579136"/>
                    <a:gd name="connsiteY30" fmla="*/ 51370 h 1623316"/>
                    <a:gd name="connsiteX31" fmla="*/ 555127 w 2579136"/>
                    <a:gd name="connsiteY31" fmla="*/ 61645 h 1623316"/>
                    <a:gd name="connsiteX32" fmla="*/ 472934 w 2579136"/>
                    <a:gd name="connsiteY32" fmla="*/ 82193 h 1623316"/>
                    <a:gd name="connsiteX33" fmla="*/ 411289 w 2579136"/>
                    <a:gd name="connsiteY33" fmla="*/ 102741 h 1623316"/>
                    <a:gd name="connsiteX34" fmla="*/ 339370 w 2579136"/>
                    <a:gd name="connsiteY34" fmla="*/ 123289 h 1623316"/>
                    <a:gd name="connsiteX35" fmla="*/ 277725 w 2579136"/>
                    <a:gd name="connsiteY35" fmla="*/ 133564 h 1623316"/>
                    <a:gd name="connsiteX36" fmla="*/ 267451 w 2579136"/>
                    <a:gd name="connsiteY36" fmla="*/ 164386 h 1623316"/>
                    <a:gd name="connsiteX37" fmla="*/ 236629 w 2579136"/>
                    <a:gd name="connsiteY37" fmla="*/ 184934 h 1623316"/>
                    <a:gd name="connsiteX38" fmla="*/ 216080 w 2579136"/>
                    <a:gd name="connsiteY38" fmla="*/ 205483 h 1623316"/>
                    <a:gd name="connsiteX39" fmla="*/ 226354 w 2579136"/>
                    <a:gd name="connsiteY39" fmla="*/ 236305 h 1623316"/>
                    <a:gd name="connsiteX40" fmla="*/ 205806 w 2579136"/>
                    <a:gd name="connsiteY40" fmla="*/ 256854 h 1623316"/>
                    <a:gd name="connsiteX41" fmla="*/ 154435 w 2579136"/>
                    <a:gd name="connsiteY41" fmla="*/ 297950 h 1623316"/>
                    <a:gd name="connsiteX42" fmla="*/ 133887 w 2579136"/>
                    <a:gd name="connsiteY42" fmla="*/ 359595 h 1623316"/>
                    <a:gd name="connsiteX43" fmla="*/ 82516 w 2579136"/>
                    <a:gd name="connsiteY43" fmla="*/ 421240 h 1623316"/>
                    <a:gd name="connsiteX44" fmla="*/ 51694 w 2579136"/>
                    <a:gd name="connsiteY44" fmla="*/ 441788 h 1623316"/>
                    <a:gd name="connsiteX45" fmla="*/ 72242 w 2579136"/>
                    <a:gd name="connsiteY45" fmla="*/ 503433 h 1623316"/>
                    <a:gd name="connsiteX46" fmla="*/ 51694 w 2579136"/>
                    <a:gd name="connsiteY46" fmla="*/ 565078 h 1623316"/>
                    <a:gd name="connsiteX47" fmla="*/ 61968 w 2579136"/>
                    <a:gd name="connsiteY47" fmla="*/ 595901 h 1623316"/>
                    <a:gd name="connsiteX48" fmla="*/ 31145 w 2579136"/>
                    <a:gd name="connsiteY48" fmla="*/ 647272 h 1623316"/>
                    <a:gd name="connsiteX49" fmla="*/ 20871 w 2579136"/>
                    <a:gd name="connsiteY49" fmla="*/ 688368 h 1623316"/>
                    <a:gd name="connsiteX50" fmla="*/ 323 w 2579136"/>
                    <a:gd name="connsiteY50" fmla="*/ 719191 h 1623316"/>
                    <a:gd name="connsiteX51" fmla="*/ 31145 w 2579136"/>
                    <a:gd name="connsiteY51" fmla="*/ 729465 h 1623316"/>
                    <a:gd name="connsiteX52" fmla="*/ 20871 w 2579136"/>
                    <a:gd name="connsiteY52" fmla="*/ 770561 h 1623316"/>
                    <a:gd name="connsiteX53" fmla="*/ 61968 w 2579136"/>
                    <a:gd name="connsiteY53" fmla="*/ 904125 h 1623316"/>
                    <a:gd name="connsiteX54" fmla="*/ 72242 w 2579136"/>
                    <a:gd name="connsiteY54" fmla="*/ 986319 h 1623316"/>
                    <a:gd name="connsiteX55" fmla="*/ 103065 w 2579136"/>
                    <a:gd name="connsiteY55" fmla="*/ 1058238 h 1623316"/>
                    <a:gd name="connsiteX56" fmla="*/ 123613 w 2579136"/>
                    <a:gd name="connsiteY56" fmla="*/ 1130157 h 1623316"/>
                    <a:gd name="connsiteX57" fmla="*/ 144161 w 2579136"/>
                    <a:gd name="connsiteY57" fmla="*/ 1171254 h 1623316"/>
                    <a:gd name="connsiteX58" fmla="*/ 164709 w 2579136"/>
                    <a:gd name="connsiteY58" fmla="*/ 1253447 h 1623316"/>
                    <a:gd name="connsiteX59" fmla="*/ 195532 w 2579136"/>
                    <a:gd name="connsiteY59" fmla="*/ 1243173 h 1623316"/>
                    <a:gd name="connsiteX60" fmla="*/ 257177 w 2579136"/>
                    <a:gd name="connsiteY60" fmla="*/ 1284269 h 1623316"/>
                    <a:gd name="connsiteX61" fmla="*/ 267451 w 2579136"/>
                    <a:gd name="connsiteY61" fmla="*/ 1387011 h 1623316"/>
                    <a:gd name="connsiteX62" fmla="*/ 298274 w 2579136"/>
                    <a:gd name="connsiteY62" fmla="*/ 1376737 h 1623316"/>
                    <a:gd name="connsiteX63" fmla="*/ 308548 w 2579136"/>
                    <a:gd name="connsiteY63" fmla="*/ 1417833 h 1623316"/>
                    <a:gd name="connsiteX64" fmla="*/ 329096 w 2579136"/>
                    <a:gd name="connsiteY64" fmla="*/ 1458930 h 1623316"/>
                    <a:gd name="connsiteX65" fmla="*/ 359918 w 2579136"/>
                    <a:gd name="connsiteY65" fmla="*/ 1510301 h 1623316"/>
                    <a:gd name="connsiteX66" fmla="*/ 390741 w 2579136"/>
                    <a:gd name="connsiteY66" fmla="*/ 1489752 h 1623316"/>
                    <a:gd name="connsiteX67" fmla="*/ 411289 w 2579136"/>
                    <a:gd name="connsiteY67" fmla="*/ 1458930 h 1623316"/>
                    <a:gd name="connsiteX68" fmla="*/ 431838 w 2579136"/>
                    <a:gd name="connsiteY68" fmla="*/ 1520575 h 1623316"/>
                    <a:gd name="connsiteX69" fmla="*/ 452386 w 2579136"/>
                    <a:gd name="connsiteY69" fmla="*/ 1551397 h 1623316"/>
                    <a:gd name="connsiteX70" fmla="*/ 503757 w 2579136"/>
                    <a:gd name="connsiteY70" fmla="*/ 1561672 h 1623316"/>
                    <a:gd name="connsiteX71" fmla="*/ 524305 w 2579136"/>
                    <a:gd name="connsiteY71" fmla="*/ 1623316 h 1623316"/>
                    <a:gd name="connsiteX72" fmla="*/ 544853 w 2579136"/>
                    <a:gd name="connsiteY72" fmla="*/ 1592494 h 1623316"/>
                    <a:gd name="connsiteX73" fmla="*/ 555127 w 2579136"/>
                    <a:gd name="connsiteY73" fmla="*/ 1551397 h 1623316"/>
                    <a:gd name="connsiteX74" fmla="*/ 565402 w 2579136"/>
                    <a:gd name="connsiteY74" fmla="*/ 1520575 h 1623316"/>
                    <a:gd name="connsiteX75" fmla="*/ 596224 w 2579136"/>
                    <a:gd name="connsiteY75" fmla="*/ 1530849 h 1623316"/>
                    <a:gd name="connsiteX76" fmla="*/ 606498 w 2579136"/>
                    <a:gd name="connsiteY76" fmla="*/ 1489752 h 1623316"/>
                    <a:gd name="connsiteX77" fmla="*/ 616772 w 2579136"/>
                    <a:gd name="connsiteY77" fmla="*/ 1356188 h 1623316"/>
                    <a:gd name="connsiteX78" fmla="*/ 637321 w 2579136"/>
                    <a:gd name="connsiteY78" fmla="*/ 1376737 h 1623316"/>
                    <a:gd name="connsiteX79" fmla="*/ 688691 w 2579136"/>
                    <a:gd name="connsiteY79" fmla="*/ 1345914 h 1623316"/>
                    <a:gd name="connsiteX80" fmla="*/ 719514 w 2579136"/>
                    <a:gd name="connsiteY80" fmla="*/ 1294543 h 1623316"/>
                    <a:gd name="connsiteX81" fmla="*/ 740062 w 2579136"/>
                    <a:gd name="connsiteY81" fmla="*/ 1325366 h 1623316"/>
                    <a:gd name="connsiteX82" fmla="*/ 760611 w 2579136"/>
                    <a:gd name="connsiteY82" fmla="*/ 1294543 h 1623316"/>
                    <a:gd name="connsiteX83" fmla="*/ 770885 w 2579136"/>
                    <a:gd name="connsiteY83" fmla="*/ 1263721 h 1623316"/>
                    <a:gd name="connsiteX84" fmla="*/ 832530 w 2579136"/>
                    <a:gd name="connsiteY84" fmla="*/ 1232898 h 1623316"/>
                    <a:gd name="connsiteX85" fmla="*/ 883900 w 2579136"/>
                    <a:gd name="connsiteY85" fmla="*/ 1171254 h 1623316"/>
                    <a:gd name="connsiteX86" fmla="*/ 904449 w 2579136"/>
                    <a:gd name="connsiteY86" fmla="*/ 1150705 h 1623316"/>
                    <a:gd name="connsiteX87" fmla="*/ 945545 w 2579136"/>
                    <a:gd name="connsiteY87" fmla="*/ 1099334 h 1623316"/>
                    <a:gd name="connsiteX88" fmla="*/ 976368 w 2579136"/>
                    <a:gd name="connsiteY88" fmla="*/ 1089060 h 1623316"/>
                    <a:gd name="connsiteX89" fmla="*/ 1058561 w 2579136"/>
                    <a:gd name="connsiteY89" fmla="*/ 1047964 h 1623316"/>
                    <a:gd name="connsiteX90" fmla="*/ 1151029 w 2579136"/>
                    <a:gd name="connsiteY90" fmla="*/ 996593 h 1623316"/>
                    <a:gd name="connsiteX91" fmla="*/ 1202399 w 2579136"/>
                    <a:gd name="connsiteY91" fmla="*/ 945222 h 1623316"/>
                    <a:gd name="connsiteX92" fmla="*/ 1222948 w 2579136"/>
                    <a:gd name="connsiteY92" fmla="*/ 965770 h 1623316"/>
                    <a:gd name="connsiteX93" fmla="*/ 1284593 w 2579136"/>
                    <a:gd name="connsiteY93" fmla="*/ 924674 h 1623316"/>
                    <a:gd name="connsiteX94" fmla="*/ 1346238 w 2579136"/>
                    <a:gd name="connsiteY94" fmla="*/ 883577 h 1623316"/>
                    <a:gd name="connsiteX95" fmla="*/ 1407882 w 2579136"/>
                    <a:gd name="connsiteY95" fmla="*/ 904125 h 1623316"/>
                    <a:gd name="connsiteX96" fmla="*/ 1428431 w 2579136"/>
                    <a:gd name="connsiteY96" fmla="*/ 883577 h 1623316"/>
                    <a:gd name="connsiteX97" fmla="*/ 1459253 w 2579136"/>
                    <a:gd name="connsiteY97" fmla="*/ 863029 h 1623316"/>
                    <a:gd name="connsiteX98" fmla="*/ 1490076 w 2579136"/>
                    <a:gd name="connsiteY98" fmla="*/ 821932 h 1623316"/>
                    <a:gd name="connsiteX99" fmla="*/ 1541447 w 2579136"/>
                    <a:gd name="connsiteY99" fmla="*/ 770561 h 1623316"/>
                    <a:gd name="connsiteX100" fmla="*/ 1633914 w 2579136"/>
                    <a:gd name="connsiteY100" fmla="*/ 719191 h 1623316"/>
                    <a:gd name="connsiteX101" fmla="*/ 1726381 w 2579136"/>
                    <a:gd name="connsiteY101" fmla="*/ 667820 h 1623316"/>
                    <a:gd name="connsiteX102" fmla="*/ 1777752 w 2579136"/>
                    <a:gd name="connsiteY102" fmla="*/ 657546 h 1623316"/>
                    <a:gd name="connsiteX103" fmla="*/ 1818849 w 2579136"/>
                    <a:gd name="connsiteY103" fmla="*/ 626723 h 1623316"/>
                    <a:gd name="connsiteX104" fmla="*/ 1849671 w 2579136"/>
                    <a:gd name="connsiteY104" fmla="*/ 606175 h 1623316"/>
                    <a:gd name="connsiteX105" fmla="*/ 1870220 w 2579136"/>
                    <a:gd name="connsiteY105" fmla="*/ 626723 h 1623316"/>
                    <a:gd name="connsiteX106" fmla="*/ 1901042 w 2579136"/>
                    <a:gd name="connsiteY106" fmla="*/ 606175 h 1623316"/>
                    <a:gd name="connsiteX107" fmla="*/ 1983235 w 2579136"/>
                    <a:gd name="connsiteY107" fmla="*/ 544530 h 1623316"/>
                    <a:gd name="connsiteX108" fmla="*/ 2055154 w 2579136"/>
                    <a:gd name="connsiteY108" fmla="*/ 523982 h 1623316"/>
                    <a:gd name="connsiteX109" fmla="*/ 2127074 w 2579136"/>
                    <a:gd name="connsiteY109" fmla="*/ 482885 h 1623316"/>
                    <a:gd name="connsiteX110" fmla="*/ 2137348 w 2579136"/>
                    <a:gd name="connsiteY110" fmla="*/ 523982 h 1623316"/>
                    <a:gd name="connsiteX111" fmla="*/ 2157896 w 2579136"/>
                    <a:gd name="connsiteY111" fmla="*/ 503433 h 1623316"/>
                    <a:gd name="connsiteX112" fmla="*/ 2198993 w 2579136"/>
                    <a:gd name="connsiteY112" fmla="*/ 452063 h 1623316"/>
                    <a:gd name="connsiteX113" fmla="*/ 2229815 w 2579136"/>
                    <a:gd name="connsiteY113" fmla="*/ 441788 h 1623316"/>
                    <a:gd name="connsiteX114" fmla="*/ 2270912 w 2579136"/>
                    <a:gd name="connsiteY114" fmla="*/ 421240 h 1623316"/>
                    <a:gd name="connsiteX115" fmla="*/ 2363379 w 2579136"/>
                    <a:gd name="connsiteY115" fmla="*/ 369869 h 1623316"/>
                    <a:gd name="connsiteX116" fmla="*/ 2445572 w 2579136"/>
                    <a:gd name="connsiteY116" fmla="*/ 308224 h 1623316"/>
                    <a:gd name="connsiteX117" fmla="*/ 2466121 w 2579136"/>
                    <a:gd name="connsiteY117" fmla="*/ 287676 h 1623316"/>
                    <a:gd name="connsiteX118" fmla="*/ 2507217 w 2579136"/>
                    <a:gd name="connsiteY118" fmla="*/ 277402 h 1623316"/>
                    <a:gd name="connsiteX119" fmla="*/ 2527766 w 2579136"/>
                    <a:gd name="connsiteY119" fmla="*/ 226031 h 1623316"/>
                    <a:gd name="connsiteX120" fmla="*/ 2579136 w 2579136"/>
                    <a:gd name="connsiteY120" fmla="*/ 133564 h 1623316"/>
                    <a:gd name="connsiteX121" fmla="*/ 2476395 w 2579136"/>
                    <a:gd name="connsiteY121" fmla="*/ 123289 h 1623316"/>
                    <a:gd name="connsiteX122" fmla="*/ 2445572 w 2579136"/>
                    <a:gd name="connsiteY122" fmla="*/ 133564 h 1623316"/>
                    <a:gd name="connsiteX123" fmla="*/ 2425024 w 2579136"/>
                    <a:gd name="connsiteY123" fmla="*/ 195209 h 162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579136" h="1623316">
                      <a:moveTo>
                        <a:pt x="2517491" y="154112"/>
                      </a:moveTo>
                      <a:cubicBezTo>
                        <a:pt x="2490093" y="150687"/>
                        <a:pt x="2462464" y="148777"/>
                        <a:pt x="2435298" y="143838"/>
                      </a:cubicBezTo>
                      <a:cubicBezTo>
                        <a:pt x="2424643" y="141901"/>
                        <a:pt x="2414982" y="136191"/>
                        <a:pt x="2404476" y="133564"/>
                      </a:cubicBezTo>
                      <a:cubicBezTo>
                        <a:pt x="2387535" y="129328"/>
                        <a:pt x="2370229" y="126714"/>
                        <a:pt x="2353105" y="123289"/>
                      </a:cubicBezTo>
                      <a:cubicBezTo>
                        <a:pt x="2329132" y="126714"/>
                        <a:pt x="2304932" y="128815"/>
                        <a:pt x="2281186" y="133564"/>
                      </a:cubicBezTo>
                      <a:cubicBezTo>
                        <a:pt x="2270566" y="135688"/>
                        <a:pt x="2258820" y="137073"/>
                        <a:pt x="2250363" y="143838"/>
                      </a:cubicBezTo>
                      <a:cubicBezTo>
                        <a:pt x="2240721" y="151552"/>
                        <a:pt x="2236664" y="164386"/>
                        <a:pt x="2229815" y="174660"/>
                      </a:cubicBezTo>
                      <a:cubicBezTo>
                        <a:pt x="2217298" y="170488"/>
                        <a:pt x="2148423" y="145779"/>
                        <a:pt x="2127074" y="143838"/>
                      </a:cubicBezTo>
                      <a:cubicBezTo>
                        <a:pt x="2065587" y="138248"/>
                        <a:pt x="2003784" y="136989"/>
                        <a:pt x="1942139" y="133564"/>
                      </a:cubicBezTo>
                      <a:cubicBezTo>
                        <a:pt x="1911185" y="112927"/>
                        <a:pt x="1906718" y="108109"/>
                        <a:pt x="1870220" y="92467"/>
                      </a:cubicBezTo>
                      <a:cubicBezTo>
                        <a:pt x="1860266" y="88201"/>
                        <a:pt x="1849671" y="85618"/>
                        <a:pt x="1839397" y="82193"/>
                      </a:cubicBezTo>
                      <a:cubicBezTo>
                        <a:pt x="1794931" y="87134"/>
                        <a:pt x="1740538" y="102638"/>
                        <a:pt x="1695559" y="82193"/>
                      </a:cubicBezTo>
                      <a:cubicBezTo>
                        <a:pt x="1673077" y="71974"/>
                        <a:pt x="1633914" y="41096"/>
                        <a:pt x="1633914" y="41096"/>
                      </a:cubicBezTo>
                      <a:cubicBezTo>
                        <a:pt x="1620215" y="44521"/>
                        <a:pt x="1606394" y="47491"/>
                        <a:pt x="1592817" y="51370"/>
                      </a:cubicBezTo>
                      <a:cubicBezTo>
                        <a:pt x="1582404" y="54345"/>
                        <a:pt x="1572825" y="61645"/>
                        <a:pt x="1561995" y="61645"/>
                      </a:cubicBezTo>
                      <a:cubicBezTo>
                        <a:pt x="1547874" y="61645"/>
                        <a:pt x="1534597" y="54795"/>
                        <a:pt x="1520898" y="51370"/>
                      </a:cubicBezTo>
                      <a:cubicBezTo>
                        <a:pt x="1510624" y="44521"/>
                        <a:pt x="1501425" y="35686"/>
                        <a:pt x="1490076" y="30822"/>
                      </a:cubicBezTo>
                      <a:cubicBezTo>
                        <a:pt x="1477097" y="25260"/>
                        <a:pt x="1463100" y="20548"/>
                        <a:pt x="1448979" y="20548"/>
                      </a:cubicBezTo>
                      <a:cubicBezTo>
                        <a:pt x="1424182" y="20548"/>
                        <a:pt x="1391109" y="32988"/>
                        <a:pt x="1366786" y="41096"/>
                      </a:cubicBezTo>
                      <a:cubicBezTo>
                        <a:pt x="1356512" y="34247"/>
                        <a:pt x="1347247" y="25563"/>
                        <a:pt x="1335963" y="20548"/>
                      </a:cubicBezTo>
                      <a:cubicBezTo>
                        <a:pt x="1316170" y="11751"/>
                        <a:pt x="1274318" y="0"/>
                        <a:pt x="1274318" y="0"/>
                      </a:cubicBezTo>
                      <a:cubicBezTo>
                        <a:pt x="1253770" y="6849"/>
                        <a:pt x="1227990" y="5233"/>
                        <a:pt x="1212674" y="20548"/>
                      </a:cubicBezTo>
                      <a:cubicBezTo>
                        <a:pt x="1205824" y="27397"/>
                        <a:pt x="1201315" y="38033"/>
                        <a:pt x="1192125" y="41096"/>
                      </a:cubicBezTo>
                      <a:cubicBezTo>
                        <a:pt x="1169151" y="48754"/>
                        <a:pt x="1144032" y="47038"/>
                        <a:pt x="1120206" y="51370"/>
                      </a:cubicBezTo>
                      <a:cubicBezTo>
                        <a:pt x="1091829" y="56530"/>
                        <a:pt x="1074692" y="63117"/>
                        <a:pt x="1048287" y="71919"/>
                      </a:cubicBezTo>
                      <a:cubicBezTo>
                        <a:pt x="1041438" y="61645"/>
                        <a:pt x="1039453" y="45001"/>
                        <a:pt x="1027739" y="41096"/>
                      </a:cubicBezTo>
                      <a:cubicBezTo>
                        <a:pt x="1021286" y="38945"/>
                        <a:pt x="965409" y="58448"/>
                        <a:pt x="955820" y="61645"/>
                      </a:cubicBezTo>
                      <a:cubicBezTo>
                        <a:pt x="928422" y="58220"/>
                        <a:pt x="900792" y="56309"/>
                        <a:pt x="873626" y="51370"/>
                      </a:cubicBezTo>
                      <a:cubicBezTo>
                        <a:pt x="862971" y="49433"/>
                        <a:pt x="853217" y="44071"/>
                        <a:pt x="842804" y="41096"/>
                      </a:cubicBezTo>
                      <a:cubicBezTo>
                        <a:pt x="829227" y="37217"/>
                        <a:pt x="815406" y="34247"/>
                        <a:pt x="801707" y="30822"/>
                      </a:cubicBezTo>
                      <a:cubicBezTo>
                        <a:pt x="670391" y="57085"/>
                        <a:pt x="849849" y="23590"/>
                        <a:pt x="585950" y="51370"/>
                      </a:cubicBezTo>
                      <a:cubicBezTo>
                        <a:pt x="575179" y="52504"/>
                        <a:pt x="565576" y="58795"/>
                        <a:pt x="555127" y="61645"/>
                      </a:cubicBezTo>
                      <a:cubicBezTo>
                        <a:pt x="527881" y="69076"/>
                        <a:pt x="499726" y="73263"/>
                        <a:pt x="472934" y="82193"/>
                      </a:cubicBezTo>
                      <a:lnTo>
                        <a:pt x="411289" y="102741"/>
                      </a:lnTo>
                      <a:cubicBezTo>
                        <a:pt x="381909" y="112534"/>
                        <a:pt x="371627" y="116837"/>
                        <a:pt x="339370" y="123289"/>
                      </a:cubicBezTo>
                      <a:cubicBezTo>
                        <a:pt x="318943" y="127375"/>
                        <a:pt x="298273" y="130139"/>
                        <a:pt x="277725" y="133564"/>
                      </a:cubicBezTo>
                      <a:cubicBezTo>
                        <a:pt x="274300" y="143838"/>
                        <a:pt x="274216" y="155929"/>
                        <a:pt x="267451" y="164386"/>
                      </a:cubicBezTo>
                      <a:cubicBezTo>
                        <a:pt x="259737" y="174028"/>
                        <a:pt x="246271" y="177220"/>
                        <a:pt x="236629" y="184934"/>
                      </a:cubicBezTo>
                      <a:cubicBezTo>
                        <a:pt x="229065" y="190985"/>
                        <a:pt x="222930" y="198633"/>
                        <a:pt x="216080" y="205483"/>
                      </a:cubicBezTo>
                      <a:cubicBezTo>
                        <a:pt x="219505" y="215757"/>
                        <a:pt x="228478" y="225686"/>
                        <a:pt x="226354" y="236305"/>
                      </a:cubicBezTo>
                      <a:cubicBezTo>
                        <a:pt x="224454" y="245804"/>
                        <a:pt x="213370" y="250803"/>
                        <a:pt x="205806" y="256854"/>
                      </a:cubicBezTo>
                      <a:cubicBezTo>
                        <a:pt x="140990" y="308708"/>
                        <a:pt x="204060" y="248327"/>
                        <a:pt x="154435" y="297950"/>
                      </a:cubicBezTo>
                      <a:cubicBezTo>
                        <a:pt x="147586" y="318498"/>
                        <a:pt x="146883" y="342267"/>
                        <a:pt x="133887" y="359595"/>
                      </a:cubicBezTo>
                      <a:cubicBezTo>
                        <a:pt x="118896" y="379583"/>
                        <a:pt x="102930" y="404909"/>
                        <a:pt x="82516" y="421240"/>
                      </a:cubicBezTo>
                      <a:cubicBezTo>
                        <a:pt x="72874" y="428954"/>
                        <a:pt x="61968" y="434939"/>
                        <a:pt x="51694" y="441788"/>
                      </a:cubicBezTo>
                      <a:cubicBezTo>
                        <a:pt x="92331" y="468881"/>
                        <a:pt x="87722" y="451832"/>
                        <a:pt x="72242" y="503433"/>
                      </a:cubicBezTo>
                      <a:cubicBezTo>
                        <a:pt x="66018" y="524179"/>
                        <a:pt x="51694" y="565078"/>
                        <a:pt x="51694" y="565078"/>
                      </a:cubicBezTo>
                      <a:cubicBezTo>
                        <a:pt x="55119" y="575352"/>
                        <a:pt x="61968" y="585071"/>
                        <a:pt x="61968" y="595901"/>
                      </a:cubicBezTo>
                      <a:cubicBezTo>
                        <a:pt x="61968" y="622576"/>
                        <a:pt x="47422" y="630995"/>
                        <a:pt x="31145" y="647272"/>
                      </a:cubicBezTo>
                      <a:cubicBezTo>
                        <a:pt x="27720" y="660971"/>
                        <a:pt x="26433" y="675389"/>
                        <a:pt x="20871" y="688368"/>
                      </a:cubicBezTo>
                      <a:cubicBezTo>
                        <a:pt x="16007" y="699718"/>
                        <a:pt x="-2672" y="707212"/>
                        <a:pt x="323" y="719191"/>
                      </a:cubicBezTo>
                      <a:cubicBezTo>
                        <a:pt x="2950" y="729697"/>
                        <a:pt x="20871" y="726040"/>
                        <a:pt x="31145" y="729465"/>
                      </a:cubicBezTo>
                      <a:cubicBezTo>
                        <a:pt x="27720" y="743164"/>
                        <a:pt x="19865" y="756477"/>
                        <a:pt x="20871" y="770561"/>
                      </a:cubicBezTo>
                      <a:cubicBezTo>
                        <a:pt x="27303" y="860603"/>
                        <a:pt x="27894" y="853014"/>
                        <a:pt x="61968" y="904125"/>
                      </a:cubicBezTo>
                      <a:cubicBezTo>
                        <a:pt x="65393" y="931523"/>
                        <a:pt x="67303" y="959153"/>
                        <a:pt x="72242" y="986319"/>
                      </a:cubicBezTo>
                      <a:cubicBezTo>
                        <a:pt x="76561" y="1010075"/>
                        <a:pt x="92944" y="1037996"/>
                        <a:pt x="103065" y="1058238"/>
                      </a:cubicBezTo>
                      <a:cubicBezTo>
                        <a:pt x="108278" y="1079091"/>
                        <a:pt x="114770" y="1109523"/>
                        <a:pt x="123613" y="1130157"/>
                      </a:cubicBezTo>
                      <a:cubicBezTo>
                        <a:pt x="129646" y="1144235"/>
                        <a:pt x="138128" y="1157176"/>
                        <a:pt x="144161" y="1171254"/>
                      </a:cubicBezTo>
                      <a:cubicBezTo>
                        <a:pt x="156008" y="1198898"/>
                        <a:pt x="158678" y="1223294"/>
                        <a:pt x="164709" y="1253447"/>
                      </a:cubicBezTo>
                      <a:cubicBezTo>
                        <a:pt x="174983" y="1250022"/>
                        <a:pt x="185258" y="1239748"/>
                        <a:pt x="195532" y="1243173"/>
                      </a:cubicBezTo>
                      <a:cubicBezTo>
                        <a:pt x="218961" y="1250982"/>
                        <a:pt x="257177" y="1284269"/>
                        <a:pt x="257177" y="1284269"/>
                      </a:cubicBezTo>
                      <a:cubicBezTo>
                        <a:pt x="260602" y="1318516"/>
                        <a:pt x="253472" y="1355559"/>
                        <a:pt x="267451" y="1387011"/>
                      </a:cubicBezTo>
                      <a:cubicBezTo>
                        <a:pt x="271850" y="1396908"/>
                        <a:pt x="289610" y="1370239"/>
                        <a:pt x="298274" y="1376737"/>
                      </a:cubicBezTo>
                      <a:cubicBezTo>
                        <a:pt x="309570" y="1385209"/>
                        <a:pt x="303590" y="1404612"/>
                        <a:pt x="308548" y="1417833"/>
                      </a:cubicBezTo>
                      <a:cubicBezTo>
                        <a:pt x="313926" y="1432174"/>
                        <a:pt x="323063" y="1444852"/>
                        <a:pt x="329096" y="1458930"/>
                      </a:cubicBezTo>
                      <a:cubicBezTo>
                        <a:pt x="349102" y="1505610"/>
                        <a:pt x="325748" y="1476129"/>
                        <a:pt x="359918" y="1510301"/>
                      </a:cubicBezTo>
                      <a:cubicBezTo>
                        <a:pt x="370192" y="1503451"/>
                        <a:pt x="382009" y="1498484"/>
                        <a:pt x="390741" y="1489752"/>
                      </a:cubicBezTo>
                      <a:cubicBezTo>
                        <a:pt x="399472" y="1481021"/>
                        <a:pt x="401411" y="1451521"/>
                        <a:pt x="411289" y="1458930"/>
                      </a:cubicBezTo>
                      <a:cubicBezTo>
                        <a:pt x="428617" y="1471926"/>
                        <a:pt x="419823" y="1502553"/>
                        <a:pt x="431838" y="1520575"/>
                      </a:cubicBezTo>
                      <a:lnTo>
                        <a:pt x="452386" y="1551397"/>
                      </a:lnTo>
                      <a:cubicBezTo>
                        <a:pt x="478883" y="1542565"/>
                        <a:pt x="487639" y="1529436"/>
                        <a:pt x="503757" y="1561672"/>
                      </a:cubicBezTo>
                      <a:cubicBezTo>
                        <a:pt x="513444" y="1581045"/>
                        <a:pt x="524305" y="1623316"/>
                        <a:pt x="524305" y="1623316"/>
                      </a:cubicBezTo>
                      <a:cubicBezTo>
                        <a:pt x="531154" y="1613042"/>
                        <a:pt x="539989" y="1603843"/>
                        <a:pt x="544853" y="1592494"/>
                      </a:cubicBezTo>
                      <a:cubicBezTo>
                        <a:pt x="550415" y="1579515"/>
                        <a:pt x="551248" y="1564974"/>
                        <a:pt x="555127" y="1551397"/>
                      </a:cubicBezTo>
                      <a:cubicBezTo>
                        <a:pt x="558102" y="1540984"/>
                        <a:pt x="561977" y="1530849"/>
                        <a:pt x="565402" y="1520575"/>
                      </a:cubicBezTo>
                      <a:cubicBezTo>
                        <a:pt x="575676" y="1524000"/>
                        <a:pt x="587560" y="1537347"/>
                        <a:pt x="596224" y="1530849"/>
                      </a:cubicBezTo>
                      <a:cubicBezTo>
                        <a:pt x="607520" y="1522376"/>
                        <a:pt x="604848" y="1503776"/>
                        <a:pt x="606498" y="1489752"/>
                      </a:cubicBezTo>
                      <a:cubicBezTo>
                        <a:pt x="611715" y="1445405"/>
                        <a:pt x="613347" y="1400709"/>
                        <a:pt x="616772" y="1356188"/>
                      </a:cubicBezTo>
                      <a:cubicBezTo>
                        <a:pt x="623622" y="1363038"/>
                        <a:pt x="627822" y="1374837"/>
                        <a:pt x="637321" y="1376737"/>
                      </a:cubicBezTo>
                      <a:cubicBezTo>
                        <a:pt x="659550" y="1381183"/>
                        <a:pt x="676391" y="1358215"/>
                        <a:pt x="688691" y="1345914"/>
                      </a:cubicBezTo>
                      <a:cubicBezTo>
                        <a:pt x="689899" y="1342290"/>
                        <a:pt x="702158" y="1290204"/>
                        <a:pt x="719514" y="1294543"/>
                      </a:cubicBezTo>
                      <a:cubicBezTo>
                        <a:pt x="731493" y="1297538"/>
                        <a:pt x="733213" y="1315092"/>
                        <a:pt x="740062" y="1325366"/>
                      </a:cubicBezTo>
                      <a:cubicBezTo>
                        <a:pt x="746912" y="1315092"/>
                        <a:pt x="755089" y="1305588"/>
                        <a:pt x="760611" y="1294543"/>
                      </a:cubicBezTo>
                      <a:cubicBezTo>
                        <a:pt x="765454" y="1284857"/>
                        <a:pt x="764120" y="1272178"/>
                        <a:pt x="770885" y="1263721"/>
                      </a:cubicBezTo>
                      <a:cubicBezTo>
                        <a:pt x="785369" y="1245616"/>
                        <a:pt x="812226" y="1239666"/>
                        <a:pt x="832530" y="1232898"/>
                      </a:cubicBezTo>
                      <a:cubicBezTo>
                        <a:pt x="905747" y="1159681"/>
                        <a:pt x="826683" y="1242774"/>
                        <a:pt x="883900" y="1171254"/>
                      </a:cubicBezTo>
                      <a:cubicBezTo>
                        <a:pt x="889951" y="1163690"/>
                        <a:pt x="898398" y="1158269"/>
                        <a:pt x="904449" y="1150705"/>
                      </a:cubicBezTo>
                      <a:cubicBezTo>
                        <a:pt x="917370" y="1134554"/>
                        <a:pt x="926465" y="1110782"/>
                        <a:pt x="945545" y="1099334"/>
                      </a:cubicBezTo>
                      <a:cubicBezTo>
                        <a:pt x="954832" y="1093762"/>
                        <a:pt x="966094" y="1092485"/>
                        <a:pt x="976368" y="1089060"/>
                      </a:cubicBezTo>
                      <a:cubicBezTo>
                        <a:pt x="1035397" y="1030031"/>
                        <a:pt x="1004765" y="1030030"/>
                        <a:pt x="1058561" y="1047964"/>
                      </a:cubicBezTo>
                      <a:cubicBezTo>
                        <a:pt x="1129217" y="1000860"/>
                        <a:pt x="1096777" y="1014676"/>
                        <a:pt x="1151029" y="996593"/>
                      </a:cubicBezTo>
                      <a:cubicBezTo>
                        <a:pt x="1160161" y="982894"/>
                        <a:pt x="1179567" y="945222"/>
                        <a:pt x="1202399" y="945222"/>
                      </a:cubicBezTo>
                      <a:cubicBezTo>
                        <a:pt x="1212086" y="945222"/>
                        <a:pt x="1216098" y="958921"/>
                        <a:pt x="1222948" y="965770"/>
                      </a:cubicBezTo>
                      <a:cubicBezTo>
                        <a:pt x="1308476" y="944388"/>
                        <a:pt x="1227832" y="974339"/>
                        <a:pt x="1284593" y="924674"/>
                      </a:cubicBezTo>
                      <a:cubicBezTo>
                        <a:pt x="1303179" y="908412"/>
                        <a:pt x="1346238" y="883577"/>
                        <a:pt x="1346238" y="883577"/>
                      </a:cubicBezTo>
                      <a:cubicBezTo>
                        <a:pt x="1366786" y="890426"/>
                        <a:pt x="1392566" y="919440"/>
                        <a:pt x="1407882" y="904125"/>
                      </a:cubicBezTo>
                      <a:cubicBezTo>
                        <a:pt x="1414732" y="897276"/>
                        <a:pt x="1420867" y="889628"/>
                        <a:pt x="1428431" y="883577"/>
                      </a:cubicBezTo>
                      <a:cubicBezTo>
                        <a:pt x="1438073" y="875863"/>
                        <a:pt x="1450522" y="871760"/>
                        <a:pt x="1459253" y="863029"/>
                      </a:cubicBezTo>
                      <a:cubicBezTo>
                        <a:pt x="1471361" y="850921"/>
                        <a:pt x="1479802" y="835631"/>
                        <a:pt x="1490076" y="821932"/>
                      </a:cubicBezTo>
                      <a:cubicBezTo>
                        <a:pt x="1514170" y="749649"/>
                        <a:pt x="1477968" y="834040"/>
                        <a:pt x="1541447" y="770561"/>
                      </a:cubicBezTo>
                      <a:cubicBezTo>
                        <a:pt x="1609432" y="702576"/>
                        <a:pt x="1488951" y="739900"/>
                        <a:pt x="1633914" y="719191"/>
                      </a:cubicBezTo>
                      <a:cubicBezTo>
                        <a:pt x="1703217" y="649888"/>
                        <a:pt x="1667991" y="648357"/>
                        <a:pt x="1726381" y="667820"/>
                      </a:cubicBezTo>
                      <a:cubicBezTo>
                        <a:pt x="1743505" y="664395"/>
                        <a:pt x="1761794" y="664638"/>
                        <a:pt x="1777752" y="657546"/>
                      </a:cubicBezTo>
                      <a:cubicBezTo>
                        <a:pt x="1793400" y="650591"/>
                        <a:pt x="1804915" y="636676"/>
                        <a:pt x="1818849" y="626723"/>
                      </a:cubicBezTo>
                      <a:cubicBezTo>
                        <a:pt x="1828897" y="619546"/>
                        <a:pt x="1839397" y="613024"/>
                        <a:pt x="1849671" y="606175"/>
                      </a:cubicBezTo>
                      <a:cubicBezTo>
                        <a:pt x="1856521" y="613024"/>
                        <a:pt x="1860533" y="626723"/>
                        <a:pt x="1870220" y="626723"/>
                      </a:cubicBezTo>
                      <a:cubicBezTo>
                        <a:pt x="1882568" y="626723"/>
                        <a:pt x="1891056" y="613438"/>
                        <a:pt x="1901042" y="606175"/>
                      </a:cubicBezTo>
                      <a:cubicBezTo>
                        <a:pt x="1928739" y="586032"/>
                        <a:pt x="1950306" y="553938"/>
                        <a:pt x="1983235" y="544530"/>
                      </a:cubicBezTo>
                      <a:cubicBezTo>
                        <a:pt x="2007208" y="537681"/>
                        <a:pt x="2031723" y="532502"/>
                        <a:pt x="2055154" y="523982"/>
                      </a:cubicBezTo>
                      <a:cubicBezTo>
                        <a:pt x="2083828" y="513555"/>
                        <a:pt x="2102427" y="499316"/>
                        <a:pt x="2127074" y="482885"/>
                      </a:cubicBezTo>
                      <a:cubicBezTo>
                        <a:pt x="2130499" y="496584"/>
                        <a:pt x="2125599" y="516149"/>
                        <a:pt x="2137348" y="523982"/>
                      </a:cubicBezTo>
                      <a:cubicBezTo>
                        <a:pt x="2145408" y="529355"/>
                        <a:pt x="2151845" y="510997"/>
                        <a:pt x="2157896" y="503433"/>
                      </a:cubicBezTo>
                      <a:cubicBezTo>
                        <a:pt x="2170821" y="487277"/>
                        <a:pt x="2179908" y="463514"/>
                        <a:pt x="2198993" y="452063"/>
                      </a:cubicBezTo>
                      <a:cubicBezTo>
                        <a:pt x="2208279" y="446491"/>
                        <a:pt x="2219861" y="446054"/>
                        <a:pt x="2229815" y="441788"/>
                      </a:cubicBezTo>
                      <a:cubicBezTo>
                        <a:pt x="2243892" y="435755"/>
                        <a:pt x="2257779" y="429120"/>
                        <a:pt x="2270912" y="421240"/>
                      </a:cubicBezTo>
                      <a:cubicBezTo>
                        <a:pt x="2359234" y="368247"/>
                        <a:pt x="2301381" y="390535"/>
                        <a:pt x="2363379" y="369869"/>
                      </a:cubicBezTo>
                      <a:cubicBezTo>
                        <a:pt x="2422408" y="310840"/>
                        <a:pt x="2391776" y="326156"/>
                        <a:pt x="2445572" y="308224"/>
                      </a:cubicBezTo>
                      <a:cubicBezTo>
                        <a:pt x="2452422" y="301375"/>
                        <a:pt x="2457457" y="292008"/>
                        <a:pt x="2466121" y="287676"/>
                      </a:cubicBezTo>
                      <a:cubicBezTo>
                        <a:pt x="2478751" y="281361"/>
                        <a:pt x="2497232" y="287387"/>
                        <a:pt x="2507217" y="277402"/>
                      </a:cubicBezTo>
                      <a:cubicBezTo>
                        <a:pt x="2520258" y="264361"/>
                        <a:pt x="2518935" y="242222"/>
                        <a:pt x="2527766" y="226031"/>
                      </a:cubicBezTo>
                      <a:cubicBezTo>
                        <a:pt x="2588326" y="115003"/>
                        <a:pt x="2555151" y="205519"/>
                        <a:pt x="2579136" y="133564"/>
                      </a:cubicBezTo>
                      <a:cubicBezTo>
                        <a:pt x="2544889" y="130139"/>
                        <a:pt x="2510813" y="123289"/>
                        <a:pt x="2476395" y="123289"/>
                      </a:cubicBezTo>
                      <a:cubicBezTo>
                        <a:pt x="2465565" y="123289"/>
                        <a:pt x="2451867" y="124751"/>
                        <a:pt x="2445572" y="133564"/>
                      </a:cubicBezTo>
                      <a:cubicBezTo>
                        <a:pt x="2432983" y="151189"/>
                        <a:pt x="2425024" y="195209"/>
                        <a:pt x="2425024" y="195209"/>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a:extLst>
                    <a:ext uri="{FF2B5EF4-FFF2-40B4-BE49-F238E27FC236}">
                      <a16:creationId xmlns:a16="http://schemas.microsoft.com/office/drawing/2014/main" id="{A9C5A9EB-A239-4B47-B499-60CA1356FAF5}"/>
                    </a:ext>
                  </a:extLst>
                </p:cNvPr>
                <p:cNvSpPr/>
                <p:nvPr/>
              </p:nvSpPr>
              <p:spPr>
                <a:xfrm>
                  <a:off x="6811766" y="4222679"/>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a:extLst>
                    <a:ext uri="{FF2B5EF4-FFF2-40B4-BE49-F238E27FC236}">
                      <a16:creationId xmlns:a16="http://schemas.microsoft.com/office/drawing/2014/main" id="{A6E5C4C7-178F-5F4A-B5FD-DE04CF7A8255}"/>
                    </a:ext>
                  </a:extLst>
                </p:cNvPr>
                <p:cNvSpPr/>
                <p:nvPr/>
              </p:nvSpPr>
              <p:spPr>
                <a:xfrm>
                  <a:off x="8382000" y="4344257"/>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19">
                  <a:extLst>
                    <a:ext uri="{FF2B5EF4-FFF2-40B4-BE49-F238E27FC236}">
                      <a16:creationId xmlns:a16="http://schemas.microsoft.com/office/drawing/2014/main" id="{98428FA9-FBB2-8647-B7BB-1FB2144DD280}"/>
                    </a:ext>
                  </a:extLst>
                </p:cNvPr>
                <p:cNvSpPr/>
                <p:nvPr/>
              </p:nvSpPr>
              <p:spPr>
                <a:xfrm>
                  <a:off x="6633529" y="4708616"/>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a:extLst>
                    <a:ext uri="{FF2B5EF4-FFF2-40B4-BE49-F238E27FC236}">
                      <a16:creationId xmlns:a16="http://schemas.microsoft.com/office/drawing/2014/main" id="{3DEE66C2-399B-8549-9E45-6AEBEF4D8A99}"/>
                    </a:ext>
                  </a:extLst>
                </p:cNvPr>
                <p:cNvSpPr/>
                <p:nvPr/>
              </p:nvSpPr>
              <p:spPr>
                <a:xfrm>
                  <a:off x="6776395" y="5071377"/>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a:extLst>
                    <a:ext uri="{FF2B5EF4-FFF2-40B4-BE49-F238E27FC236}">
                      <a16:creationId xmlns:a16="http://schemas.microsoft.com/office/drawing/2014/main" id="{AB95B27C-172C-724D-BA56-1BA8B69A31A0}"/>
                    </a:ext>
                  </a:extLst>
                </p:cNvPr>
                <p:cNvSpPr/>
                <p:nvPr/>
              </p:nvSpPr>
              <p:spPr>
                <a:xfrm>
                  <a:off x="7267192" y="4232954"/>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a:extLst>
                    <a:ext uri="{FF2B5EF4-FFF2-40B4-BE49-F238E27FC236}">
                      <a16:creationId xmlns:a16="http://schemas.microsoft.com/office/drawing/2014/main" id="{16F6CC37-D39B-A349-825A-D327768A89F2}"/>
                    </a:ext>
                  </a:extLst>
                </p:cNvPr>
                <p:cNvSpPr/>
                <p:nvPr/>
              </p:nvSpPr>
              <p:spPr>
                <a:xfrm>
                  <a:off x="7325422" y="4462052"/>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a:extLst>
                    <a:ext uri="{FF2B5EF4-FFF2-40B4-BE49-F238E27FC236}">
                      <a16:creationId xmlns:a16="http://schemas.microsoft.com/office/drawing/2014/main" id="{43629517-C79B-5D4F-84C5-EBCC77EF5B4D}"/>
                    </a:ext>
                  </a:extLst>
                </p:cNvPr>
                <p:cNvSpPr/>
                <p:nvPr/>
              </p:nvSpPr>
              <p:spPr>
                <a:xfrm>
                  <a:off x="7825902" y="4251790"/>
                  <a:ext cx="154133" cy="143838"/>
                </a:xfrm>
                <a:custGeom>
                  <a:avLst/>
                  <a:gdLst>
                    <a:gd name="connsiteX0" fmla="*/ 0 w 154133"/>
                    <a:gd name="connsiteY0" fmla="*/ 143838 h 143838"/>
                    <a:gd name="connsiteX1" fmla="*/ 61645 w 154133"/>
                    <a:gd name="connsiteY1" fmla="*/ 71919 h 143838"/>
                    <a:gd name="connsiteX2" fmla="*/ 82194 w 154133"/>
                    <a:gd name="connsiteY2" fmla="*/ 51371 h 143838"/>
                    <a:gd name="connsiteX3" fmla="*/ 133564 w 154133"/>
                    <a:gd name="connsiteY3" fmla="*/ 0 h 143838"/>
                    <a:gd name="connsiteX4" fmla="*/ 143838 w 154133"/>
                    <a:gd name="connsiteY4" fmla="*/ 30822 h 143838"/>
                    <a:gd name="connsiteX5" fmla="*/ 154113 w 154133"/>
                    <a:gd name="connsiteY5" fmla="*/ 123290 h 14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33" h="143838">
                      <a:moveTo>
                        <a:pt x="0" y="143838"/>
                      </a:moveTo>
                      <a:cubicBezTo>
                        <a:pt x="20548" y="119865"/>
                        <a:pt x="40668" y="95518"/>
                        <a:pt x="61645" y="71919"/>
                      </a:cubicBezTo>
                      <a:cubicBezTo>
                        <a:pt x="68081" y="64679"/>
                        <a:pt x="76143" y="58935"/>
                        <a:pt x="82194" y="51371"/>
                      </a:cubicBezTo>
                      <a:cubicBezTo>
                        <a:pt x="121336" y="2444"/>
                        <a:pt x="80724" y="35227"/>
                        <a:pt x="133564" y="0"/>
                      </a:cubicBezTo>
                      <a:cubicBezTo>
                        <a:pt x="136989" y="10274"/>
                        <a:pt x="141714" y="20203"/>
                        <a:pt x="143838" y="30822"/>
                      </a:cubicBezTo>
                      <a:cubicBezTo>
                        <a:pt x="155082" y="87039"/>
                        <a:pt x="154113" y="84884"/>
                        <a:pt x="154113" y="12329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Right Arrow 26">
                <a:extLst>
                  <a:ext uri="{FF2B5EF4-FFF2-40B4-BE49-F238E27FC236}">
                    <a16:creationId xmlns:a16="http://schemas.microsoft.com/office/drawing/2014/main" id="{6826412F-D7F4-5841-80A4-2BF1DF1AB7D9}"/>
                  </a:ext>
                </a:extLst>
              </p:cNvPr>
              <p:cNvSpPr/>
              <p:nvPr/>
            </p:nvSpPr>
            <p:spPr>
              <a:xfrm>
                <a:off x="4267094" y="3856944"/>
                <a:ext cx="681336" cy="193219"/>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ight Arrow 29"/>
              <p:cNvSpPr/>
              <p:nvPr/>
            </p:nvSpPr>
            <p:spPr>
              <a:xfrm rot="20245930">
                <a:off x="6796274" y="2900067"/>
                <a:ext cx="1363851" cy="154983"/>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ight Arrow 30"/>
              <p:cNvSpPr/>
              <p:nvPr/>
            </p:nvSpPr>
            <p:spPr>
              <a:xfrm rot="646730">
                <a:off x="6644732" y="4419529"/>
                <a:ext cx="1363851" cy="154983"/>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extBox 31"/>
              <p:cNvSpPr txBox="1"/>
              <p:nvPr/>
            </p:nvSpPr>
            <p:spPr>
              <a:xfrm>
                <a:off x="2935599" y="4935073"/>
                <a:ext cx="2955338" cy="492443"/>
              </a:xfrm>
              <a:prstGeom prst="rect">
                <a:avLst/>
              </a:prstGeom>
              <a:noFill/>
            </p:spPr>
            <p:txBody>
              <a:bodyPr wrap="none" rtlCol="0">
                <a:spAutoFit/>
              </a:bodyPr>
              <a:lstStyle/>
              <a:p>
                <a:r>
                  <a:rPr lang="en-US" dirty="0"/>
                  <a:t>Chronic Inflammation</a:t>
                </a:r>
              </a:p>
            </p:txBody>
          </p:sp>
          <p:sp>
            <p:nvSpPr>
              <p:cNvPr id="33" name="TextBox 32"/>
              <p:cNvSpPr txBox="1"/>
              <p:nvPr/>
            </p:nvSpPr>
            <p:spPr>
              <a:xfrm>
                <a:off x="6447823" y="2474259"/>
                <a:ext cx="1182291" cy="400109"/>
              </a:xfrm>
              <a:prstGeom prst="rect">
                <a:avLst/>
              </a:prstGeom>
              <a:noFill/>
            </p:spPr>
            <p:txBody>
              <a:bodyPr wrap="none" rtlCol="0">
                <a:spAutoFit/>
              </a:bodyPr>
              <a:lstStyle/>
              <a:p>
                <a:r>
                  <a:rPr lang="en-US" sz="1350"/>
                  <a:t>Liver Cells</a:t>
                </a:r>
              </a:p>
            </p:txBody>
          </p:sp>
          <p:sp>
            <p:nvSpPr>
              <p:cNvPr id="34" name="TextBox 33"/>
              <p:cNvSpPr txBox="1"/>
              <p:nvPr/>
            </p:nvSpPr>
            <p:spPr>
              <a:xfrm>
                <a:off x="6526009" y="4796573"/>
                <a:ext cx="1552135" cy="400109"/>
              </a:xfrm>
              <a:prstGeom prst="rect">
                <a:avLst/>
              </a:prstGeom>
              <a:noFill/>
            </p:spPr>
            <p:txBody>
              <a:bodyPr wrap="none" rtlCol="0">
                <a:spAutoFit/>
              </a:bodyPr>
              <a:lstStyle/>
              <a:p>
                <a:r>
                  <a:rPr lang="en-US" sz="1350" dirty="0"/>
                  <a:t>Bile duct Cells</a:t>
                </a:r>
              </a:p>
            </p:txBody>
          </p:sp>
          <p:sp>
            <p:nvSpPr>
              <p:cNvPr id="35" name="TextBox 34"/>
              <p:cNvSpPr txBox="1"/>
              <p:nvPr/>
            </p:nvSpPr>
            <p:spPr>
              <a:xfrm>
                <a:off x="8011044" y="2257728"/>
                <a:ext cx="2477669" cy="861775"/>
              </a:xfrm>
              <a:prstGeom prst="rect">
                <a:avLst/>
              </a:prstGeom>
              <a:noFill/>
            </p:spPr>
            <p:txBody>
              <a:bodyPr wrap="square" rtlCol="0">
                <a:spAutoFit/>
              </a:bodyPr>
              <a:lstStyle/>
              <a:p>
                <a:pPr algn="ctr"/>
                <a:r>
                  <a:rPr lang="en-US" dirty="0"/>
                  <a:t>Hepatocellular</a:t>
                </a:r>
              </a:p>
              <a:p>
                <a:pPr algn="ctr"/>
                <a:r>
                  <a:rPr lang="en-US" dirty="0"/>
                  <a:t>Carcinoma</a:t>
                </a:r>
                <a:endParaRPr lang="en-US" sz="1500" dirty="0"/>
              </a:p>
            </p:txBody>
          </p:sp>
          <p:sp>
            <p:nvSpPr>
              <p:cNvPr id="36" name="TextBox 35"/>
              <p:cNvSpPr txBox="1"/>
              <p:nvPr/>
            </p:nvSpPr>
            <p:spPr>
              <a:xfrm>
                <a:off x="8170507" y="4490536"/>
                <a:ext cx="2791106" cy="492443"/>
              </a:xfrm>
              <a:prstGeom prst="rect">
                <a:avLst/>
              </a:prstGeom>
              <a:noFill/>
            </p:spPr>
            <p:txBody>
              <a:bodyPr wrap="none" rtlCol="0">
                <a:spAutoFit/>
              </a:bodyPr>
              <a:lstStyle/>
              <a:p>
                <a:r>
                  <a:rPr lang="en-US" dirty="0"/>
                  <a:t>Cholangiocarcinoma</a:t>
                </a:r>
              </a:p>
            </p:txBody>
          </p:sp>
        </p:grpSp>
        <p:sp>
          <p:nvSpPr>
            <p:cNvPr id="38" name="TextBox 37"/>
            <p:cNvSpPr txBox="1"/>
            <p:nvPr/>
          </p:nvSpPr>
          <p:spPr>
            <a:xfrm>
              <a:off x="1987207" y="4719919"/>
              <a:ext cx="1750736" cy="715581"/>
            </a:xfrm>
            <a:prstGeom prst="rect">
              <a:avLst/>
            </a:prstGeom>
            <a:noFill/>
          </p:spPr>
          <p:txBody>
            <a:bodyPr wrap="none" rtlCol="0">
              <a:spAutoFit/>
            </a:bodyPr>
            <a:lstStyle/>
            <a:p>
              <a:r>
                <a:rPr lang="en-US" sz="1350" dirty="0"/>
                <a:t>Viral Disease</a:t>
              </a:r>
            </a:p>
            <a:p>
              <a:r>
                <a:rPr lang="en-US" sz="1350" dirty="0"/>
                <a:t>Toxins (alcohol)</a:t>
              </a:r>
            </a:p>
            <a:p>
              <a:r>
                <a:rPr lang="en-US" sz="1350" dirty="0"/>
                <a:t>Autoimmune Diseases</a:t>
              </a:r>
            </a:p>
          </p:txBody>
        </p:sp>
        <p:cxnSp>
          <p:nvCxnSpPr>
            <p:cNvPr id="41" name="Straight Arrow Connector 40"/>
            <p:cNvCxnSpPr/>
            <p:nvPr/>
          </p:nvCxnSpPr>
          <p:spPr>
            <a:xfrm flipV="1">
              <a:off x="2816134" y="3772884"/>
              <a:ext cx="91515" cy="471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154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Bile Ducts: </a:t>
            </a:r>
            <a:r>
              <a:rPr lang="en-US" i="1" dirty="0"/>
              <a:t>Inflammation to Malignancy</a:t>
            </a:r>
          </a:p>
        </p:txBody>
      </p:sp>
      <p:sp>
        <p:nvSpPr>
          <p:cNvPr id="4" name="Rectangle 3"/>
          <p:cNvSpPr/>
          <p:nvPr/>
        </p:nvSpPr>
        <p:spPr>
          <a:xfrm>
            <a:off x="1585210" y="3443054"/>
            <a:ext cx="5643797" cy="314793"/>
          </a:xfrm>
          <a:prstGeom prst="rect">
            <a:avLst/>
          </a:prstGeom>
          <a:gradFill flip="none" rotWithShape="1">
            <a:gsLst>
              <a:gs pos="0">
                <a:srgbClr val="FF0000"/>
              </a:gs>
              <a:gs pos="72000">
                <a:schemeClr val="accent5">
                  <a:lumMod val="95000"/>
                  <a:lumOff val="5000"/>
                </a:schemeClr>
              </a:gs>
              <a:gs pos="100000">
                <a:schemeClr val="accent5">
                  <a:lumMod val="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2729754" y="4320149"/>
            <a:ext cx="3576557" cy="415498"/>
          </a:xfrm>
          <a:prstGeom prst="rect">
            <a:avLst/>
          </a:prstGeom>
          <a:noFill/>
        </p:spPr>
        <p:txBody>
          <a:bodyPr wrap="none" rtlCol="0">
            <a:spAutoFit/>
          </a:bodyPr>
          <a:lstStyle/>
          <a:p>
            <a:r>
              <a:rPr lang="en-US" sz="2100" dirty="0"/>
              <a:t>Dysplasia-Carcinoma Sequence</a:t>
            </a:r>
          </a:p>
        </p:txBody>
      </p:sp>
      <p:grpSp>
        <p:nvGrpSpPr>
          <p:cNvPr id="16" name="Group 15"/>
          <p:cNvGrpSpPr/>
          <p:nvPr/>
        </p:nvGrpSpPr>
        <p:grpSpPr>
          <a:xfrm>
            <a:off x="1117846" y="2536775"/>
            <a:ext cx="6702878" cy="399024"/>
            <a:chOff x="1490461" y="2329009"/>
            <a:chExt cx="8937170" cy="532031"/>
          </a:xfrm>
        </p:grpSpPr>
        <p:sp>
          <p:nvSpPr>
            <p:cNvPr id="6" name="TextBox 5"/>
            <p:cNvSpPr txBox="1"/>
            <p:nvPr/>
          </p:nvSpPr>
          <p:spPr>
            <a:xfrm>
              <a:off x="1490461" y="2368598"/>
              <a:ext cx="2361843" cy="492442"/>
            </a:xfrm>
            <a:prstGeom prst="rect">
              <a:avLst/>
            </a:prstGeom>
            <a:noFill/>
          </p:spPr>
          <p:txBody>
            <a:bodyPr wrap="none" rtlCol="0">
              <a:spAutoFit/>
            </a:bodyPr>
            <a:lstStyle/>
            <a:p>
              <a:r>
                <a:rPr lang="en-US" dirty="0"/>
                <a:t>No Inflammation</a:t>
              </a:r>
            </a:p>
          </p:txBody>
        </p:sp>
        <p:sp>
          <p:nvSpPr>
            <p:cNvPr id="7" name="TextBox 6"/>
            <p:cNvSpPr txBox="1"/>
            <p:nvPr/>
          </p:nvSpPr>
          <p:spPr>
            <a:xfrm>
              <a:off x="5291496" y="2350894"/>
              <a:ext cx="1410387" cy="492442"/>
            </a:xfrm>
            <a:prstGeom prst="rect">
              <a:avLst/>
            </a:prstGeom>
            <a:noFill/>
          </p:spPr>
          <p:txBody>
            <a:bodyPr wrap="none" rtlCol="0">
              <a:spAutoFit/>
            </a:bodyPr>
            <a:lstStyle/>
            <a:p>
              <a:r>
                <a:rPr lang="en-US" dirty="0"/>
                <a:t>Dysplasia</a:t>
              </a:r>
            </a:p>
          </p:txBody>
        </p:sp>
        <p:sp>
          <p:nvSpPr>
            <p:cNvPr id="8" name="TextBox 7"/>
            <p:cNvSpPr txBox="1"/>
            <p:nvPr/>
          </p:nvSpPr>
          <p:spPr>
            <a:xfrm>
              <a:off x="8742982" y="2329009"/>
              <a:ext cx="1684649" cy="492442"/>
            </a:xfrm>
            <a:prstGeom prst="rect">
              <a:avLst/>
            </a:prstGeom>
            <a:noFill/>
          </p:spPr>
          <p:txBody>
            <a:bodyPr wrap="none" rtlCol="0">
              <a:spAutoFit/>
            </a:bodyPr>
            <a:lstStyle/>
            <a:p>
              <a:r>
                <a:rPr lang="en-US" dirty="0"/>
                <a:t>Malignancy</a:t>
              </a:r>
            </a:p>
          </p:txBody>
        </p:sp>
      </p:grpSp>
      <p:sp>
        <p:nvSpPr>
          <p:cNvPr id="9" name="Down Arrow 8"/>
          <p:cNvSpPr/>
          <p:nvPr/>
        </p:nvSpPr>
        <p:spPr>
          <a:xfrm>
            <a:off x="1725705" y="3121617"/>
            <a:ext cx="341688" cy="3376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own Arrow 9"/>
          <p:cNvSpPr/>
          <p:nvPr/>
        </p:nvSpPr>
        <p:spPr>
          <a:xfrm>
            <a:off x="6823408" y="3105372"/>
            <a:ext cx="341688" cy="3376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own Arrow 10"/>
          <p:cNvSpPr/>
          <p:nvPr/>
        </p:nvSpPr>
        <p:spPr>
          <a:xfrm>
            <a:off x="4334618" y="3129433"/>
            <a:ext cx="341688" cy="3376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7632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7" y="394493"/>
            <a:ext cx="7886700" cy="994172"/>
          </a:xfrm>
        </p:spPr>
        <p:txBody>
          <a:bodyPr/>
          <a:lstStyle/>
          <a:p>
            <a:r>
              <a:rPr lang="en-US" dirty="0"/>
              <a:t>Anatomy: </a:t>
            </a:r>
            <a:r>
              <a:rPr lang="en-US" i="1" dirty="0"/>
              <a:t>Locations</a:t>
            </a:r>
          </a:p>
        </p:txBody>
      </p:sp>
      <p:grpSp>
        <p:nvGrpSpPr>
          <p:cNvPr id="40" name="Group 39"/>
          <p:cNvGrpSpPr/>
          <p:nvPr/>
        </p:nvGrpSpPr>
        <p:grpSpPr>
          <a:xfrm>
            <a:off x="2055809" y="1981200"/>
            <a:ext cx="6554791" cy="3200400"/>
            <a:chOff x="3197768" y="2461523"/>
            <a:chExt cx="8245407" cy="3516969"/>
          </a:xfrm>
        </p:grpSpPr>
        <p:sp>
          <p:nvSpPr>
            <p:cNvPr id="11" name="Freeform 10">
              <a:extLst>
                <a:ext uri="{FF2B5EF4-FFF2-40B4-BE49-F238E27FC236}">
                  <a16:creationId xmlns:a16="http://schemas.microsoft.com/office/drawing/2014/main" id="{ED5C11F4-03AE-2F4A-A067-04A166D92042}"/>
                </a:ext>
              </a:extLst>
            </p:cNvPr>
            <p:cNvSpPr/>
            <p:nvPr/>
          </p:nvSpPr>
          <p:spPr>
            <a:xfrm>
              <a:off x="3891722" y="2462656"/>
              <a:ext cx="4442381" cy="3023743"/>
            </a:xfrm>
            <a:custGeom>
              <a:avLst/>
              <a:gdLst>
                <a:gd name="connsiteX0" fmla="*/ 390571 w 2620063"/>
                <a:gd name="connsiteY0" fmla="*/ 1489753 h 1684962"/>
                <a:gd name="connsiteX1" fmla="*/ 287829 w 2620063"/>
                <a:gd name="connsiteY1" fmla="*/ 1417834 h 1684962"/>
                <a:gd name="connsiteX2" fmla="*/ 246733 w 2620063"/>
                <a:gd name="connsiteY2" fmla="*/ 1345915 h 1684962"/>
                <a:gd name="connsiteX3" fmla="*/ 174814 w 2620063"/>
                <a:gd name="connsiteY3" fmla="*/ 1243173 h 1684962"/>
                <a:gd name="connsiteX4" fmla="*/ 143991 w 2620063"/>
                <a:gd name="connsiteY4" fmla="*/ 1171254 h 1684962"/>
                <a:gd name="connsiteX5" fmla="*/ 113169 w 2620063"/>
                <a:gd name="connsiteY5" fmla="*/ 1130157 h 1684962"/>
                <a:gd name="connsiteX6" fmla="*/ 61798 w 2620063"/>
                <a:gd name="connsiteY6" fmla="*/ 996593 h 1684962"/>
                <a:gd name="connsiteX7" fmla="*/ 41250 w 2620063"/>
                <a:gd name="connsiteY7" fmla="*/ 924674 h 1684962"/>
                <a:gd name="connsiteX8" fmla="*/ 30975 w 2620063"/>
                <a:gd name="connsiteY8" fmla="*/ 863029 h 1684962"/>
                <a:gd name="connsiteX9" fmla="*/ 20701 w 2620063"/>
                <a:gd name="connsiteY9" fmla="*/ 832207 h 1684962"/>
                <a:gd name="connsiteX10" fmla="*/ 10427 w 2620063"/>
                <a:gd name="connsiteY10" fmla="*/ 791110 h 1684962"/>
                <a:gd name="connsiteX11" fmla="*/ 153 w 2620063"/>
                <a:gd name="connsiteY11" fmla="*/ 667820 h 1684962"/>
                <a:gd name="connsiteX12" fmla="*/ 41250 w 2620063"/>
                <a:gd name="connsiteY12" fmla="*/ 431515 h 1684962"/>
                <a:gd name="connsiteX13" fmla="*/ 51524 w 2620063"/>
                <a:gd name="connsiteY13" fmla="*/ 390418 h 1684962"/>
                <a:gd name="connsiteX14" fmla="*/ 92620 w 2620063"/>
                <a:gd name="connsiteY14" fmla="*/ 318499 h 1684962"/>
                <a:gd name="connsiteX15" fmla="*/ 102894 w 2620063"/>
                <a:gd name="connsiteY15" fmla="*/ 287677 h 1684962"/>
                <a:gd name="connsiteX16" fmla="*/ 123443 w 2620063"/>
                <a:gd name="connsiteY16" fmla="*/ 267128 h 1684962"/>
                <a:gd name="connsiteX17" fmla="*/ 164539 w 2620063"/>
                <a:gd name="connsiteY17" fmla="*/ 205483 h 1684962"/>
                <a:gd name="connsiteX18" fmla="*/ 215910 w 2620063"/>
                <a:gd name="connsiteY18" fmla="*/ 154113 h 1684962"/>
                <a:gd name="connsiteX19" fmla="*/ 246733 w 2620063"/>
                <a:gd name="connsiteY19" fmla="*/ 133564 h 1684962"/>
                <a:gd name="connsiteX20" fmla="*/ 287829 w 2620063"/>
                <a:gd name="connsiteY20" fmla="*/ 92468 h 1684962"/>
                <a:gd name="connsiteX21" fmla="*/ 390571 w 2620063"/>
                <a:gd name="connsiteY21" fmla="*/ 30823 h 1684962"/>
                <a:gd name="connsiteX22" fmla="*/ 441942 w 2620063"/>
                <a:gd name="connsiteY22" fmla="*/ 20548 h 1684962"/>
                <a:gd name="connsiteX23" fmla="*/ 472764 w 2620063"/>
                <a:gd name="connsiteY23" fmla="*/ 10274 h 1684962"/>
                <a:gd name="connsiteX24" fmla="*/ 637151 w 2620063"/>
                <a:gd name="connsiteY24" fmla="*/ 0 h 1684962"/>
                <a:gd name="connsiteX25" fmla="*/ 935101 w 2620063"/>
                <a:gd name="connsiteY25" fmla="*/ 10274 h 1684962"/>
                <a:gd name="connsiteX26" fmla="*/ 1130310 w 2620063"/>
                <a:gd name="connsiteY26" fmla="*/ 20548 h 1684962"/>
                <a:gd name="connsiteX27" fmla="*/ 1438535 w 2620063"/>
                <a:gd name="connsiteY27" fmla="*/ 41097 h 1684962"/>
                <a:gd name="connsiteX28" fmla="*/ 1685115 w 2620063"/>
                <a:gd name="connsiteY28" fmla="*/ 51371 h 1684962"/>
                <a:gd name="connsiteX29" fmla="*/ 1798130 w 2620063"/>
                <a:gd name="connsiteY29" fmla="*/ 61645 h 1684962"/>
                <a:gd name="connsiteX30" fmla="*/ 1880324 w 2620063"/>
                <a:gd name="connsiteY30" fmla="*/ 71919 h 1684962"/>
                <a:gd name="connsiteX31" fmla="*/ 1972791 w 2620063"/>
                <a:gd name="connsiteY31" fmla="*/ 82193 h 1684962"/>
                <a:gd name="connsiteX32" fmla="*/ 2137178 w 2620063"/>
                <a:gd name="connsiteY32" fmla="*/ 102742 h 1684962"/>
                <a:gd name="connsiteX33" fmla="*/ 2620063 w 2620063"/>
                <a:gd name="connsiteY33" fmla="*/ 113016 h 1684962"/>
                <a:gd name="connsiteX34" fmla="*/ 2568692 w 2620063"/>
                <a:gd name="connsiteY34" fmla="*/ 184935 h 1684962"/>
                <a:gd name="connsiteX35" fmla="*/ 2527596 w 2620063"/>
                <a:gd name="connsiteY35" fmla="*/ 205483 h 1684962"/>
                <a:gd name="connsiteX36" fmla="*/ 2445402 w 2620063"/>
                <a:gd name="connsiteY36" fmla="*/ 267128 h 1684962"/>
                <a:gd name="connsiteX37" fmla="*/ 2229645 w 2620063"/>
                <a:gd name="connsiteY37" fmla="*/ 380144 h 1684962"/>
                <a:gd name="connsiteX38" fmla="*/ 2024162 w 2620063"/>
                <a:gd name="connsiteY38" fmla="*/ 513708 h 1684962"/>
                <a:gd name="connsiteX39" fmla="*/ 1839227 w 2620063"/>
                <a:gd name="connsiteY39" fmla="*/ 595901 h 1684962"/>
                <a:gd name="connsiteX40" fmla="*/ 1777582 w 2620063"/>
                <a:gd name="connsiteY40" fmla="*/ 626724 h 1684962"/>
                <a:gd name="connsiteX41" fmla="*/ 1695389 w 2620063"/>
                <a:gd name="connsiteY41" fmla="*/ 657546 h 1684962"/>
                <a:gd name="connsiteX42" fmla="*/ 1633744 w 2620063"/>
                <a:gd name="connsiteY42" fmla="*/ 698643 h 1684962"/>
                <a:gd name="connsiteX43" fmla="*/ 1531002 w 2620063"/>
                <a:gd name="connsiteY43" fmla="*/ 750014 h 1684962"/>
                <a:gd name="connsiteX44" fmla="*/ 1459083 w 2620063"/>
                <a:gd name="connsiteY44" fmla="*/ 791110 h 1684962"/>
                <a:gd name="connsiteX45" fmla="*/ 1325519 w 2620063"/>
                <a:gd name="connsiteY45" fmla="*/ 852755 h 1684962"/>
                <a:gd name="connsiteX46" fmla="*/ 1212503 w 2620063"/>
                <a:gd name="connsiteY46" fmla="*/ 924674 h 1684962"/>
                <a:gd name="connsiteX47" fmla="*/ 1140584 w 2620063"/>
                <a:gd name="connsiteY47" fmla="*/ 955497 h 1684962"/>
                <a:gd name="connsiteX48" fmla="*/ 1089214 w 2620063"/>
                <a:gd name="connsiteY48" fmla="*/ 996593 h 1684962"/>
                <a:gd name="connsiteX49" fmla="*/ 1037843 w 2620063"/>
                <a:gd name="connsiteY49" fmla="*/ 1017142 h 1684962"/>
                <a:gd name="connsiteX50" fmla="*/ 935101 w 2620063"/>
                <a:gd name="connsiteY50" fmla="*/ 1089061 h 1684962"/>
                <a:gd name="connsiteX51" fmla="*/ 832360 w 2620063"/>
                <a:gd name="connsiteY51" fmla="*/ 1150706 h 1684962"/>
                <a:gd name="connsiteX52" fmla="*/ 739892 w 2620063"/>
                <a:gd name="connsiteY52" fmla="*/ 1243173 h 1684962"/>
                <a:gd name="connsiteX53" fmla="*/ 688521 w 2620063"/>
                <a:gd name="connsiteY53" fmla="*/ 1294544 h 1684962"/>
                <a:gd name="connsiteX54" fmla="*/ 647425 w 2620063"/>
                <a:gd name="connsiteY54" fmla="*/ 1335641 h 1684962"/>
                <a:gd name="connsiteX55" fmla="*/ 626876 w 2620063"/>
                <a:gd name="connsiteY55" fmla="*/ 1376737 h 1684962"/>
                <a:gd name="connsiteX56" fmla="*/ 596054 w 2620063"/>
                <a:gd name="connsiteY56" fmla="*/ 1448656 h 1684962"/>
                <a:gd name="connsiteX57" fmla="*/ 575506 w 2620063"/>
                <a:gd name="connsiteY57" fmla="*/ 1520575 h 1684962"/>
                <a:gd name="connsiteX58" fmla="*/ 554957 w 2620063"/>
                <a:gd name="connsiteY58" fmla="*/ 1571946 h 1684962"/>
                <a:gd name="connsiteX59" fmla="*/ 534409 w 2620063"/>
                <a:gd name="connsiteY59" fmla="*/ 1643865 h 1684962"/>
                <a:gd name="connsiteX60" fmla="*/ 513861 w 2620063"/>
                <a:gd name="connsiteY60" fmla="*/ 1684962 h 1684962"/>
                <a:gd name="connsiteX61" fmla="*/ 472764 w 2620063"/>
                <a:gd name="connsiteY61" fmla="*/ 1623317 h 1684962"/>
                <a:gd name="connsiteX62" fmla="*/ 411119 w 2620063"/>
                <a:gd name="connsiteY62" fmla="*/ 1541124 h 1684962"/>
                <a:gd name="connsiteX63" fmla="*/ 390571 w 2620063"/>
                <a:gd name="connsiteY63" fmla="*/ 1489753 h 16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20063" h="1684962">
                  <a:moveTo>
                    <a:pt x="390571" y="1489753"/>
                  </a:moveTo>
                  <a:cubicBezTo>
                    <a:pt x="370023" y="1469205"/>
                    <a:pt x="306524" y="1455225"/>
                    <a:pt x="287829" y="1417834"/>
                  </a:cubicBezTo>
                  <a:cubicBezTo>
                    <a:pt x="267763" y="1377701"/>
                    <a:pt x="270936" y="1379799"/>
                    <a:pt x="246733" y="1345915"/>
                  </a:cubicBezTo>
                  <a:cubicBezTo>
                    <a:pt x="221841" y="1311067"/>
                    <a:pt x="195484" y="1281561"/>
                    <a:pt x="174814" y="1243173"/>
                  </a:cubicBezTo>
                  <a:cubicBezTo>
                    <a:pt x="162449" y="1220209"/>
                    <a:pt x="156480" y="1194151"/>
                    <a:pt x="143991" y="1171254"/>
                  </a:cubicBezTo>
                  <a:cubicBezTo>
                    <a:pt x="135791" y="1156221"/>
                    <a:pt x="121369" y="1145190"/>
                    <a:pt x="113169" y="1130157"/>
                  </a:cubicBezTo>
                  <a:cubicBezTo>
                    <a:pt x="93821" y="1094685"/>
                    <a:pt x="73979" y="1036181"/>
                    <a:pt x="61798" y="996593"/>
                  </a:cubicBezTo>
                  <a:cubicBezTo>
                    <a:pt x="54466" y="972763"/>
                    <a:pt x="46856" y="948968"/>
                    <a:pt x="41250" y="924674"/>
                  </a:cubicBezTo>
                  <a:cubicBezTo>
                    <a:pt x="36566" y="904376"/>
                    <a:pt x="35494" y="883365"/>
                    <a:pt x="30975" y="863029"/>
                  </a:cubicBezTo>
                  <a:cubicBezTo>
                    <a:pt x="28626" y="852457"/>
                    <a:pt x="23676" y="842620"/>
                    <a:pt x="20701" y="832207"/>
                  </a:cubicBezTo>
                  <a:cubicBezTo>
                    <a:pt x="16822" y="818630"/>
                    <a:pt x="13852" y="804809"/>
                    <a:pt x="10427" y="791110"/>
                  </a:cubicBezTo>
                  <a:cubicBezTo>
                    <a:pt x="7002" y="750013"/>
                    <a:pt x="-1221" y="709036"/>
                    <a:pt x="153" y="667820"/>
                  </a:cubicBezTo>
                  <a:cubicBezTo>
                    <a:pt x="7886" y="435815"/>
                    <a:pt x="2081" y="549020"/>
                    <a:pt x="41250" y="431515"/>
                  </a:cubicBezTo>
                  <a:cubicBezTo>
                    <a:pt x="45715" y="418119"/>
                    <a:pt x="46566" y="403640"/>
                    <a:pt x="51524" y="390418"/>
                  </a:cubicBezTo>
                  <a:cubicBezTo>
                    <a:pt x="78539" y="318377"/>
                    <a:pt x="62815" y="378110"/>
                    <a:pt x="92620" y="318499"/>
                  </a:cubicBezTo>
                  <a:cubicBezTo>
                    <a:pt x="97463" y="308813"/>
                    <a:pt x="97322" y="296963"/>
                    <a:pt x="102894" y="287677"/>
                  </a:cubicBezTo>
                  <a:cubicBezTo>
                    <a:pt x="107878" y="279371"/>
                    <a:pt x="117631" y="274878"/>
                    <a:pt x="123443" y="267128"/>
                  </a:cubicBezTo>
                  <a:cubicBezTo>
                    <a:pt x="138260" y="247371"/>
                    <a:pt x="147076" y="222945"/>
                    <a:pt x="164539" y="205483"/>
                  </a:cubicBezTo>
                  <a:cubicBezTo>
                    <a:pt x="181663" y="188360"/>
                    <a:pt x="195761" y="167546"/>
                    <a:pt x="215910" y="154113"/>
                  </a:cubicBezTo>
                  <a:cubicBezTo>
                    <a:pt x="226184" y="147263"/>
                    <a:pt x="237358" y="141600"/>
                    <a:pt x="246733" y="133564"/>
                  </a:cubicBezTo>
                  <a:cubicBezTo>
                    <a:pt x="261442" y="120956"/>
                    <a:pt x="272701" y="104570"/>
                    <a:pt x="287829" y="92468"/>
                  </a:cubicBezTo>
                  <a:cubicBezTo>
                    <a:pt x="304580" y="79067"/>
                    <a:pt x="363130" y="39970"/>
                    <a:pt x="390571" y="30823"/>
                  </a:cubicBezTo>
                  <a:cubicBezTo>
                    <a:pt x="407138" y="25301"/>
                    <a:pt x="425001" y="24784"/>
                    <a:pt x="441942" y="20548"/>
                  </a:cubicBezTo>
                  <a:cubicBezTo>
                    <a:pt x="452448" y="17921"/>
                    <a:pt x="461994" y="11408"/>
                    <a:pt x="472764" y="10274"/>
                  </a:cubicBezTo>
                  <a:cubicBezTo>
                    <a:pt x="527365" y="4527"/>
                    <a:pt x="582355" y="3425"/>
                    <a:pt x="637151" y="0"/>
                  </a:cubicBezTo>
                  <a:lnTo>
                    <a:pt x="935101" y="10274"/>
                  </a:lnTo>
                  <a:cubicBezTo>
                    <a:pt x="1000204" y="12987"/>
                    <a:pt x="1065272" y="16566"/>
                    <a:pt x="1130310" y="20548"/>
                  </a:cubicBezTo>
                  <a:cubicBezTo>
                    <a:pt x="1233087" y="26841"/>
                    <a:pt x="1335655" y="36810"/>
                    <a:pt x="1438535" y="41097"/>
                  </a:cubicBezTo>
                  <a:lnTo>
                    <a:pt x="1685115" y="51371"/>
                  </a:lnTo>
                  <a:lnTo>
                    <a:pt x="1798130" y="61645"/>
                  </a:lnTo>
                  <a:cubicBezTo>
                    <a:pt x="1825590" y="64535"/>
                    <a:pt x="1852902" y="68693"/>
                    <a:pt x="1880324" y="71919"/>
                  </a:cubicBezTo>
                  <a:lnTo>
                    <a:pt x="1972791" y="82193"/>
                  </a:lnTo>
                  <a:cubicBezTo>
                    <a:pt x="2027620" y="88773"/>
                    <a:pt x="2081968" y="101567"/>
                    <a:pt x="2137178" y="102742"/>
                  </a:cubicBezTo>
                  <a:lnTo>
                    <a:pt x="2620063" y="113016"/>
                  </a:lnTo>
                  <a:cubicBezTo>
                    <a:pt x="2606691" y="153133"/>
                    <a:pt x="2612030" y="152432"/>
                    <a:pt x="2568692" y="184935"/>
                  </a:cubicBezTo>
                  <a:cubicBezTo>
                    <a:pt x="2556440" y="194124"/>
                    <a:pt x="2540339" y="196987"/>
                    <a:pt x="2527596" y="205483"/>
                  </a:cubicBezTo>
                  <a:cubicBezTo>
                    <a:pt x="2499100" y="224480"/>
                    <a:pt x="2476880" y="253637"/>
                    <a:pt x="2445402" y="267128"/>
                  </a:cubicBezTo>
                  <a:cubicBezTo>
                    <a:pt x="2371117" y="298965"/>
                    <a:pt x="2293674" y="328921"/>
                    <a:pt x="2229645" y="380144"/>
                  </a:cubicBezTo>
                  <a:cubicBezTo>
                    <a:pt x="2159185" y="436512"/>
                    <a:pt x="2121428" y="470479"/>
                    <a:pt x="2024162" y="513708"/>
                  </a:cubicBezTo>
                  <a:cubicBezTo>
                    <a:pt x="1962517" y="541106"/>
                    <a:pt x="1899564" y="565732"/>
                    <a:pt x="1839227" y="595901"/>
                  </a:cubicBezTo>
                  <a:cubicBezTo>
                    <a:pt x="1818679" y="606175"/>
                    <a:pt x="1798698" y="617674"/>
                    <a:pt x="1777582" y="626724"/>
                  </a:cubicBezTo>
                  <a:cubicBezTo>
                    <a:pt x="1750687" y="638250"/>
                    <a:pt x="1721561" y="644460"/>
                    <a:pt x="1695389" y="657546"/>
                  </a:cubicBezTo>
                  <a:cubicBezTo>
                    <a:pt x="1673300" y="668590"/>
                    <a:pt x="1655268" y="686535"/>
                    <a:pt x="1633744" y="698643"/>
                  </a:cubicBezTo>
                  <a:cubicBezTo>
                    <a:pt x="1600372" y="717415"/>
                    <a:pt x="1564247" y="731017"/>
                    <a:pt x="1531002" y="750014"/>
                  </a:cubicBezTo>
                  <a:cubicBezTo>
                    <a:pt x="1507029" y="763713"/>
                    <a:pt x="1483394" y="778020"/>
                    <a:pt x="1459083" y="791110"/>
                  </a:cubicBezTo>
                  <a:cubicBezTo>
                    <a:pt x="1306859" y="873077"/>
                    <a:pt x="1494903" y="768063"/>
                    <a:pt x="1325519" y="852755"/>
                  </a:cubicBezTo>
                  <a:cubicBezTo>
                    <a:pt x="1230683" y="900173"/>
                    <a:pt x="1318327" y="867692"/>
                    <a:pt x="1212503" y="924674"/>
                  </a:cubicBezTo>
                  <a:cubicBezTo>
                    <a:pt x="1189539" y="937039"/>
                    <a:pt x="1163113" y="942355"/>
                    <a:pt x="1140584" y="955497"/>
                  </a:cubicBezTo>
                  <a:cubicBezTo>
                    <a:pt x="1121643" y="966546"/>
                    <a:pt x="1108018" y="985311"/>
                    <a:pt x="1089214" y="996593"/>
                  </a:cubicBezTo>
                  <a:cubicBezTo>
                    <a:pt x="1073399" y="1006082"/>
                    <a:pt x="1054339" y="1008894"/>
                    <a:pt x="1037843" y="1017142"/>
                  </a:cubicBezTo>
                  <a:cubicBezTo>
                    <a:pt x="960984" y="1055571"/>
                    <a:pt x="1009405" y="1039525"/>
                    <a:pt x="935101" y="1089061"/>
                  </a:cubicBezTo>
                  <a:cubicBezTo>
                    <a:pt x="901870" y="1111215"/>
                    <a:pt x="860601" y="1122465"/>
                    <a:pt x="832360" y="1150706"/>
                  </a:cubicBezTo>
                  <a:lnTo>
                    <a:pt x="739892" y="1243173"/>
                  </a:lnTo>
                  <a:lnTo>
                    <a:pt x="688521" y="1294544"/>
                  </a:lnTo>
                  <a:cubicBezTo>
                    <a:pt x="674822" y="1308243"/>
                    <a:pt x="656089" y="1318313"/>
                    <a:pt x="647425" y="1335641"/>
                  </a:cubicBezTo>
                  <a:cubicBezTo>
                    <a:pt x="640575" y="1349340"/>
                    <a:pt x="632909" y="1362660"/>
                    <a:pt x="626876" y="1376737"/>
                  </a:cubicBezTo>
                  <a:cubicBezTo>
                    <a:pt x="581514" y="1482579"/>
                    <a:pt x="664216" y="1312332"/>
                    <a:pt x="596054" y="1448656"/>
                  </a:cubicBezTo>
                  <a:cubicBezTo>
                    <a:pt x="587958" y="1481040"/>
                    <a:pt x="586560" y="1491097"/>
                    <a:pt x="575506" y="1520575"/>
                  </a:cubicBezTo>
                  <a:cubicBezTo>
                    <a:pt x="569030" y="1537844"/>
                    <a:pt x="560789" y="1554450"/>
                    <a:pt x="554957" y="1571946"/>
                  </a:cubicBezTo>
                  <a:cubicBezTo>
                    <a:pt x="541920" y="1611056"/>
                    <a:pt x="549253" y="1609229"/>
                    <a:pt x="534409" y="1643865"/>
                  </a:cubicBezTo>
                  <a:cubicBezTo>
                    <a:pt x="528376" y="1657943"/>
                    <a:pt x="520710" y="1671263"/>
                    <a:pt x="513861" y="1684962"/>
                  </a:cubicBezTo>
                  <a:cubicBezTo>
                    <a:pt x="500162" y="1664414"/>
                    <a:pt x="487582" y="1643074"/>
                    <a:pt x="472764" y="1623317"/>
                  </a:cubicBezTo>
                  <a:lnTo>
                    <a:pt x="411119" y="1541124"/>
                  </a:lnTo>
                  <a:cubicBezTo>
                    <a:pt x="388405" y="1472981"/>
                    <a:pt x="411119" y="1510301"/>
                    <a:pt x="390571" y="1489753"/>
                  </a:cubicBez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a:extLst>
                <a:ext uri="{FF2B5EF4-FFF2-40B4-BE49-F238E27FC236}">
                  <a16:creationId xmlns:a16="http://schemas.microsoft.com/office/drawing/2014/main" id="{F529696F-CE67-8240-BC6A-4F7F95A925A3}"/>
                </a:ext>
              </a:extLst>
            </p:cNvPr>
            <p:cNvGrpSpPr/>
            <p:nvPr/>
          </p:nvGrpSpPr>
          <p:grpSpPr>
            <a:xfrm>
              <a:off x="5051098" y="3409502"/>
              <a:ext cx="1361265" cy="1795250"/>
              <a:chOff x="2044557" y="1315092"/>
              <a:chExt cx="802858" cy="1000392"/>
            </a:xfrm>
          </p:grpSpPr>
          <p:sp>
            <p:nvSpPr>
              <p:cNvPr id="13" name="Freeform 12">
                <a:extLst>
                  <a:ext uri="{FF2B5EF4-FFF2-40B4-BE49-F238E27FC236}">
                    <a16:creationId xmlns:a16="http://schemas.microsoft.com/office/drawing/2014/main" id="{185DDDAB-581D-5D4E-960C-6142607D7FD1}"/>
                  </a:ext>
                </a:extLst>
              </p:cNvPr>
              <p:cNvSpPr/>
              <p:nvPr/>
            </p:nvSpPr>
            <p:spPr>
              <a:xfrm>
                <a:off x="2044557" y="1500027"/>
                <a:ext cx="802858" cy="815457"/>
              </a:xfrm>
              <a:custGeom>
                <a:avLst/>
                <a:gdLst>
                  <a:gd name="connsiteX0" fmla="*/ 0 w 802858"/>
                  <a:gd name="connsiteY0" fmla="*/ 0 h 815457"/>
                  <a:gd name="connsiteX1" fmla="*/ 215758 w 802858"/>
                  <a:gd name="connsiteY1" fmla="*/ 30822 h 815457"/>
                  <a:gd name="connsiteX2" fmla="*/ 328773 w 802858"/>
                  <a:gd name="connsiteY2" fmla="*/ 61645 h 815457"/>
                  <a:gd name="connsiteX3" fmla="*/ 369870 w 802858"/>
                  <a:gd name="connsiteY3" fmla="*/ 71919 h 815457"/>
                  <a:gd name="connsiteX4" fmla="*/ 462337 w 802858"/>
                  <a:gd name="connsiteY4" fmla="*/ 123290 h 815457"/>
                  <a:gd name="connsiteX5" fmla="*/ 503434 w 802858"/>
                  <a:gd name="connsiteY5" fmla="*/ 174661 h 815457"/>
                  <a:gd name="connsiteX6" fmla="*/ 575353 w 802858"/>
                  <a:gd name="connsiteY6" fmla="*/ 267128 h 815457"/>
                  <a:gd name="connsiteX7" fmla="*/ 595901 w 802858"/>
                  <a:gd name="connsiteY7" fmla="*/ 297951 h 815457"/>
                  <a:gd name="connsiteX8" fmla="*/ 616450 w 802858"/>
                  <a:gd name="connsiteY8" fmla="*/ 328773 h 815457"/>
                  <a:gd name="connsiteX9" fmla="*/ 626724 w 802858"/>
                  <a:gd name="connsiteY9" fmla="*/ 359595 h 815457"/>
                  <a:gd name="connsiteX10" fmla="*/ 667821 w 802858"/>
                  <a:gd name="connsiteY10" fmla="*/ 421240 h 815457"/>
                  <a:gd name="connsiteX11" fmla="*/ 688369 w 802858"/>
                  <a:gd name="connsiteY11" fmla="*/ 482885 h 815457"/>
                  <a:gd name="connsiteX12" fmla="*/ 708917 w 802858"/>
                  <a:gd name="connsiteY12" fmla="*/ 513708 h 815457"/>
                  <a:gd name="connsiteX13" fmla="*/ 729465 w 802858"/>
                  <a:gd name="connsiteY13" fmla="*/ 575353 h 815457"/>
                  <a:gd name="connsiteX14" fmla="*/ 750014 w 802858"/>
                  <a:gd name="connsiteY14" fmla="*/ 616449 h 815457"/>
                  <a:gd name="connsiteX15" fmla="*/ 770562 w 802858"/>
                  <a:gd name="connsiteY15" fmla="*/ 678094 h 815457"/>
                  <a:gd name="connsiteX16" fmla="*/ 780836 w 802858"/>
                  <a:gd name="connsiteY16" fmla="*/ 708917 h 815457"/>
                  <a:gd name="connsiteX17" fmla="*/ 791110 w 802858"/>
                  <a:gd name="connsiteY17" fmla="*/ 780836 h 815457"/>
                  <a:gd name="connsiteX18" fmla="*/ 801385 w 802858"/>
                  <a:gd name="connsiteY18" fmla="*/ 811658 h 815457"/>
                  <a:gd name="connsiteX19" fmla="*/ 770562 w 802858"/>
                  <a:gd name="connsiteY19" fmla="*/ 811658 h 8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2858" h="815457">
                    <a:moveTo>
                      <a:pt x="0" y="0"/>
                    </a:moveTo>
                    <a:cubicBezTo>
                      <a:pt x="188466" y="47115"/>
                      <a:pt x="-45499" y="-6501"/>
                      <a:pt x="215758" y="30822"/>
                    </a:cubicBezTo>
                    <a:cubicBezTo>
                      <a:pt x="289012" y="41287"/>
                      <a:pt x="278616" y="47315"/>
                      <a:pt x="328773" y="61645"/>
                    </a:cubicBezTo>
                    <a:cubicBezTo>
                      <a:pt x="342350" y="65524"/>
                      <a:pt x="356171" y="68494"/>
                      <a:pt x="369870" y="71919"/>
                    </a:cubicBezTo>
                    <a:cubicBezTo>
                      <a:pt x="440526" y="119023"/>
                      <a:pt x="408086" y="105206"/>
                      <a:pt x="462337" y="123290"/>
                    </a:cubicBezTo>
                    <a:cubicBezTo>
                      <a:pt x="522112" y="183062"/>
                      <a:pt x="438641" y="96908"/>
                      <a:pt x="503434" y="174661"/>
                    </a:cubicBezTo>
                    <a:cubicBezTo>
                      <a:pt x="583911" y="271235"/>
                      <a:pt x="471479" y="111316"/>
                      <a:pt x="575353" y="267128"/>
                    </a:cubicBezTo>
                    <a:lnTo>
                      <a:pt x="595901" y="297951"/>
                    </a:lnTo>
                    <a:lnTo>
                      <a:pt x="616450" y="328773"/>
                    </a:lnTo>
                    <a:cubicBezTo>
                      <a:pt x="619875" y="339047"/>
                      <a:pt x="621465" y="350128"/>
                      <a:pt x="626724" y="359595"/>
                    </a:cubicBezTo>
                    <a:cubicBezTo>
                      <a:pt x="638718" y="381183"/>
                      <a:pt x="667821" y="421240"/>
                      <a:pt x="667821" y="421240"/>
                    </a:cubicBezTo>
                    <a:cubicBezTo>
                      <a:pt x="674670" y="441788"/>
                      <a:pt x="676355" y="464863"/>
                      <a:pt x="688369" y="482885"/>
                    </a:cubicBezTo>
                    <a:cubicBezTo>
                      <a:pt x="695218" y="493159"/>
                      <a:pt x="703902" y="502424"/>
                      <a:pt x="708917" y="513708"/>
                    </a:cubicBezTo>
                    <a:cubicBezTo>
                      <a:pt x="717714" y="533501"/>
                      <a:pt x="719778" y="555980"/>
                      <a:pt x="729465" y="575353"/>
                    </a:cubicBezTo>
                    <a:cubicBezTo>
                      <a:pt x="736315" y="589052"/>
                      <a:pt x="744326" y="602229"/>
                      <a:pt x="750014" y="616449"/>
                    </a:cubicBezTo>
                    <a:cubicBezTo>
                      <a:pt x="758058" y="636560"/>
                      <a:pt x="763713" y="657546"/>
                      <a:pt x="770562" y="678094"/>
                    </a:cubicBezTo>
                    <a:lnTo>
                      <a:pt x="780836" y="708917"/>
                    </a:lnTo>
                    <a:cubicBezTo>
                      <a:pt x="784261" y="732890"/>
                      <a:pt x="786361" y="757090"/>
                      <a:pt x="791110" y="780836"/>
                    </a:cubicBezTo>
                    <a:cubicBezTo>
                      <a:pt x="793234" y="791456"/>
                      <a:pt x="807392" y="802647"/>
                      <a:pt x="801385" y="811658"/>
                    </a:cubicBezTo>
                    <a:cubicBezTo>
                      <a:pt x="795686" y="820207"/>
                      <a:pt x="780836" y="811658"/>
                      <a:pt x="770562" y="811658"/>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Freeform 13">
                <a:extLst>
                  <a:ext uri="{FF2B5EF4-FFF2-40B4-BE49-F238E27FC236}">
                    <a16:creationId xmlns:a16="http://schemas.microsoft.com/office/drawing/2014/main" id="{FFF52018-2BA3-664B-BEF3-FF46D2E0EBD9}"/>
                  </a:ext>
                </a:extLst>
              </p:cNvPr>
              <p:cNvSpPr/>
              <p:nvPr/>
            </p:nvSpPr>
            <p:spPr>
              <a:xfrm>
                <a:off x="2578813" y="1315092"/>
                <a:ext cx="102742" cy="421241"/>
              </a:xfrm>
              <a:custGeom>
                <a:avLst/>
                <a:gdLst>
                  <a:gd name="connsiteX0" fmla="*/ 102742 w 102742"/>
                  <a:gd name="connsiteY0" fmla="*/ 0 h 421241"/>
                  <a:gd name="connsiteX1" fmla="*/ 30823 w 102742"/>
                  <a:gd name="connsiteY1" fmla="*/ 61645 h 421241"/>
                  <a:gd name="connsiteX2" fmla="*/ 10275 w 102742"/>
                  <a:gd name="connsiteY2" fmla="*/ 133564 h 421241"/>
                  <a:gd name="connsiteX3" fmla="*/ 0 w 102742"/>
                  <a:gd name="connsiteY3" fmla="*/ 297951 h 421241"/>
                  <a:gd name="connsiteX4" fmla="*/ 10275 w 102742"/>
                  <a:gd name="connsiteY4" fmla="*/ 359596 h 421241"/>
                  <a:gd name="connsiteX5" fmla="*/ 10275 w 102742"/>
                  <a:gd name="connsiteY5"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42" h="421241">
                    <a:moveTo>
                      <a:pt x="102742" y="0"/>
                    </a:moveTo>
                    <a:cubicBezTo>
                      <a:pt x="78769" y="20548"/>
                      <a:pt x="51800" y="38046"/>
                      <a:pt x="30823" y="61645"/>
                    </a:cubicBezTo>
                    <a:cubicBezTo>
                      <a:pt x="25697" y="67412"/>
                      <a:pt x="10642" y="132095"/>
                      <a:pt x="10275" y="133564"/>
                    </a:cubicBezTo>
                    <a:cubicBezTo>
                      <a:pt x="6850" y="188360"/>
                      <a:pt x="0" y="243048"/>
                      <a:pt x="0" y="297951"/>
                    </a:cubicBezTo>
                    <a:cubicBezTo>
                      <a:pt x="0" y="318783"/>
                      <a:pt x="8545" y="338836"/>
                      <a:pt x="10275" y="359596"/>
                    </a:cubicBezTo>
                    <a:cubicBezTo>
                      <a:pt x="11982" y="380073"/>
                      <a:pt x="10275" y="400693"/>
                      <a:pt x="10275" y="421241"/>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Freeform 16"/>
            <p:cNvSpPr/>
            <p:nvPr/>
          </p:nvSpPr>
          <p:spPr>
            <a:xfrm>
              <a:off x="6113417" y="2847703"/>
              <a:ext cx="91445" cy="561703"/>
            </a:xfrm>
            <a:custGeom>
              <a:avLst/>
              <a:gdLst>
                <a:gd name="connsiteX0" fmla="*/ 0 w 91445"/>
                <a:gd name="connsiteY0" fmla="*/ 561703 h 561703"/>
                <a:gd name="connsiteX1" fmla="*/ 13063 w 91445"/>
                <a:gd name="connsiteY1" fmla="*/ 444137 h 561703"/>
                <a:gd name="connsiteX2" fmla="*/ 39189 w 91445"/>
                <a:gd name="connsiteY2" fmla="*/ 365760 h 561703"/>
                <a:gd name="connsiteX3" fmla="*/ 52252 w 91445"/>
                <a:gd name="connsiteY3" fmla="*/ 313508 h 561703"/>
                <a:gd name="connsiteX4" fmla="*/ 65314 w 91445"/>
                <a:gd name="connsiteY4" fmla="*/ 274320 h 561703"/>
                <a:gd name="connsiteX5" fmla="*/ 78377 w 91445"/>
                <a:gd name="connsiteY5" fmla="*/ 195943 h 561703"/>
                <a:gd name="connsiteX6" fmla="*/ 91440 w 91445"/>
                <a:gd name="connsiteY6" fmla="*/ 0 h 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5" h="561703">
                  <a:moveTo>
                    <a:pt x="0" y="561703"/>
                  </a:moveTo>
                  <a:cubicBezTo>
                    <a:pt x="4354" y="522514"/>
                    <a:pt x="5330" y="482801"/>
                    <a:pt x="13063" y="444137"/>
                  </a:cubicBezTo>
                  <a:cubicBezTo>
                    <a:pt x="18464" y="417133"/>
                    <a:pt x="32510" y="392477"/>
                    <a:pt x="39189" y="365760"/>
                  </a:cubicBezTo>
                  <a:cubicBezTo>
                    <a:pt x="43543" y="348343"/>
                    <a:pt x="47320" y="330771"/>
                    <a:pt x="52252" y="313508"/>
                  </a:cubicBezTo>
                  <a:cubicBezTo>
                    <a:pt x="56035" y="300269"/>
                    <a:pt x="62327" y="287761"/>
                    <a:pt x="65314" y="274320"/>
                  </a:cubicBezTo>
                  <a:cubicBezTo>
                    <a:pt x="71060" y="248465"/>
                    <a:pt x="74023" y="222069"/>
                    <a:pt x="78377" y="195943"/>
                  </a:cubicBezTo>
                  <a:cubicBezTo>
                    <a:pt x="92108" y="17443"/>
                    <a:pt x="91440" y="82899"/>
                    <a:pt x="9144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6139543" y="2939143"/>
              <a:ext cx="908813" cy="483326"/>
            </a:xfrm>
            <a:custGeom>
              <a:avLst/>
              <a:gdLst>
                <a:gd name="connsiteX0" fmla="*/ 0 w 908813"/>
                <a:gd name="connsiteY0" fmla="*/ 483326 h 483326"/>
                <a:gd name="connsiteX1" fmla="*/ 104503 w 908813"/>
                <a:gd name="connsiteY1" fmla="*/ 444137 h 483326"/>
                <a:gd name="connsiteX2" fmla="*/ 261257 w 908813"/>
                <a:gd name="connsiteY2" fmla="*/ 365760 h 483326"/>
                <a:gd name="connsiteX3" fmla="*/ 300446 w 908813"/>
                <a:gd name="connsiteY3" fmla="*/ 339634 h 483326"/>
                <a:gd name="connsiteX4" fmla="*/ 378823 w 908813"/>
                <a:gd name="connsiteY4" fmla="*/ 274320 h 483326"/>
                <a:gd name="connsiteX5" fmla="*/ 418011 w 908813"/>
                <a:gd name="connsiteY5" fmla="*/ 235131 h 483326"/>
                <a:gd name="connsiteX6" fmla="*/ 496388 w 908813"/>
                <a:gd name="connsiteY6" fmla="*/ 195943 h 483326"/>
                <a:gd name="connsiteX7" fmla="*/ 548640 w 908813"/>
                <a:gd name="connsiteY7" fmla="*/ 143691 h 483326"/>
                <a:gd name="connsiteX8" fmla="*/ 653143 w 908813"/>
                <a:gd name="connsiteY8" fmla="*/ 91440 h 483326"/>
                <a:gd name="connsiteX9" fmla="*/ 731520 w 908813"/>
                <a:gd name="connsiteY9" fmla="*/ 26126 h 483326"/>
                <a:gd name="connsiteX10" fmla="*/ 809897 w 908813"/>
                <a:gd name="connsiteY10" fmla="*/ 0 h 483326"/>
                <a:gd name="connsiteX11" fmla="*/ 888274 w 908813"/>
                <a:gd name="connsiteY11" fmla="*/ 13063 h 48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8813" h="483326">
                  <a:moveTo>
                    <a:pt x="0" y="483326"/>
                  </a:moveTo>
                  <a:cubicBezTo>
                    <a:pt x="154840" y="452357"/>
                    <a:pt x="-5579" y="493063"/>
                    <a:pt x="104503" y="444137"/>
                  </a:cubicBezTo>
                  <a:cubicBezTo>
                    <a:pt x="266751" y="372026"/>
                    <a:pt x="98302" y="474396"/>
                    <a:pt x="261257" y="365760"/>
                  </a:cubicBezTo>
                  <a:cubicBezTo>
                    <a:pt x="274320" y="357051"/>
                    <a:pt x="289345" y="350735"/>
                    <a:pt x="300446" y="339634"/>
                  </a:cubicBezTo>
                  <a:cubicBezTo>
                    <a:pt x="414942" y="225138"/>
                    <a:pt x="269696" y="365260"/>
                    <a:pt x="378823" y="274320"/>
                  </a:cubicBezTo>
                  <a:cubicBezTo>
                    <a:pt x="393015" y="262493"/>
                    <a:pt x="402640" y="245378"/>
                    <a:pt x="418011" y="235131"/>
                  </a:cubicBezTo>
                  <a:cubicBezTo>
                    <a:pt x="442315" y="218929"/>
                    <a:pt x="470262" y="209006"/>
                    <a:pt x="496388" y="195943"/>
                  </a:cubicBezTo>
                  <a:cubicBezTo>
                    <a:pt x="513805" y="178526"/>
                    <a:pt x="528145" y="157354"/>
                    <a:pt x="548640" y="143691"/>
                  </a:cubicBezTo>
                  <a:cubicBezTo>
                    <a:pt x="581045" y="122088"/>
                    <a:pt x="653143" y="91440"/>
                    <a:pt x="653143" y="91440"/>
                  </a:cubicBezTo>
                  <a:cubicBezTo>
                    <a:pt x="677756" y="66827"/>
                    <a:pt x="698781" y="40677"/>
                    <a:pt x="731520" y="26126"/>
                  </a:cubicBezTo>
                  <a:cubicBezTo>
                    <a:pt x="756685" y="14941"/>
                    <a:pt x="809897" y="0"/>
                    <a:pt x="809897" y="0"/>
                  </a:cubicBezTo>
                  <a:cubicBezTo>
                    <a:pt x="905648" y="13679"/>
                    <a:pt x="932126" y="13063"/>
                    <a:pt x="888274" y="1306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19"/>
            <p:cNvSpPr/>
            <p:nvPr/>
          </p:nvSpPr>
          <p:spPr>
            <a:xfrm>
              <a:off x="5172891" y="2743200"/>
              <a:ext cx="287383" cy="992777"/>
            </a:xfrm>
            <a:custGeom>
              <a:avLst/>
              <a:gdLst>
                <a:gd name="connsiteX0" fmla="*/ 287383 w 287383"/>
                <a:gd name="connsiteY0" fmla="*/ 992777 h 992777"/>
                <a:gd name="connsiteX1" fmla="*/ 235132 w 287383"/>
                <a:gd name="connsiteY1" fmla="*/ 966651 h 992777"/>
                <a:gd name="connsiteX2" fmla="*/ 156755 w 287383"/>
                <a:gd name="connsiteY2" fmla="*/ 862149 h 992777"/>
                <a:gd name="connsiteX3" fmla="*/ 104503 w 287383"/>
                <a:gd name="connsiteY3" fmla="*/ 836023 h 992777"/>
                <a:gd name="connsiteX4" fmla="*/ 65315 w 287383"/>
                <a:gd name="connsiteY4" fmla="*/ 796834 h 992777"/>
                <a:gd name="connsiteX5" fmla="*/ 52252 w 287383"/>
                <a:gd name="connsiteY5" fmla="*/ 744583 h 992777"/>
                <a:gd name="connsiteX6" fmla="*/ 39189 w 287383"/>
                <a:gd name="connsiteY6" fmla="*/ 705394 h 992777"/>
                <a:gd name="connsiteX7" fmla="*/ 26126 w 287383"/>
                <a:gd name="connsiteY7" fmla="*/ 613954 h 992777"/>
                <a:gd name="connsiteX8" fmla="*/ 0 w 287383"/>
                <a:gd name="connsiteY8" fmla="*/ 509451 h 992777"/>
                <a:gd name="connsiteX9" fmla="*/ 0 w 287383"/>
                <a:gd name="connsiteY9" fmla="*/ 0 h 9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383" h="992777">
                  <a:moveTo>
                    <a:pt x="287383" y="992777"/>
                  </a:moveTo>
                  <a:cubicBezTo>
                    <a:pt x="269966" y="984068"/>
                    <a:pt x="248901" y="980420"/>
                    <a:pt x="235132" y="966651"/>
                  </a:cubicBezTo>
                  <a:cubicBezTo>
                    <a:pt x="204343" y="935862"/>
                    <a:pt x="195701" y="881622"/>
                    <a:pt x="156755" y="862149"/>
                  </a:cubicBezTo>
                  <a:lnTo>
                    <a:pt x="104503" y="836023"/>
                  </a:lnTo>
                  <a:cubicBezTo>
                    <a:pt x="91440" y="822960"/>
                    <a:pt x="74480" y="812874"/>
                    <a:pt x="65315" y="796834"/>
                  </a:cubicBezTo>
                  <a:cubicBezTo>
                    <a:pt x="56408" y="781246"/>
                    <a:pt x="57184" y="761845"/>
                    <a:pt x="52252" y="744583"/>
                  </a:cubicBezTo>
                  <a:cubicBezTo>
                    <a:pt x="48469" y="731343"/>
                    <a:pt x="43543" y="718457"/>
                    <a:pt x="39189" y="705394"/>
                  </a:cubicBezTo>
                  <a:cubicBezTo>
                    <a:pt x="34835" y="674914"/>
                    <a:pt x="32164" y="644146"/>
                    <a:pt x="26126" y="613954"/>
                  </a:cubicBezTo>
                  <a:cubicBezTo>
                    <a:pt x="19084" y="578745"/>
                    <a:pt x="0" y="545357"/>
                    <a:pt x="0" y="509451"/>
                  </a:cubicBezTo>
                  <a:lnTo>
                    <a:pt x="0"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a:off x="4489021" y="3062243"/>
              <a:ext cx="736122" cy="412477"/>
            </a:xfrm>
            <a:custGeom>
              <a:avLst/>
              <a:gdLst>
                <a:gd name="connsiteX0" fmla="*/ 736122 w 736122"/>
                <a:gd name="connsiteY0" fmla="*/ 412477 h 412477"/>
                <a:gd name="connsiteX1" fmla="*/ 683870 w 736122"/>
                <a:gd name="connsiteY1" fmla="*/ 399414 h 412477"/>
                <a:gd name="connsiteX2" fmla="*/ 644682 w 736122"/>
                <a:gd name="connsiteY2" fmla="*/ 373288 h 412477"/>
                <a:gd name="connsiteX3" fmla="*/ 553242 w 736122"/>
                <a:gd name="connsiteY3" fmla="*/ 255723 h 412477"/>
                <a:gd name="connsiteX4" fmla="*/ 527116 w 736122"/>
                <a:gd name="connsiteY4" fmla="*/ 216534 h 412477"/>
                <a:gd name="connsiteX5" fmla="*/ 514053 w 736122"/>
                <a:gd name="connsiteY5" fmla="*/ 177346 h 412477"/>
                <a:gd name="connsiteX6" fmla="*/ 487928 w 736122"/>
                <a:gd name="connsiteY6" fmla="*/ 138157 h 412477"/>
                <a:gd name="connsiteX7" fmla="*/ 409550 w 736122"/>
                <a:gd name="connsiteY7" fmla="*/ 85906 h 412477"/>
                <a:gd name="connsiteX8" fmla="*/ 396488 w 736122"/>
                <a:gd name="connsiteY8" fmla="*/ 46717 h 412477"/>
                <a:gd name="connsiteX9" fmla="*/ 357299 w 736122"/>
                <a:gd name="connsiteY9" fmla="*/ 33654 h 412477"/>
                <a:gd name="connsiteX10" fmla="*/ 56853 w 736122"/>
                <a:gd name="connsiteY10" fmla="*/ 33654 h 41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122" h="412477">
                  <a:moveTo>
                    <a:pt x="736122" y="412477"/>
                  </a:moveTo>
                  <a:cubicBezTo>
                    <a:pt x="718705" y="408123"/>
                    <a:pt x="700372" y="406486"/>
                    <a:pt x="683870" y="399414"/>
                  </a:cubicBezTo>
                  <a:cubicBezTo>
                    <a:pt x="669440" y="393230"/>
                    <a:pt x="656743" y="383339"/>
                    <a:pt x="644682" y="373288"/>
                  </a:cubicBezTo>
                  <a:cubicBezTo>
                    <a:pt x="598636" y="334916"/>
                    <a:pt x="589658" y="310347"/>
                    <a:pt x="553242" y="255723"/>
                  </a:cubicBezTo>
                  <a:cubicBezTo>
                    <a:pt x="544533" y="242660"/>
                    <a:pt x="532081" y="231428"/>
                    <a:pt x="527116" y="216534"/>
                  </a:cubicBezTo>
                  <a:cubicBezTo>
                    <a:pt x="522762" y="203471"/>
                    <a:pt x="520211" y="189662"/>
                    <a:pt x="514053" y="177346"/>
                  </a:cubicBezTo>
                  <a:cubicBezTo>
                    <a:pt x="507032" y="163304"/>
                    <a:pt x="499743" y="148495"/>
                    <a:pt x="487928" y="138157"/>
                  </a:cubicBezTo>
                  <a:cubicBezTo>
                    <a:pt x="464298" y="117480"/>
                    <a:pt x="409550" y="85906"/>
                    <a:pt x="409550" y="85906"/>
                  </a:cubicBezTo>
                  <a:cubicBezTo>
                    <a:pt x="405196" y="72843"/>
                    <a:pt x="406224" y="56454"/>
                    <a:pt x="396488" y="46717"/>
                  </a:cubicBezTo>
                  <a:cubicBezTo>
                    <a:pt x="386752" y="36980"/>
                    <a:pt x="371034" y="34635"/>
                    <a:pt x="357299" y="33654"/>
                  </a:cubicBezTo>
                  <a:cubicBezTo>
                    <a:pt x="-3662" y="7871"/>
                    <a:pt x="-64510" y="-27030"/>
                    <a:pt x="56853" y="33654"/>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9" name="Group 28"/>
            <p:cNvGrpSpPr/>
            <p:nvPr/>
          </p:nvGrpSpPr>
          <p:grpSpPr>
            <a:xfrm>
              <a:off x="4336869" y="3731585"/>
              <a:ext cx="718457" cy="875211"/>
              <a:chOff x="4336869" y="3788229"/>
              <a:chExt cx="718457" cy="875211"/>
            </a:xfrm>
          </p:grpSpPr>
          <p:sp>
            <p:nvSpPr>
              <p:cNvPr id="19" name="Freeform 18"/>
              <p:cNvSpPr/>
              <p:nvPr/>
            </p:nvSpPr>
            <p:spPr>
              <a:xfrm>
                <a:off x="4833257" y="3801291"/>
                <a:ext cx="222069" cy="862149"/>
              </a:xfrm>
              <a:custGeom>
                <a:avLst/>
                <a:gdLst>
                  <a:gd name="connsiteX0" fmla="*/ 222069 w 222069"/>
                  <a:gd name="connsiteY0" fmla="*/ 0 h 862149"/>
                  <a:gd name="connsiteX1" fmla="*/ 209006 w 222069"/>
                  <a:gd name="connsiteY1" fmla="*/ 52252 h 862149"/>
                  <a:gd name="connsiteX2" fmla="*/ 169817 w 222069"/>
                  <a:gd name="connsiteY2" fmla="*/ 91440 h 862149"/>
                  <a:gd name="connsiteX3" fmla="*/ 143692 w 222069"/>
                  <a:gd name="connsiteY3" fmla="*/ 143692 h 862149"/>
                  <a:gd name="connsiteX4" fmla="*/ 130629 w 222069"/>
                  <a:gd name="connsiteY4" fmla="*/ 274320 h 862149"/>
                  <a:gd name="connsiteX5" fmla="*/ 78377 w 222069"/>
                  <a:gd name="connsiteY5" fmla="*/ 352698 h 862149"/>
                  <a:gd name="connsiteX6" fmla="*/ 65314 w 222069"/>
                  <a:gd name="connsiteY6" fmla="*/ 627018 h 862149"/>
                  <a:gd name="connsiteX7" fmla="*/ 39189 w 222069"/>
                  <a:gd name="connsiteY7" fmla="*/ 692332 h 862149"/>
                  <a:gd name="connsiteX8" fmla="*/ 26126 w 222069"/>
                  <a:gd name="connsiteY8" fmla="*/ 796835 h 862149"/>
                  <a:gd name="connsiteX9" fmla="*/ 0 w 222069"/>
                  <a:gd name="connsiteY9" fmla="*/ 862149 h 8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069" h="862149">
                    <a:moveTo>
                      <a:pt x="222069" y="0"/>
                    </a:moveTo>
                    <a:cubicBezTo>
                      <a:pt x="217715" y="17417"/>
                      <a:pt x="217913" y="36664"/>
                      <a:pt x="209006" y="52252"/>
                    </a:cubicBezTo>
                    <a:cubicBezTo>
                      <a:pt x="199840" y="68292"/>
                      <a:pt x="180555" y="76407"/>
                      <a:pt x="169817" y="91440"/>
                    </a:cubicBezTo>
                    <a:cubicBezTo>
                      <a:pt x="158499" y="107286"/>
                      <a:pt x="152400" y="126275"/>
                      <a:pt x="143692" y="143692"/>
                    </a:cubicBezTo>
                    <a:cubicBezTo>
                      <a:pt x="139338" y="187235"/>
                      <a:pt x="143682" y="232552"/>
                      <a:pt x="130629" y="274320"/>
                    </a:cubicBezTo>
                    <a:cubicBezTo>
                      <a:pt x="121263" y="304290"/>
                      <a:pt x="78377" y="352698"/>
                      <a:pt x="78377" y="352698"/>
                    </a:cubicBezTo>
                    <a:cubicBezTo>
                      <a:pt x="74023" y="444138"/>
                      <a:pt x="75807" y="536078"/>
                      <a:pt x="65314" y="627018"/>
                    </a:cubicBezTo>
                    <a:cubicBezTo>
                      <a:pt x="62626" y="650312"/>
                      <a:pt x="44462" y="669484"/>
                      <a:pt x="39189" y="692332"/>
                    </a:cubicBezTo>
                    <a:cubicBezTo>
                      <a:pt x="31295" y="726538"/>
                      <a:pt x="32406" y="762296"/>
                      <a:pt x="26126" y="796835"/>
                    </a:cubicBezTo>
                    <a:cubicBezTo>
                      <a:pt x="21514" y="822199"/>
                      <a:pt x="11067" y="840014"/>
                      <a:pt x="0" y="862149"/>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4336869" y="3788229"/>
                <a:ext cx="705394" cy="87484"/>
              </a:xfrm>
              <a:custGeom>
                <a:avLst/>
                <a:gdLst>
                  <a:gd name="connsiteX0" fmla="*/ 705394 w 705394"/>
                  <a:gd name="connsiteY0" fmla="*/ 0 h 87484"/>
                  <a:gd name="connsiteX1" fmla="*/ 640080 w 705394"/>
                  <a:gd name="connsiteY1" fmla="*/ 13062 h 87484"/>
                  <a:gd name="connsiteX2" fmla="*/ 365760 w 705394"/>
                  <a:gd name="connsiteY2" fmla="*/ 26125 h 87484"/>
                  <a:gd name="connsiteX3" fmla="*/ 313508 w 705394"/>
                  <a:gd name="connsiteY3" fmla="*/ 39188 h 87484"/>
                  <a:gd name="connsiteX4" fmla="*/ 235131 w 705394"/>
                  <a:gd name="connsiteY4" fmla="*/ 52251 h 87484"/>
                  <a:gd name="connsiteX5" fmla="*/ 195942 w 705394"/>
                  <a:gd name="connsiteY5" fmla="*/ 65314 h 87484"/>
                  <a:gd name="connsiteX6" fmla="*/ 0 w 705394"/>
                  <a:gd name="connsiteY6" fmla="*/ 65314 h 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394" h="87484">
                    <a:moveTo>
                      <a:pt x="705394" y="0"/>
                    </a:moveTo>
                    <a:cubicBezTo>
                      <a:pt x="683623" y="4354"/>
                      <a:pt x="662217" y="11359"/>
                      <a:pt x="640080" y="13062"/>
                    </a:cubicBezTo>
                    <a:cubicBezTo>
                      <a:pt x="548806" y="20083"/>
                      <a:pt x="457012" y="18825"/>
                      <a:pt x="365760" y="26125"/>
                    </a:cubicBezTo>
                    <a:cubicBezTo>
                      <a:pt x="347864" y="27557"/>
                      <a:pt x="331113" y="35667"/>
                      <a:pt x="313508" y="39188"/>
                    </a:cubicBezTo>
                    <a:cubicBezTo>
                      <a:pt x="287536" y="44382"/>
                      <a:pt x="260986" y="46505"/>
                      <a:pt x="235131" y="52251"/>
                    </a:cubicBezTo>
                    <a:cubicBezTo>
                      <a:pt x="221689" y="55238"/>
                      <a:pt x="209605" y="63606"/>
                      <a:pt x="195942" y="65314"/>
                    </a:cubicBezTo>
                    <a:cubicBezTo>
                      <a:pt x="30227" y="86029"/>
                      <a:pt x="74536" y="102583"/>
                      <a:pt x="0" y="65314"/>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3" name="Freeform 22"/>
            <p:cNvSpPr/>
            <p:nvPr/>
          </p:nvSpPr>
          <p:spPr>
            <a:xfrm>
              <a:off x="6426926" y="4271554"/>
              <a:ext cx="2534194" cy="956222"/>
            </a:xfrm>
            <a:custGeom>
              <a:avLst/>
              <a:gdLst>
                <a:gd name="connsiteX0" fmla="*/ 2534194 w 2534194"/>
                <a:gd name="connsiteY0" fmla="*/ 0 h 956222"/>
                <a:gd name="connsiteX1" fmla="*/ 2403565 w 2534194"/>
                <a:gd name="connsiteY1" fmla="*/ 26126 h 956222"/>
                <a:gd name="connsiteX2" fmla="*/ 2299063 w 2534194"/>
                <a:gd name="connsiteY2" fmla="*/ 39189 h 956222"/>
                <a:gd name="connsiteX3" fmla="*/ 2194560 w 2534194"/>
                <a:gd name="connsiteY3" fmla="*/ 65315 h 956222"/>
                <a:gd name="connsiteX4" fmla="*/ 2116183 w 2534194"/>
                <a:gd name="connsiteY4" fmla="*/ 78377 h 956222"/>
                <a:gd name="connsiteX5" fmla="*/ 2024743 w 2534194"/>
                <a:gd name="connsiteY5" fmla="*/ 104503 h 956222"/>
                <a:gd name="connsiteX6" fmla="*/ 1959428 w 2534194"/>
                <a:gd name="connsiteY6" fmla="*/ 117566 h 956222"/>
                <a:gd name="connsiteX7" fmla="*/ 1920240 w 2534194"/>
                <a:gd name="connsiteY7" fmla="*/ 130629 h 956222"/>
                <a:gd name="connsiteX8" fmla="*/ 1867988 w 2534194"/>
                <a:gd name="connsiteY8" fmla="*/ 143692 h 956222"/>
                <a:gd name="connsiteX9" fmla="*/ 1776548 w 2534194"/>
                <a:gd name="connsiteY9" fmla="*/ 195943 h 956222"/>
                <a:gd name="connsiteX10" fmla="*/ 1737360 w 2534194"/>
                <a:gd name="connsiteY10" fmla="*/ 222069 h 956222"/>
                <a:gd name="connsiteX11" fmla="*/ 1567543 w 2534194"/>
                <a:gd name="connsiteY11" fmla="*/ 261257 h 956222"/>
                <a:gd name="connsiteX12" fmla="*/ 1528354 w 2534194"/>
                <a:gd name="connsiteY12" fmla="*/ 287383 h 956222"/>
                <a:gd name="connsiteX13" fmla="*/ 1449977 w 2534194"/>
                <a:gd name="connsiteY13" fmla="*/ 313509 h 956222"/>
                <a:gd name="connsiteX14" fmla="*/ 1410788 w 2534194"/>
                <a:gd name="connsiteY14" fmla="*/ 339635 h 956222"/>
                <a:gd name="connsiteX15" fmla="*/ 1306285 w 2534194"/>
                <a:gd name="connsiteY15" fmla="*/ 365760 h 956222"/>
                <a:gd name="connsiteX16" fmla="*/ 1188720 w 2534194"/>
                <a:gd name="connsiteY16" fmla="*/ 404949 h 956222"/>
                <a:gd name="connsiteX17" fmla="*/ 1149531 w 2534194"/>
                <a:gd name="connsiteY17" fmla="*/ 418012 h 956222"/>
                <a:gd name="connsiteX18" fmla="*/ 1110343 w 2534194"/>
                <a:gd name="connsiteY18" fmla="*/ 444137 h 956222"/>
                <a:gd name="connsiteX19" fmla="*/ 1071154 w 2534194"/>
                <a:gd name="connsiteY19" fmla="*/ 457200 h 956222"/>
                <a:gd name="connsiteX20" fmla="*/ 1018903 w 2534194"/>
                <a:gd name="connsiteY20" fmla="*/ 483326 h 956222"/>
                <a:gd name="connsiteX21" fmla="*/ 927463 w 2534194"/>
                <a:gd name="connsiteY21" fmla="*/ 548640 h 956222"/>
                <a:gd name="connsiteX22" fmla="*/ 888274 w 2534194"/>
                <a:gd name="connsiteY22" fmla="*/ 574766 h 956222"/>
                <a:gd name="connsiteX23" fmla="*/ 849085 w 2534194"/>
                <a:gd name="connsiteY23" fmla="*/ 587829 h 956222"/>
                <a:gd name="connsiteX24" fmla="*/ 796834 w 2534194"/>
                <a:gd name="connsiteY24" fmla="*/ 613955 h 956222"/>
                <a:gd name="connsiteX25" fmla="*/ 718457 w 2534194"/>
                <a:gd name="connsiteY25" fmla="*/ 640080 h 956222"/>
                <a:gd name="connsiteX26" fmla="*/ 600891 w 2534194"/>
                <a:gd name="connsiteY26" fmla="*/ 692332 h 956222"/>
                <a:gd name="connsiteX27" fmla="*/ 561703 w 2534194"/>
                <a:gd name="connsiteY27" fmla="*/ 705395 h 956222"/>
                <a:gd name="connsiteX28" fmla="*/ 483325 w 2534194"/>
                <a:gd name="connsiteY28" fmla="*/ 744583 h 956222"/>
                <a:gd name="connsiteX29" fmla="*/ 378823 w 2534194"/>
                <a:gd name="connsiteY29" fmla="*/ 796835 h 956222"/>
                <a:gd name="connsiteX30" fmla="*/ 300445 w 2534194"/>
                <a:gd name="connsiteY30" fmla="*/ 822960 h 956222"/>
                <a:gd name="connsiteX31" fmla="*/ 222068 w 2534194"/>
                <a:gd name="connsiteY31" fmla="*/ 862149 h 956222"/>
                <a:gd name="connsiteX32" fmla="*/ 143691 w 2534194"/>
                <a:gd name="connsiteY32" fmla="*/ 901337 h 956222"/>
                <a:gd name="connsiteX33" fmla="*/ 65314 w 2534194"/>
                <a:gd name="connsiteY33" fmla="*/ 940526 h 956222"/>
                <a:gd name="connsiteX34" fmla="*/ 0 w 2534194"/>
                <a:gd name="connsiteY34" fmla="*/ 940526 h 95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4194" h="956222">
                  <a:moveTo>
                    <a:pt x="2534194" y="0"/>
                  </a:moveTo>
                  <a:cubicBezTo>
                    <a:pt x="2490651" y="8709"/>
                    <a:pt x="2447627" y="20618"/>
                    <a:pt x="2403565" y="26126"/>
                  </a:cubicBezTo>
                  <a:cubicBezTo>
                    <a:pt x="2368731" y="30480"/>
                    <a:pt x="2333567" y="32719"/>
                    <a:pt x="2299063" y="39189"/>
                  </a:cubicBezTo>
                  <a:cubicBezTo>
                    <a:pt x="2263772" y="45806"/>
                    <a:pt x="2229978" y="59412"/>
                    <a:pt x="2194560" y="65315"/>
                  </a:cubicBezTo>
                  <a:cubicBezTo>
                    <a:pt x="2168434" y="69669"/>
                    <a:pt x="2142155" y="73183"/>
                    <a:pt x="2116183" y="78377"/>
                  </a:cubicBezTo>
                  <a:cubicBezTo>
                    <a:pt x="1994019" y="102809"/>
                    <a:pt x="2124337" y="79604"/>
                    <a:pt x="2024743" y="104503"/>
                  </a:cubicBezTo>
                  <a:cubicBezTo>
                    <a:pt x="2003203" y="109888"/>
                    <a:pt x="1980968" y="112181"/>
                    <a:pt x="1959428" y="117566"/>
                  </a:cubicBezTo>
                  <a:cubicBezTo>
                    <a:pt x="1946070" y="120906"/>
                    <a:pt x="1933479" y="126846"/>
                    <a:pt x="1920240" y="130629"/>
                  </a:cubicBezTo>
                  <a:cubicBezTo>
                    <a:pt x="1902977" y="135561"/>
                    <a:pt x="1885405" y="139338"/>
                    <a:pt x="1867988" y="143692"/>
                  </a:cubicBezTo>
                  <a:cubicBezTo>
                    <a:pt x="1741637" y="238454"/>
                    <a:pt x="1876290" y="146072"/>
                    <a:pt x="1776548" y="195943"/>
                  </a:cubicBezTo>
                  <a:cubicBezTo>
                    <a:pt x="1762506" y="202964"/>
                    <a:pt x="1752114" y="216704"/>
                    <a:pt x="1737360" y="222069"/>
                  </a:cubicBezTo>
                  <a:cubicBezTo>
                    <a:pt x="1698840" y="236077"/>
                    <a:pt x="1613948" y="251977"/>
                    <a:pt x="1567543" y="261257"/>
                  </a:cubicBezTo>
                  <a:cubicBezTo>
                    <a:pt x="1554480" y="269966"/>
                    <a:pt x="1542701" y="281007"/>
                    <a:pt x="1528354" y="287383"/>
                  </a:cubicBezTo>
                  <a:cubicBezTo>
                    <a:pt x="1503189" y="298568"/>
                    <a:pt x="1472891" y="298233"/>
                    <a:pt x="1449977" y="313509"/>
                  </a:cubicBezTo>
                  <a:cubicBezTo>
                    <a:pt x="1436914" y="322218"/>
                    <a:pt x="1425543" y="334270"/>
                    <a:pt x="1410788" y="339635"/>
                  </a:cubicBezTo>
                  <a:cubicBezTo>
                    <a:pt x="1377043" y="351906"/>
                    <a:pt x="1340349" y="354405"/>
                    <a:pt x="1306285" y="365760"/>
                  </a:cubicBezTo>
                  <a:lnTo>
                    <a:pt x="1188720" y="404949"/>
                  </a:lnTo>
                  <a:cubicBezTo>
                    <a:pt x="1175657" y="409303"/>
                    <a:pt x="1160988" y="410374"/>
                    <a:pt x="1149531" y="418012"/>
                  </a:cubicBezTo>
                  <a:cubicBezTo>
                    <a:pt x="1136468" y="426720"/>
                    <a:pt x="1124385" y="437116"/>
                    <a:pt x="1110343" y="444137"/>
                  </a:cubicBezTo>
                  <a:cubicBezTo>
                    <a:pt x="1098027" y="450295"/>
                    <a:pt x="1083810" y="451776"/>
                    <a:pt x="1071154" y="457200"/>
                  </a:cubicBezTo>
                  <a:cubicBezTo>
                    <a:pt x="1053256" y="464871"/>
                    <a:pt x="1035810" y="473665"/>
                    <a:pt x="1018903" y="483326"/>
                  </a:cubicBezTo>
                  <a:cubicBezTo>
                    <a:pt x="988117" y="500918"/>
                    <a:pt x="955501" y="528613"/>
                    <a:pt x="927463" y="548640"/>
                  </a:cubicBezTo>
                  <a:cubicBezTo>
                    <a:pt x="914688" y="557765"/>
                    <a:pt x="902316" y="567745"/>
                    <a:pt x="888274" y="574766"/>
                  </a:cubicBezTo>
                  <a:cubicBezTo>
                    <a:pt x="875958" y="580924"/>
                    <a:pt x="861741" y="582405"/>
                    <a:pt x="849085" y="587829"/>
                  </a:cubicBezTo>
                  <a:cubicBezTo>
                    <a:pt x="831187" y="595500"/>
                    <a:pt x="814914" y="606723"/>
                    <a:pt x="796834" y="613955"/>
                  </a:cubicBezTo>
                  <a:cubicBezTo>
                    <a:pt x="771265" y="624183"/>
                    <a:pt x="741371" y="624804"/>
                    <a:pt x="718457" y="640080"/>
                  </a:cubicBezTo>
                  <a:cubicBezTo>
                    <a:pt x="656354" y="681482"/>
                    <a:pt x="694162" y="661241"/>
                    <a:pt x="600891" y="692332"/>
                  </a:cubicBezTo>
                  <a:cubicBezTo>
                    <a:pt x="587828" y="696686"/>
                    <a:pt x="573160" y="697757"/>
                    <a:pt x="561703" y="705395"/>
                  </a:cubicBezTo>
                  <a:cubicBezTo>
                    <a:pt x="475814" y="762652"/>
                    <a:pt x="568319" y="705949"/>
                    <a:pt x="483325" y="744583"/>
                  </a:cubicBezTo>
                  <a:cubicBezTo>
                    <a:pt x="447870" y="760699"/>
                    <a:pt x="415770" y="784520"/>
                    <a:pt x="378823" y="796835"/>
                  </a:cubicBezTo>
                  <a:lnTo>
                    <a:pt x="300445" y="822960"/>
                  </a:lnTo>
                  <a:cubicBezTo>
                    <a:pt x="188139" y="897833"/>
                    <a:pt x="330232" y="808066"/>
                    <a:pt x="222068" y="862149"/>
                  </a:cubicBezTo>
                  <a:cubicBezTo>
                    <a:pt x="120785" y="912791"/>
                    <a:pt x="242187" y="868507"/>
                    <a:pt x="143691" y="901337"/>
                  </a:cubicBezTo>
                  <a:cubicBezTo>
                    <a:pt x="100753" y="929963"/>
                    <a:pt x="112637" y="927005"/>
                    <a:pt x="65314" y="940526"/>
                  </a:cubicBezTo>
                  <a:cubicBezTo>
                    <a:pt x="8706" y="956700"/>
                    <a:pt x="25203" y="965729"/>
                    <a:pt x="0" y="940526"/>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6505303" y="3918857"/>
              <a:ext cx="3370217" cy="1492126"/>
            </a:xfrm>
            <a:custGeom>
              <a:avLst/>
              <a:gdLst>
                <a:gd name="connsiteX0" fmla="*/ 0 w 3370217"/>
                <a:gd name="connsiteY0" fmla="*/ 1045029 h 1492126"/>
                <a:gd name="connsiteX1" fmla="*/ 39188 w 3370217"/>
                <a:gd name="connsiteY1" fmla="*/ 940526 h 1492126"/>
                <a:gd name="connsiteX2" fmla="*/ 78377 w 3370217"/>
                <a:gd name="connsiteY2" fmla="*/ 901337 h 1492126"/>
                <a:gd name="connsiteX3" fmla="*/ 104503 w 3370217"/>
                <a:gd name="connsiteY3" fmla="*/ 862149 h 1492126"/>
                <a:gd name="connsiteX4" fmla="*/ 182880 w 3370217"/>
                <a:gd name="connsiteY4" fmla="*/ 809897 h 1492126"/>
                <a:gd name="connsiteX5" fmla="*/ 391886 w 3370217"/>
                <a:gd name="connsiteY5" fmla="*/ 666206 h 1492126"/>
                <a:gd name="connsiteX6" fmla="*/ 431074 w 3370217"/>
                <a:gd name="connsiteY6" fmla="*/ 653143 h 1492126"/>
                <a:gd name="connsiteX7" fmla="*/ 470263 w 3370217"/>
                <a:gd name="connsiteY7" fmla="*/ 627017 h 1492126"/>
                <a:gd name="connsiteX8" fmla="*/ 587828 w 3370217"/>
                <a:gd name="connsiteY8" fmla="*/ 561703 h 1492126"/>
                <a:gd name="connsiteX9" fmla="*/ 627017 w 3370217"/>
                <a:gd name="connsiteY9" fmla="*/ 535577 h 1492126"/>
                <a:gd name="connsiteX10" fmla="*/ 692331 w 3370217"/>
                <a:gd name="connsiteY10" fmla="*/ 522514 h 1492126"/>
                <a:gd name="connsiteX11" fmla="*/ 862148 w 3370217"/>
                <a:gd name="connsiteY11" fmla="*/ 470263 h 1492126"/>
                <a:gd name="connsiteX12" fmla="*/ 1005840 w 3370217"/>
                <a:gd name="connsiteY12" fmla="*/ 431074 h 1492126"/>
                <a:gd name="connsiteX13" fmla="*/ 1058091 w 3370217"/>
                <a:gd name="connsiteY13" fmla="*/ 418012 h 1492126"/>
                <a:gd name="connsiteX14" fmla="*/ 1162594 w 3370217"/>
                <a:gd name="connsiteY14" fmla="*/ 391886 h 1492126"/>
                <a:gd name="connsiteX15" fmla="*/ 1227908 w 3370217"/>
                <a:gd name="connsiteY15" fmla="*/ 378823 h 1492126"/>
                <a:gd name="connsiteX16" fmla="*/ 1332411 w 3370217"/>
                <a:gd name="connsiteY16" fmla="*/ 339634 h 1492126"/>
                <a:gd name="connsiteX17" fmla="*/ 1397726 w 3370217"/>
                <a:gd name="connsiteY17" fmla="*/ 326572 h 1492126"/>
                <a:gd name="connsiteX18" fmla="*/ 1554480 w 3370217"/>
                <a:gd name="connsiteY18" fmla="*/ 274320 h 1492126"/>
                <a:gd name="connsiteX19" fmla="*/ 1606731 w 3370217"/>
                <a:gd name="connsiteY19" fmla="*/ 248194 h 1492126"/>
                <a:gd name="connsiteX20" fmla="*/ 1737360 w 3370217"/>
                <a:gd name="connsiteY20" fmla="*/ 222069 h 1492126"/>
                <a:gd name="connsiteX21" fmla="*/ 1841863 w 3370217"/>
                <a:gd name="connsiteY21" fmla="*/ 195943 h 1492126"/>
                <a:gd name="connsiteX22" fmla="*/ 1907177 w 3370217"/>
                <a:gd name="connsiteY22" fmla="*/ 169817 h 1492126"/>
                <a:gd name="connsiteX23" fmla="*/ 1998617 w 3370217"/>
                <a:gd name="connsiteY23" fmla="*/ 156754 h 1492126"/>
                <a:gd name="connsiteX24" fmla="*/ 2129246 w 3370217"/>
                <a:gd name="connsiteY24" fmla="*/ 130629 h 1492126"/>
                <a:gd name="connsiteX25" fmla="*/ 2364377 w 3370217"/>
                <a:gd name="connsiteY25" fmla="*/ 117566 h 1492126"/>
                <a:gd name="connsiteX26" fmla="*/ 2690948 w 3370217"/>
                <a:gd name="connsiteY26" fmla="*/ 78377 h 1492126"/>
                <a:gd name="connsiteX27" fmla="*/ 2795451 w 3370217"/>
                <a:gd name="connsiteY27" fmla="*/ 65314 h 1492126"/>
                <a:gd name="connsiteX28" fmla="*/ 2873828 w 3370217"/>
                <a:gd name="connsiteY28" fmla="*/ 52252 h 1492126"/>
                <a:gd name="connsiteX29" fmla="*/ 3122023 w 3370217"/>
                <a:gd name="connsiteY29" fmla="*/ 39189 h 1492126"/>
                <a:gd name="connsiteX30" fmla="*/ 3174274 w 3370217"/>
                <a:gd name="connsiteY30" fmla="*/ 26126 h 1492126"/>
                <a:gd name="connsiteX31" fmla="*/ 3278777 w 3370217"/>
                <a:gd name="connsiteY31" fmla="*/ 13063 h 1492126"/>
                <a:gd name="connsiteX32" fmla="*/ 3370217 w 3370217"/>
                <a:gd name="connsiteY32" fmla="*/ 0 h 1492126"/>
                <a:gd name="connsiteX33" fmla="*/ 3331028 w 3370217"/>
                <a:gd name="connsiteY33" fmla="*/ 13063 h 1492126"/>
                <a:gd name="connsiteX34" fmla="*/ 3148148 w 3370217"/>
                <a:gd name="connsiteY34" fmla="*/ 143692 h 1492126"/>
                <a:gd name="connsiteX35" fmla="*/ 3069771 w 3370217"/>
                <a:gd name="connsiteY35" fmla="*/ 195943 h 1492126"/>
                <a:gd name="connsiteX36" fmla="*/ 3030583 w 3370217"/>
                <a:gd name="connsiteY36" fmla="*/ 222069 h 1492126"/>
                <a:gd name="connsiteX37" fmla="*/ 2939143 w 3370217"/>
                <a:gd name="connsiteY37" fmla="*/ 274320 h 1492126"/>
                <a:gd name="connsiteX38" fmla="*/ 2821577 w 3370217"/>
                <a:gd name="connsiteY38" fmla="*/ 365760 h 1492126"/>
                <a:gd name="connsiteX39" fmla="*/ 2743200 w 3370217"/>
                <a:gd name="connsiteY39" fmla="*/ 404949 h 1492126"/>
                <a:gd name="connsiteX40" fmla="*/ 2704011 w 3370217"/>
                <a:gd name="connsiteY40" fmla="*/ 444137 h 1492126"/>
                <a:gd name="connsiteX41" fmla="*/ 2625634 w 3370217"/>
                <a:gd name="connsiteY41" fmla="*/ 496389 h 1492126"/>
                <a:gd name="connsiteX42" fmla="*/ 2547257 w 3370217"/>
                <a:gd name="connsiteY42" fmla="*/ 574766 h 1492126"/>
                <a:gd name="connsiteX43" fmla="*/ 2508068 w 3370217"/>
                <a:gd name="connsiteY43" fmla="*/ 613954 h 1492126"/>
                <a:gd name="connsiteX44" fmla="*/ 2442754 w 3370217"/>
                <a:gd name="connsiteY44" fmla="*/ 666206 h 1492126"/>
                <a:gd name="connsiteX45" fmla="*/ 2403566 w 3370217"/>
                <a:gd name="connsiteY45" fmla="*/ 705394 h 1492126"/>
                <a:gd name="connsiteX46" fmla="*/ 2220686 w 3370217"/>
                <a:gd name="connsiteY46" fmla="*/ 836023 h 1492126"/>
                <a:gd name="connsiteX47" fmla="*/ 2181497 w 3370217"/>
                <a:gd name="connsiteY47" fmla="*/ 862149 h 1492126"/>
                <a:gd name="connsiteX48" fmla="*/ 2129246 w 3370217"/>
                <a:gd name="connsiteY48" fmla="*/ 888274 h 1492126"/>
                <a:gd name="connsiteX49" fmla="*/ 2011680 w 3370217"/>
                <a:gd name="connsiteY49" fmla="*/ 966652 h 1492126"/>
                <a:gd name="connsiteX50" fmla="*/ 1972491 w 3370217"/>
                <a:gd name="connsiteY50" fmla="*/ 992777 h 1492126"/>
                <a:gd name="connsiteX51" fmla="*/ 1933303 w 3370217"/>
                <a:gd name="connsiteY51" fmla="*/ 1005840 h 1492126"/>
                <a:gd name="connsiteX52" fmla="*/ 1828800 w 3370217"/>
                <a:gd name="connsiteY52" fmla="*/ 1071154 h 1492126"/>
                <a:gd name="connsiteX53" fmla="*/ 1750423 w 3370217"/>
                <a:gd name="connsiteY53" fmla="*/ 1123406 h 1492126"/>
                <a:gd name="connsiteX54" fmla="*/ 1711234 w 3370217"/>
                <a:gd name="connsiteY54" fmla="*/ 1136469 h 1492126"/>
                <a:gd name="connsiteX55" fmla="*/ 1632857 w 3370217"/>
                <a:gd name="connsiteY55" fmla="*/ 1188720 h 1492126"/>
                <a:gd name="connsiteX56" fmla="*/ 1593668 w 3370217"/>
                <a:gd name="connsiteY56" fmla="*/ 1214846 h 1492126"/>
                <a:gd name="connsiteX57" fmla="*/ 1554480 w 3370217"/>
                <a:gd name="connsiteY57" fmla="*/ 1227909 h 1492126"/>
                <a:gd name="connsiteX58" fmla="*/ 1423851 w 3370217"/>
                <a:gd name="connsiteY58" fmla="*/ 1293223 h 1492126"/>
                <a:gd name="connsiteX59" fmla="*/ 1280160 w 3370217"/>
                <a:gd name="connsiteY59" fmla="*/ 1345474 h 1492126"/>
                <a:gd name="connsiteX60" fmla="*/ 1123406 w 3370217"/>
                <a:gd name="connsiteY60" fmla="*/ 1384663 h 1492126"/>
                <a:gd name="connsiteX61" fmla="*/ 1071154 w 3370217"/>
                <a:gd name="connsiteY61" fmla="*/ 1397726 h 1492126"/>
                <a:gd name="connsiteX62" fmla="*/ 966651 w 3370217"/>
                <a:gd name="connsiteY62" fmla="*/ 1423852 h 1492126"/>
                <a:gd name="connsiteX63" fmla="*/ 248194 w 3370217"/>
                <a:gd name="connsiteY63" fmla="*/ 1436914 h 1492126"/>
                <a:gd name="connsiteX64" fmla="*/ 209006 w 3370217"/>
                <a:gd name="connsiteY64" fmla="*/ 1410789 h 1492126"/>
                <a:gd name="connsiteX65" fmla="*/ 169817 w 3370217"/>
                <a:gd name="connsiteY65" fmla="*/ 1397726 h 1492126"/>
                <a:gd name="connsiteX66" fmla="*/ 143691 w 3370217"/>
                <a:gd name="connsiteY66" fmla="*/ 1384663 h 14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370217" h="1492126">
                  <a:moveTo>
                    <a:pt x="0" y="1045029"/>
                  </a:moveTo>
                  <a:cubicBezTo>
                    <a:pt x="10519" y="1002954"/>
                    <a:pt x="12916" y="977307"/>
                    <a:pt x="39188" y="940526"/>
                  </a:cubicBezTo>
                  <a:cubicBezTo>
                    <a:pt x="49926" y="925493"/>
                    <a:pt x="66550" y="915529"/>
                    <a:pt x="78377" y="901337"/>
                  </a:cubicBezTo>
                  <a:cubicBezTo>
                    <a:pt x="88428" y="889276"/>
                    <a:pt x="92688" y="872487"/>
                    <a:pt x="104503" y="862149"/>
                  </a:cubicBezTo>
                  <a:cubicBezTo>
                    <a:pt x="128133" y="841472"/>
                    <a:pt x="157761" y="828736"/>
                    <a:pt x="182880" y="809897"/>
                  </a:cubicBezTo>
                  <a:cubicBezTo>
                    <a:pt x="236871" y="769404"/>
                    <a:pt x="356912" y="677864"/>
                    <a:pt x="391886" y="666206"/>
                  </a:cubicBezTo>
                  <a:cubicBezTo>
                    <a:pt x="404949" y="661852"/>
                    <a:pt x="418758" y="659301"/>
                    <a:pt x="431074" y="653143"/>
                  </a:cubicBezTo>
                  <a:cubicBezTo>
                    <a:pt x="445116" y="646122"/>
                    <a:pt x="456702" y="634928"/>
                    <a:pt x="470263" y="627017"/>
                  </a:cubicBezTo>
                  <a:cubicBezTo>
                    <a:pt x="508986" y="604429"/>
                    <a:pt x="549105" y="584291"/>
                    <a:pt x="587828" y="561703"/>
                  </a:cubicBezTo>
                  <a:cubicBezTo>
                    <a:pt x="601389" y="553792"/>
                    <a:pt x="612317" y="541090"/>
                    <a:pt x="627017" y="535577"/>
                  </a:cubicBezTo>
                  <a:cubicBezTo>
                    <a:pt x="647806" y="527781"/>
                    <a:pt x="670938" y="528456"/>
                    <a:pt x="692331" y="522514"/>
                  </a:cubicBezTo>
                  <a:cubicBezTo>
                    <a:pt x="749395" y="506663"/>
                    <a:pt x="805292" y="486846"/>
                    <a:pt x="862148" y="470263"/>
                  </a:cubicBezTo>
                  <a:cubicBezTo>
                    <a:pt x="909809" y="456362"/>
                    <a:pt x="957870" y="443866"/>
                    <a:pt x="1005840" y="431074"/>
                  </a:cubicBezTo>
                  <a:cubicBezTo>
                    <a:pt x="1023187" y="426448"/>
                    <a:pt x="1040674" y="422366"/>
                    <a:pt x="1058091" y="418012"/>
                  </a:cubicBezTo>
                  <a:cubicBezTo>
                    <a:pt x="1092925" y="409304"/>
                    <a:pt x="1127385" y="398928"/>
                    <a:pt x="1162594" y="391886"/>
                  </a:cubicBezTo>
                  <a:cubicBezTo>
                    <a:pt x="1184365" y="387532"/>
                    <a:pt x="1206368" y="384208"/>
                    <a:pt x="1227908" y="378823"/>
                  </a:cubicBezTo>
                  <a:cubicBezTo>
                    <a:pt x="1278687" y="366128"/>
                    <a:pt x="1272457" y="357620"/>
                    <a:pt x="1332411" y="339634"/>
                  </a:cubicBezTo>
                  <a:cubicBezTo>
                    <a:pt x="1353677" y="333254"/>
                    <a:pt x="1375954" y="330926"/>
                    <a:pt x="1397726" y="326572"/>
                  </a:cubicBezTo>
                  <a:cubicBezTo>
                    <a:pt x="1515552" y="267658"/>
                    <a:pt x="1369389" y="336018"/>
                    <a:pt x="1554480" y="274320"/>
                  </a:cubicBezTo>
                  <a:cubicBezTo>
                    <a:pt x="1572954" y="268162"/>
                    <a:pt x="1588007" y="253544"/>
                    <a:pt x="1606731" y="248194"/>
                  </a:cubicBezTo>
                  <a:cubicBezTo>
                    <a:pt x="1649428" y="235995"/>
                    <a:pt x="1694281" y="232839"/>
                    <a:pt x="1737360" y="222069"/>
                  </a:cubicBezTo>
                  <a:cubicBezTo>
                    <a:pt x="1772194" y="213360"/>
                    <a:pt x="1807544" y="206503"/>
                    <a:pt x="1841863" y="195943"/>
                  </a:cubicBezTo>
                  <a:cubicBezTo>
                    <a:pt x="1864275" y="189047"/>
                    <a:pt x="1884429" y="175504"/>
                    <a:pt x="1907177" y="169817"/>
                  </a:cubicBezTo>
                  <a:cubicBezTo>
                    <a:pt x="1937047" y="162349"/>
                    <a:pt x="1968324" y="162262"/>
                    <a:pt x="1998617" y="156754"/>
                  </a:cubicBezTo>
                  <a:cubicBezTo>
                    <a:pt x="2075410" y="142792"/>
                    <a:pt x="2034862" y="138494"/>
                    <a:pt x="2129246" y="130629"/>
                  </a:cubicBezTo>
                  <a:cubicBezTo>
                    <a:pt x="2207473" y="124110"/>
                    <a:pt x="2286150" y="124085"/>
                    <a:pt x="2364377" y="117566"/>
                  </a:cubicBezTo>
                  <a:cubicBezTo>
                    <a:pt x="2565175" y="100833"/>
                    <a:pt x="2546794" y="97598"/>
                    <a:pt x="2690948" y="78377"/>
                  </a:cubicBezTo>
                  <a:lnTo>
                    <a:pt x="2795451" y="65314"/>
                  </a:lnTo>
                  <a:cubicBezTo>
                    <a:pt x="2821671" y="61568"/>
                    <a:pt x="2847426" y="54364"/>
                    <a:pt x="2873828" y="52252"/>
                  </a:cubicBezTo>
                  <a:cubicBezTo>
                    <a:pt x="2956410" y="45646"/>
                    <a:pt x="3039291" y="43543"/>
                    <a:pt x="3122023" y="39189"/>
                  </a:cubicBezTo>
                  <a:cubicBezTo>
                    <a:pt x="3139440" y="34835"/>
                    <a:pt x="3156565" y="29078"/>
                    <a:pt x="3174274" y="26126"/>
                  </a:cubicBezTo>
                  <a:cubicBezTo>
                    <a:pt x="3208902" y="20355"/>
                    <a:pt x="3243980" y="17703"/>
                    <a:pt x="3278777" y="13063"/>
                  </a:cubicBezTo>
                  <a:lnTo>
                    <a:pt x="3370217" y="0"/>
                  </a:lnTo>
                  <a:cubicBezTo>
                    <a:pt x="3357154" y="4354"/>
                    <a:pt x="3343344" y="6905"/>
                    <a:pt x="3331028" y="13063"/>
                  </a:cubicBezTo>
                  <a:cubicBezTo>
                    <a:pt x="3240961" y="58097"/>
                    <a:pt x="3250913" y="75182"/>
                    <a:pt x="3148148" y="143692"/>
                  </a:cubicBezTo>
                  <a:lnTo>
                    <a:pt x="3069771" y="195943"/>
                  </a:lnTo>
                  <a:cubicBezTo>
                    <a:pt x="3056708" y="204652"/>
                    <a:pt x="3043143" y="212649"/>
                    <a:pt x="3030583" y="222069"/>
                  </a:cubicBezTo>
                  <a:cubicBezTo>
                    <a:pt x="2967315" y="269518"/>
                    <a:pt x="2998985" y="254372"/>
                    <a:pt x="2939143" y="274320"/>
                  </a:cubicBezTo>
                  <a:cubicBezTo>
                    <a:pt x="2877751" y="335712"/>
                    <a:pt x="2915326" y="303261"/>
                    <a:pt x="2821577" y="365760"/>
                  </a:cubicBezTo>
                  <a:cubicBezTo>
                    <a:pt x="2770931" y="399524"/>
                    <a:pt x="2797282" y="386921"/>
                    <a:pt x="2743200" y="404949"/>
                  </a:cubicBezTo>
                  <a:cubicBezTo>
                    <a:pt x="2730137" y="418012"/>
                    <a:pt x="2718593" y="432795"/>
                    <a:pt x="2704011" y="444137"/>
                  </a:cubicBezTo>
                  <a:cubicBezTo>
                    <a:pt x="2679226" y="463414"/>
                    <a:pt x="2625634" y="496389"/>
                    <a:pt x="2625634" y="496389"/>
                  </a:cubicBezTo>
                  <a:cubicBezTo>
                    <a:pt x="2579643" y="565374"/>
                    <a:pt x="2622868" y="509956"/>
                    <a:pt x="2547257" y="574766"/>
                  </a:cubicBezTo>
                  <a:cubicBezTo>
                    <a:pt x="2533231" y="586788"/>
                    <a:pt x="2521971" y="601789"/>
                    <a:pt x="2508068" y="613954"/>
                  </a:cubicBezTo>
                  <a:cubicBezTo>
                    <a:pt x="2487085" y="632314"/>
                    <a:pt x="2463737" y="647846"/>
                    <a:pt x="2442754" y="666206"/>
                  </a:cubicBezTo>
                  <a:cubicBezTo>
                    <a:pt x="2428851" y="678371"/>
                    <a:pt x="2417864" y="693696"/>
                    <a:pt x="2403566" y="705394"/>
                  </a:cubicBezTo>
                  <a:cubicBezTo>
                    <a:pt x="2332267" y="763730"/>
                    <a:pt x="2293236" y="787657"/>
                    <a:pt x="2220686" y="836023"/>
                  </a:cubicBezTo>
                  <a:cubicBezTo>
                    <a:pt x="2207623" y="844732"/>
                    <a:pt x="2195539" y="855128"/>
                    <a:pt x="2181497" y="862149"/>
                  </a:cubicBezTo>
                  <a:cubicBezTo>
                    <a:pt x="2164080" y="870857"/>
                    <a:pt x="2145944" y="878255"/>
                    <a:pt x="2129246" y="888274"/>
                  </a:cubicBezTo>
                  <a:cubicBezTo>
                    <a:pt x="2129210" y="888296"/>
                    <a:pt x="2031292" y="953577"/>
                    <a:pt x="2011680" y="966652"/>
                  </a:cubicBezTo>
                  <a:cubicBezTo>
                    <a:pt x="1998617" y="975361"/>
                    <a:pt x="1987385" y="987812"/>
                    <a:pt x="1972491" y="992777"/>
                  </a:cubicBezTo>
                  <a:lnTo>
                    <a:pt x="1933303" y="1005840"/>
                  </a:lnTo>
                  <a:cubicBezTo>
                    <a:pt x="1812005" y="1096813"/>
                    <a:pt x="1948346" y="999426"/>
                    <a:pt x="1828800" y="1071154"/>
                  </a:cubicBezTo>
                  <a:cubicBezTo>
                    <a:pt x="1801875" y="1087309"/>
                    <a:pt x="1780211" y="1113477"/>
                    <a:pt x="1750423" y="1123406"/>
                  </a:cubicBezTo>
                  <a:cubicBezTo>
                    <a:pt x="1737360" y="1127760"/>
                    <a:pt x="1723271" y="1129782"/>
                    <a:pt x="1711234" y="1136469"/>
                  </a:cubicBezTo>
                  <a:cubicBezTo>
                    <a:pt x="1683786" y="1151718"/>
                    <a:pt x="1658983" y="1171303"/>
                    <a:pt x="1632857" y="1188720"/>
                  </a:cubicBezTo>
                  <a:cubicBezTo>
                    <a:pt x="1619794" y="1197429"/>
                    <a:pt x="1608562" y="1209881"/>
                    <a:pt x="1593668" y="1214846"/>
                  </a:cubicBezTo>
                  <a:lnTo>
                    <a:pt x="1554480" y="1227909"/>
                  </a:lnTo>
                  <a:cubicBezTo>
                    <a:pt x="1474056" y="1288226"/>
                    <a:pt x="1530650" y="1254386"/>
                    <a:pt x="1423851" y="1293223"/>
                  </a:cubicBezTo>
                  <a:cubicBezTo>
                    <a:pt x="1366705" y="1314004"/>
                    <a:pt x="1341160" y="1330224"/>
                    <a:pt x="1280160" y="1345474"/>
                  </a:cubicBezTo>
                  <a:lnTo>
                    <a:pt x="1123406" y="1384663"/>
                  </a:lnTo>
                  <a:cubicBezTo>
                    <a:pt x="1105989" y="1389017"/>
                    <a:pt x="1088186" y="1392049"/>
                    <a:pt x="1071154" y="1397726"/>
                  </a:cubicBezTo>
                  <a:cubicBezTo>
                    <a:pt x="1010903" y="1417810"/>
                    <a:pt x="1045468" y="1408089"/>
                    <a:pt x="966651" y="1423852"/>
                  </a:cubicBezTo>
                  <a:cubicBezTo>
                    <a:pt x="719626" y="1547362"/>
                    <a:pt x="889502" y="1472542"/>
                    <a:pt x="248194" y="1436914"/>
                  </a:cubicBezTo>
                  <a:cubicBezTo>
                    <a:pt x="232519" y="1436043"/>
                    <a:pt x="223048" y="1417810"/>
                    <a:pt x="209006" y="1410789"/>
                  </a:cubicBezTo>
                  <a:cubicBezTo>
                    <a:pt x="196690" y="1404631"/>
                    <a:pt x="182602" y="1402840"/>
                    <a:pt x="169817" y="1397726"/>
                  </a:cubicBezTo>
                  <a:cubicBezTo>
                    <a:pt x="160777" y="1394110"/>
                    <a:pt x="152400" y="1389017"/>
                    <a:pt x="143691" y="13846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p:cNvSpPr txBox="1"/>
            <p:nvPr/>
          </p:nvSpPr>
          <p:spPr>
            <a:xfrm flipH="1">
              <a:off x="10168536" y="4999843"/>
              <a:ext cx="1274639" cy="430887"/>
            </a:xfrm>
            <a:prstGeom prst="rect">
              <a:avLst/>
            </a:prstGeom>
            <a:noFill/>
          </p:spPr>
          <p:txBody>
            <a:bodyPr wrap="square" rtlCol="0">
              <a:spAutoFit/>
            </a:bodyPr>
            <a:lstStyle/>
            <a:p>
              <a:r>
                <a:rPr lang="en-US" sz="1500" dirty="0"/>
                <a:t>Pancreas</a:t>
              </a:r>
            </a:p>
          </p:txBody>
        </p:sp>
        <p:sp>
          <p:nvSpPr>
            <p:cNvPr id="26" name="TextBox 25"/>
            <p:cNvSpPr txBox="1"/>
            <p:nvPr/>
          </p:nvSpPr>
          <p:spPr>
            <a:xfrm>
              <a:off x="3197768" y="2461523"/>
              <a:ext cx="843821" cy="492443"/>
            </a:xfrm>
            <a:prstGeom prst="rect">
              <a:avLst/>
            </a:prstGeom>
            <a:noFill/>
          </p:spPr>
          <p:txBody>
            <a:bodyPr wrap="none" rtlCol="0">
              <a:spAutoFit/>
            </a:bodyPr>
            <a:lstStyle/>
            <a:p>
              <a:r>
                <a:rPr lang="en-US" dirty="0"/>
                <a:t>Liver</a:t>
              </a:r>
            </a:p>
          </p:txBody>
        </p:sp>
        <p:sp>
          <p:nvSpPr>
            <p:cNvPr id="27" name="TextBox 26"/>
            <p:cNvSpPr txBox="1"/>
            <p:nvPr/>
          </p:nvSpPr>
          <p:spPr>
            <a:xfrm>
              <a:off x="8307320" y="5547605"/>
              <a:ext cx="1872136" cy="430887"/>
            </a:xfrm>
            <a:prstGeom prst="rect">
              <a:avLst/>
            </a:prstGeom>
            <a:noFill/>
          </p:spPr>
          <p:txBody>
            <a:bodyPr wrap="none" rtlCol="0">
              <a:spAutoFit/>
            </a:bodyPr>
            <a:lstStyle/>
            <a:p>
              <a:r>
                <a:rPr lang="en-US" sz="1500" dirty="0"/>
                <a:t>Pancreatic Duct</a:t>
              </a:r>
            </a:p>
          </p:txBody>
        </p:sp>
        <p:sp>
          <p:nvSpPr>
            <p:cNvPr id="28" name="TextBox 27"/>
            <p:cNvSpPr txBox="1"/>
            <p:nvPr/>
          </p:nvSpPr>
          <p:spPr>
            <a:xfrm>
              <a:off x="3535704" y="5531967"/>
              <a:ext cx="2186924" cy="430887"/>
            </a:xfrm>
            <a:prstGeom prst="rect">
              <a:avLst/>
            </a:prstGeom>
            <a:noFill/>
          </p:spPr>
          <p:txBody>
            <a:bodyPr wrap="none" rtlCol="0">
              <a:spAutoFit/>
            </a:bodyPr>
            <a:lstStyle/>
            <a:p>
              <a:r>
                <a:rPr lang="en-US" sz="1500" dirty="0"/>
                <a:t>Common Bile Duct</a:t>
              </a:r>
            </a:p>
          </p:txBody>
        </p:sp>
        <p:sp>
          <p:nvSpPr>
            <p:cNvPr id="34" name="Right Arrow 33"/>
            <p:cNvSpPr/>
            <p:nvPr/>
          </p:nvSpPr>
          <p:spPr>
            <a:xfrm rot="18172103">
              <a:off x="5197530" y="5050407"/>
              <a:ext cx="1030057" cy="1237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ight Arrow 37"/>
            <p:cNvSpPr/>
            <p:nvPr/>
          </p:nvSpPr>
          <p:spPr>
            <a:xfrm rot="13806495">
              <a:off x="7474456" y="5122631"/>
              <a:ext cx="1030057" cy="1237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ight Arrow 38"/>
            <p:cNvSpPr/>
            <p:nvPr/>
          </p:nvSpPr>
          <p:spPr>
            <a:xfrm rot="12198973">
              <a:off x="9135547" y="4700364"/>
              <a:ext cx="1030057" cy="1237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8" name="Group 47"/>
          <p:cNvGrpSpPr/>
          <p:nvPr/>
        </p:nvGrpSpPr>
        <p:grpSpPr>
          <a:xfrm>
            <a:off x="836282" y="2635740"/>
            <a:ext cx="2384878" cy="784205"/>
            <a:chOff x="762000" y="2964906"/>
            <a:chExt cx="2999987" cy="861774"/>
          </a:xfrm>
        </p:grpSpPr>
        <p:sp>
          <p:nvSpPr>
            <p:cNvPr id="41" name="Oval 40"/>
            <p:cNvSpPr/>
            <p:nvPr/>
          </p:nvSpPr>
          <p:spPr>
            <a:xfrm>
              <a:off x="3139687" y="3206569"/>
              <a:ext cx="622300" cy="55205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p:cNvSpPr txBox="1"/>
            <p:nvPr/>
          </p:nvSpPr>
          <p:spPr>
            <a:xfrm>
              <a:off x="762000" y="2964906"/>
              <a:ext cx="2065438" cy="861774"/>
            </a:xfrm>
            <a:prstGeom prst="rect">
              <a:avLst/>
            </a:prstGeom>
            <a:noFill/>
          </p:spPr>
          <p:txBody>
            <a:bodyPr wrap="none" rtlCol="0">
              <a:spAutoFit/>
            </a:bodyPr>
            <a:lstStyle/>
            <a:p>
              <a:r>
                <a:rPr lang="en-US" dirty="0"/>
                <a:t>“Peripheral or </a:t>
              </a:r>
            </a:p>
            <a:p>
              <a:r>
                <a:rPr lang="en-US" dirty="0"/>
                <a:t>Intrahepatic”</a:t>
              </a:r>
            </a:p>
          </p:txBody>
        </p:sp>
      </p:grpSp>
      <p:grpSp>
        <p:nvGrpSpPr>
          <p:cNvPr id="49" name="Group 48"/>
          <p:cNvGrpSpPr/>
          <p:nvPr/>
        </p:nvGrpSpPr>
        <p:grpSpPr>
          <a:xfrm>
            <a:off x="797719" y="3295797"/>
            <a:ext cx="3611623" cy="988997"/>
            <a:chOff x="713492" y="3690254"/>
            <a:chExt cx="4543134" cy="1086824"/>
          </a:xfrm>
        </p:grpSpPr>
        <p:sp>
          <p:nvSpPr>
            <p:cNvPr id="44" name="Oval 43"/>
            <p:cNvSpPr/>
            <p:nvPr/>
          </p:nvSpPr>
          <p:spPr>
            <a:xfrm>
              <a:off x="4833496" y="3690254"/>
              <a:ext cx="423130" cy="45009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5"/>
            <p:cNvSpPr txBox="1"/>
            <p:nvPr/>
          </p:nvSpPr>
          <p:spPr>
            <a:xfrm>
              <a:off x="713492" y="3915303"/>
              <a:ext cx="1429280" cy="861775"/>
            </a:xfrm>
            <a:prstGeom prst="rect">
              <a:avLst/>
            </a:prstGeom>
            <a:noFill/>
          </p:spPr>
          <p:txBody>
            <a:bodyPr wrap="none" rtlCol="0">
              <a:spAutoFit/>
            </a:bodyPr>
            <a:lstStyle/>
            <a:p>
              <a:r>
                <a:rPr lang="en-US" dirty="0"/>
                <a:t>“Hilar or </a:t>
              </a:r>
            </a:p>
            <a:p>
              <a:r>
                <a:rPr lang="en-US" dirty="0" err="1"/>
                <a:t>Perihilar</a:t>
              </a:r>
              <a:r>
                <a:rPr lang="en-US" dirty="0"/>
                <a:t>”</a:t>
              </a:r>
            </a:p>
          </p:txBody>
        </p:sp>
      </p:grpSp>
      <p:grpSp>
        <p:nvGrpSpPr>
          <p:cNvPr id="50" name="Group 49"/>
          <p:cNvGrpSpPr/>
          <p:nvPr/>
        </p:nvGrpSpPr>
        <p:grpSpPr>
          <a:xfrm>
            <a:off x="887484" y="4300561"/>
            <a:ext cx="3965877" cy="792289"/>
            <a:chOff x="826410" y="4794406"/>
            <a:chExt cx="4988758" cy="870659"/>
          </a:xfrm>
        </p:grpSpPr>
        <p:sp>
          <p:nvSpPr>
            <p:cNvPr id="43" name="Oval 42"/>
            <p:cNvSpPr/>
            <p:nvPr/>
          </p:nvSpPr>
          <p:spPr>
            <a:xfrm>
              <a:off x="5392038" y="4794406"/>
              <a:ext cx="423130" cy="45009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p:cNvSpPr txBox="1"/>
            <p:nvPr/>
          </p:nvSpPr>
          <p:spPr>
            <a:xfrm>
              <a:off x="826410" y="5172622"/>
              <a:ext cx="1196567" cy="492443"/>
            </a:xfrm>
            <a:prstGeom prst="rect">
              <a:avLst/>
            </a:prstGeom>
            <a:noFill/>
          </p:spPr>
          <p:txBody>
            <a:bodyPr wrap="none" rtlCol="0">
              <a:spAutoFit/>
            </a:bodyPr>
            <a:lstStyle/>
            <a:p>
              <a:r>
                <a:rPr lang="en-US" dirty="0"/>
                <a:t>“Distal”</a:t>
              </a:r>
            </a:p>
          </p:txBody>
        </p:sp>
      </p:grpSp>
      <p:sp>
        <p:nvSpPr>
          <p:cNvPr id="51" name="Rounded Rectangle 50"/>
          <p:cNvSpPr/>
          <p:nvPr/>
        </p:nvSpPr>
        <p:spPr>
          <a:xfrm>
            <a:off x="533400" y="2453945"/>
            <a:ext cx="2000192" cy="18580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6304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CCA: </a:t>
            </a:r>
            <a:r>
              <a:rPr lang="en-US" i="1" dirty="0"/>
              <a:t>Classification</a:t>
            </a:r>
          </a:p>
        </p:txBody>
      </p:sp>
      <p:sp>
        <p:nvSpPr>
          <p:cNvPr id="3" name="Content Placeholder 2"/>
          <p:cNvSpPr>
            <a:spLocks noGrp="1"/>
          </p:cNvSpPr>
          <p:nvPr>
            <p:ph sz="half" idx="1"/>
          </p:nvPr>
        </p:nvSpPr>
        <p:spPr>
          <a:xfrm>
            <a:off x="685800" y="1570039"/>
            <a:ext cx="4572000" cy="4449761"/>
          </a:xfrm>
        </p:spPr>
        <p:txBody>
          <a:bodyPr>
            <a:normAutofit/>
          </a:bodyPr>
          <a:lstStyle/>
          <a:p>
            <a:r>
              <a:rPr lang="en-US" sz="4000" i="1" dirty="0"/>
              <a:t>Peripheral</a:t>
            </a:r>
          </a:p>
          <a:p>
            <a:pPr lvl="1"/>
            <a:r>
              <a:rPr lang="en-US" sz="4000" i="1" dirty="0">
                <a:solidFill>
                  <a:srgbClr val="000000"/>
                </a:solidFill>
              </a:rPr>
              <a:t>Resection</a:t>
            </a:r>
          </a:p>
          <a:p>
            <a:pPr lvl="1"/>
            <a:r>
              <a:rPr lang="en-US" sz="4000" i="1" dirty="0">
                <a:solidFill>
                  <a:srgbClr val="000000"/>
                </a:solidFill>
              </a:rPr>
              <a:t>No Transplants</a:t>
            </a:r>
          </a:p>
          <a:p>
            <a:r>
              <a:rPr lang="en-US" sz="4000" dirty="0"/>
              <a:t>Distal</a:t>
            </a:r>
          </a:p>
          <a:p>
            <a:r>
              <a:rPr lang="en-US" sz="4000" dirty="0"/>
              <a:t>Mixed / HCC</a:t>
            </a:r>
          </a:p>
          <a:p>
            <a:r>
              <a:rPr lang="en-US" sz="4000" i="1" dirty="0">
                <a:solidFill>
                  <a:srgbClr val="000000"/>
                </a:solidFill>
              </a:rPr>
              <a:t>Hilar</a:t>
            </a:r>
          </a:p>
          <a:p>
            <a:endParaRPr lang="en-US" sz="2700" dirty="0"/>
          </a:p>
        </p:txBody>
      </p:sp>
      <p:graphicFrame>
        <p:nvGraphicFramePr>
          <p:cNvPr id="8" name="Content Placeholder 7"/>
          <p:cNvGraphicFramePr>
            <a:graphicFrameLocks noGrp="1"/>
          </p:cNvGraphicFramePr>
          <p:nvPr>
            <p:ph sz="half" idx="2"/>
            <p:extLst/>
          </p:nvPr>
        </p:nvGraphicFramePr>
        <p:xfrm>
          <a:off x="4676775" y="1131094"/>
          <a:ext cx="3419475" cy="3581399"/>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638175" y="5229224"/>
            <a:ext cx="2181225" cy="7143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631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4532</TotalTime>
  <Words>1829</Words>
  <Application>Microsoft Macintosh PowerPoint</Application>
  <PresentationFormat>On-screen Show (4:3)</PresentationFormat>
  <Paragraphs>354</Paragraphs>
  <Slides>44</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ＭＳ Ｐゴシック</vt:lpstr>
      <vt:lpstr>Arial</vt:lpstr>
      <vt:lpstr>Calibri</vt:lpstr>
      <vt:lpstr>Cambria</vt:lpstr>
      <vt:lpstr>Helvetica</vt:lpstr>
      <vt:lpstr>Monotype Sorts</vt:lpstr>
      <vt:lpstr>msmincho</vt:lpstr>
      <vt:lpstr>Times New Roman</vt:lpstr>
      <vt:lpstr>Office Theme</vt:lpstr>
      <vt:lpstr>Cholangiocarinoma</vt:lpstr>
      <vt:lpstr>PSC v. Cholangiocarcinoma (CCA)</vt:lpstr>
      <vt:lpstr>CCA: Perspective</vt:lpstr>
      <vt:lpstr>PSC &amp; CCA: Risk</vt:lpstr>
      <vt:lpstr>AASLD 2010: PSC &amp; CCA</vt:lpstr>
      <vt:lpstr>Liver Tumors: Origins</vt:lpstr>
      <vt:lpstr>Bile Ducts: Inflammation to Malignancy</vt:lpstr>
      <vt:lpstr>Anatomy: Locations</vt:lpstr>
      <vt:lpstr>CCA: Classification</vt:lpstr>
      <vt:lpstr>PSC: Strictures v. CCA</vt:lpstr>
      <vt:lpstr>PSC &amp; CCA: Diagnosis</vt:lpstr>
      <vt:lpstr>Diagnostic Difficulties</vt:lpstr>
      <vt:lpstr>CA19-9: More Details</vt:lpstr>
      <vt:lpstr>AASLD 2010: Recommendations</vt:lpstr>
      <vt:lpstr>AASLD 2010:</vt:lpstr>
      <vt:lpstr>PSC &amp; CCA: Screening</vt:lpstr>
      <vt:lpstr>Treatment</vt:lpstr>
      <vt:lpstr>PowerPoint Presentation</vt:lpstr>
      <vt:lpstr>Bismuth-Corlette Classification</vt:lpstr>
      <vt:lpstr>PowerPoint Presentation</vt:lpstr>
      <vt:lpstr>PowerPoint Presentation</vt:lpstr>
      <vt:lpstr>Resection for CCA: Pros &amp; Cons</vt:lpstr>
      <vt:lpstr>Liver Transplantation</vt:lpstr>
      <vt:lpstr>Liver Transplant: Diagnostic Criteria</vt:lpstr>
      <vt:lpstr>Mayo Protocol: Inclusion Criteria</vt:lpstr>
      <vt:lpstr>Mayo Protocol: Exclusion Criteria</vt:lpstr>
      <vt:lpstr>Mayo Clinic Protocol</vt:lpstr>
      <vt:lpstr>Brachytherapy:</vt:lpstr>
      <vt:lpstr>Transplantation: Outcomes</vt:lpstr>
      <vt:lpstr>PowerPoint Presentation</vt:lpstr>
      <vt:lpstr>Resection v. Transplant?</vt:lpstr>
      <vt:lpstr>Resection v Transplant</vt:lpstr>
      <vt:lpstr>Resection v. Transplant: Outcomes</vt:lpstr>
      <vt:lpstr>OLT for Intrahepatic CCA:?</vt:lpstr>
      <vt:lpstr>Why Not “Pre-emptive” Transplant?</vt:lpstr>
      <vt:lpstr>Summary:</vt:lpstr>
      <vt:lpstr>End</vt:lpstr>
      <vt:lpstr>Shortage</vt:lpstr>
      <vt:lpstr>Dysplasia v Malignancy</vt:lpstr>
      <vt:lpstr>Guidelines for Screening:</vt:lpstr>
      <vt:lpstr>Liver Transplant: Exclusion Criteria</vt:lpstr>
      <vt:lpstr>Liver Transplantation</vt:lpstr>
      <vt:lpstr>Liver Transplantation: </vt:lpstr>
      <vt:lpstr>CCA &amp; Transplant: Issues</vt:lpstr>
    </vt:vector>
  </TitlesOfParts>
  <Company>UCDHS</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UCD Advanced Heart Failure Program</dc:title>
  <dc:creator>Paul A. Perry</dc:creator>
  <cp:lastModifiedBy>steven colquhoun</cp:lastModifiedBy>
  <cp:revision>344</cp:revision>
  <dcterms:created xsi:type="dcterms:W3CDTF">2016-12-27T21:43:25Z</dcterms:created>
  <dcterms:modified xsi:type="dcterms:W3CDTF">2018-06-22T19:57:57Z</dcterms:modified>
</cp:coreProperties>
</file>