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3" r:id="rId1"/>
  </p:sldMasterIdLst>
  <p:notesMasterIdLst>
    <p:notesMasterId r:id="rId49"/>
  </p:notesMasterIdLst>
  <p:handoutMasterIdLst>
    <p:handoutMasterId r:id="rId50"/>
  </p:handoutMasterIdLst>
  <p:sldIdLst>
    <p:sldId id="262" r:id="rId2"/>
    <p:sldId id="292" r:id="rId3"/>
    <p:sldId id="337" r:id="rId4"/>
    <p:sldId id="293" r:id="rId5"/>
    <p:sldId id="294" r:id="rId6"/>
    <p:sldId id="336" r:id="rId7"/>
    <p:sldId id="374" r:id="rId8"/>
    <p:sldId id="350" r:id="rId9"/>
    <p:sldId id="373" r:id="rId10"/>
    <p:sldId id="360" r:id="rId11"/>
    <p:sldId id="296" r:id="rId12"/>
    <p:sldId id="338" r:id="rId13"/>
    <p:sldId id="298" r:id="rId14"/>
    <p:sldId id="335" r:id="rId15"/>
    <p:sldId id="341" r:id="rId16"/>
    <p:sldId id="321" r:id="rId17"/>
    <p:sldId id="342" r:id="rId18"/>
    <p:sldId id="323" r:id="rId19"/>
    <p:sldId id="324" r:id="rId20"/>
    <p:sldId id="326" r:id="rId21"/>
    <p:sldId id="325" r:id="rId22"/>
    <p:sldId id="327" r:id="rId23"/>
    <p:sldId id="329" r:id="rId24"/>
    <p:sldId id="331" r:id="rId25"/>
    <p:sldId id="348" r:id="rId26"/>
    <p:sldId id="349" r:id="rId27"/>
    <p:sldId id="344" r:id="rId28"/>
    <p:sldId id="358" r:id="rId29"/>
    <p:sldId id="359" r:id="rId30"/>
    <p:sldId id="363" r:id="rId31"/>
    <p:sldId id="351" r:id="rId32"/>
    <p:sldId id="352" r:id="rId33"/>
    <p:sldId id="353" r:id="rId34"/>
    <p:sldId id="354" r:id="rId35"/>
    <p:sldId id="355" r:id="rId36"/>
    <p:sldId id="356" r:id="rId37"/>
    <p:sldId id="362" r:id="rId38"/>
    <p:sldId id="364" r:id="rId39"/>
    <p:sldId id="367" r:id="rId40"/>
    <p:sldId id="332" r:id="rId41"/>
    <p:sldId id="366" r:id="rId42"/>
    <p:sldId id="368" r:id="rId43"/>
    <p:sldId id="369" r:id="rId44"/>
    <p:sldId id="370" r:id="rId45"/>
    <p:sldId id="371" r:id="rId46"/>
    <p:sldId id="372" r:id="rId47"/>
    <p:sldId id="365" r:id="rId48"/>
  </p:sldIdLst>
  <p:sldSz cx="9144000" cy="6858000" type="screen4x3"/>
  <p:notesSz cx="6934200" cy="9232900"/>
  <p:embeddedFontLst>
    <p:embeddedFont>
      <p:font typeface="Calibri" panose="020F0502020204030204" pitchFamily="34" charset="0"/>
      <p:regular r:id="rId51"/>
      <p:bold r:id="rId52"/>
      <p:italic r:id="rId53"/>
      <p:boldItalic r:id="rId54"/>
    </p:embeddedFont>
  </p:embeddedFont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98989"/>
    <a:srgbClr val="B2B2B2"/>
    <a:srgbClr val="64B0EB"/>
    <a:srgbClr val="6BE44A"/>
    <a:srgbClr val="90EB7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200" autoAdjust="0"/>
    <p:restoredTop sz="91530" autoAdjust="0"/>
  </p:normalViewPr>
  <p:slideViewPr>
    <p:cSldViewPr snapToGrid="0">
      <p:cViewPr>
        <p:scale>
          <a:sx n="82" d="100"/>
          <a:sy n="82" d="100"/>
        </p:scale>
        <p:origin x="-516" y="456"/>
      </p:cViewPr>
      <p:guideLst>
        <p:guide orient="horz" pos="432"/>
        <p:guide orient="horz" pos="864"/>
        <p:guide orient="horz" pos="1728"/>
        <p:guide orient="horz" pos="2160"/>
        <p:guide orient="horz" pos="2592"/>
        <p:guide orient="horz" pos="3456"/>
        <p:guide orient="horz" pos="3893"/>
        <p:guide pos="201"/>
        <p:guide pos="823"/>
        <p:guide pos="1645"/>
        <p:guide pos="2463"/>
        <p:guide pos="5347"/>
        <p:guide pos="3295"/>
        <p:guide pos="4112"/>
        <p:guide pos="4935"/>
      </p:guideLst>
    </p:cSldViewPr>
  </p:slideViewPr>
  <p:outlineViewPr>
    <p:cViewPr>
      <p:scale>
        <a:sx n="33" d="100"/>
        <a:sy n="33" d="100"/>
      </p:scale>
      <p:origin x="0" y="0"/>
    </p:cViewPr>
  </p:outlineViewPr>
  <p:notesTextViewPr>
    <p:cViewPr>
      <p:scale>
        <a:sx n="100" d="100"/>
        <a:sy n="100" d="100"/>
      </p:scale>
      <p:origin x="0" y="630"/>
    </p:cViewPr>
  </p:notesTextViewPr>
  <p:sorterViewPr>
    <p:cViewPr>
      <p:scale>
        <a:sx n="100" d="100"/>
        <a:sy n="100" d="100"/>
      </p:scale>
      <p:origin x="0" y="0"/>
    </p:cViewPr>
  </p:sorterViewPr>
  <p:notesViewPr>
    <p:cSldViewPr snapToGrid="0">
      <p:cViewPr varScale="1">
        <p:scale>
          <a:sx n="67" d="100"/>
          <a:sy n="67" d="100"/>
        </p:scale>
        <p:origin x="-2772" y="-96"/>
      </p:cViewPr>
      <p:guideLst>
        <p:guide orient="horz" pos="2908"/>
        <p:guide pos="218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3.fntdata"/><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1.fntdata"/><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235EB3C-4788-442A-A9A1-F8B3F3AAFFBE}" type="doc">
      <dgm:prSet loTypeId="urn:microsoft.com/office/officeart/2005/8/layout/hList6" loCatId="list" qsTypeId="urn:microsoft.com/office/officeart/2005/8/quickstyle/simple1" qsCatId="simple" csTypeId="urn:microsoft.com/office/officeart/2005/8/colors/accent6_5" csCatId="accent6" phldr="1"/>
      <dgm:spPr/>
      <dgm:t>
        <a:bodyPr/>
        <a:lstStyle/>
        <a:p>
          <a:endParaRPr lang="en-US"/>
        </a:p>
      </dgm:t>
    </dgm:pt>
    <dgm:pt modelId="{F7EA49D9-1FA4-48DE-BFD0-FCF3516567B9}">
      <dgm:prSet phldrT="[Text]"/>
      <dgm:spPr/>
      <dgm:t>
        <a:bodyPr/>
        <a:lstStyle/>
        <a:p>
          <a:r>
            <a:rPr lang="en-US" dirty="0" smtClean="0"/>
            <a:t>Patient</a:t>
          </a:r>
          <a:endParaRPr lang="en-US" dirty="0"/>
        </a:p>
      </dgm:t>
    </dgm:pt>
    <dgm:pt modelId="{325AAEE7-DE1C-4948-9130-BD7A729DD66D}" type="parTrans" cxnId="{72A33F73-40C5-4911-8BC0-54A7C12183A2}">
      <dgm:prSet/>
      <dgm:spPr/>
      <dgm:t>
        <a:bodyPr/>
        <a:lstStyle/>
        <a:p>
          <a:endParaRPr lang="en-US"/>
        </a:p>
      </dgm:t>
    </dgm:pt>
    <dgm:pt modelId="{ED4FF85F-FC02-40CC-A03A-E09D777C71D2}" type="sibTrans" cxnId="{72A33F73-40C5-4911-8BC0-54A7C12183A2}">
      <dgm:prSet/>
      <dgm:spPr/>
      <dgm:t>
        <a:bodyPr/>
        <a:lstStyle/>
        <a:p>
          <a:endParaRPr lang="en-US"/>
        </a:p>
      </dgm:t>
    </dgm:pt>
    <dgm:pt modelId="{921EF250-3CFD-4AD4-A83B-FE5A5089C175}">
      <dgm:prSet phldrT="[Text]"/>
      <dgm:spPr/>
      <dgm:t>
        <a:bodyPr/>
        <a:lstStyle/>
        <a:p>
          <a:r>
            <a:rPr lang="en-US" dirty="0" smtClean="0"/>
            <a:t>Sex</a:t>
          </a:r>
          <a:endParaRPr lang="en-US" dirty="0"/>
        </a:p>
      </dgm:t>
    </dgm:pt>
    <dgm:pt modelId="{86EBC49A-685E-4432-A4A9-4F782ED9682F}" type="parTrans" cxnId="{E5891FA7-84F5-429E-A800-377004617A22}">
      <dgm:prSet/>
      <dgm:spPr/>
      <dgm:t>
        <a:bodyPr/>
        <a:lstStyle/>
        <a:p>
          <a:endParaRPr lang="en-US"/>
        </a:p>
      </dgm:t>
    </dgm:pt>
    <dgm:pt modelId="{71EB0EE6-8B56-4714-88C9-2DE2AC3C02E9}" type="sibTrans" cxnId="{E5891FA7-84F5-429E-A800-377004617A22}">
      <dgm:prSet/>
      <dgm:spPr/>
      <dgm:t>
        <a:bodyPr/>
        <a:lstStyle/>
        <a:p>
          <a:endParaRPr lang="en-US"/>
        </a:p>
      </dgm:t>
    </dgm:pt>
    <dgm:pt modelId="{9F9E280B-DED7-4D04-AC47-87B17C6815BF}">
      <dgm:prSet phldrT="[Text]"/>
      <dgm:spPr/>
      <dgm:t>
        <a:bodyPr/>
        <a:lstStyle/>
        <a:p>
          <a:r>
            <a:rPr lang="en-US" dirty="0" smtClean="0"/>
            <a:t>Age</a:t>
          </a:r>
          <a:endParaRPr lang="en-US" dirty="0"/>
        </a:p>
      </dgm:t>
    </dgm:pt>
    <dgm:pt modelId="{5FAF03D0-7F54-4FE3-8E8B-4C366CC7CDB3}" type="parTrans" cxnId="{F2D3AFA5-E5A3-4889-B2CC-627347946E5E}">
      <dgm:prSet/>
      <dgm:spPr/>
      <dgm:t>
        <a:bodyPr/>
        <a:lstStyle/>
        <a:p>
          <a:endParaRPr lang="en-US"/>
        </a:p>
      </dgm:t>
    </dgm:pt>
    <dgm:pt modelId="{2EF3A2F0-19B4-4075-892A-5DEFADD499F2}" type="sibTrans" cxnId="{F2D3AFA5-E5A3-4889-B2CC-627347946E5E}">
      <dgm:prSet/>
      <dgm:spPr/>
      <dgm:t>
        <a:bodyPr/>
        <a:lstStyle/>
        <a:p>
          <a:endParaRPr lang="en-US"/>
        </a:p>
      </dgm:t>
    </dgm:pt>
    <dgm:pt modelId="{476BF770-7015-4799-8B9A-C1AB9C5EB06F}">
      <dgm:prSet phldrT="[Text]"/>
      <dgm:spPr/>
      <dgm:t>
        <a:bodyPr/>
        <a:lstStyle/>
        <a:p>
          <a:r>
            <a:rPr lang="en-US" dirty="0" smtClean="0"/>
            <a:t>Race</a:t>
          </a:r>
          <a:endParaRPr lang="en-US" dirty="0"/>
        </a:p>
      </dgm:t>
    </dgm:pt>
    <dgm:pt modelId="{A3E48FB1-D05B-4E7B-9AF9-B22600A56D9E}" type="parTrans" cxnId="{29D80D57-65A5-464C-9EF5-BDFE5343EB77}">
      <dgm:prSet/>
      <dgm:spPr/>
      <dgm:t>
        <a:bodyPr/>
        <a:lstStyle/>
        <a:p>
          <a:endParaRPr lang="en-US"/>
        </a:p>
      </dgm:t>
    </dgm:pt>
    <dgm:pt modelId="{11B81B6D-4B98-4B67-8679-2D8E41B71ED2}" type="sibTrans" cxnId="{29D80D57-65A5-464C-9EF5-BDFE5343EB77}">
      <dgm:prSet/>
      <dgm:spPr/>
      <dgm:t>
        <a:bodyPr/>
        <a:lstStyle/>
        <a:p>
          <a:endParaRPr lang="en-US"/>
        </a:p>
      </dgm:t>
    </dgm:pt>
    <dgm:pt modelId="{21FBFCFB-7EFA-42A1-A445-8C73D8D65011}">
      <dgm:prSet phldrT="[Text]"/>
      <dgm:spPr/>
      <dgm:t>
        <a:bodyPr/>
        <a:lstStyle/>
        <a:p>
          <a:r>
            <a:rPr lang="en-US" dirty="0" smtClean="0"/>
            <a:t>Family history</a:t>
          </a:r>
          <a:endParaRPr lang="en-US" dirty="0"/>
        </a:p>
      </dgm:t>
    </dgm:pt>
    <dgm:pt modelId="{2F499E6B-E792-453A-B4A8-B54FDF76C6C5}" type="parTrans" cxnId="{F4E39F37-388E-4E61-A3F9-A8AD977D4525}">
      <dgm:prSet/>
      <dgm:spPr/>
      <dgm:t>
        <a:bodyPr/>
        <a:lstStyle/>
        <a:p>
          <a:endParaRPr lang="en-US"/>
        </a:p>
      </dgm:t>
    </dgm:pt>
    <dgm:pt modelId="{BE2E76C1-E0F4-4015-8736-C776959E31A4}" type="sibTrans" cxnId="{F4E39F37-388E-4E61-A3F9-A8AD977D4525}">
      <dgm:prSet/>
      <dgm:spPr/>
      <dgm:t>
        <a:bodyPr/>
        <a:lstStyle/>
        <a:p>
          <a:endParaRPr lang="en-US"/>
        </a:p>
      </dgm:t>
    </dgm:pt>
    <dgm:pt modelId="{118A7831-EF41-4B65-8BC2-ED8969F9EAA2}">
      <dgm:prSet phldrT="[Text]"/>
      <dgm:spPr/>
      <dgm:t>
        <a:bodyPr/>
        <a:lstStyle/>
        <a:p>
          <a:r>
            <a:rPr lang="en-US" dirty="0" smtClean="0"/>
            <a:t>Small body frame</a:t>
          </a:r>
          <a:endParaRPr lang="en-US" dirty="0"/>
        </a:p>
      </dgm:t>
    </dgm:pt>
    <dgm:pt modelId="{CFF9A749-19AB-455C-BD13-C6F5157242FE}" type="parTrans" cxnId="{FCE36D18-6C3B-4973-AE5C-D3128E4AF979}">
      <dgm:prSet/>
      <dgm:spPr/>
      <dgm:t>
        <a:bodyPr/>
        <a:lstStyle/>
        <a:p>
          <a:endParaRPr lang="en-US"/>
        </a:p>
      </dgm:t>
    </dgm:pt>
    <dgm:pt modelId="{1C001EC1-645E-4CEA-82A3-F8BF91E224AA}" type="sibTrans" cxnId="{FCE36D18-6C3B-4973-AE5C-D3128E4AF979}">
      <dgm:prSet/>
      <dgm:spPr/>
      <dgm:t>
        <a:bodyPr/>
        <a:lstStyle/>
        <a:p>
          <a:endParaRPr lang="en-US"/>
        </a:p>
      </dgm:t>
    </dgm:pt>
    <dgm:pt modelId="{EDC0E709-9985-477C-9022-E5E37EA06BC7}">
      <dgm:prSet/>
      <dgm:spPr/>
      <dgm:t>
        <a:bodyPr/>
        <a:lstStyle/>
        <a:p>
          <a:r>
            <a:rPr lang="en-US" dirty="0" smtClean="0"/>
            <a:t>Low calcium intake</a:t>
          </a:r>
          <a:endParaRPr lang="en-US" dirty="0"/>
        </a:p>
      </dgm:t>
    </dgm:pt>
    <dgm:pt modelId="{7B85A1EF-5242-4194-8E5F-773EFDC0D45C}" type="parTrans" cxnId="{7B76FBBA-BFD3-40A4-9C26-64FF3B007C81}">
      <dgm:prSet/>
      <dgm:spPr/>
      <dgm:t>
        <a:bodyPr/>
        <a:lstStyle/>
        <a:p>
          <a:endParaRPr lang="en-US"/>
        </a:p>
      </dgm:t>
    </dgm:pt>
    <dgm:pt modelId="{0CA2CA67-520F-416A-B9C9-35F1BDA650FA}" type="sibTrans" cxnId="{7B76FBBA-BFD3-40A4-9C26-64FF3B007C81}">
      <dgm:prSet/>
      <dgm:spPr/>
      <dgm:t>
        <a:bodyPr/>
        <a:lstStyle/>
        <a:p>
          <a:endParaRPr lang="en-US"/>
        </a:p>
      </dgm:t>
    </dgm:pt>
    <dgm:pt modelId="{3D8F3569-8B75-4693-8C75-1847DDD429F9}">
      <dgm:prSet/>
      <dgm:spPr/>
      <dgm:t>
        <a:bodyPr/>
        <a:lstStyle/>
        <a:p>
          <a:r>
            <a:rPr lang="en-US" dirty="0" smtClean="0"/>
            <a:t>Malnutrition</a:t>
          </a:r>
          <a:endParaRPr lang="en-US" dirty="0"/>
        </a:p>
      </dgm:t>
    </dgm:pt>
    <dgm:pt modelId="{92BCAFE0-A6CA-431E-B10D-052AC49A8A49}" type="parTrans" cxnId="{84E42098-134F-43D6-AD12-CDE29BC0C7DF}">
      <dgm:prSet/>
      <dgm:spPr/>
      <dgm:t>
        <a:bodyPr/>
        <a:lstStyle/>
        <a:p>
          <a:endParaRPr lang="en-US"/>
        </a:p>
      </dgm:t>
    </dgm:pt>
    <dgm:pt modelId="{2A460871-310C-42E2-8995-374F66D9F8C4}" type="sibTrans" cxnId="{84E42098-134F-43D6-AD12-CDE29BC0C7DF}">
      <dgm:prSet/>
      <dgm:spPr/>
      <dgm:t>
        <a:bodyPr/>
        <a:lstStyle/>
        <a:p>
          <a:endParaRPr lang="en-US"/>
        </a:p>
      </dgm:t>
    </dgm:pt>
    <dgm:pt modelId="{D37224B0-91AC-4927-B9EE-88B961B25987}">
      <dgm:prSet/>
      <dgm:spPr/>
      <dgm:t>
        <a:bodyPr/>
        <a:lstStyle/>
        <a:p>
          <a:r>
            <a:rPr lang="en-US" smtClean="0"/>
            <a:t>Steroids</a:t>
          </a:r>
          <a:endParaRPr lang="en-US" dirty="0"/>
        </a:p>
      </dgm:t>
    </dgm:pt>
    <dgm:pt modelId="{626A672A-D6F4-4D1A-957E-5D034E6A52E1}" type="parTrans" cxnId="{A2C10178-7D0D-4F94-B6DD-7D0A7DA82D64}">
      <dgm:prSet/>
      <dgm:spPr/>
      <dgm:t>
        <a:bodyPr/>
        <a:lstStyle/>
        <a:p>
          <a:endParaRPr lang="en-US"/>
        </a:p>
      </dgm:t>
    </dgm:pt>
    <dgm:pt modelId="{D849BED6-0BE3-41D4-9040-677416C21878}" type="sibTrans" cxnId="{A2C10178-7D0D-4F94-B6DD-7D0A7DA82D64}">
      <dgm:prSet/>
      <dgm:spPr/>
      <dgm:t>
        <a:bodyPr/>
        <a:lstStyle/>
        <a:p>
          <a:endParaRPr lang="en-US"/>
        </a:p>
      </dgm:t>
    </dgm:pt>
    <dgm:pt modelId="{28ADAA7F-B0F4-43D1-B9F2-7C675A191ACC}">
      <dgm:prSet/>
      <dgm:spPr/>
      <dgm:t>
        <a:bodyPr/>
        <a:lstStyle/>
        <a:p>
          <a:r>
            <a:rPr lang="en-US" smtClean="0"/>
            <a:t>Antacids (PPI)</a:t>
          </a:r>
          <a:endParaRPr lang="en-US" dirty="0"/>
        </a:p>
      </dgm:t>
    </dgm:pt>
    <dgm:pt modelId="{62448BFF-DC52-4A30-8C8F-700885DD27C0}" type="parTrans" cxnId="{A9630F42-B22E-446F-B46A-1A99640D069C}">
      <dgm:prSet/>
      <dgm:spPr/>
      <dgm:t>
        <a:bodyPr/>
        <a:lstStyle/>
        <a:p>
          <a:endParaRPr lang="en-US"/>
        </a:p>
      </dgm:t>
    </dgm:pt>
    <dgm:pt modelId="{12E673B8-AB93-472D-8305-0F23C5C00803}" type="sibTrans" cxnId="{A9630F42-B22E-446F-B46A-1A99640D069C}">
      <dgm:prSet/>
      <dgm:spPr/>
      <dgm:t>
        <a:bodyPr/>
        <a:lstStyle/>
        <a:p>
          <a:endParaRPr lang="en-US"/>
        </a:p>
      </dgm:t>
    </dgm:pt>
    <dgm:pt modelId="{F785AFE9-37EB-49A3-9EE4-E7788735C099}">
      <dgm:prSet phldrT="[Text]"/>
      <dgm:spPr/>
      <dgm:t>
        <a:bodyPr/>
        <a:lstStyle/>
        <a:p>
          <a:r>
            <a:rPr lang="en-US" smtClean="0"/>
            <a:t>Diet &amp; Drugs</a:t>
          </a:r>
          <a:endParaRPr lang="en-US" dirty="0" smtClean="0"/>
        </a:p>
      </dgm:t>
    </dgm:pt>
    <dgm:pt modelId="{3FB3489C-2E29-4B33-9E90-797B25C16646}" type="parTrans" cxnId="{90A47E25-4360-4264-B142-06801C13197E}">
      <dgm:prSet/>
      <dgm:spPr/>
      <dgm:t>
        <a:bodyPr/>
        <a:lstStyle/>
        <a:p>
          <a:endParaRPr lang="en-US"/>
        </a:p>
      </dgm:t>
    </dgm:pt>
    <dgm:pt modelId="{F4094F26-9AE0-4B47-8E56-B2CBA4BBD89A}" type="sibTrans" cxnId="{90A47E25-4360-4264-B142-06801C13197E}">
      <dgm:prSet/>
      <dgm:spPr/>
      <dgm:t>
        <a:bodyPr/>
        <a:lstStyle/>
        <a:p>
          <a:endParaRPr lang="en-US"/>
        </a:p>
      </dgm:t>
    </dgm:pt>
    <dgm:pt modelId="{56E530BC-267A-466F-932B-501DBB65E898}">
      <dgm:prSet phldrT="[Text]"/>
      <dgm:spPr/>
      <dgm:t>
        <a:bodyPr/>
        <a:lstStyle/>
        <a:p>
          <a:r>
            <a:rPr lang="en-US" dirty="0" smtClean="0"/>
            <a:t>Medical conditions</a:t>
          </a:r>
          <a:endParaRPr lang="en-US" dirty="0"/>
        </a:p>
      </dgm:t>
    </dgm:pt>
    <dgm:pt modelId="{C1B753B1-CC44-4255-B62F-E0B76E781ECD}" type="parTrans" cxnId="{30FBC693-25D5-4F9A-955D-A62940F8C9A2}">
      <dgm:prSet/>
      <dgm:spPr/>
      <dgm:t>
        <a:bodyPr/>
        <a:lstStyle/>
        <a:p>
          <a:endParaRPr lang="en-US"/>
        </a:p>
      </dgm:t>
    </dgm:pt>
    <dgm:pt modelId="{EC2BB2A3-B62E-407A-97E0-1BAE1852D9FB}" type="sibTrans" cxnId="{30FBC693-25D5-4F9A-955D-A62940F8C9A2}">
      <dgm:prSet/>
      <dgm:spPr/>
      <dgm:t>
        <a:bodyPr/>
        <a:lstStyle/>
        <a:p>
          <a:endParaRPr lang="en-US"/>
        </a:p>
      </dgm:t>
    </dgm:pt>
    <dgm:pt modelId="{2B59B81B-D39F-4970-AE83-59579FDD4F3D}">
      <dgm:prSet phldrT="[Text]"/>
      <dgm:spPr/>
      <dgm:t>
        <a:bodyPr/>
        <a:lstStyle/>
        <a:p>
          <a:r>
            <a:rPr lang="en-US" dirty="0" smtClean="0"/>
            <a:t>IBD</a:t>
          </a:r>
          <a:endParaRPr lang="en-US" dirty="0"/>
        </a:p>
      </dgm:t>
    </dgm:pt>
    <dgm:pt modelId="{6F3CB92A-D6C3-4A6B-A73A-697F0BF2F85F}" type="parTrans" cxnId="{C828CFE0-478E-439C-907D-1A3A48AC29D1}">
      <dgm:prSet/>
      <dgm:spPr/>
      <dgm:t>
        <a:bodyPr/>
        <a:lstStyle/>
        <a:p>
          <a:endParaRPr lang="en-US"/>
        </a:p>
      </dgm:t>
    </dgm:pt>
    <dgm:pt modelId="{3F5E1BDA-4A7C-4C40-8EDF-DB05BB43C0C9}" type="sibTrans" cxnId="{C828CFE0-478E-439C-907D-1A3A48AC29D1}">
      <dgm:prSet/>
      <dgm:spPr/>
      <dgm:t>
        <a:bodyPr/>
        <a:lstStyle/>
        <a:p>
          <a:endParaRPr lang="en-US"/>
        </a:p>
      </dgm:t>
    </dgm:pt>
    <dgm:pt modelId="{84388AED-F933-4C6D-99CA-667D7FF5CAFD}">
      <dgm:prSet phldrT="[Text]"/>
      <dgm:spPr/>
      <dgm:t>
        <a:bodyPr/>
        <a:lstStyle/>
        <a:p>
          <a:r>
            <a:rPr lang="en-US" dirty="0" smtClean="0"/>
            <a:t>Liver disease</a:t>
          </a:r>
          <a:endParaRPr lang="en-US" dirty="0"/>
        </a:p>
      </dgm:t>
    </dgm:pt>
    <dgm:pt modelId="{64CEC521-C26E-4A1F-9279-3E1DC2D9EB4F}" type="parTrans" cxnId="{A8B52DB5-79FB-4308-ADE3-A294C4DB682F}">
      <dgm:prSet/>
      <dgm:spPr/>
      <dgm:t>
        <a:bodyPr/>
        <a:lstStyle/>
        <a:p>
          <a:endParaRPr lang="en-US"/>
        </a:p>
      </dgm:t>
    </dgm:pt>
    <dgm:pt modelId="{60AAAA0D-E58C-437D-8AAD-109752F4EEDB}" type="sibTrans" cxnId="{A8B52DB5-79FB-4308-ADE3-A294C4DB682F}">
      <dgm:prSet/>
      <dgm:spPr/>
      <dgm:t>
        <a:bodyPr/>
        <a:lstStyle/>
        <a:p>
          <a:endParaRPr lang="en-US"/>
        </a:p>
      </dgm:t>
    </dgm:pt>
    <dgm:pt modelId="{863EBC8D-6E3F-4EF8-A86A-B785C42425E0}">
      <dgm:prSet phldrT="[Text]"/>
      <dgm:spPr/>
      <dgm:t>
        <a:bodyPr/>
        <a:lstStyle/>
        <a:p>
          <a:r>
            <a:rPr lang="en-US" dirty="0" smtClean="0"/>
            <a:t>Celiac</a:t>
          </a:r>
          <a:endParaRPr lang="en-US" dirty="0"/>
        </a:p>
      </dgm:t>
    </dgm:pt>
    <dgm:pt modelId="{D60DF276-F803-4CC2-8D9A-5DBCE70C60E5}" type="parTrans" cxnId="{D02B68E7-B972-4DAE-8279-4AF0CF1E7CB0}">
      <dgm:prSet/>
      <dgm:spPr/>
      <dgm:t>
        <a:bodyPr/>
        <a:lstStyle/>
        <a:p>
          <a:endParaRPr lang="en-US"/>
        </a:p>
      </dgm:t>
    </dgm:pt>
    <dgm:pt modelId="{B1575966-AE55-4615-BC0F-B92C55A44BD2}" type="sibTrans" cxnId="{D02B68E7-B972-4DAE-8279-4AF0CF1E7CB0}">
      <dgm:prSet/>
      <dgm:spPr/>
      <dgm:t>
        <a:bodyPr/>
        <a:lstStyle/>
        <a:p>
          <a:endParaRPr lang="en-US"/>
        </a:p>
      </dgm:t>
    </dgm:pt>
    <dgm:pt modelId="{8CF6695C-7367-4EE4-AD4C-E7BAAFDB6CEB}">
      <dgm:prSet phldrT="[Text]"/>
      <dgm:spPr/>
      <dgm:t>
        <a:bodyPr/>
        <a:lstStyle/>
        <a:p>
          <a:r>
            <a:rPr lang="en-US" dirty="0" smtClean="0"/>
            <a:t>Rheumatoid arthritis</a:t>
          </a:r>
        </a:p>
        <a:p>
          <a:endParaRPr lang="en-US" dirty="0"/>
        </a:p>
      </dgm:t>
    </dgm:pt>
    <dgm:pt modelId="{9B7E7C88-AE81-4F00-B7D1-F6F24ABBEFFA}" type="parTrans" cxnId="{2FE687C6-9D0A-4555-B55B-F6B3F840FB0C}">
      <dgm:prSet/>
      <dgm:spPr/>
      <dgm:t>
        <a:bodyPr/>
        <a:lstStyle/>
        <a:p>
          <a:endParaRPr lang="en-US"/>
        </a:p>
      </dgm:t>
    </dgm:pt>
    <dgm:pt modelId="{AC846999-5F75-451A-A1A2-5E0D9F7256B6}" type="sibTrans" cxnId="{2FE687C6-9D0A-4555-B55B-F6B3F840FB0C}">
      <dgm:prSet/>
      <dgm:spPr/>
      <dgm:t>
        <a:bodyPr/>
        <a:lstStyle/>
        <a:p>
          <a:endParaRPr lang="en-US"/>
        </a:p>
      </dgm:t>
    </dgm:pt>
    <dgm:pt modelId="{E1750E8C-DBE3-456E-9788-C6531E03A416}">
      <dgm:prSet phldrT="[Text]"/>
      <dgm:spPr/>
      <dgm:t>
        <a:bodyPr/>
        <a:lstStyle/>
        <a:p>
          <a:endParaRPr lang="en-US" dirty="0"/>
        </a:p>
      </dgm:t>
    </dgm:pt>
    <dgm:pt modelId="{A51CFE20-E6E7-475B-B3CF-5D7E8E14317D}" type="parTrans" cxnId="{75C18D61-E09D-4028-B977-BA631A7EE4FB}">
      <dgm:prSet/>
      <dgm:spPr/>
      <dgm:t>
        <a:bodyPr/>
        <a:lstStyle/>
        <a:p>
          <a:endParaRPr lang="en-US"/>
        </a:p>
      </dgm:t>
    </dgm:pt>
    <dgm:pt modelId="{F98B181C-8514-4129-A246-E17EFC84ABE3}" type="sibTrans" cxnId="{75C18D61-E09D-4028-B977-BA631A7EE4FB}">
      <dgm:prSet/>
      <dgm:spPr/>
      <dgm:t>
        <a:bodyPr/>
        <a:lstStyle/>
        <a:p>
          <a:endParaRPr lang="en-US"/>
        </a:p>
      </dgm:t>
    </dgm:pt>
    <dgm:pt modelId="{FB2624CB-2F3F-41BC-B16B-4EF9EC53C97A}">
      <dgm:prSet phldrT="[Text]"/>
      <dgm:spPr/>
      <dgm:t>
        <a:bodyPr/>
        <a:lstStyle/>
        <a:p>
          <a:r>
            <a:rPr lang="en-US" dirty="0" smtClean="0"/>
            <a:t>Hormone levels</a:t>
          </a:r>
          <a:endParaRPr lang="en-US" dirty="0"/>
        </a:p>
      </dgm:t>
    </dgm:pt>
    <dgm:pt modelId="{5F547147-88BA-446A-A26C-C8F9D72F5117}" type="parTrans" cxnId="{C6CE6EB2-D480-4A29-B56E-5AB97BE77DCA}">
      <dgm:prSet/>
      <dgm:spPr/>
      <dgm:t>
        <a:bodyPr/>
        <a:lstStyle/>
        <a:p>
          <a:endParaRPr lang="en-US"/>
        </a:p>
      </dgm:t>
    </dgm:pt>
    <dgm:pt modelId="{BAC12B80-975A-40BB-94F1-193A7D8AE07D}" type="sibTrans" cxnId="{C6CE6EB2-D480-4A29-B56E-5AB97BE77DCA}">
      <dgm:prSet/>
      <dgm:spPr/>
      <dgm:t>
        <a:bodyPr/>
        <a:lstStyle/>
        <a:p>
          <a:endParaRPr lang="en-US"/>
        </a:p>
      </dgm:t>
    </dgm:pt>
    <dgm:pt modelId="{280977B7-073D-4508-81DE-C0982EE77174}">
      <dgm:prSet phldrT="[Text]"/>
      <dgm:spPr/>
      <dgm:t>
        <a:bodyPr/>
        <a:lstStyle/>
        <a:p>
          <a:r>
            <a:rPr lang="en-US" dirty="0" smtClean="0"/>
            <a:t>Menopause</a:t>
          </a:r>
          <a:endParaRPr lang="en-US" dirty="0"/>
        </a:p>
      </dgm:t>
    </dgm:pt>
    <dgm:pt modelId="{3EE70E7D-5104-421F-8240-0E1381E08816}" type="parTrans" cxnId="{26114E2F-74D3-4603-BC3E-D80A77D44AC6}">
      <dgm:prSet/>
      <dgm:spPr/>
      <dgm:t>
        <a:bodyPr/>
        <a:lstStyle/>
        <a:p>
          <a:endParaRPr lang="en-US"/>
        </a:p>
      </dgm:t>
    </dgm:pt>
    <dgm:pt modelId="{F7CBF5FB-60FC-4131-A342-19FC38451EEA}" type="sibTrans" cxnId="{26114E2F-74D3-4603-BC3E-D80A77D44AC6}">
      <dgm:prSet/>
      <dgm:spPr/>
      <dgm:t>
        <a:bodyPr/>
        <a:lstStyle/>
        <a:p>
          <a:endParaRPr lang="en-US"/>
        </a:p>
      </dgm:t>
    </dgm:pt>
    <dgm:pt modelId="{83715F20-5C51-4000-B2F9-57E439E50CED}">
      <dgm:prSet phldrT="[Text]"/>
      <dgm:spPr/>
      <dgm:t>
        <a:bodyPr/>
        <a:lstStyle/>
        <a:p>
          <a:r>
            <a:rPr lang="en-US" dirty="0" smtClean="0"/>
            <a:t>Hyperthyroid</a:t>
          </a:r>
          <a:endParaRPr lang="en-US" dirty="0"/>
        </a:p>
      </dgm:t>
    </dgm:pt>
    <dgm:pt modelId="{AF3A51A7-C754-4C51-8F23-E8E3FE72942A}" type="parTrans" cxnId="{BAA67F58-5859-4136-8CF7-912DC0EAF8AA}">
      <dgm:prSet/>
      <dgm:spPr/>
      <dgm:t>
        <a:bodyPr/>
        <a:lstStyle/>
        <a:p>
          <a:endParaRPr lang="en-US"/>
        </a:p>
      </dgm:t>
    </dgm:pt>
    <dgm:pt modelId="{94383493-621A-4A61-9392-FB36A22C962C}" type="sibTrans" cxnId="{BAA67F58-5859-4136-8CF7-912DC0EAF8AA}">
      <dgm:prSet/>
      <dgm:spPr/>
      <dgm:t>
        <a:bodyPr/>
        <a:lstStyle/>
        <a:p>
          <a:endParaRPr lang="en-US"/>
        </a:p>
      </dgm:t>
    </dgm:pt>
    <dgm:pt modelId="{56EA545A-57BC-44E6-AC04-B4D4AD4DE281}">
      <dgm:prSet phldrT="[Text]"/>
      <dgm:spPr/>
      <dgm:t>
        <a:bodyPr/>
        <a:lstStyle/>
        <a:p>
          <a:r>
            <a:rPr lang="en-US" dirty="0" smtClean="0"/>
            <a:t>Lifestyle</a:t>
          </a:r>
        </a:p>
      </dgm:t>
    </dgm:pt>
    <dgm:pt modelId="{B31F28FD-7FEC-4F6D-9AE3-CD3F8B833DEC}" type="parTrans" cxnId="{5EBABF2A-CCD7-422E-8C1F-A09721F5B35B}">
      <dgm:prSet/>
      <dgm:spPr/>
      <dgm:t>
        <a:bodyPr/>
        <a:lstStyle/>
        <a:p>
          <a:endParaRPr lang="en-US"/>
        </a:p>
      </dgm:t>
    </dgm:pt>
    <dgm:pt modelId="{F0C5F63D-E4AF-413B-81E5-19A2BF6EE3DE}" type="sibTrans" cxnId="{5EBABF2A-CCD7-422E-8C1F-A09721F5B35B}">
      <dgm:prSet/>
      <dgm:spPr/>
      <dgm:t>
        <a:bodyPr/>
        <a:lstStyle/>
        <a:p>
          <a:endParaRPr lang="en-US"/>
        </a:p>
      </dgm:t>
    </dgm:pt>
    <dgm:pt modelId="{27F82119-D26F-48BC-BFB3-AB5C5C15C004}">
      <dgm:prSet phldrT="[Text]"/>
      <dgm:spPr/>
      <dgm:t>
        <a:bodyPr/>
        <a:lstStyle/>
        <a:p>
          <a:r>
            <a:rPr lang="en-US" dirty="0" smtClean="0"/>
            <a:t>Smoking</a:t>
          </a:r>
        </a:p>
      </dgm:t>
    </dgm:pt>
    <dgm:pt modelId="{DFD15977-2D48-4FFA-8A58-92C14CBA1D6C}" type="parTrans" cxnId="{87515FAD-722B-4E92-AC33-F59C5EE1E3FE}">
      <dgm:prSet/>
      <dgm:spPr/>
      <dgm:t>
        <a:bodyPr/>
        <a:lstStyle/>
        <a:p>
          <a:endParaRPr lang="en-US"/>
        </a:p>
      </dgm:t>
    </dgm:pt>
    <dgm:pt modelId="{B5F819C8-7A2C-43B8-B739-738F5D0C39CA}" type="sibTrans" cxnId="{87515FAD-722B-4E92-AC33-F59C5EE1E3FE}">
      <dgm:prSet/>
      <dgm:spPr/>
      <dgm:t>
        <a:bodyPr/>
        <a:lstStyle/>
        <a:p>
          <a:endParaRPr lang="en-US"/>
        </a:p>
      </dgm:t>
    </dgm:pt>
    <dgm:pt modelId="{226DA9B9-FE1C-405A-9A28-C5640449A104}">
      <dgm:prSet phldrT="[Text]"/>
      <dgm:spPr/>
      <dgm:t>
        <a:bodyPr/>
        <a:lstStyle/>
        <a:p>
          <a:r>
            <a:rPr lang="en-US" dirty="0" smtClean="0"/>
            <a:t>Alcohol</a:t>
          </a:r>
        </a:p>
      </dgm:t>
    </dgm:pt>
    <dgm:pt modelId="{AB6B7E65-8874-4B5B-82D3-D109800B5239}" type="parTrans" cxnId="{E3C5BB33-D01B-4FE0-9DD1-C135D7A53B38}">
      <dgm:prSet/>
      <dgm:spPr/>
      <dgm:t>
        <a:bodyPr/>
        <a:lstStyle/>
        <a:p>
          <a:endParaRPr lang="en-US"/>
        </a:p>
      </dgm:t>
    </dgm:pt>
    <dgm:pt modelId="{9F75A2FA-397D-46CD-8AB1-A5F0CAFD7DD6}" type="sibTrans" cxnId="{E3C5BB33-D01B-4FE0-9DD1-C135D7A53B38}">
      <dgm:prSet/>
      <dgm:spPr/>
      <dgm:t>
        <a:bodyPr/>
        <a:lstStyle/>
        <a:p>
          <a:endParaRPr lang="en-US"/>
        </a:p>
      </dgm:t>
    </dgm:pt>
    <dgm:pt modelId="{5C278702-EB0A-4708-A5F9-92676AC22A7B}">
      <dgm:prSet phldrT="[Text]"/>
      <dgm:spPr/>
      <dgm:t>
        <a:bodyPr/>
        <a:lstStyle/>
        <a:p>
          <a:r>
            <a:rPr lang="en-US" dirty="0" smtClean="0"/>
            <a:t>Sedentary</a:t>
          </a:r>
        </a:p>
      </dgm:t>
    </dgm:pt>
    <dgm:pt modelId="{4B958EDD-7CE2-412B-B985-15DBC9AFCAD5}" type="parTrans" cxnId="{CF12C792-D80D-45D5-A380-408F203CC737}">
      <dgm:prSet/>
      <dgm:spPr/>
      <dgm:t>
        <a:bodyPr/>
        <a:lstStyle/>
        <a:p>
          <a:endParaRPr lang="en-US"/>
        </a:p>
      </dgm:t>
    </dgm:pt>
    <dgm:pt modelId="{01B1934D-FA60-4D85-8AD7-5FBBADD16CDF}" type="sibTrans" cxnId="{CF12C792-D80D-45D5-A380-408F203CC737}">
      <dgm:prSet/>
      <dgm:spPr/>
      <dgm:t>
        <a:bodyPr/>
        <a:lstStyle/>
        <a:p>
          <a:endParaRPr lang="en-US"/>
        </a:p>
      </dgm:t>
    </dgm:pt>
    <dgm:pt modelId="{0C5F63DF-1456-4F37-A736-2C15C8945821}">
      <dgm:prSet/>
      <dgm:spPr/>
      <dgm:t>
        <a:bodyPr/>
        <a:lstStyle/>
        <a:p>
          <a:r>
            <a:rPr lang="en-US" dirty="0" smtClean="0"/>
            <a:t>Low Vitamin D</a:t>
          </a:r>
          <a:endParaRPr lang="en-US" dirty="0"/>
        </a:p>
      </dgm:t>
    </dgm:pt>
    <dgm:pt modelId="{58025DBA-0EE5-42A4-BC86-9A5FD4E93FD5}" type="parTrans" cxnId="{5FECAC7C-324B-46CE-A45B-CF1A6272BF9B}">
      <dgm:prSet/>
      <dgm:spPr/>
      <dgm:t>
        <a:bodyPr/>
        <a:lstStyle/>
        <a:p>
          <a:endParaRPr lang="en-US"/>
        </a:p>
      </dgm:t>
    </dgm:pt>
    <dgm:pt modelId="{3F3FA2D8-7B1C-4D0C-A6A3-932481E9091A}" type="sibTrans" cxnId="{5FECAC7C-324B-46CE-A45B-CF1A6272BF9B}">
      <dgm:prSet/>
      <dgm:spPr/>
      <dgm:t>
        <a:bodyPr/>
        <a:lstStyle/>
        <a:p>
          <a:endParaRPr lang="en-US"/>
        </a:p>
      </dgm:t>
    </dgm:pt>
    <dgm:pt modelId="{396932C7-F942-435C-B9F7-82DC289496F2}" type="pres">
      <dgm:prSet presAssocID="{8235EB3C-4788-442A-A9A1-F8B3F3AAFFBE}" presName="Name0" presStyleCnt="0">
        <dgm:presLayoutVars>
          <dgm:dir/>
          <dgm:resizeHandles val="exact"/>
        </dgm:presLayoutVars>
      </dgm:prSet>
      <dgm:spPr/>
      <dgm:t>
        <a:bodyPr/>
        <a:lstStyle/>
        <a:p>
          <a:endParaRPr lang="en-US"/>
        </a:p>
      </dgm:t>
    </dgm:pt>
    <dgm:pt modelId="{A6DA6E13-BA27-422E-ACFE-ECCFDA89E02C}" type="pres">
      <dgm:prSet presAssocID="{F7EA49D9-1FA4-48DE-BFD0-FCF3516567B9}" presName="node" presStyleLbl="node1" presStyleIdx="0" presStyleCnt="5">
        <dgm:presLayoutVars>
          <dgm:bulletEnabled val="1"/>
        </dgm:presLayoutVars>
      </dgm:prSet>
      <dgm:spPr/>
      <dgm:t>
        <a:bodyPr/>
        <a:lstStyle/>
        <a:p>
          <a:endParaRPr lang="en-US"/>
        </a:p>
      </dgm:t>
    </dgm:pt>
    <dgm:pt modelId="{7516C708-ADF1-447E-B22C-06188C2D92F5}" type="pres">
      <dgm:prSet presAssocID="{ED4FF85F-FC02-40CC-A03A-E09D777C71D2}" presName="sibTrans" presStyleCnt="0"/>
      <dgm:spPr/>
    </dgm:pt>
    <dgm:pt modelId="{E45FA2A7-B5B7-4E07-B041-1DD25AD785E5}" type="pres">
      <dgm:prSet presAssocID="{56E530BC-267A-466F-932B-501DBB65E898}" presName="node" presStyleLbl="node1" presStyleIdx="1" presStyleCnt="5">
        <dgm:presLayoutVars>
          <dgm:bulletEnabled val="1"/>
        </dgm:presLayoutVars>
      </dgm:prSet>
      <dgm:spPr/>
      <dgm:t>
        <a:bodyPr/>
        <a:lstStyle/>
        <a:p>
          <a:endParaRPr lang="en-US"/>
        </a:p>
      </dgm:t>
    </dgm:pt>
    <dgm:pt modelId="{75492D1E-2E12-4BC2-B94D-FF6A14A2BD8F}" type="pres">
      <dgm:prSet presAssocID="{EC2BB2A3-B62E-407A-97E0-1BAE1852D9FB}" presName="sibTrans" presStyleCnt="0"/>
      <dgm:spPr/>
    </dgm:pt>
    <dgm:pt modelId="{F9109843-C5ED-4694-ADB1-57E3F2CF617D}" type="pres">
      <dgm:prSet presAssocID="{FB2624CB-2F3F-41BC-B16B-4EF9EC53C97A}" presName="node" presStyleLbl="node1" presStyleIdx="2" presStyleCnt="5">
        <dgm:presLayoutVars>
          <dgm:bulletEnabled val="1"/>
        </dgm:presLayoutVars>
      </dgm:prSet>
      <dgm:spPr/>
      <dgm:t>
        <a:bodyPr/>
        <a:lstStyle/>
        <a:p>
          <a:endParaRPr lang="en-US"/>
        </a:p>
      </dgm:t>
    </dgm:pt>
    <dgm:pt modelId="{1247E52B-DE77-4696-BB2F-1B95D64D7414}" type="pres">
      <dgm:prSet presAssocID="{BAC12B80-975A-40BB-94F1-193A7D8AE07D}" presName="sibTrans" presStyleCnt="0"/>
      <dgm:spPr/>
    </dgm:pt>
    <dgm:pt modelId="{65D05750-063F-4256-90AE-BD7C59DB0395}" type="pres">
      <dgm:prSet presAssocID="{F785AFE9-37EB-49A3-9EE4-E7788735C099}" presName="node" presStyleLbl="node1" presStyleIdx="3" presStyleCnt="5">
        <dgm:presLayoutVars>
          <dgm:bulletEnabled val="1"/>
        </dgm:presLayoutVars>
      </dgm:prSet>
      <dgm:spPr/>
      <dgm:t>
        <a:bodyPr/>
        <a:lstStyle/>
        <a:p>
          <a:endParaRPr lang="en-US"/>
        </a:p>
      </dgm:t>
    </dgm:pt>
    <dgm:pt modelId="{2687D154-2BC9-43FA-B0DE-4FBAB2A31880}" type="pres">
      <dgm:prSet presAssocID="{F4094F26-9AE0-4B47-8E56-B2CBA4BBD89A}" presName="sibTrans" presStyleCnt="0"/>
      <dgm:spPr/>
    </dgm:pt>
    <dgm:pt modelId="{CA08B590-434C-4C88-84CC-AF634398BD71}" type="pres">
      <dgm:prSet presAssocID="{56EA545A-57BC-44E6-AC04-B4D4AD4DE281}" presName="node" presStyleLbl="node1" presStyleIdx="4" presStyleCnt="5">
        <dgm:presLayoutVars>
          <dgm:bulletEnabled val="1"/>
        </dgm:presLayoutVars>
      </dgm:prSet>
      <dgm:spPr/>
      <dgm:t>
        <a:bodyPr/>
        <a:lstStyle/>
        <a:p>
          <a:endParaRPr lang="en-US"/>
        </a:p>
      </dgm:t>
    </dgm:pt>
  </dgm:ptLst>
  <dgm:cxnLst>
    <dgm:cxn modelId="{29D80D57-65A5-464C-9EF5-BDFE5343EB77}" srcId="{F7EA49D9-1FA4-48DE-BFD0-FCF3516567B9}" destId="{476BF770-7015-4799-8B9A-C1AB9C5EB06F}" srcOrd="2" destOrd="0" parTransId="{A3E48FB1-D05B-4E7B-9AF9-B22600A56D9E}" sibTransId="{11B81B6D-4B98-4B67-8679-2D8E41B71ED2}"/>
    <dgm:cxn modelId="{F4E39F37-388E-4E61-A3F9-A8AD977D4525}" srcId="{F7EA49D9-1FA4-48DE-BFD0-FCF3516567B9}" destId="{21FBFCFB-7EFA-42A1-A445-8C73D8D65011}" srcOrd="3" destOrd="0" parTransId="{2F499E6B-E792-453A-B4A8-B54FDF76C6C5}" sibTransId="{BE2E76C1-E0F4-4015-8736-C776959E31A4}"/>
    <dgm:cxn modelId="{914D3A46-A925-459A-A704-B3E529E4CE18}" type="presOf" srcId="{921EF250-3CFD-4AD4-A83B-FE5A5089C175}" destId="{A6DA6E13-BA27-422E-ACFE-ECCFDA89E02C}" srcOrd="0" destOrd="1" presId="urn:microsoft.com/office/officeart/2005/8/layout/hList6"/>
    <dgm:cxn modelId="{2AC8A71D-BC87-4C4B-BDBB-48D00ECF1921}" type="presOf" srcId="{8CF6695C-7367-4EE4-AD4C-E7BAAFDB6CEB}" destId="{E45FA2A7-B5B7-4E07-B041-1DD25AD785E5}" srcOrd="0" destOrd="4" presId="urn:microsoft.com/office/officeart/2005/8/layout/hList6"/>
    <dgm:cxn modelId="{E5891FA7-84F5-429E-A800-377004617A22}" srcId="{F7EA49D9-1FA4-48DE-BFD0-FCF3516567B9}" destId="{921EF250-3CFD-4AD4-A83B-FE5A5089C175}" srcOrd="0" destOrd="0" parTransId="{86EBC49A-685E-4432-A4A9-4F782ED9682F}" sibTransId="{71EB0EE6-8B56-4714-88C9-2DE2AC3C02E9}"/>
    <dgm:cxn modelId="{0A3F3297-DC6A-4241-B529-BB831895EC79}" type="presOf" srcId="{280977B7-073D-4508-81DE-C0982EE77174}" destId="{F9109843-C5ED-4694-ADB1-57E3F2CF617D}" srcOrd="0" destOrd="1" presId="urn:microsoft.com/office/officeart/2005/8/layout/hList6"/>
    <dgm:cxn modelId="{54B427EF-A939-432B-8166-49A7CFCB9AD6}" type="presOf" srcId="{2B59B81B-D39F-4970-AE83-59579FDD4F3D}" destId="{E45FA2A7-B5B7-4E07-B041-1DD25AD785E5}" srcOrd="0" destOrd="1" presId="urn:microsoft.com/office/officeart/2005/8/layout/hList6"/>
    <dgm:cxn modelId="{2811F177-25B8-4237-A145-C14BE342EBAF}" type="presOf" srcId="{863EBC8D-6E3F-4EF8-A86A-B785C42425E0}" destId="{E45FA2A7-B5B7-4E07-B041-1DD25AD785E5}" srcOrd="0" destOrd="3" presId="urn:microsoft.com/office/officeart/2005/8/layout/hList6"/>
    <dgm:cxn modelId="{458702E7-38F7-4909-816D-8D1712526177}" type="presOf" srcId="{FB2624CB-2F3F-41BC-B16B-4EF9EC53C97A}" destId="{F9109843-C5ED-4694-ADB1-57E3F2CF617D}" srcOrd="0" destOrd="0" presId="urn:microsoft.com/office/officeart/2005/8/layout/hList6"/>
    <dgm:cxn modelId="{84E42098-134F-43D6-AD12-CDE29BC0C7DF}" srcId="{F785AFE9-37EB-49A3-9EE4-E7788735C099}" destId="{3D8F3569-8B75-4693-8C75-1847DDD429F9}" srcOrd="2" destOrd="0" parTransId="{92BCAFE0-A6CA-431E-B10D-052AC49A8A49}" sibTransId="{2A460871-310C-42E2-8995-374F66D9F8C4}"/>
    <dgm:cxn modelId="{7E5C4AB1-59B6-4DD1-A7E3-60EF8E8427BF}" type="presOf" srcId="{84388AED-F933-4C6D-99CA-667D7FF5CAFD}" destId="{E45FA2A7-B5B7-4E07-B041-1DD25AD785E5}" srcOrd="0" destOrd="2" presId="urn:microsoft.com/office/officeart/2005/8/layout/hList6"/>
    <dgm:cxn modelId="{D57E1EE5-5111-4F61-BE3D-1FD8D060DC4A}" type="presOf" srcId="{E1750E8C-DBE3-456E-9788-C6531E03A416}" destId="{E45FA2A7-B5B7-4E07-B041-1DD25AD785E5}" srcOrd="0" destOrd="5" presId="urn:microsoft.com/office/officeart/2005/8/layout/hList6"/>
    <dgm:cxn modelId="{7B76FBBA-BFD3-40A4-9C26-64FF3B007C81}" srcId="{F785AFE9-37EB-49A3-9EE4-E7788735C099}" destId="{EDC0E709-9985-477C-9022-E5E37EA06BC7}" srcOrd="0" destOrd="0" parTransId="{7B85A1EF-5242-4194-8E5F-773EFDC0D45C}" sibTransId="{0CA2CA67-520F-416A-B9C9-35F1BDA650FA}"/>
    <dgm:cxn modelId="{865D85E8-DD4F-4BA0-81FC-EABBCEB772EC}" type="presOf" srcId="{D37224B0-91AC-4927-B9EE-88B961B25987}" destId="{65D05750-063F-4256-90AE-BD7C59DB0395}" srcOrd="0" destOrd="4" presId="urn:microsoft.com/office/officeart/2005/8/layout/hList6"/>
    <dgm:cxn modelId="{FCE36D18-6C3B-4973-AE5C-D3128E4AF979}" srcId="{F7EA49D9-1FA4-48DE-BFD0-FCF3516567B9}" destId="{118A7831-EF41-4B65-8BC2-ED8969F9EAA2}" srcOrd="4" destOrd="0" parTransId="{CFF9A749-19AB-455C-BD13-C6F5157242FE}" sibTransId="{1C001EC1-645E-4CEA-82A3-F8BF91E224AA}"/>
    <dgm:cxn modelId="{26BCAB38-24BA-4B1A-A2D9-39601756E048}" type="presOf" srcId="{56EA545A-57BC-44E6-AC04-B4D4AD4DE281}" destId="{CA08B590-434C-4C88-84CC-AF634398BD71}" srcOrd="0" destOrd="0" presId="urn:microsoft.com/office/officeart/2005/8/layout/hList6"/>
    <dgm:cxn modelId="{87515FAD-722B-4E92-AC33-F59C5EE1E3FE}" srcId="{56EA545A-57BC-44E6-AC04-B4D4AD4DE281}" destId="{27F82119-D26F-48BC-BFB3-AB5C5C15C004}" srcOrd="0" destOrd="0" parTransId="{DFD15977-2D48-4FFA-8A58-92C14CBA1D6C}" sibTransId="{B5F819C8-7A2C-43B8-B739-738F5D0C39CA}"/>
    <dgm:cxn modelId="{72A33F73-40C5-4911-8BC0-54A7C12183A2}" srcId="{8235EB3C-4788-442A-A9A1-F8B3F3AAFFBE}" destId="{F7EA49D9-1FA4-48DE-BFD0-FCF3516567B9}" srcOrd="0" destOrd="0" parTransId="{325AAEE7-DE1C-4948-9130-BD7A729DD66D}" sibTransId="{ED4FF85F-FC02-40CC-A03A-E09D777C71D2}"/>
    <dgm:cxn modelId="{BAA67F58-5859-4136-8CF7-912DC0EAF8AA}" srcId="{FB2624CB-2F3F-41BC-B16B-4EF9EC53C97A}" destId="{83715F20-5C51-4000-B2F9-57E439E50CED}" srcOrd="1" destOrd="0" parTransId="{AF3A51A7-C754-4C51-8F23-E8E3FE72942A}" sibTransId="{94383493-621A-4A61-9392-FB36A22C962C}"/>
    <dgm:cxn modelId="{CF12C792-D80D-45D5-A380-408F203CC737}" srcId="{56EA545A-57BC-44E6-AC04-B4D4AD4DE281}" destId="{5C278702-EB0A-4708-A5F9-92676AC22A7B}" srcOrd="2" destOrd="0" parTransId="{4B958EDD-7CE2-412B-B985-15DBC9AFCAD5}" sibTransId="{01B1934D-FA60-4D85-8AD7-5FBBADD16CDF}"/>
    <dgm:cxn modelId="{A543A2BD-B113-45D0-976F-C8AD704DFA26}" type="presOf" srcId="{8235EB3C-4788-442A-A9A1-F8B3F3AAFFBE}" destId="{396932C7-F942-435C-B9F7-82DC289496F2}" srcOrd="0" destOrd="0" presId="urn:microsoft.com/office/officeart/2005/8/layout/hList6"/>
    <dgm:cxn modelId="{26114E2F-74D3-4603-BC3E-D80A77D44AC6}" srcId="{FB2624CB-2F3F-41BC-B16B-4EF9EC53C97A}" destId="{280977B7-073D-4508-81DE-C0982EE77174}" srcOrd="0" destOrd="0" parTransId="{3EE70E7D-5104-421F-8240-0E1381E08816}" sibTransId="{F7CBF5FB-60FC-4131-A342-19FC38451EEA}"/>
    <dgm:cxn modelId="{75C18D61-E09D-4028-B977-BA631A7EE4FB}" srcId="{56E530BC-267A-466F-932B-501DBB65E898}" destId="{E1750E8C-DBE3-456E-9788-C6531E03A416}" srcOrd="4" destOrd="0" parTransId="{A51CFE20-E6E7-475B-B3CF-5D7E8E14317D}" sibTransId="{F98B181C-8514-4129-A246-E17EFC84ABE3}"/>
    <dgm:cxn modelId="{CF61A6E7-A374-4E9A-9E52-4E358D6879CF}" type="presOf" srcId="{F7EA49D9-1FA4-48DE-BFD0-FCF3516567B9}" destId="{A6DA6E13-BA27-422E-ACFE-ECCFDA89E02C}" srcOrd="0" destOrd="0" presId="urn:microsoft.com/office/officeart/2005/8/layout/hList6"/>
    <dgm:cxn modelId="{89266226-8610-4588-8941-B6F40AD1DE8B}" type="presOf" srcId="{476BF770-7015-4799-8B9A-C1AB9C5EB06F}" destId="{A6DA6E13-BA27-422E-ACFE-ECCFDA89E02C}" srcOrd="0" destOrd="3" presId="urn:microsoft.com/office/officeart/2005/8/layout/hList6"/>
    <dgm:cxn modelId="{A8B52DB5-79FB-4308-ADE3-A294C4DB682F}" srcId="{56E530BC-267A-466F-932B-501DBB65E898}" destId="{84388AED-F933-4C6D-99CA-667D7FF5CAFD}" srcOrd="1" destOrd="0" parTransId="{64CEC521-C26E-4A1F-9279-3E1DC2D9EB4F}" sibTransId="{60AAAA0D-E58C-437D-8AAD-109752F4EEDB}"/>
    <dgm:cxn modelId="{F2D3AFA5-E5A3-4889-B2CC-627347946E5E}" srcId="{F7EA49D9-1FA4-48DE-BFD0-FCF3516567B9}" destId="{9F9E280B-DED7-4D04-AC47-87B17C6815BF}" srcOrd="1" destOrd="0" parTransId="{5FAF03D0-7F54-4FE3-8E8B-4C366CC7CDB3}" sibTransId="{2EF3A2F0-19B4-4075-892A-5DEFADD499F2}"/>
    <dgm:cxn modelId="{D1DAE026-0010-4ED8-92D3-D2FE93C01487}" type="presOf" srcId="{9F9E280B-DED7-4D04-AC47-87B17C6815BF}" destId="{A6DA6E13-BA27-422E-ACFE-ECCFDA89E02C}" srcOrd="0" destOrd="2" presId="urn:microsoft.com/office/officeart/2005/8/layout/hList6"/>
    <dgm:cxn modelId="{E48E50DC-0F83-467E-9A8D-A2C7A1869398}" type="presOf" srcId="{56E530BC-267A-466F-932B-501DBB65E898}" destId="{E45FA2A7-B5B7-4E07-B041-1DD25AD785E5}" srcOrd="0" destOrd="0" presId="urn:microsoft.com/office/officeart/2005/8/layout/hList6"/>
    <dgm:cxn modelId="{5FECAC7C-324B-46CE-A45B-CF1A6272BF9B}" srcId="{F785AFE9-37EB-49A3-9EE4-E7788735C099}" destId="{0C5F63DF-1456-4F37-A736-2C15C8945821}" srcOrd="1" destOrd="0" parTransId="{58025DBA-0EE5-42A4-BC86-9A5FD4E93FD5}" sibTransId="{3F3FA2D8-7B1C-4D0C-A6A3-932481E9091A}"/>
    <dgm:cxn modelId="{4D4FF025-3CC1-41D2-890E-2FE4FA89D296}" type="presOf" srcId="{0C5F63DF-1456-4F37-A736-2C15C8945821}" destId="{65D05750-063F-4256-90AE-BD7C59DB0395}" srcOrd="0" destOrd="2" presId="urn:microsoft.com/office/officeart/2005/8/layout/hList6"/>
    <dgm:cxn modelId="{D02B68E7-B972-4DAE-8279-4AF0CF1E7CB0}" srcId="{56E530BC-267A-466F-932B-501DBB65E898}" destId="{863EBC8D-6E3F-4EF8-A86A-B785C42425E0}" srcOrd="2" destOrd="0" parTransId="{D60DF276-F803-4CC2-8D9A-5DBCE70C60E5}" sibTransId="{B1575966-AE55-4615-BC0F-B92C55A44BD2}"/>
    <dgm:cxn modelId="{E3C5BB33-D01B-4FE0-9DD1-C135D7A53B38}" srcId="{56EA545A-57BC-44E6-AC04-B4D4AD4DE281}" destId="{226DA9B9-FE1C-405A-9A28-C5640449A104}" srcOrd="1" destOrd="0" parTransId="{AB6B7E65-8874-4B5B-82D3-D109800B5239}" sibTransId="{9F75A2FA-397D-46CD-8AB1-A5F0CAFD7DD6}"/>
    <dgm:cxn modelId="{23E15022-68CA-41B9-9294-52C7F046BC4B}" type="presOf" srcId="{21FBFCFB-7EFA-42A1-A445-8C73D8D65011}" destId="{A6DA6E13-BA27-422E-ACFE-ECCFDA89E02C}" srcOrd="0" destOrd="4" presId="urn:microsoft.com/office/officeart/2005/8/layout/hList6"/>
    <dgm:cxn modelId="{2FE687C6-9D0A-4555-B55B-F6B3F840FB0C}" srcId="{56E530BC-267A-466F-932B-501DBB65E898}" destId="{8CF6695C-7367-4EE4-AD4C-E7BAAFDB6CEB}" srcOrd="3" destOrd="0" parTransId="{9B7E7C88-AE81-4F00-B7D1-F6F24ABBEFFA}" sibTransId="{AC846999-5F75-451A-A1A2-5E0D9F7256B6}"/>
    <dgm:cxn modelId="{90A47E25-4360-4264-B142-06801C13197E}" srcId="{8235EB3C-4788-442A-A9A1-F8B3F3AAFFBE}" destId="{F785AFE9-37EB-49A3-9EE4-E7788735C099}" srcOrd="3" destOrd="0" parTransId="{3FB3489C-2E29-4B33-9E90-797B25C16646}" sibTransId="{F4094F26-9AE0-4B47-8E56-B2CBA4BBD89A}"/>
    <dgm:cxn modelId="{F6FB5F74-6796-448B-8AC3-DBE30885ACBC}" type="presOf" srcId="{27F82119-D26F-48BC-BFB3-AB5C5C15C004}" destId="{CA08B590-434C-4C88-84CC-AF634398BD71}" srcOrd="0" destOrd="1" presId="urn:microsoft.com/office/officeart/2005/8/layout/hList6"/>
    <dgm:cxn modelId="{F1C6F800-5243-4F56-8A1A-451C92A64776}" type="presOf" srcId="{83715F20-5C51-4000-B2F9-57E439E50CED}" destId="{F9109843-C5ED-4694-ADB1-57E3F2CF617D}" srcOrd="0" destOrd="2" presId="urn:microsoft.com/office/officeart/2005/8/layout/hList6"/>
    <dgm:cxn modelId="{5EBABF2A-CCD7-422E-8C1F-A09721F5B35B}" srcId="{8235EB3C-4788-442A-A9A1-F8B3F3AAFFBE}" destId="{56EA545A-57BC-44E6-AC04-B4D4AD4DE281}" srcOrd="4" destOrd="0" parTransId="{B31F28FD-7FEC-4F6D-9AE3-CD3F8B833DEC}" sibTransId="{F0C5F63D-E4AF-413B-81E5-19A2BF6EE3DE}"/>
    <dgm:cxn modelId="{A69506E3-FBE3-43C7-8D2A-3195E8B6FE6F}" type="presOf" srcId="{28ADAA7F-B0F4-43D1-B9F2-7C675A191ACC}" destId="{65D05750-063F-4256-90AE-BD7C59DB0395}" srcOrd="0" destOrd="5" presId="urn:microsoft.com/office/officeart/2005/8/layout/hList6"/>
    <dgm:cxn modelId="{68B54039-DE6C-4DCB-8F79-80542B83F284}" type="presOf" srcId="{F785AFE9-37EB-49A3-9EE4-E7788735C099}" destId="{65D05750-063F-4256-90AE-BD7C59DB0395}" srcOrd="0" destOrd="0" presId="urn:microsoft.com/office/officeart/2005/8/layout/hList6"/>
    <dgm:cxn modelId="{F59A7AF8-35AF-428C-B710-269F743A9B72}" type="presOf" srcId="{5C278702-EB0A-4708-A5F9-92676AC22A7B}" destId="{CA08B590-434C-4C88-84CC-AF634398BD71}" srcOrd="0" destOrd="3" presId="urn:microsoft.com/office/officeart/2005/8/layout/hList6"/>
    <dgm:cxn modelId="{02ED47A6-31B8-47CA-A2AC-0F7B1E5BF8D5}" type="presOf" srcId="{EDC0E709-9985-477C-9022-E5E37EA06BC7}" destId="{65D05750-063F-4256-90AE-BD7C59DB0395}" srcOrd="0" destOrd="1" presId="urn:microsoft.com/office/officeart/2005/8/layout/hList6"/>
    <dgm:cxn modelId="{FA7DFFD1-7E83-442B-A2D6-F2DD7BE70B67}" type="presOf" srcId="{118A7831-EF41-4B65-8BC2-ED8969F9EAA2}" destId="{A6DA6E13-BA27-422E-ACFE-ECCFDA89E02C}" srcOrd="0" destOrd="5" presId="urn:microsoft.com/office/officeart/2005/8/layout/hList6"/>
    <dgm:cxn modelId="{A9630F42-B22E-446F-B46A-1A99640D069C}" srcId="{F785AFE9-37EB-49A3-9EE4-E7788735C099}" destId="{28ADAA7F-B0F4-43D1-B9F2-7C675A191ACC}" srcOrd="4" destOrd="0" parTransId="{62448BFF-DC52-4A30-8C8F-700885DD27C0}" sibTransId="{12E673B8-AB93-472D-8305-0F23C5C00803}"/>
    <dgm:cxn modelId="{01B80DF8-6485-466E-9005-589C6153EAA4}" type="presOf" srcId="{3D8F3569-8B75-4693-8C75-1847DDD429F9}" destId="{65D05750-063F-4256-90AE-BD7C59DB0395}" srcOrd="0" destOrd="3" presId="urn:microsoft.com/office/officeart/2005/8/layout/hList6"/>
    <dgm:cxn modelId="{EB943FA7-35D8-448C-9E84-C9AFEF60A38B}" type="presOf" srcId="{226DA9B9-FE1C-405A-9A28-C5640449A104}" destId="{CA08B590-434C-4C88-84CC-AF634398BD71}" srcOrd="0" destOrd="2" presId="urn:microsoft.com/office/officeart/2005/8/layout/hList6"/>
    <dgm:cxn modelId="{30FBC693-25D5-4F9A-955D-A62940F8C9A2}" srcId="{8235EB3C-4788-442A-A9A1-F8B3F3AAFFBE}" destId="{56E530BC-267A-466F-932B-501DBB65E898}" srcOrd="1" destOrd="0" parTransId="{C1B753B1-CC44-4255-B62F-E0B76E781ECD}" sibTransId="{EC2BB2A3-B62E-407A-97E0-1BAE1852D9FB}"/>
    <dgm:cxn modelId="{C6CE6EB2-D480-4A29-B56E-5AB97BE77DCA}" srcId="{8235EB3C-4788-442A-A9A1-F8B3F3AAFFBE}" destId="{FB2624CB-2F3F-41BC-B16B-4EF9EC53C97A}" srcOrd="2" destOrd="0" parTransId="{5F547147-88BA-446A-A26C-C8F9D72F5117}" sibTransId="{BAC12B80-975A-40BB-94F1-193A7D8AE07D}"/>
    <dgm:cxn modelId="{C828CFE0-478E-439C-907D-1A3A48AC29D1}" srcId="{56E530BC-267A-466F-932B-501DBB65E898}" destId="{2B59B81B-D39F-4970-AE83-59579FDD4F3D}" srcOrd="0" destOrd="0" parTransId="{6F3CB92A-D6C3-4A6B-A73A-697F0BF2F85F}" sibTransId="{3F5E1BDA-4A7C-4C40-8EDF-DB05BB43C0C9}"/>
    <dgm:cxn modelId="{A2C10178-7D0D-4F94-B6DD-7D0A7DA82D64}" srcId="{F785AFE9-37EB-49A3-9EE4-E7788735C099}" destId="{D37224B0-91AC-4927-B9EE-88B961B25987}" srcOrd="3" destOrd="0" parTransId="{626A672A-D6F4-4D1A-957E-5D034E6A52E1}" sibTransId="{D849BED6-0BE3-41D4-9040-677416C21878}"/>
    <dgm:cxn modelId="{B2CAAFCA-EA99-49F6-B1FC-E805F0AE5656}" type="presParOf" srcId="{396932C7-F942-435C-B9F7-82DC289496F2}" destId="{A6DA6E13-BA27-422E-ACFE-ECCFDA89E02C}" srcOrd="0" destOrd="0" presId="urn:microsoft.com/office/officeart/2005/8/layout/hList6"/>
    <dgm:cxn modelId="{F7566E70-76B1-4C7A-A4CB-69B9CB0A5996}" type="presParOf" srcId="{396932C7-F942-435C-B9F7-82DC289496F2}" destId="{7516C708-ADF1-447E-B22C-06188C2D92F5}" srcOrd="1" destOrd="0" presId="urn:microsoft.com/office/officeart/2005/8/layout/hList6"/>
    <dgm:cxn modelId="{758BAE78-912B-4671-87AC-683A9BC4F24A}" type="presParOf" srcId="{396932C7-F942-435C-B9F7-82DC289496F2}" destId="{E45FA2A7-B5B7-4E07-B041-1DD25AD785E5}" srcOrd="2" destOrd="0" presId="urn:microsoft.com/office/officeart/2005/8/layout/hList6"/>
    <dgm:cxn modelId="{7BA99302-A9EC-47B6-90DA-28C981AA05B9}" type="presParOf" srcId="{396932C7-F942-435C-B9F7-82DC289496F2}" destId="{75492D1E-2E12-4BC2-B94D-FF6A14A2BD8F}" srcOrd="3" destOrd="0" presId="urn:microsoft.com/office/officeart/2005/8/layout/hList6"/>
    <dgm:cxn modelId="{FC5D1BE3-E2CC-4145-AC2A-7DC1501C8CFC}" type="presParOf" srcId="{396932C7-F942-435C-B9F7-82DC289496F2}" destId="{F9109843-C5ED-4694-ADB1-57E3F2CF617D}" srcOrd="4" destOrd="0" presId="urn:microsoft.com/office/officeart/2005/8/layout/hList6"/>
    <dgm:cxn modelId="{08DDD3F5-47E8-452F-B482-F62D4756889E}" type="presParOf" srcId="{396932C7-F942-435C-B9F7-82DC289496F2}" destId="{1247E52B-DE77-4696-BB2F-1B95D64D7414}" srcOrd="5" destOrd="0" presId="urn:microsoft.com/office/officeart/2005/8/layout/hList6"/>
    <dgm:cxn modelId="{633CCC44-8C27-4723-8690-67A806C96757}" type="presParOf" srcId="{396932C7-F942-435C-B9F7-82DC289496F2}" destId="{65D05750-063F-4256-90AE-BD7C59DB0395}" srcOrd="6" destOrd="0" presId="urn:microsoft.com/office/officeart/2005/8/layout/hList6"/>
    <dgm:cxn modelId="{656AB736-A86E-4B49-A1B0-657442DA2A32}" type="presParOf" srcId="{396932C7-F942-435C-B9F7-82DC289496F2}" destId="{2687D154-2BC9-43FA-B0DE-4FBAB2A31880}" srcOrd="7" destOrd="0" presId="urn:microsoft.com/office/officeart/2005/8/layout/hList6"/>
    <dgm:cxn modelId="{80E1B837-44BA-46E0-A99E-B0CA5788C759}" type="presParOf" srcId="{396932C7-F942-435C-B9F7-82DC289496F2}" destId="{CA08B590-434C-4C88-84CC-AF634398BD71}" srcOrd="8"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235EB3C-4788-442A-A9A1-F8B3F3AAFFBE}" type="doc">
      <dgm:prSet loTypeId="urn:microsoft.com/office/officeart/2005/8/layout/hList6" loCatId="list" qsTypeId="urn:microsoft.com/office/officeart/2005/8/quickstyle/simple1" qsCatId="simple" csTypeId="urn:microsoft.com/office/officeart/2005/8/colors/accent6_5" csCatId="accent6" phldr="1"/>
      <dgm:spPr/>
      <dgm:t>
        <a:bodyPr/>
        <a:lstStyle/>
        <a:p>
          <a:endParaRPr lang="en-US"/>
        </a:p>
      </dgm:t>
    </dgm:pt>
    <dgm:pt modelId="{F7EA49D9-1FA4-48DE-BFD0-FCF3516567B9}">
      <dgm:prSet phldrT="[Text]"/>
      <dgm:spPr/>
      <dgm:t>
        <a:bodyPr/>
        <a:lstStyle/>
        <a:p>
          <a:r>
            <a:rPr lang="en-US" dirty="0" smtClean="0"/>
            <a:t>Patient</a:t>
          </a:r>
          <a:endParaRPr lang="en-US" dirty="0"/>
        </a:p>
      </dgm:t>
    </dgm:pt>
    <dgm:pt modelId="{325AAEE7-DE1C-4948-9130-BD7A729DD66D}" type="parTrans" cxnId="{72A33F73-40C5-4911-8BC0-54A7C12183A2}">
      <dgm:prSet/>
      <dgm:spPr/>
      <dgm:t>
        <a:bodyPr/>
        <a:lstStyle/>
        <a:p>
          <a:endParaRPr lang="en-US"/>
        </a:p>
      </dgm:t>
    </dgm:pt>
    <dgm:pt modelId="{ED4FF85F-FC02-40CC-A03A-E09D777C71D2}" type="sibTrans" cxnId="{72A33F73-40C5-4911-8BC0-54A7C12183A2}">
      <dgm:prSet/>
      <dgm:spPr/>
      <dgm:t>
        <a:bodyPr/>
        <a:lstStyle/>
        <a:p>
          <a:endParaRPr lang="en-US"/>
        </a:p>
      </dgm:t>
    </dgm:pt>
    <dgm:pt modelId="{921EF250-3CFD-4AD4-A83B-FE5A5089C175}">
      <dgm:prSet phldrT="[Text]"/>
      <dgm:spPr/>
      <dgm:t>
        <a:bodyPr/>
        <a:lstStyle/>
        <a:p>
          <a:r>
            <a:rPr lang="en-US" dirty="0" smtClean="0"/>
            <a:t>Sex</a:t>
          </a:r>
          <a:endParaRPr lang="en-US" dirty="0"/>
        </a:p>
      </dgm:t>
    </dgm:pt>
    <dgm:pt modelId="{86EBC49A-685E-4432-A4A9-4F782ED9682F}" type="parTrans" cxnId="{E5891FA7-84F5-429E-A800-377004617A22}">
      <dgm:prSet/>
      <dgm:spPr/>
      <dgm:t>
        <a:bodyPr/>
        <a:lstStyle/>
        <a:p>
          <a:endParaRPr lang="en-US"/>
        </a:p>
      </dgm:t>
    </dgm:pt>
    <dgm:pt modelId="{71EB0EE6-8B56-4714-88C9-2DE2AC3C02E9}" type="sibTrans" cxnId="{E5891FA7-84F5-429E-A800-377004617A22}">
      <dgm:prSet/>
      <dgm:spPr/>
      <dgm:t>
        <a:bodyPr/>
        <a:lstStyle/>
        <a:p>
          <a:endParaRPr lang="en-US"/>
        </a:p>
      </dgm:t>
    </dgm:pt>
    <dgm:pt modelId="{9F9E280B-DED7-4D04-AC47-87B17C6815BF}">
      <dgm:prSet phldrT="[Text]"/>
      <dgm:spPr/>
      <dgm:t>
        <a:bodyPr/>
        <a:lstStyle/>
        <a:p>
          <a:r>
            <a:rPr lang="en-US" dirty="0" smtClean="0"/>
            <a:t>Age</a:t>
          </a:r>
          <a:endParaRPr lang="en-US" dirty="0"/>
        </a:p>
      </dgm:t>
    </dgm:pt>
    <dgm:pt modelId="{5FAF03D0-7F54-4FE3-8E8B-4C366CC7CDB3}" type="parTrans" cxnId="{F2D3AFA5-E5A3-4889-B2CC-627347946E5E}">
      <dgm:prSet/>
      <dgm:spPr/>
      <dgm:t>
        <a:bodyPr/>
        <a:lstStyle/>
        <a:p>
          <a:endParaRPr lang="en-US"/>
        </a:p>
      </dgm:t>
    </dgm:pt>
    <dgm:pt modelId="{2EF3A2F0-19B4-4075-892A-5DEFADD499F2}" type="sibTrans" cxnId="{F2D3AFA5-E5A3-4889-B2CC-627347946E5E}">
      <dgm:prSet/>
      <dgm:spPr/>
      <dgm:t>
        <a:bodyPr/>
        <a:lstStyle/>
        <a:p>
          <a:endParaRPr lang="en-US"/>
        </a:p>
      </dgm:t>
    </dgm:pt>
    <dgm:pt modelId="{476BF770-7015-4799-8B9A-C1AB9C5EB06F}">
      <dgm:prSet phldrT="[Text]"/>
      <dgm:spPr/>
      <dgm:t>
        <a:bodyPr/>
        <a:lstStyle/>
        <a:p>
          <a:r>
            <a:rPr lang="en-US" dirty="0" smtClean="0"/>
            <a:t>Race</a:t>
          </a:r>
          <a:endParaRPr lang="en-US" dirty="0"/>
        </a:p>
      </dgm:t>
    </dgm:pt>
    <dgm:pt modelId="{A3E48FB1-D05B-4E7B-9AF9-B22600A56D9E}" type="parTrans" cxnId="{29D80D57-65A5-464C-9EF5-BDFE5343EB77}">
      <dgm:prSet/>
      <dgm:spPr/>
      <dgm:t>
        <a:bodyPr/>
        <a:lstStyle/>
        <a:p>
          <a:endParaRPr lang="en-US"/>
        </a:p>
      </dgm:t>
    </dgm:pt>
    <dgm:pt modelId="{11B81B6D-4B98-4B67-8679-2D8E41B71ED2}" type="sibTrans" cxnId="{29D80D57-65A5-464C-9EF5-BDFE5343EB77}">
      <dgm:prSet/>
      <dgm:spPr/>
      <dgm:t>
        <a:bodyPr/>
        <a:lstStyle/>
        <a:p>
          <a:endParaRPr lang="en-US"/>
        </a:p>
      </dgm:t>
    </dgm:pt>
    <dgm:pt modelId="{21FBFCFB-7EFA-42A1-A445-8C73D8D65011}">
      <dgm:prSet phldrT="[Text]"/>
      <dgm:spPr/>
      <dgm:t>
        <a:bodyPr/>
        <a:lstStyle/>
        <a:p>
          <a:r>
            <a:rPr lang="en-US" dirty="0" smtClean="0"/>
            <a:t>Family history</a:t>
          </a:r>
          <a:endParaRPr lang="en-US" dirty="0"/>
        </a:p>
      </dgm:t>
    </dgm:pt>
    <dgm:pt modelId="{2F499E6B-E792-453A-B4A8-B54FDF76C6C5}" type="parTrans" cxnId="{F4E39F37-388E-4E61-A3F9-A8AD977D4525}">
      <dgm:prSet/>
      <dgm:spPr/>
      <dgm:t>
        <a:bodyPr/>
        <a:lstStyle/>
        <a:p>
          <a:endParaRPr lang="en-US"/>
        </a:p>
      </dgm:t>
    </dgm:pt>
    <dgm:pt modelId="{BE2E76C1-E0F4-4015-8736-C776959E31A4}" type="sibTrans" cxnId="{F4E39F37-388E-4E61-A3F9-A8AD977D4525}">
      <dgm:prSet/>
      <dgm:spPr/>
      <dgm:t>
        <a:bodyPr/>
        <a:lstStyle/>
        <a:p>
          <a:endParaRPr lang="en-US"/>
        </a:p>
      </dgm:t>
    </dgm:pt>
    <dgm:pt modelId="{118A7831-EF41-4B65-8BC2-ED8969F9EAA2}">
      <dgm:prSet phldrT="[Text]"/>
      <dgm:spPr/>
      <dgm:t>
        <a:bodyPr/>
        <a:lstStyle/>
        <a:p>
          <a:r>
            <a:rPr lang="en-US" dirty="0" smtClean="0"/>
            <a:t>Small body frame</a:t>
          </a:r>
          <a:endParaRPr lang="en-US" dirty="0"/>
        </a:p>
      </dgm:t>
    </dgm:pt>
    <dgm:pt modelId="{CFF9A749-19AB-455C-BD13-C6F5157242FE}" type="parTrans" cxnId="{FCE36D18-6C3B-4973-AE5C-D3128E4AF979}">
      <dgm:prSet/>
      <dgm:spPr/>
      <dgm:t>
        <a:bodyPr/>
        <a:lstStyle/>
        <a:p>
          <a:endParaRPr lang="en-US"/>
        </a:p>
      </dgm:t>
    </dgm:pt>
    <dgm:pt modelId="{1C001EC1-645E-4CEA-82A3-F8BF91E224AA}" type="sibTrans" cxnId="{FCE36D18-6C3B-4973-AE5C-D3128E4AF979}">
      <dgm:prSet/>
      <dgm:spPr/>
      <dgm:t>
        <a:bodyPr/>
        <a:lstStyle/>
        <a:p>
          <a:endParaRPr lang="en-US"/>
        </a:p>
      </dgm:t>
    </dgm:pt>
    <dgm:pt modelId="{EDC0E709-9985-477C-9022-E5E37EA06BC7}">
      <dgm:prSet/>
      <dgm:spPr/>
      <dgm:t>
        <a:bodyPr/>
        <a:lstStyle/>
        <a:p>
          <a:r>
            <a:rPr lang="en-US" dirty="0" smtClean="0"/>
            <a:t>Low calcium intake</a:t>
          </a:r>
          <a:endParaRPr lang="en-US" dirty="0"/>
        </a:p>
      </dgm:t>
    </dgm:pt>
    <dgm:pt modelId="{7B85A1EF-5242-4194-8E5F-773EFDC0D45C}" type="parTrans" cxnId="{7B76FBBA-BFD3-40A4-9C26-64FF3B007C81}">
      <dgm:prSet/>
      <dgm:spPr/>
      <dgm:t>
        <a:bodyPr/>
        <a:lstStyle/>
        <a:p>
          <a:endParaRPr lang="en-US"/>
        </a:p>
      </dgm:t>
    </dgm:pt>
    <dgm:pt modelId="{0CA2CA67-520F-416A-B9C9-35F1BDA650FA}" type="sibTrans" cxnId="{7B76FBBA-BFD3-40A4-9C26-64FF3B007C81}">
      <dgm:prSet/>
      <dgm:spPr/>
      <dgm:t>
        <a:bodyPr/>
        <a:lstStyle/>
        <a:p>
          <a:endParaRPr lang="en-US"/>
        </a:p>
      </dgm:t>
    </dgm:pt>
    <dgm:pt modelId="{3D8F3569-8B75-4693-8C75-1847DDD429F9}">
      <dgm:prSet/>
      <dgm:spPr/>
      <dgm:t>
        <a:bodyPr/>
        <a:lstStyle/>
        <a:p>
          <a:r>
            <a:rPr lang="en-US" dirty="0" smtClean="0"/>
            <a:t>Malnutrition</a:t>
          </a:r>
          <a:endParaRPr lang="en-US" dirty="0"/>
        </a:p>
      </dgm:t>
    </dgm:pt>
    <dgm:pt modelId="{92BCAFE0-A6CA-431E-B10D-052AC49A8A49}" type="parTrans" cxnId="{84E42098-134F-43D6-AD12-CDE29BC0C7DF}">
      <dgm:prSet/>
      <dgm:spPr/>
      <dgm:t>
        <a:bodyPr/>
        <a:lstStyle/>
        <a:p>
          <a:endParaRPr lang="en-US"/>
        </a:p>
      </dgm:t>
    </dgm:pt>
    <dgm:pt modelId="{2A460871-310C-42E2-8995-374F66D9F8C4}" type="sibTrans" cxnId="{84E42098-134F-43D6-AD12-CDE29BC0C7DF}">
      <dgm:prSet/>
      <dgm:spPr/>
      <dgm:t>
        <a:bodyPr/>
        <a:lstStyle/>
        <a:p>
          <a:endParaRPr lang="en-US"/>
        </a:p>
      </dgm:t>
    </dgm:pt>
    <dgm:pt modelId="{D37224B0-91AC-4927-B9EE-88B961B25987}">
      <dgm:prSet/>
      <dgm:spPr/>
      <dgm:t>
        <a:bodyPr/>
        <a:lstStyle/>
        <a:p>
          <a:r>
            <a:rPr lang="en-US" smtClean="0"/>
            <a:t>Steroids</a:t>
          </a:r>
          <a:endParaRPr lang="en-US" dirty="0"/>
        </a:p>
      </dgm:t>
    </dgm:pt>
    <dgm:pt modelId="{626A672A-D6F4-4D1A-957E-5D034E6A52E1}" type="parTrans" cxnId="{A2C10178-7D0D-4F94-B6DD-7D0A7DA82D64}">
      <dgm:prSet/>
      <dgm:spPr/>
      <dgm:t>
        <a:bodyPr/>
        <a:lstStyle/>
        <a:p>
          <a:endParaRPr lang="en-US"/>
        </a:p>
      </dgm:t>
    </dgm:pt>
    <dgm:pt modelId="{D849BED6-0BE3-41D4-9040-677416C21878}" type="sibTrans" cxnId="{A2C10178-7D0D-4F94-B6DD-7D0A7DA82D64}">
      <dgm:prSet/>
      <dgm:spPr/>
      <dgm:t>
        <a:bodyPr/>
        <a:lstStyle/>
        <a:p>
          <a:endParaRPr lang="en-US"/>
        </a:p>
      </dgm:t>
    </dgm:pt>
    <dgm:pt modelId="{28ADAA7F-B0F4-43D1-B9F2-7C675A191ACC}">
      <dgm:prSet/>
      <dgm:spPr/>
      <dgm:t>
        <a:bodyPr/>
        <a:lstStyle/>
        <a:p>
          <a:r>
            <a:rPr lang="en-US" smtClean="0"/>
            <a:t>Antacids (PPI)</a:t>
          </a:r>
          <a:endParaRPr lang="en-US" dirty="0"/>
        </a:p>
      </dgm:t>
    </dgm:pt>
    <dgm:pt modelId="{62448BFF-DC52-4A30-8C8F-700885DD27C0}" type="parTrans" cxnId="{A9630F42-B22E-446F-B46A-1A99640D069C}">
      <dgm:prSet/>
      <dgm:spPr/>
      <dgm:t>
        <a:bodyPr/>
        <a:lstStyle/>
        <a:p>
          <a:endParaRPr lang="en-US"/>
        </a:p>
      </dgm:t>
    </dgm:pt>
    <dgm:pt modelId="{12E673B8-AB93-472D-8305-0F23C5C00803}" type="sibTrans" cxnId="{A9630F42-B22E-446F-B46A-1A99640D069C}">
      <dgm:prSet/>
      <dgm:spPr/>
      <dgm:t>
        <a:bodyPr/>
        <a:lstStyle/>
        <a:p>
          <a:endParaRPr lang="en-US"/>
        </a:p>
      </dgm:t>
    </dgm:pt>
    <dgm:pt modelId="{F785AFE9-37EB-49A3-9EE4-E7788735C099}">
      <dgm:prSet phldrT="[Text]"/>
      <dgm:spPr/>
      <dgm:t>
        <a:bodyPr/>
        <a:lstStyle/>
        <a:p>
          <a:r>
            <a:rPr lang="en-US" smtClean="0"/>
            <a:t>Diet &amp; Drugs</a:t>
          </a:r>
          <a:endParaRPr lang="en-US" dirty="0" smtClean="0"/>
        </a:p>
      </dgm:t>
    </dgm:pt>
    <dgm:pt modelId="{3FB3489C-2E29-4B33-9E90-797B25C16646}" type="parTrans" cxnId="{90A47E25-4360-4264-B142-06801C13197E}">
      <dgm:prSet/>
      <dgm:spPr/>
      <dgm:t>
        <a:bodyPr/>
        <a:lstStyle/>
        <a:p>
          <a:endParaRPr lang="en-US"/>
        </a:p>
      </dgm:t>
    </dgm:pt>
    <dgm:pt modelId="{F4094F26-9AE0-4B47-8E56-B2CBA4BBD89A}" type="sibTrans" cxnId="{90A47E25-4360-4264-B142-06801C13197E}">
      <dgm:prSet/>
      <dgm:spPr/>
      <dgm:t>
        <a:bodyPr/>
        <a:lstStyle/>
        <a:p>
          <a:endParaRPr lang="en-US"/>
        </a:p>
      </dgm:t>
    </dgm:pt>
    <dgm:pt modelId="{56E530BC-267A-466F-932B-501DBB65E898}">
      <dgm:prSet phldrT="[Text]"/>
      <dgm:spPr/>
      <dgm:t>
        <a:bodyPr/>
        <a:lstStyle/>
        <a:p>
          <a:r>
            <a:rPr lang="en-US" dirty="0" smtClean="0"/>
            <a:t>Medical conditions</a:t>
          </a:r>
          <a:endParaRPr lang="en-US" dirty="0"/>
        </a:p>
      </dgm:t>
    </dgm:pt>
    <dgm:pt modelId="{C1B753B1-CC44-4255-B62F-E0B76E781ECD}" type="parTrans" cxnId="{30FBC693-25D5-4F9A-955D-A62940F8C9A2}">
      <dgm:prSet/>
      <dgm:spPr/>
      <dgm:t>
        <a:bodyPr/>
        <a:lstStyle/>
        <a:p>
          <a:endParaRPr lang="en-US"/>
        </a:p>
      </dgm:t>
    </dgm:pt>
    <dgm:pt modelId="{EC2BB2A3-B62E-407A-97E0-1BAE1852D9FB}" type="sibTrans" cxnId="{30FBC693-25D5-4F9A-955D-A62940F8C9A2}">
      <dgm:prSet/>
      <dgm:spPr/>
      <dgm:t>
        <a:bodyPr/>
        <a:lstStyle/>
        <a:p>
          <a:endParaRPr lang="en-US"/>
        </a:p>
      </dgm:t>
    </dgm:pt>
    <dgm:pt modelId="{2B59B81B-D39F-4970-AE83-59579FDD4F3D}">
      <dgm:prSet phldrT="[Text]"/>
      <dgm:spPr/>
      <dgm:t>
        <a:bodyPr/>
        <a:lstStyle/>
        <a:p>
          <a:r>
            <a:rPr lang="en-US" dirty="0" smtClean="0"/>
            <a:t>IBD</a:t>
          </a:r>
          <a:endParaRPr lang="en-US" dirty="0"/>
        </a:p>
      </dgm:t>
    </dgm:pt>
    <dgm:pt modelId="{6F3CB92A-D6C3-4A6B-A73A-697F0BF2F85F}" type="parTrans" cxnId="{C828CFE0-478E-439C-907D-1A3A48AC29D1}">
      <dgm:prSet/>
      <dgm:spPr/>
      <dgm:t>
        <a:bodyPr/>
        <a:lstStyle/>
        <a:p>
          <a:endParaRPr lang="en-US"/>
        </a:p>
      </dgm:t>
    </dgm:pt>
    <dgm:pt modelId="{3F5E1BDA-4A7C-4C40-8EDF-DB05BB43C0C9}" type="sibTrans" cxnId="{C828CFE0-478E-439C-907D-1A3A48AC29D1}">
      <dgm:prSet/>
      <dgm:spPr/>
      <dgm:t>
        <a:bodyPr/>
        <a:lstStyle/>
        <a:p>
          <a:endParaRPr lang="en-US"/>
        </a:p>
      </dgm:t>
    </dgm:pt>
    <dgm:pt modelId="{84388AED-F933-4C6D-99CA-667D7FF5CAFD}">
      <dgm:prSet phldrT="[Text]"/>
      <dgm:spPr/>
      <dgm:t>
        <a:bodyPr/>
        <a:lstStyle/>
        <a:p>
          <a:r>
            <a:rPr lang="en-US" dirty="0" smtClean="0"/>
            <a:t>Liver disease</a:t>
          </a:r>
          <a:endParaRPr lang="en-US" dirty="0"/>
        </a:p>
      </dgm:t>
    </dgm:pt>
    <dgm:pt modelId="{64CEC521-C26E-4A1F-9279-3E1DC2D9EB4F}" type="parTrans" cxnId="{A8B52DB5-79FB-4308-ADE3-A294C4DB682F}">
      <dgm:prSet/>
      <dgm:spPr/>
      <dgm:t>
        <a:bodyPr/>
        <a:lstStyle/>
        <a:p>
          <a:endParaRPr lang="en-US"/>
        </a:p>
      </dgm:t>
    </dgm:pt>
    <dgm:pt modelId="{60AAAA0D-E58C-437D-8AAD-109752F4EEDB}" type="sibTrans" cxnId="{A8B52DB5-79FB-4308-ADE3-A294C4DB682F}">
      <dgm:prSet/>
      <dgm:spPr/>
      <dgm:t>
        <a:bodyPr/>
        <a:lstStyle/>
        <a:p>
          <a:endParaRPr lang="en-US"/>
        </a:p>
      </dgm:t>
    </dgm:pt>
    <dgm:pt modelId="{863EBC8D-6E3F-4EF8-A86A-B785C42425E0}">
      <dgm:prSet phldrT="[Text]"/>
      <dgm:spPr/>
      <dgm:t>
        <a:bodyPr/>
        <a:lstStyle/>
        <a:p>
          <a:r>
            <a:rPr lang="en-US" dirty="0" smtClean="0"/>
            <a:t>Celiac</a:t>
          </a:r>
          <a:endParaRPr lang="en-US" dirty="0"/>
        </a:p>
      </dgm:t>
    </dgm:pt>
    <dgm:pt modelId="{D60DF276-F803-4CC2-8D9A-5DBCE70C60E5}" type="parTrans" cxnId="{D02B68E7-B972-4DAE-8279-4AF0CF1E7CB0}">
      <dgm:prSet/>
      <dgm:spPr/>
      <dgm:t>
        <a:bodyPr/>
        <a:lstStyle/>
        <a:p>
          <a:endParaRPr lang="en-US"/>
        </a:p>
      </dgm:t>
    </dgm:pt>
    <dgm:pt modelId="{B1575966-AE55-4615-BC0F-B92C55A44BD2}" type="sibTrans" cxnId="{D02B68E7-B972-4DAE-8279-4AF0CF1E7CB0}">
      <dgm:prSet/>
      <dgm:spPr/>
      <dgm:t>
        <a:bodyPr/>
        <a:lstStyle/>
        <a:p>
          <a:endParaRPr lang="en-US"/>
        </a:p>
      </dgm:t>
    </dgm:pt>
    <dgm:pt modelId="{8CF6695C-7367-4EE4-AD4C-E7BAAFDB6CEB}">
      <dgm:prSet phldrT="[Text]"/>
      <dgm:spPr/>
      <dgm:t>
        <a:bodyPr/>
        <a:lstStyle/>
        <a:p>
          <a:r>
            <a:rPr lang="en-US" dirty="0" smtClean="0"/>
            <a:t>Rheumatoid arthritis</a:t>
          </a:r>
        </a:p>
        <a:p>
          <a:endParaRPr lang="en-US" dirty="0"/>
        </a:p>
      </dgm:t>
    </dgm:pt>
    <dgm:pt modelId="{9B7E7C88-AE81-4F00-B7D1-F6F24ABBEFFA}" type="parTrans" cxnId="{2FE687C6-9D0A-4555-B55B-F6B3F840FB0C}">
      <dgm:prSet/>
      <dgm:spPr/>
      <dgm:t>
        <a:bodyPr/>
        <a:lstStyle/>
        <a:p>
          <a:endParaRPr lang="en-US"/>
        </a:p>
      </dgm:t>
    </dgm:pt>
    <dgm:pt modelId="{AC846999-5F75-451A-A1A2-5E0D9F7256B6}" type="sibTrans" cxnId="{2FE687C6-9D0A-4555-B55B-F6B3F840FB0C}">
      <dgm:prSet/>
      <dgm:spPr/>
      <dgm:t>
        <a:bodyPr/>
        <a:lstStyle/>
        <a:p>
          <a:endParaRPr lang="en-US"/>
        </a:p>
      </dgm:t>
    </dgm:pt>
    <dgm:pt modelId="{E1750E8C-DBE3-456E-9788-C6531E03A416}">
      <dgm:prSet phldrT="[Text]"/>
      <dgm:spPr/>
      <dgm:t>
        <a:bodyPr/>
        <a:lstStyle/>
        <a:p>
          <a:endParaRPr lang="en-US" dirty="0"/>
        </a:p>
      </dgm:t>
    </dgm:pt>
    <dgm:pt modelId="{A51CFE20-E6E7-475B-B3CF-5D7E8E14317D}" type="parTrans" cxnId="{75C18D61-E09D-4028-B977-BA631A7EE4FB}">
      <dgm:prSet/>
      <dgm:spPr/>
      <dgm:t>
        <a:bodyPr/>
        <a:lstStyle/>
        <a:p>
          <a:endParaRPr lang="en-US"/>
        </a:p>
      </dgm:t>
    </dgm:pt>
    <dgm:pt modelId="{F98B181C-8514-4129-A246-E17EFC84ABE3}" type="sibTrans" cxnId="{75C18D61-E09D-4028-B977-BA631A7EE4FB}">
      <dgm:prSet/>
      <dgm:spPr/>
      <dgm:t>
        <a:bodyPr/>
        <a:lstStyle/>
        <a:p>
          <a:endParaRPr lang="en-US"/>
        </a:p>
      </dgm:t>
    </dgm:pt>
    <dgm:pt modelId="{FB2624CB-2F3F-41BC-B16B-4EF9EC53C97A}">
      <dgm:prSet phldrT="[Text]"/>
      <dgm:spPr/>
      <dgm:t>
        <a:bodyPr/>
        <a:lstStyle/>
        <a:p>
          <a:r>
            <a:rPr lang="en-US" dirty="0" smtClean="0"/>
            <a:t>Hormone levels</a:t>
          </a:r>
          <a:endParaRPr lang="en-US" dirty="0"/>
        </a:p>
      </dgm:t>
    </dgm:pt>
    <dgm:pt modelId="{5F547147-88BA-446A-A26C-C8F9D72F5117}" type="parTrans" cxnId="{C6CE6EB2-D480-4A29-B56E-5AB97BE77DCA}">
      <dgm:prSet/>
      <dgm:spPr/>
      <dgm:t>
        <a:bodyPr/>
        <a:lstStyle/>
        <a:p>
          <a:endParaRPr lang="en-US"/>
        </a:p>
      </dgm:t>
    </dgm:pt>
    <dgm:pt modelId="{BAC12B80-975A-40BB-94F1-193A7D8AE07D}" type="sibTrans" cxnId="{C6CE6EB2-D480-4A29-B56E-5AB97BE77DCA}">
      <dgm:prSet/>
      <dgm:spPr/>
      <dgm:t>
        <a:bodyPr/>
        <a:lstStyle/>
        <a:p>
          <a:endParaRPr lang="en-US"/>
        </a:p>
      </dgm:t>
    </dgm:pt>
    <dgm:pt modelId="{280977B7-073D-4508-81DE-C0982EE77174}">
      <dgm:prSet phldrT="[Text]"/>
      <dgm:spPr/>
      <dgm:t>
        <a:bodyPr/>
        <a:lstStyle/>
        <a:p>
          <a:r>
            <a:rPr lang="en-US" dirty="0" smtClean="0"/>
            <a:t>Menopause</a:t>
          </a:r>
          <a:endParaRPr lang="en-US" dirty="0"/>
        </a:p>
      </dgm:t>
    </dgm:pt>
    <dgm:pt modelId="{3EE70E7D-5104-421F-8240-0E1381E08816}" type="parTrans" cxnId="{26114E2F-74D3-4603-BC3E-D80A77D44AC6}">
      <dgm:prSet/>
      <dgm:spPr/>
      <dgm:t>
        <a:bodyPr/>
        <a:lstStyle/>
        <a:p>
          <a:endParaRPr lang="en-US"/>
        </a:p>
      </dgm:t>
    </dgm:pt>
    <dgm:pt modelId="{F7CBF5FB-60FC-4131-A342-19FC38451EEA}" type="sibTrans" cxnId="{26114E2F-74D3-4603-BC3E-D80A77D44AC6}">
      <dgm:prSet/>
      <dgm:spPr/>
      <dgm:t>
        <a:bodyPr/>
        <a:lstStyle/>
        <a:p>
          <a:endParaRPr lang="en-US"/>
        </a:p>
      </dgm:t>
    </dgm:pt>
    <dgm:pt modelId="{83715F20-5C51-4000-B2F9-57E439E50CED}">
      <dgm:prSet phldrT="[Text]"/>
      <dgm:spPr/>
      <dgm:t>
        <a:bodyPr/>
        <a:lstStyle/>
        <a:p>
          <a:r>
            <a:rPr lang="en-US" dirty="0" smtClean="0"/>
            <a:t>Hyperthyroid</a:t>
          </a:r>
          <a:endParaRPr lang="en-US" dirty="0"/>
        </a:p>
      </dgm:t>
    </dgm:pt>
    <dgm:pt modelId="{AF3A51A7-C754-4C51-8F23-E8E3FE72942A}" type="parTrans" cxnId="{BAA67F58-5859-4136-8CF7-912DC0EAF8AA}">
      <dgm:prSet/>
      <dgm:spPr/>
      <dgm:t>
        <a:bodyPr/>
        <a:lstStyle/>
        <a:p>
          <a:endParaRPr lang="en-US"/>
        </a:p>
      </dgm:t>
    </dgm:pt>
    <dgm:pt modelId="{94383493-621A-4A61-9392-FB36A22C962C}" type="sibTrans" cxnId="{BAA67F58-5859-4136-8CF7-912DC0EAF8AA}">
      <dgm:prSet/>
      <dgm:spPr/>
      <dgm:t>
        <a:bodyPr/>
        <a:lstStyle/>
        <a:p>
          <a:endParaRPr lang="en-US"/>
        </a:p>
      </dgm:t>
    </dgm:pt>
    <dgm:pt modelId="{56EA545A-57BC-44E6-AC04-B4D4AD4DE281}">
      <dgm:prSet phldrT="[Text]"/>
      <dgm:spPr/>
      <dgm:t>
        <a:bodyPr/>
        <a:lstStyle/>
        <a:p>
          <a:r>
            <a:rPr lang="en-US" dirty="0" smtClean="0"/>
            <a:t>Lifestyle</a:t>
          </a:r>
        </a:p>
      </dgm:t>
    </dgm:pt>
    <dgm:pt modelId="{B31F28FD-7FEC-4F6D-9AE3-CD3F8B833DEC}" type="parTrans" cxnId="{5EBABF2A-CCD7-422E-8C1F-A09721F5B35B}">
      <dgm:prSet/>
      <dgm:spPr/>
      <dgm:t>
        <a:bodyPr/>
        <a:lstStyle/>
        <a:p>
          <a:endParaRPr lang="en-US"/>
        </a:p>
      </dgm:t>
    </dgm:pt>
    <dgm:pt modelId="{F0C5F63D-E4AF-413B-81E5-19A2BF6EE3DE}" type="sibTrans" cxnId="{5EBABF2A-CCD7-422E-8C1F-A09721F5B35B}">
      <dgm:prSet/>
      <dgm:spPr/>
      <dgm:t>
        <a:bodyPr/>
        <a:lstStyle/>
        <a:p>
          <a:endParaRPr lang="en-US"/>
        </a:p>
      </dgm:t>
    </dgm:pt>
    <dgm:pt modelId="{27F82119-D26F-48BC-BFB3-AB5C5C15C004}">
      <dgm:prSet phldrT="[Text]"/>
      <dgm:spPr/>
      <dgm:t>
        <a:bodyPr/>
        <a:lstStyle/>
        <a:p>
          <a:r>
            <a:rPr lang="en-US" dirty="0" smtClean="0"/>
            <a:t>Smoking</a:t>
          </a:r>
        </a:p>
      </dgm:t>
    </dgm:pt>
    <dgm:pt modelId="{DFD15977-2D48-4FFA-8A58-92C14CBA1D6C}" type="parTrans" cxnId="{87515FAD-722B-4E92-AC33-F59C5EE1E3FE}">
      <dgm:prSet/>
      <dgm:spPr/>
      <dgm:t>
        <a:bodyPr/>
        <a:lstStyle/>
        <a:p>
          <a:endParaRPr lang="en-US"/>
        </a:p>
      </dgm:t>
    </dgm:pt>
    <dgm:pt modelId="{B5F819C8-7A2C-43B8-B739-738F5D0C39CA}" type="sibTrans" cxnId="{87515FAD-722B-4E92-AC33-F59C5EE1E3FE}">
      <dgm:prSet/>
      <dgm:spPr/>
      <dgm:t>
        <a:bodyPr/>
        <a:lstStyle/>
        <a:p>
          <a:endParaRPr lang="en-US"/>
        </a:p>
      </dgm:t>
    </dgm:pt>
    <dgm:pt modelId="{226DA9B9-FE1C-405A-9A28-C5640449A104}">
      <dgm:prSet phldrT="[Text]"/>
      <dgm:spPr/>
      <dgm:t>
        <a:bodyPr/>
        <a:lstStyle/>
        <a:p>
          <a:r>
            <a:rPr lang="en-US" dirty="0" smtClean="0"/>
            <a:t>Alcohol</a:t>
          </a:r>
        </a:p>
      </dgm:t>
    </dgm:pt>
    <dgm:pt modelId="{AB6B7E65-8874-4B5B-82D3-D109800B5239}" type="parTrans" cxnId="{E3C5BB33-D01B-4FE0-9DD1-C135D7A53B38}">
      <dgm:prSet/>
      <dgm:spPr/>
      <dgm:t>
        <a:bodyPr/>
        <a:lstStyle/>
        <a:p>
          <a:endParaRPr lang="en-US"/>
        </a:p>
      </dgm:t>
    </dgm:pt>
    <dgm:pt modelId="{9F75A2FA-397D-46CD-8AB1-A5F0CAFD7DD6}" type="sibTrans" cxnId="{E3C5BB33-D01B-4FE0-9DD1-C135D7A53B38}">
      <dgm:prSet/>
      <dgm:spPr/>
      <dgm:t>
        <a:bodyPr/>
        <a:lstStyle/>
        <a:p>
          <a:endParaRPr lang="en-US"/>
        </a:p>
      </dgm:t>
    </dgm:pt>
    <dgm:pt modelId="{5C278702-EB0A-4708-A5F9-92676AC22A7B}">
      <dgm:prSet phldrT="[Text]"/>
      <dgm:spPr/>
      <dgm:t>
        <a:bodyPr/>
        <a:lstStyle/>
        <a:p>
          <a:r>
            <a:rPr lang="en-US" dirty="0" smtClean="0"/>
            <a:t>Sedentary</a:t>
          </a:r>
        </a:p>
      </dgm:t>
    </dgm:pt>
    <dgm:pt modelId="{4B958EDD-7CE2-412B-B985-15DBC9AFCAD5}" type="parTrans" cxnId="{CF12C792-D80D-45D5-A380-408F203CC737}">
      <dgm:prSet/>
      <dgm:spPr/>
      <dgm:t>
        <a:bodyPr/>
        <a:lstStyle/>
        <a:p>
          <a:endParaRPr lang="en-US"/>
        </a:p>
      </dgm:t>
    </dgm:pt>
    <dgm:pt modelId="{01B1934D-FA60-4D85-8AD7-5FBBADD16CDF}" type="sibTrans" cxnId="{CF12C792-D80D-45D5-A380-408F203CC737}">
      <dgm:prSet/>
      <dgm:spPr/>
      <dgm:t>
        <a:bodyPr/>
        <a:lstStyle/>
        <a:p>
          <a:endParaRPr lang="en-US"/>
        </a:p>
      </dgm:t>
    </dgm:pt>
    <dgm:pt modelId="{0C5F63DF-1456-4F37-A736-2C15C8945821}">
      <dgm:prSet/>
      <dgm:spPr/>
      <dgm:t>
        <a:bodyPr/>
        <a:lstStyle/>
        <a:p>
          <a:r>
            <a:rPr lang="en-US" dirty="0" smtClean="0"/>
            <a:t>Low Vitamin D</a:t>
          </a:r>
          <a:endParaRPr lang="en-US" dirty="0"/>
        </a:p>
      </dgm:t>
    </dgm:pt>
    <dgm:pt modelId="{58025DBA-0EE5-42A4-BC86-9A5FD4E93FD5}" type="parTrans" cxnId="{5FECAC7C-324B-46CE-A45B-CF1A6272BF9B}">
      <dgm:prSet/>
      <dgm:spPr/>
      <dgm:t>
        <a:bodyPr/>
        <a:lstStyle/>
        <a:p>
          <a:endParaRPr lang="en-US"/>
        </a:p>
      </dgm:t>
    </dgm:pt>
    <dgm:pt modelId="{3F3FA2D8-7B1C-4D0C-A6A3-932481E9091A}" type="sibTrans" cxnId="{5FECAC7C-324B-46CE-A45B-CF1A6272BF9B}">
      <dgm:prSet/>
      <dgm:spPr/>
      <dgm:t>
        <a:bodyPr/>
        <a:lstStyle/>
        <a:p>
          <a:endParaRPr lang="en-US"/>
        </a:p>
      </dgm:t>
    </dgm:pt>
    <dgm:pt modelId="{396932C7-F942-435C-B9F7-82DC289496F2}" type="pres">
      <dgm:prSet presAssocID="{8235EB3C-4788-442A-A9A1-F8B3F3AAFFBE}" presName="Name0" presStyleCnt="0">
        <dgm:presLayoutVars>
          <dgm:dir/>
          <dgm:resizeHandles val="exact"/>
        </dgm:presLayoutVars>
      </dgm:prSet>
      <dgm:spPr/>
      <dgm:t>
        <a:bodyPr/>
        <a:lstStyle/>
        <a:p>
          <a:endParaRPr lang="en-US"/>
        </a:p>
      </dgm:t>
    </dgm:pt>
    <dgm:pt modelId="{A6DA6E13-BA27-422E-ACFE-ECCFDA89E02C}" type="pres">
      <dgm:prSet presAssocID="{F7EA49D9-1FA4-48DE-BFD0-FCF3516567B9}" presName="node" presStyleLbl="node1" presStyleIdx="0" presStyleCnt="5">
        <dgm:presLayoutVars>
          <dgm:bulletEnabled val="1"/>
        </dgm:presLayoutVars>
      </dgm:prSet>
      <dgm:spPr/>
      <dgm:t>
        <a:bodyPr/>
        <a:lstStyle/>
        <a:p>
          <a:endParaRPr lang="en-US"/>
        </a:p>
      </dgm:t>
    </dgm:pt>
    <dgm:pt modelId="{7516C708-ADF1-447E-B22C-06188C2D92F5}" type="pres">
      <dgm:prSet presAssocID="{ED4FF85F-FC02-40CC-A03A-E09D777C71D2}" presName="sibTrans" presStyleCnt="0"/>
      <dgm:spPr/>
    </dgm:pt>
    <dgm:pt modelId="{E45FA2A7-B5B7-4E07-B041-1DD25AD785E5}" type="pres">
      <dgm:prSet presAssocID="{56E530BC-267A-466F-932B-501DBB65E898}" presName="node" presStyleLbl="node1" presStyleIdx="1" presStyleCnt="5">
        <dgm:presLayoutVars>
          <dgm:bulletEnabled val="1"/>
        </dgm:presLayoutVars>
      </dgm:prSet>
      <dgm:spPr/>
      <dgm:t>
        <a:bodyPr/>
        <a:lstStyle/>
        <a:p>
          <a:endParaRPr lang="en-US"/>
        </a:p>
      </dgm:t>
    </dgm:pt>
    <dgm:pt modelId="{75492D1E-2E12-4BC2-B94D-FF6A14A2BD8F}" type="pres">
      <dgm:prSet presAssocID="{EC2BB2A3-B62E-407A-97E0-1BAE1852D9FB}" presName="sibTrans" presStyleCnt="0"/>
      <dgm:spPr/>
    </dgm:pt>
    <dgm:pt modelId="{F9109843-C5ED-4694-ADB1-57E3F2CF617D}" type="pres">
      <dgm:prSet presAssocID="{FB2624CB-2F3F-41BC-B16B-4EF9EC53C97A}" presName="node" presStyleLbl="node1" presStyleIdx="2" presStyleCnt="5">
        <dgm:presLayoutVars>
          <dgm:bulletEnabled val="1"/>
        </dgm:presLayoutVars>
      </dgm:prSet>
      <dgm:spPr/>
      <dgm:t>
        <a:bodyPr/>
        <a:lstStyle/>
        <a:p>
          <a:endParaRPr lang="en-US"/>
        </a:p>
      </dgm:t>
    </dgm:pt>
    <dgm:pt modelId="{1247E52B-DE77-4696-BB2F-1B95D64D7414}" type="pres">
      <dgm:prSet presAssocID="{BAC12B80-975A-40BB-94F1-193A7D8AE07D}" presName="sibTrans" presStyleCnt="0"/>
      <dgm:spPr/>
    </dgm:pt>
    <dgm:pt modelId="{65D05750-063F-4256-90AE-BD7C59DB0395}" type="pres">
      <dgm:prSet presAssocID="{F785AFE9-37EB-49A3-9EE4-E7788735C099}" presName="node" presStyleLbl="node1" presStyleIdx="3" presStyleCnt="5">
        <dgm:presLayoutVars>
          <dgm:bulletEnabled val="1"/>
        </dgm:presLayoutVars>
      </dgm:prSet>
      <dgm:spPr/>
      <dgm:t>
        <a:bodyPr/>
        <a:lstStyle/>
        <a:p>
          <a:endParaRPr lang="en-US"/>
        </a:p>
      </dgm:t>
    </dgm:pt>
    <dgm:pt modelId="{2687D154-2BC9-43FA-B0DE-4FBAB2A31880}" type="pres">
      <dgm:prSet presAssocID="{F4094F26-9AE0-4B47-8E56-B2CBA4BBD89A}" presName="sibTrans" presStyleCnt="0"/>
      <dgm:spPr/>
    </dgm:pt>
    <dgm:pt modelId="{CA08B590-434C-4C88-84CC-AF634398BD71}" type="pres">
      <dgm:prSet presAssocID="{56EA545A-57BC-44E6-AC04-B4D4AD4DE281}" presName="node" presStyleLbl="node1" presStyleIdx="4" presStyleCnt="5">
        <dgm:presLayoutVars>
          <dgm:bulletEnabled val="1"/>
        </dgm:presLayoutVars>
      </dgm:prSet>
      <dgm:spPr/>
      <dgm:t>
        <a:bodyPr/>
        <a:lstStyle/>
        <a:p>
          <a:endParaRPr lang="en-US"/>
        </a:p>
      </dgm:t>
    </dgm:pt>
  </dgm:ptLst>
  <dgm:cxnLst>
    <dgm:cxn modelId="{7DE8377E-DEE1-4A42-B40A-1F8CB8C1A801}" type="presOf" srcId="{118A7831-EF41-4B65-8BC2-ED8969F9EAA2}" destId="{A6DA6E13-BA27-422E-ACFE-ECCFDA89E02C}" srcOrd="0" destOrd="5" presId="urn:microsoft.com/office/officeart/2005/8/layout/hList6"/>
    <dgm:cxn modelId="{C6125A47-0203-4B08-AF2D-E6CB15C6D070}" type="presOf" srcId="{5C278702-EB0A-4708-A5F9-92676AC22A7B}" destId="{CA08B590-434C-4C88-84CC-AF634398BD71}" srcOrd="0" destOrd="3" presId="urn:microsoft.com/office/officeart/2005/8/layout/hList6"/>
    <dgm:cxn modelId="{9D9AAC0A-488C-45C9-9E58-F73AC4E105B9}" type="presOf" srcId="{21FBFCFB-7EFA-42A1-A445-8C73D8D65011}" destId="{A6DA6E13-BA27-422E-ACFE-ECCFDA89E02C}" srcOrd="0" destOrd="4" presId="urn:microsoft.com/office/officeart/2005/8/layout/hList6"/>
    <dgm:cxn modelId="{467F7693-4590-4492-B47D-7DD181EAEB19}" type="presOf" srcId="{D37224B0-91AC-4927-B9EE-88B961B25987}" destId="{65D05750-063F-4256-90AE-BD7C59DB0395}" srcOrd="0" destOrd="4" presId="urn:microsoft.com/office/officeart/2005/8/layout/hList6"/>
    <dgm:cxn modelId="{7B76FBBA-BFD3-40A4-9C26-64FF3B007C81}" srcId="{F785AFE9-37EB-49A3-9EE4-E7788735C099}" destId="{EDC0E709-9985-477C-9022-E5E37EA06BC7}" srcOrd="0" destOrd="0" parTransId="{7B85A1EF-5242-4194-8E5F-773EFDC0D45C}" sibTransId="{0CA2CA67-520F-416A-B9C9-35F1BDA650FA}"/>
    <dgm:cxn modelId="{BAA67F58-5859-4136-8CF7-912DC0EAF8AA}" srcId="{FB2624CB-2F3F-41BC-B16B-4EF9EC53C97A}" destId="{83715F20-5C51-4000-B2F9-57E439E50CED}" srcOrd="1" destOrd="0" parTransId="{AF3A51A7-C754-4C51-8F23-E8E3FE72942A}" sibTransId="{94383493-621A-4A61-9392-FB36A22C962C}"/>
    <dgm:cxn modelId="{23C11E11-DBFF-4E5F-97BA-BB5B6E0410C6}" type="presOf" srcId="{27F82119-D26F-48BC-BFB3-AB5C5C15C004}" destId="{CA08B590-434C-4C88-84CC-AF634398BD71}" srcOrd="0" destOrd="1" presId="urn:microsoft.com/office/officeart/2005/8/layout/hList6"/>
    <dgm:cxn modelId="{F75382DF-F289-4D41-B21D-D6121718FF51}" type="presOf" srcId="{3D8F3569-8B75-4693-8C75-1847DDD429F9}" destId="{65D05750-063F-4256-90AE-BD7C59DB0395}" srcOrd="0" destOrd="3" presId="urn:microsoft.com/office/officeart/2005/8/layout/hList6"/>
    <dgm:cxn modelId="{AD51E418-BEBF-44A3-AED6-E372453C73C3}" type="presOf" srcId="{EDC0E709-9985-477C-9022-E5E37EA06BC7}" destId="{65D05750-063F-4256-90AE-BD7C59DB0395}" srcOrd="0" destOrd="1" presId="urn:microsoft.com/office/officeart/2005/8/layout/hList6"/>
    <dgm:cxn modelId="{A9630F42-B22E-446F-B46A-1A99640D069C}" srcId="{F785AFE9-37EB-49A3-9EE4-E7788735C099}" destId="{28ADAA7F-B0F4-43D1-B9F2-7C675A191ACC}" srcOrd="4" destOrd="0" parTransId="{62448BFF-DC52-4A30-8C8F-700885DD27C0}" sibTransId="{12E673B8-AB93-472D-8305-0F23C5C00803}"/>
    <dgm:cxn modelId="{DD4DD8BF-C16B-42C3-B3DD-A51F1282B642}" type="presOf" srcId="{E1750E8C-DBE3-456E-9788-C6531E03A416}" destId="{E45FA2A7-B5B7-4E07-B041-1DD25AD785E5}" srcOrd="0" destOrd="5" presId="urn:microsoft.com/office/officeart/2005/8/layout/hList6"/>
    <dgm:cxn modelId="{0A701A30-4CF8-4BEC-ACD3-A1FBF67A4F4F}" type="presOf" srcId="{28ADAA7F-B0F4-43D1-B9F2-7C675A191ACC}" destId="{65D05750-063F-4256-90AE-BD7C59DB0395}" srcOrd="0" destOrd="5" presId="urn:microsoft.com/office/officeart/2005/8/layout/hList6"/>
    <dgm:cxn modelId="{A592BF33-351C-490B-A1C2-4BBF60B6A49F}" type="presOf" srcId="{56E530BC-267A-466F-932B-501DBB65E898}" destId="{E45FA2A7-B5B7-4E07-B041-1DD25AD785E5}" srcOrd="0" destOrd="0" presId="urn:microsoft.com/office/officeart/2005/8/layout/hList6"/>
    <dgm:cxn modelId="{CDBEE9C4-3F2F-435C-9D13-69BE5B861CCE}" type="presOf" srcId="{226DA9B9-FE1C-405A-9A28-C5640449A104}" destId="{CA08B590-434C-4C88-84CC-AF634398BD71}" srcOrd="0" destOrd="2" presId="urn:microsoft.com/office/officeart/2005/8/layout/hList6"/>
    <dgm:cxn modelId="{90A47E25-4360-4264-B142-06801C13197E}" srcId="{8235EB3C-4788-442A-A9A1-F8B3F3AAFFBE}" destId="{F785AFE9-37EB-49A3-9EE4-E7788735C099}" srcOrd="3" destOrd="0" parTransId="{3FB3489C-2E29-4B33-9E90-797B25C16646}" sibTransId="{F4094F26-9AE0-4B47-8E56-B2CBA4BBD89A}"/>
    <dgm:cxn modelId="{B73DC2CB-B7D7-432A-AF80-A23B25B2DCFE}" type="presOf" srcId="{0C5F63DF-1456-4F37-A736-2C15C8945821}" destId="{65D05750-063F-4256-90AE-BD7C59DB0395}" srcOrd="0" destOrd="2" presId="urn:microsoft.com/office/officeart/2005/8/layout/hList6"/>
    <dgm:cxn modelId="{449CF424-782C-48D6-B377-47EEA9E6E051}" type="presOf" srcId="{921EF250-3CFD-4AD4-A83B-FE5A5089C175}" destId="{A6DA6E13-BA27-422E-ACFE-ECCFDA89E02C}" srcOrd="0" destOrd="1" presId="urn:microsoft.com/office/officeart/2005/8/layout/hList6"/>
    <dgm:cxn modelId="{CF12C792-D80D-45D5-A380-408F203CC737}" srcId="{56EA545A-57BC-44E6-AC04-B4D4AD4DE281}" destId="{5C278702-EB0A-4708-A5F9-92676AC22A7B}" srcOrd="2" destOrd="0" parTransId="{4B958EDD-7CE2-412B-B985-15DBC9AFCAD5}" sibTransId="{01B1934D-FA60-4D85-8AD7-5FBBADD16CDF}"/>
    <dgm:cxn modelId="{84F4D55C-B3DF-415D-A003-F6D5F35EA62F}" type="presOf" srcId="{56EA545A-57BC-44E6-AC04-B4D4AD4DE281}" destId="{CA08B590-434C-4C88-84CC-AF634398BD71}" srcOrd="0" destOrd="0" presId="urn:microsoft.com/office/officeart/2005/8/layout/hList6"/>
    <dgm:cxn modelId="{5FECAC7C-324B-46CE-A45B-CF1A6272BF9B}" srcId="{F785AFE9-37EB-49A3-9EE4-E7788735C099}" destId="{0C5F63DF-1456-4F37-A736-2C15C8945821}" srcOrd="1" destOrd="0" parTransId="{58025DBA-0EE5-42A4-BC86-9A5FD4E93FD5}" sibTransId="{3F3FA2D8-7B1C-4D0C-A6A3-932481E9091A}"/>
    <dgm:cxn modelId="{75C18D61-E09D-4028-B977-BA631A7EE4FB}" srcId="{56E530BC-267A-466F-932B-501DBB65E898}" destId="{E1750E8C-DBE3-456E-9788-C6531E03A416}" srcOrd="4" destOrd="0" parTransId="{A51CFE20-E6E7-475B-B3CF-5D7E8E14317D}" sibTransId="{F98B181C-8514-4129-A246-E17EFC84ABE3}"/>
    <dgm:cxn modelId="{B55E5173-A9A9-4CEC-94B8-A4E30F7B1EC9}" type="presOf" srcId="{8CF6695C-7367-4EE4-AD4C-E7BAAFDB6CEB}" destId="{E45FA2A7-B5B7-4E07-B041-1DD25AD785E5}" srcOrd="0" destOrd="4" presId="urn:microsoft.com/office/officeart/2005/8/layout/hList6"/>
    <dgm:cxn modelId="{77CB15D7-E65D-45BD-B92D-E39A370D7AF2}" type="presOf" srcId="{8235EB3C-4788-442A-A9A1-F8B3F3AAFFBE}" destId="{396932C7-F942-435C-B9F7-82DC289496F2}" srcOrd="0" destOrd="0" presId="urn:microsoft.com/office/officeart/2005/8/layout/hList6"/>
    <dgm:cxn modelId="{C6CE6EB2-D480-4A29-B56E-5AB97BE77DCA}" srcId="{8235EB3C-4788-442A-A9A1-F8B3F3AAFFBE}" destId="{FB2624CB-2F3F-41BC-B16B-4EF9EC53C97A}" srcOrd="2" destOrd="0" parTransId="{5F547147-88BA-446A-A26C-C8F9D72F5117}" sibTransId="{BAC12B80-975A-40BB-94F1-193A7D8AE07D}"/>
    <dgm:cxn modelId="{FA9FE1A9-976D-4571-B81E-55EDA6BC5056}" type="presOf" srcId="{476BF770-7015-4799-8B9A-C1AB9C5EB06F}" destId="{A6DA6E13-BA27-422E-ACFE-ECCFDA89E02C}" srcOrd="0" destOrd="3" presId="urn:microsoft.com/office/officeart/2005/8/layout/hList6"/>
    <dgm:cxn modelId="{C828CFE0-478E-439C-907D-1A3A48AC29D1}" srcId="{56E530BC-267A-466F-932B-501DBB65E898}" destId="{2B59B81B-D39F-4970-AE83-59579FDD4F3D}" srcOrd="0" destOrd="0" parTransId="{6F3CB92A-D6C3-4A6B-A73A-697F0BF2F85F}" sibTransId="{3F5E1BDA-4A7C-4C40-8EDF-DB05BB43C0C9}"/>
    <dgm:cxn modelId="{4D647C62-D715-4E12-B9EC-915C81ADF478}" type="presOf" srcId="{863EBC8D-6E3F-4EF8-A86A-B785C42425E0}" destId="{E45FA2A7-B5B7-4E07-B041-1DD25AD785E5}" srcOrd="0" destOrd="3" presId="urn:microsoft.com/office/officeart/2005/8/layout/hList6"/>
    <dgm:cxn modelId="{2FE687C6-9D0A-4555-B55B-F6B3F840FB0C}" srcId="{56E530BC-267A-466F-932B-501DBB65E898}" destId="{8CF6695C-7367-4EE4-AD4C-E7BAAFDB6CEB}" srcOrd="3" destOrd="0" parTransId="{9B7E7C88-AE81-4F00-B7D1-F6F24ABBEFFA}" sibTransId="{AC846999-5F75-451A-A1A2-5E0D9F7256B6}"/>
    <dgm:cxn modelId="{26114E2F-74D3-4603-BC3E-D80A77D44AC6}" srcId="{FB2624CB-2F3F-41BC-B16B-4EF9EC53C97A}" destId="{280977B7-073D-4508-81DE-C0982EE77174}" srcOrd="0" destOrd="0" parTransId="{3EE70E7D-5104-421F-8240-0E1381E08816}" sibTransId="{F7CBF5FB-60FC-4131-A342-19FC38451EEA}"/>
    <dgm:cxn modelId="{87515FAD-722B-4E92-AC33-F59C5EE1E3FE}" srcId="{56EA545A-57BC-44E6-AC04-B4D4AD4DE281}" destId="{27F82119-D26F-48BC-BFB3-AB5C5C15C004}" srcOrd="0" destOrd="0" parTransId="{DFD15977-2D48-4FFA-8A58-92C14CBA1D6C}" sibTransId="{B5F819C8-7A2C-43B8-B739-738F5D0C39CA}"/>
    <dgm:cxn modelId="{6F0268D1-9136-4AA2-A696-B9089C56516A}" type="presOf" srcId="{F785AFE9-37EB-49A3-9EE4-E7788735C099}" destId="{65D05750-063F-4256-90AE-BD7C59DB0395}" srcOrd="0" destOrd="0" presId="urn:microsoft.com/office/officeart/2005/8/layout/hList6"/>
    <dgm:cxn modelId="{A8B52DB5-79FB-4308-ADE3-A294C4DB682F}" srcId="{56E530BC-267A-466F-932B-501DBB65E898}" destId="{84388AED-F933-4C6D-99CA-667D7FF5CAFD}" srcOrd="1" destOrd="0" parTransId="{64CEC521-C26E-4A1F-9279-3E1DC2D9EB4F}" sibTransId="{60AAAA0D-E58C-437D-8AAD-109752F4EEDB}"/>
    <dgm:cxn modelId="{29D80D57-65A5-464C-9EF5-BDFE5343EB77}" srcId="{F7EA49D9-1FA4-48DE-BFD0-FCF3516567B9}" destId="{476BF770-7015-4799-8B9A-C1AB9C5EB06F}" srcOrd="2" destOrd="0" parTransId="{A3E48FB1-D05B-4E7B-9AF9-B22600A56D9E}" sibTransId="{11B81B6D-4B98-4B67-8679-2D8E41B71ED2}"/>
    <dgm:cxn modelId="{E3C5BB33-D01B-4FE0-9DD1-C135D7A53B38}" srcId="{56EA545A-57BC-44E6-AC04-B4D4AD4DE281}" destId="{226DA9B9-FE1C-405A-9A28-C5640449A104}" srcOrd="1" destOrd="0" parTransId="{AB6B7E65-8874-4B5B-82D3-D109800B5239}" sibTransId="{9F75A2FA-397D-46CD-8AB1-A5F0CAFD7DD6}"/>
    <dgm:cxn modelId="{E8A90A91-1B7C-473B-8E66-EE884EDBB532}" type="presOf" srcId="{9F9E280B-DED7-4D04-AC47-87B17C6815BF}" destId="{A6DA6E13-BA27-422E-ACFE-ECCFDA89E02C}" srcOrd="0" destOrd="2" presId="urn:microsoft.com/office/officeart/2005/8/layout/hList6"/>
    <dgm:cxn modelId="{72A33F73-40C5-4911-8BC0-54A7C12183A2}" srcId="{8235EB3C-4788-442A-A9A1-F8B3F3AAFFBE}" destId="{F7EA49D9-1FA4-48DE-BFD0-FCF3516567B9}" srcOrd="0" destOrd="0" parTransId="{325AAEE7-DE1C-4948-9130-BD7A729DD66D}" sibTransId="{ED4FF85F-FC02-40CC-A03A-E09D777C71D2}"/>
    <dgm:cxn modelId="{A2C10178-7D0D-4F94-B6DD-7D0A7DA82D64}" srcId="{F785AFE9-37EB-49A3-9EE4-E7788735C099}" destId="{D37224B0-91AC-4927-B9EE-88B961B25987}" srcOrd="3" destOrd="0" parTransId="{626A672A-D6F4-4D1A-957E-5D034E6A52E1}" sibTransId="{D849BED6-0BE3-41D4-9040-677416C21878}"/>
    <dgm:cxn modelId="{FCE36D18-6C3B-4973-AE5C-D3128E4AF979}" srcId="{F7EA49D9-1FA4-48DE-BFD0-FCF3516567B9}" destId="{118A7831-EF41-4B65-8BC2-ED8969F9EAA2}" srcOrd="4" destOrd="0" parTransId="{CFF9A749-19AB-455C-BD13-C6F5157242FE}" sibTransId="{1C001EC1-645E-4CEA-82A3-F8BF91E224AA}"/>
    <dgm:cxn modelId="{30FBC693-25D5-4F9A-955D-A62940F8C9A2}" srcId="{8235EB3C-4788-442A-A9A1-F8B3F3AAFFBE}" destId="{56E530BC-267A-466F-932B-501DBB65E898}" srcOrd="1" destOrd="0" parTransId="{C1B753B1-CC44-4255-B62F-E0B76E781ECD}" sibTransId="{EC2BB2A3-B62E-407A-97E0-1BAE1852D9FB}"/>
    <dgm:cxn modelId="{C3B0E2E5-193D-47CB-BB0C-BEDC8E0236D8}" type="presOf" srcId="{83715F20-5C51-4000-B2F9-57E439E50CED}" destId="{F9109843-C5ED-4694-ADB1-57E3F2CF617D}" srcOrd="0" destOrd="2" presId="urn:microsoft.com/office/officeart/2005/8/layout/hList6"/>
    <dgm:cxn modelId="{08C5290F-1B10-4628-BB9F-17B32C91A5CE}" type="presOf" srcId="{2B59B81B-D39F-4970-AE83-59579FDD4F3D}" destId="{E45FA2A7-B5B7-4E07-B041-1DD25AD785E5}" srcOrd="0" destOrd="1" presId="urn:microsoft.com/office/officeart/2005/8/layout/hList6"/>
    <dgm:cxn modelId="{F2D3AFA5-E5A3-4889-B2CC-627347946E5E}" srcId="{F7EA49D9-1FA4-48DE-BFD0-FCF3516567B9}" destId="{9F9E280B-DED7-4D04-AC47-87B17C6815BF}" srcOrd="1" destOrd="0" parTransId="{5FAF03D0-7F54-4FE3-8E8B-4C366CC7CDB3}" sibTransId="{2EF3A2F0-19B4-4075-892A-5DEFADD499F2}"/>
    <dgm:cxn modelId="{5EBABF2A-CCD7-422E-8C1F-A09721F5B35B}" srcId="{8235EB3C-4788-442A-A9A1-F8B3F3AAFFBE}" destId="{56EA545A-57BC-44E6-AC04-B4D4AD4DE281}" srcOrd="4" destOrd="0" parTransId="{B31F28FD-7FEC-4F6D-9AE3-CD3F8B833DEC}" sibTransId="{F0C5F63D-E4AF-413B-81E5-19A2BF6EE3DE}"/>
    <dgm:cxn modelId="{0ACF459E-88C7-4E58-8B8E-6860CAD301F2}" type="presOf" srcId="{280977B7-073D-4508-81DE-C0982EE77174}" destId="{F9109843-C5ED-4694-ADB1-57E3F2CF617D}" srcOrd="0" destOrd="1" presId="urn:microsoft.com/office/officeart/2005/8/layout/hList6"/>
    <dgm:cxn modelId="{31065E7B-5E94-412D-9305-54F21B0E1376}" type="presOf" srcId="{84388AED-F933-4C6D-99CA-667D7FF5CAFD}" destId="{E45FA2A7-B5B7-4E07-B041-1DD25AD785E5}" srcOrd="0" destOrd="2" presId="urn:microsoft.com/office/officeart/2005/8/layout/hList6"/>
    <dgm:cxn modelId="{B8414ADC-52EE-4470-B930-227B984C6ED2}" type="presOf" srcId="{F7EA49D9-1FA4-48DE-BFD0-FCF3516567B9}" destId="{A6DA6E13-BA27-422E-ACFE-ECCFDA89E02C}" srcOrd="0" destOrd="0" presId="urn:microsoft.com/office/officeart/2005/8/layout/hList6"/>
    <dgm:cxn modelId="{D02B68E7-B972-4DAE-8279-4AF0CF1E7CB0}" srcId="{56E530BC-267A-466F-932B-501DBB65E898}" destId="{863EBC8D-6E3F-4EF8-A86A-B785C42425E0}" srcOrd="2" destOrd="0" parTransId="{D60DF276-F803-4CC2-8D9A-5DBCE70C60E5}" sibTransId="{B1575966-AE55-4615-BC0F-B92C55A44BD2}"/>
    <dgm:cxn modelId="{E5891FA7-84F5-429E-A800-377004617A22}" srcId="{F7EA49D9-1FA4-48DE-BFD0-FCF3516567B9}" destId="{921EF250-3CFD-4AD4-A83B-FE5A5089C175}" srcOrd="0" destOrd="0" parTransId="{86EBC49A-685E-4432-A4A9-4F782ED9682F}" sibTransId="{71EB0EE6-8B56-4714-88C9-2DE2AC3C02E9}"/>
    <dgm:cxn modelId="{84E42098-134F-43D6-AD12-CDE29BC0C7DF}" srcId="{F785AFE9-37EB-49A3-9EE4-E7788735C099}" destId="{3D8F3569-8B75-4693-8C75-1847DDD429F9}" srcOrd="2" destOrd="0" parTransId="{92BCAFE0-A6CA-431E-B10D-052AC49A8A49}" sibTransId="{2A460871-310C-42E2-8995-374F66D9F8C4}"/>
    <dgm:cxn modelId="{1A23522B-030A-47EE-A537-03EE2706FEF4}" type="presOf" srcId="{FB2624CB-2F3F-41BC-B16B-4EF9EC53C97A}" destId="{F9109843-C5ED-4694-ADB1-57E3F2CF617D}" srcOrd="0" destOrd="0" presId="urn:microsoft.com/office/officeart/2005/8/layout/hList6"/>
    <dgm:cxn modelId="{F4E39F37-388E-4E61-A3F9-A8AD977D4525}" srcId="{F7EA49D9-1FA4-48DE-BFD0-FCF3516567B9}" destId="{21FBFCFB-7EFA-42A1-A445-8C73D8D65011}" srcOrd="3" destOrd="0" parTransId="{2F499E6B-E792-453A-B4A8-B54FDF76C6C5}" sibTransId="{BE2E76C1-E0F4-4015-8736-C776959E31A4}"/>
    <dgm:cxn modelId="{9EC19FA1-9647-45B3-89A2-443C92A253F7}" type="presParOf" srcId="{396932C7-F942-435C-B9F7-82DC289496F2}" destId="{A6DA6E13-BA27-422E-ACFE-ECCFDA89E02C}" srcOrd="0" destOrd="0" presId="urn:microsoft.com/office/officeart/2005/8/layout/hList6"/>
    <dgm:cxn modelId="{DA42E87B-56FA-43C6-B7C1-F13C476767D7}" type="presParOf" srcId="{396932C7-F942-435C-B9F7-82DC289496F2}" destId="{7516C708-ADF1-447E-B22C-06188C2D92F5}" srcOrd="1" destOrd="0" presId="urn:microsoft.com/office/officeart/2005/8/layout/hList6"/>
    <dgm:cxn modelId="{702A1B18-E0A6-4E33-98E1-5FC8A36C7E50}" type="presParOf" srcId="{396932C7-F942-435C-B9F7-82DC289496F2}" destId="{E45FA2A7-B5B7-4E07-B041-1DD25AD785E5}" srcOrd="2" destOrd="0" presId="urn:microsoft.com/office/officeart/2005/8/layout/hList6"/>
    <dgm:cxn modelId="{D2659F34-A07B-4062-8C43-4E71B01F004C}" type="presParOf" srcId="{396932C7-F942-435C-B9F7-82DC289496F2}" destId="{75492D1E-2E12-4BC2-B94D-FF6A14A2BD8F}" srcOrd="3" destOrd="0" presId="urn:microsoft.com/office/officeart/2005/8/layout/hList6"/>
    <dgm:cxn modelId="{FF5C686A-2D16-47CD-AC7A-6E494746E4D2}" type="presParOf" srcId="{396932C7-F942-435C-B9F7-82DC289496F2}" destId="{F9109843-C5ED-4694-ADB1-57E3F2CF617D}" srcOrd="4" destOrd="0" presId="urn:microsoft.com/office/officeart/2005/8/layout/hList6"/>
    <dgm:cxn modelId="{30463595-2DDE-4FAD-B48D-7A2CC311A364}" type="presParOf" srcId="{396932C7-F942-435C-B9F7-82DC289496F2}" destId="{1247E52B-DE77-4696-BB2F-1B95D64D7414}" srcOrd="5" destOrd="0" presId="urn:microsoft.com/office/officeart/2005/8/layout/hList6"/>
    <dgm:cxn modelId="{84478CBC-5F0B-483F-B3C9-272244B9DB21}" type="presParOf" srcId="{396932C7-F942-435C-B9F7-82DC289496F2}" destId="{65D05750-063F-4256-90AE-BD7C59DB0395}" srcOrd="6" destOrd="0" presId="urn:microsoft.com/office/officeart/2005/8/layout/hList6"/>
    <dgm:cxn modelId="{274E92F9-08EF-489F-A408-DCD279603585}" type="presParOf" srcId="{396932C7-F942-435C-B9F7-82DC289496F2}" destId="{2687D154-2BC9-43FA-B0DE-4FBAB2A31880}" srcOrd="7" destOrd="0" presId="urn:microsoft.com/office/officeart/2005/8/layout/hList6"/>
    <dgm:cxn modelId="{B0CCF72B-F9D0-4B0E-826C-25C03E226B03}" type="presParOf" srcId="{396932C7-F942-435C-B9F7-82DC289496F2}" destId="{CA08B590-434C-4C88-84CC-AF634398BD71}" srcOrd="8"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235EB3C-4788-442A-A9A1-F8B3F3AAFFBE}" type="doc">
      <dgm:prSet loTypeId="urn:microsoft.com/office/officeart/2005/8/layout/hList6" loCatId="list" qsTypeId="urn:microsoft.com/office/officeart/2005/8/quickstyle/simple1" qsCatId="simple" csTypeId="urn:microsoft.com/office/officeart/2005/8/colors/accent6_5" csCatId="accent6" phldr="1"/>
      <dgm:spPr/>
      <dgm:t>
        <a:bodyPr/>
        <a:lstStyle/>
        <a:p>
          <a:endParaRPr lang="en-US"/>
        </a:p>
      </dgm:t>
    </dgm:pt>
    <dgm:pt modelId="{F7EA49D9-1FA4-48DE-BFD0-FCF3516567B9}">
      <dgm:prSet phldrT="[Text]"/>
      <dgm:spPr/>
      <dgm:t>
        <a:bodyPr/>
        <a:lstStyle/>
        <a:p>
          <a:r>
            <a:rPr lang="en-US" dirty="0" smtClean="0"/>
            <a:t>Patient</a:t>
          </a:r>
          <a:endParaRPr lang="en-US" dirty="0"/>
        </a:p>
      </dgm:t>
    </dgm:pt>
    <dgm:pt modelId="{325AAEE7-DE1C-4948-9130-BD7A729DD66D}" type="parTrans" cxnId="{72A33F73-40C5-4911-8BC0-54A7C12183A2}">
      <dgm:prSet/>
      <dgm:spPr/>
      <dgm:t>
        <a:bodyPr/>
        <a:lstStyle/>
        <a:p>
          <a:endParaRPr lang="en-US"/>
        </a:p>
      </dgm:t>
    </dgm:pt>
    <dgm:pt modelId="{ED4FF85F-FC02-40CC-A03A-E09D777C71D2}" type="sibTrans" cxnId="{72A33F73-40C5-4911-8BC0-54A7C12183A2}">
      <dgm:prSet/>
      <dgm:spPr/>
      <dgm:t>
        <a:bodyPr/>
        <a:lstStyle/>
        <a:p>
          <a:endParaRPr lang="en-US"/>
        </a:p>
      </dgm:t>
    </dgm:pt>
    <dgm:pt modelId="{921EF250-3CFD-4AD4-A83B-FE5A5089C175}">
      <dgm:prSet phldrT="[Text]"/>
      <dgm:spPr/>
      <dgm:t>
        <a:bodyPr/>
        <a:lstStyle/>
        <a:p>
          <a:r>
            <a:rPr lang="en-US" dirty="0" smtClean="0"/>
            <a:t>Sex</a:t>
          </a:r>
          <a:endParaRPr lang="en-US" dirty="0"/>
        </a:p>
      </dgm:t>
    </dgm:pt>
    <dgm:pt modelId="{86EBC49A-685E-4432-A4A9-4F782ED9682F}" type="parTrans" cxnId="{E5891FA7-84F5-429E-A800-377004617A22}">
      <dgm:prSet/>
      <dgm:spPr/>
      <dgm:t>
        <a:bodyPr/>
        <a:lstStyle/>
        <a:p>
          <a:endParaRPr lang="en-US"/>
        </a:p>
      </dgm:t>
    </dgm:pt>
    <dgm:pt modelId="{71EB0EE6-8B56-4714-88C9-2DE2AC3C02E9}" type="sibTrans" cxnId="{E5891FA7-84F5-429E-A800-377004617A22}">
      <dgm:prSet/>
      <dgm:spPr/>
      <dgm:t>
        <a:bodyPr/>
        <a:lstStyle/>
        <a:p>
          <a:endParaRPr lang="en-US"/>
        </a:p>
      </dgm:t>
    </dgm:pt>
    <dgm:pt modelId="{9F9E280B-DED7-4D04-AC47-87B17C6815BF}">
      <dgm:prSet phldrT="[Text]"/>
      <dgm:spPr/>
      <dgm:t>
        <a:bodyPr/>
        <a:lstStyle/>
        <a:p>
          <a:r>
            <a:rPr lang="en-US" dirty="0" smtClean="0"/>
            <a:t>Age</a:t>
          </a:r>
          <a:endParaRPr lang="en-US" dirty="0"/>
        </a:p>
      </dgm:t>
    </dgm:pt>
    <dgm:pt modelId="{5FAF03D0-7F54-4FE3-8E8B-4C366CC7CDB3}" type="parTrans" cxnId="{F2D3AFA5-E5A3-4889-B2CC-627347946E5E}">
      <dgm:prSet/>
      <dgm:spPr/>
      <dgm:t>
        <a:bodyPr/>
        <a:lstStyle/>
        <a:p>
          <a:endParaRPr lang="en-US"/>
        </a:p>
      </dgm:t>
    </dgm:pt>
    <dgm:pt modelId="{2EF3A2F0-19B4-4075-892A-5DEFADD499F2}" type="sibTrans" cxnId="{F2D3AFA5-E5A3-4889-B2CC-627347946E5E}">
      <dgm:prSet/>
      <dgm:spPr/>
      <dgm:t>
        <a:bodyPr/>
        <a:lstStyle/>
        <a:p>
          <a:endParaRPr lang="en-US"/>
        </a:p>
      </dgm:t>
    </dgm:pt>
    <dgm:pt modelId="{476BF770-7015-4799-8B9A-C1AB9C5EB06F}">
      <dgm:prSet phldrT="[Text]"/>
      <dgm:spPr/>
      <dgm:t>
        <a:bodyPr/>
        <a:lstStyle/>
        <a:p>
          <a:r>
            <a:rPr lang="en-US" dirty="0" smtClean="0"/>
            <a:t>Race</a:t>
          </a:r>
          <a:endParaRPr lang="en-US" dirty="0"/>
        </a:p>
      </dgm:t>
    </dgm:pt>
    <dgm:pt modelId="{A3E48FB1-D05B-4E7B-9AF9-B22600A56D9E}" type="parTrans" cxnId="{29D80D57-65A5-464C-9EF5-BDFE5343EB77}">
      <dgm:prSet/>
      <dgm:spPr/>
      <dgm:t>
        <a:bodyPr/>
        <a:lstStyle/>
        <a:p>
          <a:endParaRPr lang="en-US"/>
        </a:p>
      </dgm:t>
    </dgm:pt>
    <dgm:pt modelId="{11B81B6D-4B98-4B67-8679-2D8E41B71ED2}" type="sibTrans" cxnId="{29D80D57-65A5-464C-9EF5-BDFE5343EB77}">
      <dgm:prSet/>
      <dgm:spPr/>
      <dgm:t>
        <a:bodyPr/>
        <a:lstStyle/>
        <a:p>
          <a:endParaRPr lang="en-US"/>
        </a:p>
      </dgm:t>
    </dgm:pt>
    <dgm:pt modelId="{21FBFCFB-7EFA-42A1-A445-8C73D8D65011}">
      <dgm:prSet phldrT="[Text]"/>
      <dgm:spPr/>
      <dgm:t>
        <a:bodyPr/>
        <a:lstStyle/>
        <a:p>
          <a:r>
            <a:rPr lang="en-US" dirty="0" smtClean="0"/>
            <a:t>Family history</a:t>
          </a:r>
          <a:endParaRPr lang="en-US" dirty="0"/>
        </a:p>
      </dgm:t>
    </dgm:pt>
    <dgm:pt modelId="{2F499E6B-E792-453A-B4A8-B54FDF76C6C5}" type="parTrans" cxnId="{F4E39F37-388E-4E61-A3F9-A8AD977D4525}">
      <dgm:prSet/>
      <dgm:spPr/>
      <dgm:t>
        <a:bodyPr/>
        <a:lstStyle/>
        <a:p>
          <a:endParaRPr lang="en-US"/>
        </a:p>
      </dgm:t>
    </dgm:pt>
    <dgm:pt modelId="{BE2E76C1-E0F4-4015-8736-C776959E31A4}" type="sibTrans" cxnId="{F4E39F37-388E-4E61-A3F9-A8AD977D4525}">
      <dgm:prSet/>
      <dgm:spPr/>
      <dgm:t>
        <a:bodyPr/>
        <a:lstStyle/>
        <a:p>
          <a:endParaRPr lang="en-US"/>
        </a:p>
      </dgm:t>
    </dgm:pt>
    <dgm:pt modelId="{118A7831-EF41-4B65-8BC2-ED8969F9EAA2}">
      <dgm:prSet phldrT="[Text]"/>
      <dgm:spPr/>
      <dgm:t>
        <a:bodyPr/>
        <a:lstStyle/>
        <a:p>
          <a:r>
            <a:rPr lang="en-US" dirty="0" smtClean="0"/>
            <a:t>Small body frame</a:t>
          </a:r>
          <a:endParaRPr lang="en-US" dirty="0"/>
        </a:p>
      </dgm:t>
    </dgm:pt>
    <dgm:pt modelId="{CFF9A749-19AB-455C-BD13-C6F5157242FE}" type="parTrans" cxnId="{FCE36D18-6C3B-4973-AE5C-D3128E4AF979}">
      <dgm:prSet/>
      <dgm:spPr/>
      <dgm:t>
        <a:bodyPr/>
        <a:lstStyle/>
        <a:p>
          <a:endParaRPr lang="en-US"/>
        </a:p>
      </dgm:t>
    </dgm:pt>
    <dgm:pt modelId="{1C001EC1-645E-4CEA-82A3-F8BF91E224AA}" type="sibTrans" cxnId="{FCE36D18-6C3B-4973-AE5C-D3128E4AF979}">
      <dgm:prSet/>
      <dgm:spPr/>
      <dgm:t>
        <a:bodyPr/>
        <a:lstStyle/>
        <a:p>
          <a:endParaRPr lang="en-US"/>
        </a:p>
      </dgm:t>
    </dgm:pt>
    <dgm:pt modelId="{EDC0E709-9985-477C-9022-E5E37EA06BC7}">
      <dgm:prSet/>
      <dgm:spPr>
        <a:ln w="76200">
          <a:solidFill>
            <a:srgbClr val="7030A0"/>
          </a:solidFill>
        </a:ln>
      </dgm:spPr>
      <dgm:t>
        <a:bodyPr/>
        <a:lstStyle/>
        <a:p>
          <a:r>
            <a:rPr lang="en-US" dirty="0" smtClean="0"/>
            <a:t>Low calcium intake</a:t>
          </a:r>
          <a:endParaRPr lang="en-US" dirty="0"/>
        </a:p>
      </dgm:t>
    </dgm:pt>
    <dgm:pt modelId="{7B85A1EF-5242-4194-8E5F-773EFDC0D45C}" type="parTrans" cxnId="{7B76FBBA-BFD3-40A4-9C26-64FF3B007C81}">
      <dgm:prSet/>
      <dgm:spPr/>
      <dgm:t>
        <a:bodyPr/>
        <a:lstStyle/>
        <a:p>
          <a:endParaRPr lang="en-US"/>
        </a:p>
      </dgm:t>
    </dgm:pt>
    <dgm:pt modelId="{0CA2CA67-520F-416A-B9C9-35F1BDA650FA}" type="sibTrans" cxnId="{7B76FBBA-BFD3-40A4-9C26-64FF3B007C81}">
      <dgm:prSet/>
      <dgm:spPr/>
      <dgm:t>
        <a:bodyPr/>
        <a:lstStyle/>
        <a:p>
          <a:endParaRPr lang="en-US"/>
        </a:p>
      </dgm:t>
    </dgm:pt>
    <dgm:pt modelId="{3D8F3569-8B75-4693-8C75-1847DDD429F9}">
      <dgm:prSet/>
      <dgm:spPr>
        <a:ln w="76200">
          <a:solidFill>
            <a:srgbClr val="7030A0"/>
          </a:solidFill>
        </a:ln>
      </dgm:spPr>
      <dgm:t>
        <a:bodyPr/>
        <a:lstStyle/>
        <a:p>
          <a:r>
            <a:rPr lang="en-US" dirty="0" smtClean="0"/>
            <a:t>Malnutrition</a:t>
          </a:r>
          <a:endParaRPr lang="en-US" dirty="0"/>
        </a:p>
      </dgm:t>
    </dgm:pt>
    <dgm:pt modelId="{92BCAFE0-A6CA-431E-B10D-052AC49A8A49}" type="parTrans" cxnId="{84E42098-134F-43D6-AD12-CDE29BC0C7DF}">
      <dgm:prSet/>
      <dgm:spPr/>
      <dgm:t>
        <a:bodyPr/>
        <a:lstStyle/>
        <a:p>
          <a:endParaRPr lang="en-US"/>
        </a:p>
      </dgm:t>
    </dgm:pt>
    <dgm:pt modelId="{2A460871-310C-42E2-8995-374F66D9F8C4}" type="sibTrans" cxnId="{84E42098-134F-43D6-AD12-CDE29BC0C7DF}">
      <dgm:prSet/>
      <dgm:spPr/>
      <dgm:t>
        <a:bodyPr/>
        <a:lstStyle/>
        <a:p>
          <a:endParaRPr lang="en-US"/>
        </a:p>
      </dgm:t>
    </dgm:pt>
    <dgm:pt modelId="{D37224B0-91AC-4927-B9EE-88B961B25987}">
      <dgm:prSet/>
      <dgm:spPr>
        <a:ln w="76200">
          <a:solidFill>
            <a:srgbClr val="7030A0"/>
          </a:solidFill>
        </a:ln>
      </dgm:spPr>
      <dgm:t>
        <a:bodyPr/>
        <a:lstStyle/>
        <a:p>
          <a:r>
            <a:rPr lang="en-US" smtClean="0"/>
            <a:t>Steroids</a:t>
          </a:r>
          <a:endParaRPr lang="en-US" dirty="0"/>
        </a:p>
      </dgm:t>
    </dgm:pt>
    <dgm:pt modelId="{626A672A-D6F4-4D1A-957E-5D034E6A52E1}" type="parTrans" cxnId="{A2C10178-7D0D-4F94-B6DD-7D0A7DA82D64}">
      <dgm:prSet/>
      <dgm:spPr/>
      <dgm:t>
        <a:bodyPr/>
        <a:lstStyle/>
        <a:p>
          <a:endParaRPr lang="en-US"/>
        </a:p>
      </dgm:t>
    </dgm:pt>
    <dgm:pt modelId="{D849BED6-0BE3-41D4-9040-677416C21878}" type="sibTrans" cxnId="{A2C10178-7D0D-4F94-B6DD-7D0A7DA82D64}">
      <dgm:prSet/>
      <dgm:spPr/>
      <dgm:t>
        <a:bodyPr/>
        <a:lstStyle/>
        <a:p>
          <a:endParaRPr lang="en-US"/>
        </a:p>
      </dgm:t>
    </dgm:pt>
    <dgm:pt modelId="{28ADAA7F-B0F4-43D1-B9F2-7C675A191ACC}">
      <dgm:prSet/>
      <dgm:spPr>
        <a:ln w="76200">
          <a:solidFill>
            <a:srgbClr val="7030A0"/>
          </a:solidFill>
        </a:ln>
      </dgm:spPr>
      <dgm:t>
        <a:bodyPr/>
        <a:lstStyle/>
        <a:p>
          <a:r>
            <a:rPr lang="en-US" smtClean="0"/>
            <a:t>Antacids (PPI)</a:t>
          </a:r>
          <a:endParaRPr lang="en-US" dirty="0"/>
        </a:p>
      </dgm:t>
    </dgm:pt>
    <dgm:pt modelId="{62448BFF-DC52-4A30-8C8F-700885DD27C0}" type="parTrans" cxnId="{A9630F42-B22E-446F-B46A-1A99640D069C}">
      <dgm:prSet/>
      <dgm:spPr/>
      <dgm:t>
        <a:bodyPr/>
        <a:lstStyle/>
        <a:p>
          <a:endParaRPr lang="en-US"/>
        </a:p>
      </dgm:t>
    </dgm:pt>
    <dgm:pt modelId="{12E673B8-AB93-472D-8305-0F23C5C00803}" type="sibTrans" cxnId="{A9630F42-B22E-446F-B46A-1A99640D069C}">
      <dgm:prSet/>
      <dgm:spPr/>
      <dgm:t>
        <a:bodyPr/>
        <a:lstStyle/>
        <a:p>
          <a:endParaRPr lang="en-US"/>
        </a:p>
      </dgm:t>
    </dgm:pt>
    <dgm:pt modelId="{F785AFE9-37EB-49A3-9EE4-E7788735C099}">
      <dgm:prSet phldrT="[Text]"/>
      <dgm:spPr>
        <a:ln w="76200">
          <a:solidFill>
            <a:srgbClr val="7030A0"/>
          </a:solidFill>
        </a:ln>
      </dgm:spPr>
      <dgm:t>
        <a:bodyPr/>
        <a:lstStyle/>
        <a:p>
          <a:r>
            <a:rPr lang="en-US" smtClean="0"/>
            <a:t>Diet &amp; Drugs</a:t>
          </a:r>
          <a:endParaRPr lang="en-US" dirty="0" smtClean="0"/>
        </a:p>
      </dgm:t>
    </dgm:pt>
    <dgm:pt modelId="{3FB3489C-2E29-4B33-9E90-797B25C16646}" type="parTrans" cxnId="{90A47E25-4360-4264-B142-06801C13197E}">
      <dgm:prSet/>
      <dgm:spPr/>
      <dgm:t>
        <a:bodyPr/>
        <a:lstStyle/>
        <a:p>
          <a:endParaRPr lang="en-US"/>
        </a:p>
      </dgm:t>
    </dgm:pt>
    <dgm:pt modelId="{F4094F26-9AE0-4B47-8E56-B2CBA4BBD89A}" type="sibTrans" cxnId="{90A47E25-4360-4264-B142-06801C13197E}">
      <dgm:prSet/>
      <dgm:spPr/>
      <dgm:t>
        <a:bodyPr/>
        <a:lstStyle/>
        <a:p>
          <a:endParaRPr lang="en-US"/>
        </a:p>
      </dgm:t>
    </dgm:pt>
    <dgm:pt modelId="{56E530BC-267A-466F-932B-501DBB65E898}">
      <dgm:prSet phldrT="[Text]"/>
      <dgm:spPr/>
      <dgm:t>
        <a:bodyPr/>
        <a:lstStyle/>
        <a:p>
          <a:r>
            <a:rPr lang="en-US" dirty="0" smtClean="0"/>
            <a:t>Medical conditions</a:t>
          </a:r>
          <a:endParaRPr lang="en-US" dirty="0"/>
        </a:p>
      </dgm:t>
    </dgm:pt>
    <dgm:pt modelId="{C1B753B1-CC44-4255-B62F-E0B76E781ECD}" type="parTrans" cxnId="{30FBC693-25D5-4F9A-955D-A62940F8C9A2}">
      <dgm:prSet/>
      <dgm:spPr/>
      <dgm:t>
        <a:bodyPr/>
        <a:lstStyle/>
        <a:p>
          <a:endParaRPr lang="en-US"/>
        </a:p>
      </dgm:t>
    </dgm:pt>
    <dgm:pt modelId="{EC2BB2A3-B62E-407A-97E0-1BAE1852D9FB}" type="sibTrans" cxnId="{30FBC693-25D5-4F9A-955D-A62940F8C9A2}">
      <dgm:prSet/>
      <dgm:spPr/>
      <dgm:t>
        <a:bodyPr/>
        <a:lstStyle/>
        <a:p>
          <a:endParaRPr lang="en-US"/>
        </a:p>
      </dgm:t>
    </dgm:pt>
    <dgm:pt modelId="{2B59B81B-D39F-4970-AE83-59579FDD4F3D}">
      <dgm:prSet phldrT="[Text]"/>
      <dgm:spPr/>
      <dgm:t>
        <a:bodyPr/>
        <a:lstStyle/>
        <a:p>
          <a:r>
            <a:rPr lang="en-US" dirty="0" smtClean="0"/>
            <a:t>IBD</a:t>
          </a:r>
          <a:endParaRPr lang="en-US" dirty="0"/>
        </a:p>
      </dgm:t>
    </dgm:pt>
    <dgm:pt modelId="{6F3CB92A-D6C3-4A6B-A73A-697F0BF2F85F}" type="parTrans" cxnId="{C828CFE0-478E-439C-907D-1A3A48AC29D1}">
      <dgm:prSet/>
      <dgm:spPr/>
      <dgm:t>
        <a:bodyPr/>
        <a:lstStyle/>
        <a:p>
          <a:endParaRPr lang="en-US"/>
        </a:p>
      </dgm:t>
    </dgm:pt>
    <dgm:pt modelId="{3F5E1BDA-4A7C-4C40-8EDF-DB05BB43C0C9}" type="sibTrans" cxnId="{C828CFE0-478E-439C-907D-1A3A48AC29D1}">
      <dgm:prSet/>
      <dgm:spPr/>
      <dgm:t>
        <a:bodyPr/>
        <a:lstStyle/>
        <a:p>
          <a:endParaRPr lang="en-US"/>
        </a:p>
      </dgm:t>
    </dgm:pt>
    <dgm:pt modelId="{84388AED-F933-4C6D-99CA-667D7FF5CAFD}">
      <dgm:prSet phldrT="[Text]"/>
      <dgm:spPr/>
      <dgm:t>
        <a:bodyPr/>
        <a:lstStyle/>
        <a:p>
          <a:r>
            <a:rPr lang="en-US" dirty="0" smtClean="0"/>
            <a:t>Liver disease</a:t>
          </a:r>
          <a:endParaRPr lang="en-US" dirty="0"/>
        </a:p>
      </dgm:t>
    </dgm:pt>
    <dgm:pt modelId="{64CEC521-C26E-4A1F-9279-3E1DC2D9EB4F}" type="parTrans" cxnId="{A8B52DB5-79FB-4308-ADE3-A294C4DB682F}">
      <dgm:prSet/>
      <dgm:spPr/>
      <dgm:t>
        <a:bodyPr/>
        <a:lstStyle/>
        <a:p>
          <a:endParaRPr lang="en-US"/>
        </a:p>
      </dgm:t>
    </dgm:pt>
    <dgm:pt modelId="{60AAAA0D-E58C-437D-8AAD-109752F4EEDB}" type="sibTrans" cxnId="{A8B52DB5-79FB-4308-ADE3-A294C4DB682F}">
      <dgm:prSet/>
      <dgm:spPr/>
      <dgm:t>
        <a:bodyPr/>
        <a:lstStyle/>
        <a:p>
          <a:endParaRPr lang="en-US"/>
        </a:p>
      </dgm:t>
    </dgm:pt>
    <dgm:pt modelId="{863EBC8D-6E3F-4EF8-A86A-B785C42425E0}">
      <dgm:prSet phldrT="[Text]"/>
      <dgm:spPr/>
      <dgm:t>
        <a:bodyPr/>
        <a:lstStyle/>
        <a:p>
          <a:r>
            <a:rPr lang="en-US" dirty="0" smtClean="0"/>
            <a:t>Celiac</a:t>
          </a:r>
          <a:endParaRPr lang="en-US" dirty="0"/>
        </a:p>
      </dgm:t>
    </dgm:pt>
    <dgm:pt modelId="{D60DF276-F803-4CC2-8D9A-5DBCE70C60E5}" type="parTrans" cxnId="{D02B68E7-B972-4DAE-8279-4AF0CF1E7CB0}">
      <dgm:prSet/>
      <dgm:spPr/>
      <dgm:t>
        <a:bodyPr/>
        <a:lstStyle/>
        <a:p>
          <a:endParaRPr lang="en-US"/>
        </a:p>
      </dgm:t>
    </dgm:pt>
    <dgm:pt modelId="{B1575966-AE55-4615-BC0F-B92C55A44BD2}" type="sibTrans" cxnId="{D02B68E7-B972-4DAE-8279-4AF0CF1E7CB0}">
      <dgm:prSet/>
      <dgm:spPr/>
      <dgm:t>
        <a:bodyPr/>
        <a:lstStyle/>
        <a:p>
          <a:endParaRPr lang="en-US"/>
        </a:p>
      </dgm:t>
    </dgm:pt>
    <dgm:pt modelId="{8CF6695C-7367-4EE4-AD4C-E7BAAFDB6CEB}">
      <dgm:prSet phldrT="[Text]"/>
      <dgm:spPr/>
      <dgm:t>
        <a:bodyPr/>
        <a:lstStyle/>
        <a:p>
          <a:r>
            <a:rPr lang="en-US" dirty="0" smtClean="0"/>
            <a:t>Rheumatoid arthritis</a:t>
          </a:r>
        </a:p>
        <a:p>
          <a:endParaRPr lang="en-US" dirty="0"/>
        </a:p>
      </dgm:t>
    </dgm:pt>
    <dgm:pt modelId="{9B7E7C88-AE81-4F00-B7D1-F6F24ABBEFFA}" type="parTrans" cxnId="{2FE687C6-9D0A-4555-B55B-F6B3F840FB0C}">
      <dgm:prSet/>
      <dgm:spPr/>
      <dgm:t>
        <a:bodyPr/>
        <a:lstStyle/>
        <a:p>
          <a:endParaRPr lang="en-US"/>
        </a:p>
      </dgm:t>
    </dgm:pt>
    <dgm:pt modelId="{AC846999-5F75-451A-A1A2-5E0D9F7256B6}" type="sibTrans" cxnId="{2FE687C6-9D0A-4555-B55B-F6B3F840FB0C}">
      <dgm:prSet/>
      <dgm:spPr/>
      <dgm:t>
        <a:bodyPr/>
        <a:lstStyle/>
        <a:p>
          <a:endParaRPr lang="en-US"/>
        </a:p>
      </dgm:t>
    </dgm:pt>
    <dgm:pt modelId="{E1750E8C-DBE3-456E-9788-C6531E03A416}">
      <dgm:prSet phldrT="[Text]"/>
      <dgm:spPr/>
      <dgm:t>
        <a:bodyPr/>
        <a:lstStyle/>
        <a:p>
          <a:endParaRPr lang="en-US" dirty="0"/>
        </a:p>
      </dgm:t>
    </dgm:pt>
    <dgm:pt modelId="{A51CFE20-E6E7-475B-B3CF-5D7E8E14317D}" type="parTrans" cxnId="{75C18D61-E09D-4028-B977-BA631A7EE4FB}">
      <dgm:prSet/>
      <dgm:spPr/>
      <dgm:t>
        <a:bodyPr/>
        <a:lstStyle/>
        <a:p>
          <a:endParaRPr lang="en-US"/>
        </a:p>
      </dgm:t>
    </dgm:pt>
    <dgm:pt modelId="{F98B181C-8514-4129-A246-E17EFC84ABE3}" type="sibTrans" cxnId="{75C18D61-E09D-4028-B977-BA631A7EE4FB}">
      <dgm:prSet/>
      <dgm:spPr/>
      <dgm:t>
        <a:bodyPr/>
        <a:lstStyle/>
        <a:p>
          <a:endParaRPr lang="en-US"/>
        </a:p>
      </dgm:t>
    </dgm:pt>
    <dgm:pt modelId="{FB2624CB-2F3F-41BC-B16B-4EF9EC53C97A}">
      <dgm:prSet phldrT="[Text]"/>
      <dgm:spPr/>
      <dgm:t>
        <a:bodyPr/>
        <a:lstStyle/>
        <a:p>
          <a:r>
            <a:rPr lang="en-US" dirty="0" smtClean="0"/>
            <a:t>Hormone levels</a:t>
          </a:r>
          <a:endParaRPr lang="en-US" dirty="0"/>
        </a:p>
      </dgm:t>
    </dgm:pt>
    <dgm:pt modelId="{5F547147-88BA-446A-A26C-C8F9D72F5117}" type="parTrans" cxnId="{C6CE6EB2-D480-4A29-B56E-5AB97BE77DCA}">
      <dgm:prSet/>
      <dgm:spPr/>
      <dgm:t>
        <a:bodyPr/>
        <a:lstStyle/>
        <a:p>
          <a:endParaRPr lang="en-US"/>
        </a:p>
      </dgm:t>
    </dgm:pt>
    <dgm:pt modelId="{BAC12B80-975A-40BB-94F1-193A7D8AE07D}" type="sibTrans" cxnId="{C6CE6EB2-D480-4A29-B56E-5AB97BE77DCA}">
      <dgm:prSet/>
      <dgm:spPr/>
      <dgm:t>
        <a:bodyPr/>
        <a:lstStyle/>
        <a:p>
          <a:endParaRPr lang="en-US"/>
        </a:p>
      </dgm:t>
    </dgm:pt>
    <dgm:pt modelId="{280977B7-073D-4508-81DE-C0982EE77174}">
      <dgm:prSet phldrT="[Text]"/>
      <dgm:spPr/>
      <dgm:t>
        <a:bodyPr/>
        <a:lstStyle/>
        <a:p>
          <a:r>
            <a:rPr lang="en-US" dirty="0" smtClean="0"/>
            <a:t>Menopause</a:t>
          </a:r>
          <a:endParaRPr lang="en-US" dirty="0"/>
        </a:p>
      </dgm:t>
    </dgm:pt>
    <dgm:pt modelId="{3EE70E7D-5104-421F-8240-0E1381E08816}" type="parTrans" cxnId="{26114E2F-74D3-4603-BC3E-D80A77D44AC6}">
      <dgm:prSet/>
      <dgm:spPr/>
      <dgm:t>
        <a:bodyPr/>
        <a:lstStyle/>
        <a:p>
          <a:endParaRPr lang="en-US"/>
        </a:p>
      </dgm:t>
    </dgm:pt>
    <dgm:pt modelId="{F7CBF5FB-60FC-4131-A342-19FC38451EEA}" type="sibTrans" cxnId="{26114E2F-74D3-4603-BC3E-D80A77D44AC6}">
      <dgm:prSet/>
      <dgm:spPr/>
      <dgm:t>
        <a:bodyPr/>
        <a:lstStyle/>
        <a:p>
          <a:endParaRPr lang="en-US"/>
        </a:p>
      </dgm:t>
    </dgm:pt>
    <dgm:pt modelId="{83715F20-5C51-4000-B2F9-57E439E50CED}">
      <dgm:prSet phldrT="[Text]"/>
      <dgm:spPr/>
      <dgm:t>
        <a:bodyPr/>
        <a:lstStyle/>
        <a:p>
          <a:r>
            <a:rPr lang="en-US" dirty="0" smtClean="0"/>
            <a:t>Hyperthyroid</a:t>
          </a:r>
          <a:endParaRPr lang="en-US" dirty="0"/>
        </a:p>
      </dgm:t>
    </dgm:pt>
    <dgm:pt modelId="{AF3A51A7-C754-4C51-8F23-E8E3FE72942A}" type="parTrans" cxnId="{BAA67F58-5859-4136-8CF7-912DC0EAF8AA}">
      <dgm:prSet/>
      <dgm:spPr/>
      <dgm:t>
        <a:bodyPr/>
        <a:lstStyle/>
        <a:p>
          <a:endParaRPr lang="en-US"/>
        </a:p>
      </dgm:t>
    </dgm:pt>
    <dgm:pt modelId="{94383493-621A-4A61-9392-FB36A22C962C}" type="sibTrans" cxnId="{BAA67F58-5859-4136-8CF7-912DC0EAF8AA}">
      <dgm:prSet/>
      <dgm:spPr/>
      <dgm:t>
        <a:bodyPr/>
        <a:lstStyle/>
        <a:p>
          <a:endParaRPr lang="en-US"/>
        </a:p>
      </dgm:t>
    </dgm:pt>
    <dgm:pt modelId="{56EA545A-57BC-44E6-AC04-B4D4AD4DE281}">
      <dgm:prSet phldrT="[Text]"/>
      <dgm:spPr/>
      <dgm:t>
        <a:bodyPr/>
        <a:lstStyle/>
        <a:p>
          <a:r>
            <a:rPr lang="en-US" dirty="0" smtClean="0"/>
            <a:t>Lifestyle</a:t>
          </a:r>
        </a:p>
      </dgm:t>
    </dgm:pt>
    <dgm:pt modelId="{B31F28FD-7FEC-4F6D-9AE3-CD3F8B833DEC}" type="parTrans" cxnId="{5EBABF2A-CCD7-422E-8C1F-A09721F5B35B}">
      <dgm:prSet/>
      <dgm:spPr/>
      <dgm:t>
        <a:bodyPr/>
        <a:lstStyle/>
        <a:p>
          <a:endParaRPr lang="en-US"/>
        </a:p>
      </dgm:t>
    </dgm:pt>
    <dgm:pt modelId="{F0C5F63D-E4AF-413B-81E5-19A2BF6EE3DE}" type="sibTrans" cxnId="{5EBABF2A-CCD7-422E-8C1F-A09721F5B35B}">
      <dgm:prSet/>
      <dgm:spPr/>
      <dgm:t>
        <a:bodyPr/>
        <a:lstStyle/>
        <a:p>
          <a:endParaRPr lang="en-US"/>
        </a:p>
      </dgm:t>
    </dgm:pt>
    <dgm:pt modelId="{27F82119-D26F-48BC-BFB3-AB5C5C15C004}">
      <dgm:prSet phldrT="[Text]"/>
      <dgm:spPr/>
      <dgm:t>
        <a:bodyPr/>
        <a:lstStyle/>
        <a:p>
          <a:r>
            <a:rPr lang="en-US" dirty="0" smtClean="0"/>
            <a:t>Smoking</a:t>
          </a:r>
        </a:p>
      </dgm:t>
    </dgm:pt>
    <dgm:pt modelId="{DFD15977-2D48-4FFA-8A58-92C14CBA1D6C}" type="parTrans" cxnId="{87515FAD-722B-4E92-AC33-F59C5EE1E3FE}">
      <dgm:prSet/>
      <dgm:spPr/>
      <dgm:t>
        <a:bodyPr/>
        <a:lstStyle/>
        <a:p>
          <a:endParaRPr lang="en-US"/>
        </a:p>
      </dgm:t>
    </dgm:pt>
    <dgm:pt modelId="{B5F819C8-7A2C-43B8-B739-738F5D0C39CA}" type="sibTrans" cxnId="{87515FAD-722B-4E92-AC33-F59C5EE1E3FE}">
      <dgm:prSet/>
      <dgm:spPr/>
      <dgm:t>
        <a:bodyPr/>
        <a:lstStyle/>
        <a:p>
          <a:endParaRPr lang="en-US"/>
        </a:p>
      </dgm:t>
    </dgm:pt>
    <dgm:pt modelId="{226DA9B9-FE1C-405A-9A28-C5640449A104}">
      <dgm:prSet phldrT="[Text]"/>
      <dgm:spPr/>
      <dgm:t>
        <a:bodyPr/>
        <a:lstStyle/>
        <a:p>
          <a:r>
            <a:rPr lang="en-US" dirty="0" smtClean="0"/>
            <a:t>Alcohol</a:t>
          </a:r>
        </a:p>
      </dgm:t>
    </dgm:pt>
    <dgm:pt modelId="{AB6B7E65-8874-4B5B-82D3-D109800B5239}" type="parTrans" cxnId="{E3C5BB33-D01B-4FE0-9DD1-C135D7A53B38}">
      <dgm:prSet/>
      <dgm:spPr/>
      <dgm:t>
        <a:bodyPr/>
        <a:lstStyle/>
        <a:p>
          <a:endParaRPr lang="en-US"/>
        </a:p>
      </dgm:t>
    </dgm:pt>
    <dgm:pt modelId="{9F75A2FA-397D-46CD-8AB1-A5F0CAFD7DD6}" type="sibTrans" cxnId="{E3C5BB33-D01B-4FE0-9DD1-C135D7A53B38}">
      <dgm:prSet/>
      <dgm:spPr/>
      <dgm:t>
        <a:bodyPr/>
        <a:lstStyle/>
        <a:p>
          <a:endParaRPr lang="en-US"/>
        </a:p>
      </dgm:t>
    </dgm:pt>
    <dgm:pt modelId="{5C278702-EB0A-4708-A5F9-92676AC22A7B}">
      <dgm:prSet phldrT="[Text]"/>
      <dgm:spPr/>
      <dgm:t>
        <a:bodyPr/>
        <a:lstStyle/>
        <a:p>
          <a:r>
            <a:rPr lang="en-US" dirty="0" smtClean="0"/>
            <a:t>Sedentary</a:t>
          </a:r>
        </a:p>
      </dgm:t>
    </dgm:pt>
    <dgm:pt modelId="{4B958EDD-7CE2-412B-B985-15DBC9AFCAD5}" type="parTrans" cxnId="{CF12C792-D80D-45D5-A380-408F203CC737}">
      <dgm:prSet/>
      <dgm:spPr/>
      <dgm:t>
        <a:bodyPr/>
        <a:lstStyle/>
        <a:p>
          <a:endParaRPr lang="en-US"/>
        </a:p>
      </dgm:t>
    </dgm:pt>
    <dgm:pt modelId="{01B1934D-FA60-4D85-8AD7-5FBBADD16CDF}" type="sibTrans" cxnId="{CF12C792-D80D-45D5-A380-408F203CC737}">
      <dgm:prSet/>
      <dgm:spPr/>
      <dgm:t>
        <a:bodyPr/>
        <a:lstStyle/>
        <a:p>
          <a:endParaRPr lang="en-US"/>
        </a:p>
      </dgm:t>
    </dgm:pt>
    <dgm:pt modelId="{8FCA56C2-5CA8-45E1-9D10-F7ECC504BA43}">
      <dgm:prSet/>
      <dgm:spPr>
        <a:ln w="76200">
          <a:solidFill>
            <a:srgbClr val="7030A0"/>
          </a:solidFill>
        </a:ln>
      </dgm:spPr>
      <dgm:t>
        <a:bodyPr/>
        <a:lstStyle/>
        <a:p>
          <a:r>
            <a:rPr lang="en-US" dirty="0" smtClean="0"/>
            <a:t>Low Vitamin D</a:t>
          </a:r>
          <a:endParaRPr lang="en-US" dirty="0"/>
        </a:p>
      </dgm:t>
    </dgm:pt>
    <dgm:pt modelId="{7BE547E8-6773-4B0D-8887-6ADAFC6936A3}" type="parTrans" cxnId="{EB2D6B9D-B5EE-4F4B-93D1-486C07E55A7D}">
      <dgm:prSet/>
      <dgm:spPr/>
      <dgm:t>
        <a:bodyPr/>
        <a:lstStyle/>
        <a:p>
          <a:endParaRPr lang="en-US"/>
        </a:p>
      </dgm:t>
    </dgm:pt>
    <dgm:pt modelId="{974B367A-4B70-43F1-B1E4-1C27043502E0}" type="sibTrans" cxnId="{EB2D6B9D-B5EE-4F4B-93D1-486C07E55A7D}">
      <dgm:prSet/>
      <dgm:spPr/>
      <dgm:t>
        <a:bodyPr/>
        <a:lstStyle/>
        <a:p>
          <a:endParaRPr lang="en-US"/>
        </a:p>
      </dgm:t>
    </dgm:pt>
    <dgm:pt modelId="{396932C7-F942-435C-B9F7-82DC289496F2}" type="pres">
      <dgm:prSet presAssocID="{8235EB3C-4788-442A-A9A1-F8B3F3AAFFBE}" presName="Name0" presStyleCnt="0">
        <dgm:presLayoutVars>
          <dgm:dir/>
          <dgm:resizeHandles val="exact"/>
        </dgm:presLayoutVars>
      </dgm:prSet>
      <dgm:spPr/>
      <dgm:t>
        <a:bodyPr/>
        <a:lstStyle/>
        <a:p>
          <a:endParaRPr lang="en-US"/>
        </a:p>
      </dgm:t>
    </dgm:pt>
    <dgm:pt modelId="{A6DA6E13-BA27-422E-ACFE-ECCFDA89E02C}" type="pres">
      <dgm:prSet presAssocID="{F7EA49D9-1FA4-48DE-BFD0-FCF3516567B9}" presName="node" presStyleLbl="node1" presStyleIdx="0" presStyleCnt="5">
        <dgm:presLayoutVars>
          <dgm:bulletEnabled val="1"/>
        </dgm:presLayoutVars>
      </dgm:prSet>
      <dgm:spPr/>
      <dgm:t>
        <a:bodyPr/>
        <a:lstStyle/>
        <a:p>
          <a:endParaRPr lang="en-US"/>
        </a:p>
      </dgm:t>
    </dgm:pt>
    <dgm:pt modelId="{7516C708-ADF1-447E-B22C-06188C2D92F5}" type="pres">
      <dgm:prSet presAssocID="{ED4FF85F-FC02-40CC-A03A-E09D777C71D2}" presName="sibTrans" presStyleCnt="0"/>
      <dgm:spPr/>
    </dgm:pt>
    <dgm:pt modelId="{E45FA2A7-B5B7-4E07-B041-1DD25AD785E5}" type="pres">
      <dgm:prSet presAssocID="{56E530BC-267A-466F-932B-501DBB65E898}" presName="node" presStyleLbl="node1" presStyleIdx="1" presStyleCnt="5">
        <dgm:presLayoutVars>
          <dgm:bulletEnabled val="1"/>
        </dgm:presLayoutVars>
      </dgm:prSet>
      <dgm:spPr/>
      <dgm:t>
        <a:bodyPr/>
        <a:lstStyle/>
        <a:p>
          <a:endParaRPr lang="en-US"/>
        </a:p>
      </dgm:t>
    </dgm:pt>
    <dgm:pt modelId="{75492D1E-2E12-4BC2-B94D-FF6A14A2BD8F}" type="pres">
      <dgm:prSet presAssocID="{EC2BB2A3-B62E-407A-97E0-1BAE1852D9FB}" presName="sibTrans" presStyleCnt="0"/>
      <dgm:spPr/>
    </dgm:pt>
    <dgm:pt modelId="{F9109843-C5ED-4694-ADB1-57E3F2CF617D}" type="pres">
      <dgm:prSet presAssocID="{FB2624CB-2F3F-41BC-B16B-4EF9EC53C97A}" presName="node" presStyleLbl="node1" presStyleIdx="2" presStyleCnt="5">
        <dgm:presLayoutVars>
          <dgm:bulletEnabled val="1"/>
        </dgm:presLayoutVars>
      </dgm:prSet>
      <dgm:spPr/>
      <dgm:t>
        <a:bodyPr/>
        <a:lstStyle/>
        <a:p>
          <a:endParaRPr lang="en-US"/>
        </a:p>
      </dgm:t>
    </dgm:pt>
    <dgm:pt modelId="{1247E52B-DE77-4696-BB2F-1B95D64D7414}" type="pres">
      <dgm:prSet presAssocID="{BAC12B80-975A-40BB-94F1-193A7D8AE07D}" presName="sibTrans" presStyleCnt="0"/>
      <dgm:spPr/>
    </dgm:pt>
    <dgm:pt modelId="{65D05750-063F-4256-90AE-BD7C59DB0395}" type="pres">
      <dgm:prSet presAssocID="{F785AFE9-37EB-49A3-9EE4-E7788735C099}" presName="node" presStyleLbl="node1" presStyleIdx="3" presStyleCnt="5">
        <dgm:presLayoutVars>
          <dgm:bulletEnabled val="1"/>
        </dgm:presLayoutVars>
      </dgm:prSet>
      <dgm:spPr/>
      <dgm:t>
        <a:bodyPr/>
        <a:lstStyle/>
        <a:p>
          <a:endParaRPr lang="en-US"/>
        </a:p>
      </dgm:t>
    </dgm:pt>
    <dgm:pt modelId="{2687D154-2BC9-43FA-B0DE-4FBAB2A31880}" type="pres">
      <dgm:prSet presAssocID="{F4094F26-9AE0-4B47-8E56-B2CBA4BBD89A}" presName="sibTrans" presStyleCnt="0"/>
      <dgm:spPr/>
    </dgm:pt>
    <dgm:pt modelId="{CA08B590-434C-4C88-84CC-AF634398BD71}" type="pres">
      <dgm:prSet presAssocID="{56EA545A-57BC-44E6-AC04-B4D4AD4DE281}" presName="node" presStyleLbl="node1" presStyleIdx="4" presStyleCnt="5">
        <dgm:presLayoutVars>
          <dgm:bulletEnabled val="1"/>
        </dgm:presLayoutVars>
      </dgm:prSet>
      <dgm:spPr/>
      <dgm:t>
        <a:bodyPr/>
        <a:lstStyle/>
        <a:p>
          <a:endParaRPr lang="en-US"/>
        </a:p>
      </dgm:t>
    </dgm:pt>
  </dgm:ptLst>
  <dgm:cxnLst>
    <dgm:cxn modelId="{41ECBE3F-4AC2-45EE-9BB6-255A481EC605}" type="presOf" srcId="{8235EB3C-4788-442A-A9A1-F8B3F3AAFFBE}" destId="{396932C7-F942-435C-B9F7-82DC289496F2}" srcOrd="0" destOrd="0" presId="urn:microsoft.com/office/officeart/2005/8/layout/hList6"/>
    <dgm:cxn modelId="{7B76FBBA-BFD3-40A4-9C26-64FF3B007C81}" srcId="{F785AFE9-37EB-49A3-9EE4-E7788735C099}" destId="{EDC0E709-9985-477C-9022-E5E37EA06BC7}" srcOrd="0" destOrd="0" parTransId="{7B85A1EF-5242-4194-8E5F-773EFDC0D45C}" sibTransId="{0CA2CA67-520F-416A-B9C9-35F1BDA650FA}"/>
    <dgm:cxn modelId="{BAA67F58-5859-4136-8CF7-912DC0EAF8AA}" srcId="{FB2624CB-2F3F-41BC-B16B-4EF9EC53C97A}" destId="{83715F20-5C51-4000-B2F9-57E439E50CED}" srcOrd="1" destOrd="0" parTransId="{AF3A51A7-C754-4C51-8F23-E8E3FE72942A}" sibTransId="{94383493-621A-4A61-9392-FB36A22C962C}"/>
    <dgm:cxn modelId="{A5A5452B-A8B8-48E7-B640-D16B47D67D06}" type="presOf" srcId="{28ADAA7F-B0F4-43D1-B9F2-7C675A191ACC}" destId="{65D05750-063F-4256-90AE-BD7C59DB0395}" srcOrd="0" destOrd="5" presId="urn:microsoft.com/office/officeart/2005/8/layout/hList6"/>
    <dgm:cxn modelId="{CFDA5139-135B-4CF4-B15A-5FA20CE75482}" type="presOf" srcId="{118A7831-EF41-4B65-8BC2-ED8969F9EAA2}" destId="{A6DA6E13-BA27-422E-ACFE-ECCFDA89E02C}" srcOrd="0" destOrd="5" presId="urn:microsoft.com/office/officeart/2005/8/layout/hList6"/>
    <dgm:cxn modelId="{8E8F7C07-D743-4FBB-8B34-39571D923093}" type="presOf" srcId="{8CF6695C-7367-4EE4-AD4C-E7BAAFDB6CEB}" destId="{E45FA2A7-B5B7-4E07-B041-1DD25AD785E5}" srcOrd="0" destOrd="4" presId="urn:microsoft.com/office/officeart/2005/8/layout/hList6"/>
    <dgm:cxn modelId="{A9630F42-B22E-446F-B46A-1A99640D069C}" srcId="{F785AFE9-37EB-49A3-9EE4-E7788735C099}" destId="{28ADAA7F-B0F4-43D1-B9F2-7C675A191ACC}" srcOrd="4" destOrd="0" parTransId="{62448BFF-DC52-4A30-8C8F-700885DD27C0}" sibTransId="{12E673B8-AB93-472D-8305-0F23C5C00803}"/>
    <dgm:cxn modelId="{83E823E7-0B0E-42EB-918B-AC31452A05C0}" type="presOf" srcId="{F785AFE9-37EB-49A3-9EE4-E7788735C099}" destId="{65D05750-063F-4256-90AE-BD7C59DB0395}" srcOrd="0" destOrd="0" presId="urn:microsoft.com/office/officeart/2005/8/layout/hList6"/>
    <dgm:cxn modelId="{387758E5-342F-46DA-B9EF-E3F6E2109CAA}" type="presOf" srcId="{5C278702-EB0A-4708-A5F9-92676AC22A7B}" destId="{CA08B590-434C-4C88-84CC-AF634398BD71}" srcOrd="0" destOrd="3" presId="urn:microsoft.com/office/officeart/2005/8/layout/hList6"/>
    <dgm:cxn modelId="{B0CF855A-1D4A-4847-A649-D0FD739C119C}" type="presOf" srcId="{D37224B0-91AC-4927-B9EE-88B961B25987}" destId="{65D05750-063F-4256-90AE-BD7C59DB0395}" srcOrd="0" destOrd="4" presId="urn:microsoft.com/office/officeart/2005/8/layout/hList6"/>
    <dgm:cxn modelId="{90A47E25-4360-4264-B142-06801C13197E}" srcId="{8235EB3C-4788-442A-A9A1-F8B3F3AAFFBE}" destId="{F785AFE9-37EB-49A3-9EE4-E7788735C099}" srcOrd="3" destOrd="0" parTransId="{3FB3489C-2E29-4B33-9E90-797B25C16646}" sibTransId="{F4094F26-9AE0-4B47-8E56-B2CBA4BBD89A}"/>
    <dgm:cxn modelId="{CF12C792-D80D-45D5-A380-408F203CC737}" srcId="{56EA545A-57BC-44E6-AC04-B4D4AD4DE281}" destId="{5C278702-EB0A-4708-A5F9-92676AC22A7B}" srcOrd="2" destOrd="0" parTransId="{4B958EDD-7CE2-412B-B985-15DBC9AFCAD5}" sibTransId="{01B1934D-FA60-4D85-8AD7-5FBBADD16CDF}"/>
    <dgm:cxn modelId="{EF04C960-0703-443A-A5D6-19184584D335}" type="presOf" srcId="{476BF770-7015-4799-8B9A-C1AB9C5EB06F}" destId="{A6DA6E13-BA27-422E-ACFE-ECCFDA89E02C}" srcOrd="0" destOrd="3" presId="urn:microsoft.com/office/officeart/2005/8/layout/hList6"/>
    <dgm:cxn modelId="{75C18D61-E09D-4028-B977-BA631A7EE4FB}" srcId="{56E530BC-267A-466F-932B-501DBB65E898}" destId="{E1750E8C-DBE3-456E-9788-C6531E03A416}" srcOrd="4" destOrd="0" parTransId="{A51CFE20-E6E7-475B-B3CF-5D7E8E14317D}" sibTransId="{F98B181C-8514-4129-A246-E17EFC84ABE3}"/>
    <dgm:cxn modelId="{14402BAD-657A-441A-A1CB-8B3EA44ECA00}" type="presOf" srcId="{27F82119-D26F-48BC-BFB3-AB5C5C15C004}" destId="{CA08B590-434C-4C88-84CC-AF634398BD71}" srcOrd="0" destOrd="1" presId="urn:microsoft.com/office/officeart/2005/8/layout/hList6"/>
    <dgm:cxn modelId="{F98770FE-EE24-4192-A34C-A0DD6BCBE1E7}" type="presOf" srcId="{FB2624CB-2F3F-41BC-B16B-4EF9EC53C97A}" destId="{F9109843-C5ED-4694-ADB1-57E3F2CF617D}" srcOrd="0" destOrd="0" presId="urn:microsoft.com/office/officeart/2005/8/layout/hList6"/>
    <dgm:cxn modelId="{98CD52D7-70E6-4CD9-BD5C-DE6D77300314}" type="presOf" srcId="{280977B7-073D-4508-81DE-C0982EE77174}" destId="{F9109843-C5ED-4694-ADB1-57E3F2CF617D}" srcOrd="0" destOrd="1" presId="urn:microsoft.com/office/officeart/2005/8/layout/hList6"/>
    <dgm:cxn modelId="{89A10D43-A115-418A-AA21-B08C23189A32}" type="presOf" srcId="{226DA9B9-FE1C-405A-9A28-C5640449A104}" destId="{CA08B590-434C-4C88-84CC-AF634398BD71}" srcOrd="0" destOrd="2" presId="urn:microsoft.com/office/officeart/2005/8/layout/hList6"/>
    <dgm:cxn modelId="{E3ED15F0-ED15-4799-A00C-87A53854AB66}" type="presOf" srcId="{EDC0E709-9985-477C-9022-E5E37EA06BC7}" destId="{65D05750-063F-4256-90AE-BD7C59DB0395}" srcOrd="0" destOrd="1" presId="urn:microsoft.com/office/officeart/2005/8/layout/hList6"/>
    <dgm:cxn modelId="{EBEC8859-4474-4905-83A9-8CB61114ACB5}" type="presOf" srcId="{3D8F3569-8B75-4693-8C75-1847DDD429F9}" destId="{65D05750-063F-4256-90AE-BD7C59DB0395}" srcOrd="0" destOrd="3" presId="urn:microsoft.com/office/officeart/2005/8/layout/hList6"/>
    <dgm:cxn modelId="{F9A47799-5471-4E88-B29B-CD86E43F016F}" type="presOf" srcId="{921EF250-3CFD-4AD4-A83B-FE5A5089C175}" destId="{A6DA6E13-BA27-422E-ACFE-ECCFDA89E02C}" srcOrd="0" destOrd="1" presId="urn:microsoft.com/office/officeart/2005/8/layout/hList6"/>
    <dgm:cxn modelId="{C6CE6EB2-D480-4A29-B56E-5AB97BE77DCA}" srcId="{8235EB3C-4788-442A-A9A1-F8B3F3AAFFBE}" destId="{FB2624CB-2F3F-41BC-B16B-4EF9EC53C97A}" srcOrd="2" destOrd="0" parTransId="{5F547147-88BA-446A-A26C-C8F9D72F5117}" sibTransId="{BAC12B80-975A-40BB-94F1-193A7D8AE07D}"/>
    <dgm:cxn modelId="{38A9ECC5-239E-4ED3-8E84-4D18408A01A8}" type="presOf" srcId="{83715F20-5C51-4000-B2F9-57E439E50CED}" destId="{F9109843-C5ED-4694-ADB1-57E3F2CF617D}" srcOrd="0" destOrd="2" presId="urn:microsoft.com/office/officeart/2005/8/layout/hList6"/>
    <dgm:cxn modelId="{C828CFE0-478E-439C-907D-1A3A48AC29D1}" srcId="{56E530BC-267A-466F-932B-501DBB65E898}" destId="{2B59B81B-D39F-4970-AE83-59579FDD4F3D}" srcOrd="0" destOrd="0" parTransId="{6F3CB92A-D6C3-4A6B-A73A-697F0BF2F85F}" sibTransId="{3F5E1BDA-4A7C-4C40-8EDF-DB05BB43C0C9}"/>
    <dgm:cxn modelId="{844C9AE9-133D-4B05-AF70-5008A30237E4}" type="presOf" srcId="{9F9E280B-DED7-4D04-AC47-87B17C6815BF}" destId="{A6DA6E13-BA27-422E-ACFE-ECCFDA89E02C}" srcOrd="0" destOrd="2" presId="urn:microsoft.com/office/officeart/2005/8/layout/hList6"/>
    <dgm:cxn modelId="{F8ACDEA3-A965-4A1B-BCED-28994D5F1137}" type="presOf" srcId="{56EA545A-57BC-44E6-AC04-B4D4AD4DE281}" destId="{CA08B590-434C-4C88-84CC-AF634398BD71}" srcOrd="0" destOrd="0" presId="urn:microsoft.com/office/officeart/2005/8/layout/hList6"/>
    <dgm:cxn modelId="{2FE687C6-9D0A-4555-B55B-F6B3F840FB0C}" srcId="{56E530BC-267A-466F-932B-501DBB65E898}" destId="{8CF6695C-7367-4EE4-AD4C-E7BAAFDB6CEB}" srcOrd="3" destOrd="0" parTransId="{9B7E7C88-AE81-4F00-B7D1-F6F24ABBEFFA}" sibTransId="{AC846999-5F75-451A-A1A2-5E0D9F7256B6}"/>
    <dgm:cxn modelId="{26114E2F-74D3-4603-BC3E-D80A77D44AC6}" srcId="{FB2624CB-2F3F-41BC-B16B-4EF9EC53C97A}" destId="{280977B7-073D-4508-81DE-C0982EE77174}" srcOrd="0" destOrd="0" parTransId="{3EE70E7D-5104-421F-8240-0E1381E08816}" sibTransId="{F7CBF5FB-60FC-4131-A342-19FC38451EEA}"/>
    <dgm:cxn modelId="{87515FAD-722B-4E92-AC33-F59C5EE1E3FE}" srcId="{56EA545A-57BC-44E6-AC04-B4D4AD4DE281}" destId="{27F82119-D26F-48BC-BFB3-AB5C5C15C004}" srcOrd="0" destOrd="0" parTransId="{DFD15977-2D48-4FFA-8A58-92C14CBA1D6C}" sibTransId="{B5F819C8-7A2C-43B8-B739-738F5D0C39CA}"/>
    <dgm:cxn modelId="{A8B52DB5-79FB-4308-ADE3-A294C4DB682F}" srcId="{56E530BC-267A-466F-932B-501DBB65E898}" destId="{84388AED-F933-4C6D-99CA-667D7FF5CAFD}" srcOrd="1" destOrd="0" parTransId="{64CEC521-C26E-4A1F-9279-3E1DC2D9EB4F}" sibTransId="{60AAAA0D-E58C-437D-8AAD-109752F4EEDB}"/>
    <dgm:cxn modelId="{0E2512C8-D124-4400-AA3F-87FA743615C9}" type="presOf" srcId="{E1750E8C-DBE3-456E-9788-C6531E03A416}" destId="{E45FA2A7-B5B7-4E07-B041-1DD25AD785E5}" srcOrd="0" destOrd="5" presId="urn:microsoft.com/office/officeart/2005/8/layout/hList6"/>
    <dgm:cxn modelId="{29D80D57-65A5-464C-9EF5-BDFE5343EB77}" srcId="{F7EA49D9-1FA4-48DE-BFD0-FCF3516567B9}" destId="{476BF770-7015-4799-8B9A-C1AB9C5EB06F}" srcOrd="2" destOrd="0" parTransId="{A3E48FB1-D05B-4E7B-9AF9-B22600A56D9E}" sibTransId="{11B81B6D-4B98-4B67-8679-2D8E41B71ED2}"/>
    <dgm:cxn modelId="{E3C5BB33-D01B-4FE0-9DD1-C135D7A53B38}" srcId="{56EA545A-57BC-44E6-AC04-B4D4AD4DE281}" destId="{226DA9B9-FE1C-405A-9A28-C5640449A104}" srcOrd="1" destOrd="0" parTransId="{AB6B7E65-8874-4B5B-82D3-D109800B5239}" sibTransId="{9F75A2FA-397D-46CD-8AB1-A5F0CAFD7DD6}"/>
    <dgm:cxn modelId="{04799816-5554-4CF3-92B8-2C52E9E14003}" type="presOf" srcId="{21FBFCFB-7EFA-42A1-A445-8C73D8D65011}" destId="{A6DA6E13-BA27-422E-ACFE-ECCFDA89E02C}" srcOrd="0" destOrd="4" presId="urn:microsoft.com/office/officeart/2005/8/layout/hList6"/>
    <dgm:cxn modelId="{7D30920E-0DC0-4DDE-92F0-23580D68E9FA}" type="presOf" srcId="{2B59B81B-D39F-4970-AE83-59579FDD4F3D}" destId="{E45FA2A7-B5B7-4E07-B041-1DD25AD785E5}" srcOrd="0" destOrd="1" presId="urn:microsoft.com/office/officeart/2005/8/layout/hList6"/>
    <dgm:cxn modelId="{6301EE7A-7D34-4028-B888-BAA5BD5F0B0C}" type="presOf" srcId="{56E530BC-267A-466F-932B-501DBB65E898}" destId="{E45FA2A7-B5B7-4E07-B041-1DD25AD785E5}" srcOrd="0" destOrd="0" presId="urn:microsoft.com/office/officeart/2005/8/layout/hList6"/>
    <dgm:cxn modelId="{72A33F73-40C5-4911-8BC0-54A7C12183A2}" srcId="{8235EB3C-4788-442A-A9A1-F8B3F3AAFFBE}" destId="{F7EA49D9-1FA4-48DE-BFD0-FCF3516567B9}" srcOrd="0" destOrd="0" parTransId="{325AAEE7-DE1C-4948-9130-BD7A729DD66D}" sibTransId="{ED4FF85F-FC02-40CC-A03A-E09D777C71D2}"/>
    <dgm:cxn modelId="{A2C10178-7D0D-4F94-B6DD-7D0A7DA82D64}" srcId="{F785AFE9-37EB-49A3-9EE4-E7788735C099}" destId="{D37224B0-91AC-4927-B9EE-88B961B25987}" srcOrd="3" destOrd="0" parTransId="{626A672A-D6F4-4D1A-957E-5D034E6A52E1}" sibTransId="{D849BED6-0BE3-41D4-9040-677416C21878}"/>
    <dgm:cxn modelId="{B9EBB816-2BE2-4124-83F2-A00177367A4B}" type="presOf" srcId="{F7EA49D9-1FA4-48DE-BFD0-FCF3516567B9}" destId="{A6DA6E13-BA27-422E-ACFE-ECCFDA89E02C}" srcOrd="0" destOrd="0" presId="urn:microsoft.com/office/officeart/2005/8/layout/hList6"/>
    <dgm:cxn modelId="{30FBC693-25D5-4F9A-955D-A62940F8C9A2}" srcId="{8235EB3C-4788-442A-A9A1-F8B3F3AAFFBE}" destId="{56E530BC-267A-466F-932B-501DBB65E898}" srcOrd="1" destOrd="0" parTransId="{C1B753B1-CC44-4255-B62F-E0B76E781ECD}" sibTransId="{EC2BB2A3-B62E-407A-97E0-1BAE1852D9FB}"/>
    <dgm:cxn modelId="{FCE36D18-6C3B-4973-AE5C-D3128E4AF979}" srcId="{F7EA49D9-1FA4-48DE-BFD0-FCF3516567B9}" destId="{118A7831-EF41-4B65-8BC2-ED8969F9EAA2}" srcOrd="4" destOrd="0" parTransId="{CFF9A749-19AB-455C-BD13-C6F5157242FE}" sibTransId="{1C001EC1-645E-4CEA-82A3-F8BF91E224AA}"/>
    <dgm:cxn modelId="{2869AF33-D33B-474C-9602-F64C51139E61}" type="presOf" srcId="{84388AED-F933-4C6D-99CA-667D7FF5CAFD}" destId="{E45FA2A7-B5B7-4E07-B041-1DD25AD785E5}" srcOrd="0" destOrd="2" presId="urn:microsoft.com/office/officeart/2005/8/layout/hList6"/>
    <dgm:cxn modelId="{79E1959F-00FC-4F76-A2F3-49B8ECA1E2B3}" type="presOf" srcId="{863EBC8D-6E3F-4EF8-A86A-B785C42425E0}" destId="{E45FA2A7-B5B7-4E07-B041-1DD25AD785E5}" srcOrd="0" destOrd="3" presId="urn:microsoft.com/office/officeart/2005/8/layout/hList6"/>
    <dgm:cxn modelId="{EB2D6B9D-B5EE-4F4B-93D1-486C07E55A7D}" srcId="{F785AFE9-37EB-49A3-9EE4-E7788735C099}" destId="{8FCA56C2-5CA8-45E1-9D10-F7ECC504BA43}" srcOrd="1" destOrd="0" parTransId="{7BE547E8-6773-4B0D-8887-6ADAFC6936A3}" sibTransId="{974B367A-4B70-43F1-B1E4-1C27043502E0}"/>
    <dgm:cxn modelId="{F2D3AFA5-E5A3-4889-B2CC-627347946E5E}" srcId="{F7EA49D9-1FA4-48DE-BFD0-FCF3516567B9}" destId="{9F9E280B-DED7-4D04-AC47-87B17C6815BF}" srcOrd="1" destOrd="0" parTransId="{5FAF03D0-7F54-4FE3-8E8B-4C366CC7CDB3}" sibTransId="{2EF3A2F0-19B4-4075-892A-5DEFADD499F2}"/>
    <dgm:cxn modelId="{5EBABF2A-CCD7-422E-8C1F-A09721F5B35B}" srcId="{8235EB3C-4788-442A-A9A1-F8B3F3AAFFBE}" destId="{56EA545A-57BC-44E6-AC04-B4D4AD4DE281}" srcOrd="4" destOrd="0" parTransId="{B31F28FD-7FEC-4F6D-9AE3-CD3F8B833DEC}" sibTransId="{F0C5F63D-E4AF-413B-81E5-19A2BF6EE3DE}"/>
    <dgm:cxn modelId="{DDD7BE11-AFF1-4E09-8E08-E790D6A39CCD}" type="presOf" srcId="{8FCA56C2-5CA8-45E1-9D10-F7ECC504BA43}" destId="{65D05750-063F-4256-90AE-BD7C59DB0395}" srcOrd="0" destOrd="2" presId="urn:microsoft.com/office/officeart/2005/8/layout/hList6"/>
    <dgm:cxn modelId="{D02B68E7-B972-4DAE-8279-4AF0CF1E7CB0}" srcId="{56E530BC-267A-466F-932B-501DBB65E898}" destId="{863EBC8D-6E3F-4EF8-A86A-B785C42425E0}" srcOrd="2" destOrd="0" parTransId="{D60DF276-F803-4CC2-8D9A-5DBCE70C60E5}" sibTransId="{B1575966-AE55-4615-BC0F-B92C55A44BD2}"/>
    <dgm:cxn modelId="{E5891FA7-84F5-429E-A800-377004617A22}" srcId="{F7EA49D9-1FA4-48DE-BFD0-FCF3516567B9}" destId="{921EF250-3CFD-4AD4-A83B-FE5A5089C175}" srcOrd="0" destOrd="0" parTransId="{86EBC49A-685E-4432-A4A9-4F782ED9682F}" sibTransId="{71EB0EE6-8B56-4714-88C9-2DE2AC3C02E9}"/>
    <dgm:cxn modelId="{84E42098-134F-43D6-AD12-CDE29BC0C7DF}" srcId="{F785AFE9-37EB-49A3-9EE4-E7788735C099}" destId="{3D8F3569-8B75-4693-8C75-1847DDD429F9}" srcOrd="2" destOrd="0" parTransId="{92BCAFE0-A6CA-431E-B10D-052AC49A8A49}" sibTransId="{2A460871-310C-42E2-8995-374F66D9F8C4}"/>
    <dgm:cxn modelId="{F4E39F37-388E-4E61-A3F9-A8AD977D4525}" srcId="{F7EA49D9-1FA4-48DE-BFD0-FCF3516567B9}" destId="{21FBFCFB-7EFA-42A1-A445-8C73D8D65011}" srcOrd="3" destOrd="0" parTransId="{2F499E6B-E792-453A-B4A8-B54FDF76C6C5}" sibTransId="{BE2E76C1-E0F4-4015-8736-C776959E31A4}"/>
    <dgm:cxn modelId="{049990CC-E92E-4A33-8547-48F8BE184CBD}" type="presParOf" srcId="{396932C7-F942-435C-B9F7-82DC289496F2}" destId="{A6DA6E13-BA27-422E-ACFE-ECCFDA89E02C}" srcOrd="0" destOrd="0" presId="urn:microsoft.com/office/officeart/2005/8/layout/hList6"/>
    <dgm:cxn modelId="{275A5187-11DC-43F9-A1B1-397AF0FE12E7}" type="presParOf" srcId="{396932C7-F942-435C-B9F7-82DC289496F2}" destId="{7516C708-ADF1-447E-B22C-06188C2D92F5}" srcOrd="1" destOrd="0" presId="urn:microsoft.com/office/officeart/2005/8/layout/hList6"/>
    <dgm:cxn modelId="{6C4BBC56-8FA7-41FD-8B50-FCEBE1EFDA97}" type="presParOf" srcId="{396932C7-F942-435C-B9F7-82DC289496F2}" destId="{E45FA2A7-B5B7-4E07-B041-1DD25AD785E5}" srcOrd="2" destOrd="0" presId="urn:microsoft.com/office/officeart/2005/8/layout/hList6"/>
    <dgm:cxn modelId="{DE485711-02F6-4D26-9EC7-88143FEFDB58}" type="presParOf" srcId="{396932C7-F942-435C-B9F7-82DC289496F2}" destId="{75492D1E-2E12-4BC2-B94D-FF6A14A2BD8F}" srcOrd="3" destOrd="0" presId="urn:microsoft.com/office/officeart/2005/8/layout/hList6"/>
    <dgm:cxn modelId="{852D4F63-2E7F-4FD6-BCE6-36961798AB07}" type="presParOf" srcId="{396932C7-F942-435C-B9F7-82DC289496F2}" destId="{F9109843-C5ED-4694-ADB1-57E3F2CF617D}" srcOrd="4" destOrd="0" presId="urn:microsoft.com/office/officeart/2005/8/layout/hList6"/>
    <dgm:cxn modelId="{0DBB60D5-37AF-474A-86EE-2674F28F412E}" type="presParOf" srcId="{396932C7-F942-435C-B9F7-82DC289496F2}" destId="{1247E52B-DE77-4696-BB2F-1B95D64D7414}" srcOrd="5" destOrd="0" presId="urn:microsoft.com/office/officeart/2005/8/layout/hList6"/>
    <dgm:cxn modelId="{071FE537-AD68-47F0-BEA6-9C13A6C2B3AF}" type="presParOf" srcId="{396932C7-F942-435C-B9F7-82DC289496F2}" destId="{65D05750-063F-4256-90AE-BD7C59DB0395}" srcOrd="6" destOrd="0" presId="urn:microsoft.com/office/officeart/2005/8/layout/hList6"/>
    <dgm:cxn modelId="{D99F55E2-7614-4201-AE7B-83F5205E7121}" type="presParOf" srcId="{396932C7-F942-435C-B9F7-82DC289496F2}" destId="{2687D154-2BC9-43FA-B0DE-4FBAB2A31880}" srcOrd="7" destOrd="0" presId="urn:microsoft.com/office/officeart/2005/8/layout/hList6"/>
    <dgm:cxn modelId="{6FB42A45-8535-4B20-A976-ABFC37DCF1A7}" type="presParOf" srcId="{396932C7-F942-435C-B9F7-82DC289496F2}" destId="{CA08B590-434C-4C88-84CC-AF634398BD71}" srcOrd="8"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235EB3C-4788-442A-A9A1-F8B3F3AAFFBE}" type="doc">
      <dgm:prSet loTypeId="urn:microsoft.com/office/officeart/2005/8/layout/hList6" loCatId="list" qsTypeId="urn:microsoft.com/office/officeart/2005/8/quickstyle/simple1" qsCatId="simple" csTypeId="urn:microsoft.com/office/officeart/2005/8/colors/accent6_5" csCatId="accent6" phldr="1"/>
      <dgm:spPr/>
      <dgm:t>
        <a:bodyPr/>
        <a:lstStyle/>
        <a:p>
          <a:endParaRPr lang="en-US"/>
        </a:p>
      </dgm:t>
    </dgm:pt>
    <dgm:pt modelId="{F7EA49D9-1FA4-48DE-BFD0-FCF3516567B9}">
      <dgm:prSet phldrT="[Text]"/>
      <dgm:spPr/>
      <dgm:t>
        <a:bodyPr/>
        <a:lstStyle/>
        <a:p>
          <a:r>
            <a:rPr lang="en-US" dirty="0" smtClean="0"/>
            <a:t>Patient</a:t>
          </a:r>
          <a:endParaRPr lang="en-US" dirty="0"/>
        </a:p>
      </dgm:t>
    </dgm:pt>
    <dgm:pt modelId="{325AAEE7-DE1C-4948-9130-BD7A729DD66D}" type="parTrans" cxnId="{72A33F73-40C5-4911-8BC0-54A7C12183A2}">
      <dgm:prSet/>
      <dgm:spPr/>
      <dgm:t>
        <a:bodyPr/>
        <a:lstStyle/>
        <a:p>
          <a:endParaRPr lang="en-US"/>
        </a:p>
      </dgm:t>
    </dgm:pt>
    <dgm:pt modelId="{ED4FF85F-FC02-40CC-A03A-E09D777C71D2}" type="sibTrans" cxnId="{72A33F73-40C5-4911-8BC0-54A7C12183A2}">
      <dgm:prSet/>
      <dgm:spPr/>
      <dgm:t>
        <a:bodyPr/>
        <a:lstStyle/>
        <a:p>
          <a:endParaRPr lang="en-US"/>
        </a:p>
      </dgm:t>
    </dgm:pt>
    <dgm:pt modelId="{921EF250-3CFD-4AD4-A83B-FE5A5089C175}">
      <dgm:prSet phldrT="[Text]"/>
      <dgm:spPr/>
      <dgm:t>
        <a:bodyPr/>
        <a:lstStyle/>
        <a:p>
          <a:r>
            <a:rPr lang="en-US" dirty="0" smtClean="0"/>
            <a:t>Sex</a:t>
          </a:r>
          <a:endParaRPr lang="en-US" dirty="0"/>
        </a:p>
      </dgm:t>
    </dgm:pt>
    <dgm:pt modelId="{86EBC49A-685E-4432-A4A9-4F782ED9682F}" type="parTrans" cxnId="{E5891FA7-84F5-429E-A800-377004617A22}">
      <dgm:prSet/>
      <dgm:spPr/>
      <dgm:t>
        <a:bodyPr/>
        <a:lstStyle/>
        <a:p>
          <a:endParaRPr lang="en-US"/>
        </a:p>
      </dgm:t>
    </dgm:pt>
    <dgm:pt modelId="{71EB0EE6-8B56-4714-88C9-2DE2AC3C02E9}" type="sibTrans" cxnId="{E5891FA7-84F5-429E-A800-377004617A22}">
      <dgm:prSet/>
      <dgm:spPr/>
      <dgm:t>
        <a:bodyPr/>
        <a:lstStyle/>
        <a:p>
          <a:endParaRPr lang="en-US"/>
        </a:p>
      </dgm:t>
    </dgm:pt>
    <dgm:pt modelId="{9F9E280B-DED7-4D04-AC47-87B17C6815BF}">
      <dgm:prSet phldrT="[Text]"/>
      <dgm:spPr/>
      <dgm:t>
        <a:bodyPr/>
        <a:lstStyle/>
        <a:p>
          <a:r>
            <a:rPr lang="en-US" dirty="0" smtClean="0"/>
            <a:t>Age</a:t>
          </a:r>
          <a:endParaRPr lang="en-US" dirty="0"/>
        </a:p>
      </dgm:t>
    </dgm:pt>
    <dgm:pt modelId="{5FAF03D0-7F54-4FE3-8E8B-4C366CC7CDB3}" type="parTrans" cxnId="{F2D3AFA5-E5A3-4889-B2CC-627347946E5E}">
      <dgm:prSet/>
      <dgm:spPr/>
      <dgm:t>
        <a:bodyPr/>
        <a:lstStyle/>
        <a:p>
          <a:endParaRPr lang="en-US"/>
        </a:p>
      </dgm:t>
    </dgm:pt>
    <dgm:pt modelId="{2EF3A2F0-19B4-4075-892A-5DEFADD499F2}" type="sibTrans" cxnId="{F2D3AFA5-E5A3-4889-B2CC-627347946E5E}">
      <dgm:prSet/>
      <dgm:spPr/>
      <dgm:t>
        <a:bodyPr/>
        <a:lstStyle/>
        <a:p>
          <a:endParaRPr lang="en-US"/>
        </a:p>
      </dgm:t>
    </dgm:pt>
    <dgm:pt modelId="{476BF770-7015-4799-8B9A-C1AB9C5EB06F}">
      <dgm:prSet phldrT="[Text]"/>
      <dgm:spPr/>
      <dgm:t>
        <a:bodyPr/>
        <a:lstStyle/>
        <a:p>
          <a:r>
            <a:rPr lang="en-US" dirty="0" smtClean="0"/>
            <a:t>Race</a:t>
          </a:r>
          <a:endParaRPr lang="en-US" dirty="0"/>
        </a:p>
      </dgm:t>
    </dgm:pt>
    <dgm:pt modelId="{A3E48FB1-D05B-4E7B-9AF9-B22600A56D9E}" type="parTrans" cxnId="{29D80D57-65A5-464C-9EF5-BDFE5343EB77}">
      <dgm:prSet/>
      <dgm:spPr/>
      <dgm:t>
        <a:bodyPr/>
        <a:lstStyle/>
        <a:p>
          <a:endParaRPr lang="en-US"/>
        </a:p>
      </dgm:t>
    </dgm:pt>
    <dgm:pt modelId="{11B81B6D-4B98-4B67-8679-2D8E41B71ED2}" type="sibTrans" cxnId="{29D80D57-65A5-464C-9EF5-BDFE5343EB77}">
      <dgm:prSet/>
      <dgm:spPr/>
      <dgm:t>
        <a:bodyPr/>
        <a:lstStyle/>
        <a:p>
          <a:endParaRPr lang="en-US"/>
        </a:p>
      </dgm:t>
    </dgm:pt>
    <dgm:pt modelId="{21FBFCFB-7EFA-42A1-A445-8C73D8D65011}">
      <dgm:prSet phldrT="[Text]"/>
      <dgm:spPr/>
      <dgm:t>
        <a:bodyPr/>
        <a:lstStyle/>
        <a:p>
          <a:r>
            <a:rPr lang="en-US" dirty="0" smtClean="0"/>
            <a:t>Family history</a:t>
          </a:r>
          <a:endParaRPr lang="en-US" dirty="0"/>
        </a:p>
      </dgm:t>
    </dgm:pt>
    <dgm:pt modelId="{2F499E6B-E792-453A-B4A8-B54FDF76C6C5}" type="parTrans" cxnId="{F4E39F37-388E-4E61-A3F9-A8AD977D4525}">
      <dgm:prSet/>
      <dgm:spPr/>
      <dgm:t>
        <a:bodyPr/>
        <a:lstStyle/>
        <a:p>
          <a:endParaRPr lang="en-US"/>
        </a:p>
      </dgm:t>
    </dgm:pt>
    <dgm:pt modelId="{BE2E76C1-E0F4-4015-8736-C776959E31A4}" type="sibTrans" cxnId="{F4E39F37-388E-4E61-A3F9-A8AD977D4525}">
      <dgm:prSet/>
      <dgm:spPr/>
      <dgm:t>
        <a:bodyPr/>
        <a:lstStyle/>
        <a:p>
          <a:endParaRPr lang="en-US"/>
        </a:p>
      </dgm:t>
    </dgm:pt>
    <dgm:pt modelId="{118A7831-EF41-4B65-8BC2-ED8969F9EAA2}">
      <dgm:prSet phldrT="[Text]"/>
      <dgm:spPr/>
      <dgm:t>
        <a:bodyPr/>
        <a:lstStyle/>
        <a:p>
          <a:r>
            <a:rPr lang="en-US" dirty="0" smtClean="0"/>
            <a:t>Small body frame</a:t>
          </a:r>
          <a:endParaRPr lang="en-US" dirty="0"/>
        </a:p>
      </dgm:t>
    </dgm:pt>
    <dgm:pt modelId="{CFF9A749-19AB-455C-BD13-C6F5157242FE}" type="parTrans" cxnId="{FCE36D18-6C3B-4973-AE5C-D3128E4AF979}">
      <dgm:prSet/>
      <dgm:spPr/>
      <dgm:t>
        <a:bodyPr/>
        <a:lstStyle/>
        <a:p>
          <a:endParaRPr lang="en-US"/>
        </a:p>
      </dgm:t>
    </dgm:pt>
    <dgm:pt modelId="{1C001EC1-645E-4CEA-82A3-F8BF91E224AA}" type="sibTrans" cxnId="{FCE36D18-6C3B-4973-AE5C-D3128E4AF979}">
      <dgm:prSet/>
      <dgm:spPr/>
      <dgm:t>
        <a:bodyPr/>
        <a:lstStyle/>
        <a:p>
          <a:endParaRPr lang="en-US"/>
        </a:p>
      </dgm:t>
    </dgm:pt>
    <dgm:pt modelId="{EDC0E709-9985-477C-9022-E5E37EA06BC7}">
      <dgm:prSet/>
      <dgm:spPr>
        <a:ln w="76200">
          <a:noFill/>
        </a:ln>
      </dgm:spPr>
      <dgm:t>
        <a:bodyPr/>
        <a:lstStyle/>
        <a:p>
          <a:r>
            <a:rPr lang="en-US" dirty="0" smtClean="0"/>
            <a:t>Low calcium intake</a:t>
          </a:r>
          <a:endParaRPr lang="en-US" dirty="0"/>
        </a:p>
      </dgm:t>
    </dgm:pt>
    <dgm:pt modelId="{7B85A1EF-5242-4194-8E5F-773EFDC0D45C}" type="parTrans" cxnId="{7B76FBBA-BFD3-40A4-9C26-64FF3B007C81}">
      <dgm:prSet/>
      <dgm:spPr/>
      <dgm:t>
        <a:bodyPr/>
        <a:lstStyle/>
        <a:p>
          <a:endParaRPr lang="en-US"/>
        </a:p>
      </dgm:t>
    </dgm:pt>
    <dgm:pt modelId="{0CA2CA67-520F-416A-B9C9-35F1BDA650FA}" type="sibTrans" cxnId="{7B76FBBA-BFD3-40A4-9C26-64FF3B007C81}">
      <dgm:prSet/>
      <dgm:spPr/>
      <dgm:t>
        <a:bodyPr/>
        <a:lstStyle/>
        <a:p>
          <a:endParaRPr lang="en-US"/>
        </a:p>
      </dgm:t>
    </dgm:pt>
    <dgm:pt modelId="{3D8F3569-8B75-4693-8C75-1847DDD429F9}">
      <dgm:prSet/>
      <dgm:spPr>
        <a:ln w="76200">
          <a:noFill/>
        </a:ln>
      </dgm:spPr>
      <dgm:t>
        <a:bodyPr/>
        <a:lstStyle/>
        <a:p>
          <a:r>
            <a:rPr lang="en-US" dirty="0" smtClean="0"/>
            <a:t>Malnutrition</a:t>
          </a:r>
          <a:endParaRPr lang="en-US" dirty="0"/>
        </a:p>
      </dgm:t>
    </dgm:pt>
    <dgm:pt modelId="{92BCAFE0-A6CA-431E-B10D-052AC49A8A49}" type="parTrans" cxnId="{84E42098-134F-43D6-AD12-CDE29BC0C7DF}">
      <dgm:prSet/>
      <dgm:spPr/>
      <dgm:t>
        <a:bodyPr/>
        <a:lstStyle/>
        <a:p>
          <a:endParaRPr lang="en-US"/>
        </a:p>
      </dgm:t>
    </dgm:pt>
    <dgm:pt modelId="{2A460871-310C-42E2-8995-374F66D9F8C4}" type="sibTrans" cxnId="{84E42098-134F-43D6-AD12-CDE29BC0C7DF}">
      <dgm:prSet/>
      <dgm:spPr/>
      <dgm:t>
        <a:bodyPr/>
        <a:lstStyle/>
        <a:p>
          <a:endParaRPr lang="en-US"/>
        </a:p>
      </dgm:t>
    </dgm:pt>
    <dgm:pt modelId="{D37224B0-91AC-4927-B9EE-88B961B25987}">
      <dgm:prSet/>
      <dgm:spPr>
        <a:ln w="76200">
          <a:noFill/>
        </a:ln>
      </dgm:spPr>
      <dgm:t>
        <a:bodyPr/>
        <a:lstStyle/>
        <a:p>
          <a:r>
            <a:rPr lang="en-US" smtClean="0"/>
            <a:t>Steroids</a:t>
          </a:r>
          <a:endParaRPr lang="en-US" dirty="0"/>
        </a:p>
      </dgm:t>
    </dgm:pt>
    <dgm:pt modelId="{626A672A-D6F4-4D1A-957E-5D034E6A52E1}" type="parTrans" cxnId="{A2C10178-7D0D-4F94-B6DD-7D0A7DA82D64}">
      <dgm:prSet/>
      <dgm:spPr/>
      <dgm:t>
        <a:bodyPr/>
        <a:lstStyle/>
        <a:p>
          <a:endParaRPr lang="en-US"/>
        </a:p>
      </dgm:t>
    </dgm:pt>
    <dgm:pt modelId="{D849BED6-0BE3-41D4-9040-677416C21878}" type="sibTrans" cxnId="{A2C10178-7D0D-4F94-B6DD-7D0A7DA82D64}">
      <dgm:prSet/>
      <dgm:spPr/>
      <dgm:t>
        <a:bodyPr/>
        <a:lstStyle/>
        <a:p>
          <a:endParaRPr lang="en-US"/>
        </a:p>
      </dgm:t>
    </dgm:pt>
    <dgm:pt modelId="{28ADAA7F-B0F4-43D1-B9F2-7C675A191ACC}">
      <dgm:prSet/>
      <dgm:spPr>
        <a:ln w="76200">
          <a:noFill/>
        </a:ln>
      </dgm:spPr>
      <dgm:t>
        <a:bodyPr/>
        <a:lstStyle/>
        <a:p>
          <a:r>
            <a:rPr lang="en-US" smtClean="0"/>
            <a:t>Antacids (PPI)</a:t>
          </a:r>
          <a:endParaRPr lang="en-US" dirty="0"/>
        </a:p>
      </dgm:t>
    </dgm:pt>
    <dgm:pt modelId="{62448BFF-DC52-4A30-8C8F-700885DD27C0}" type="parTrans" cxnId="{A9630F42-B22E-446F-B46A-1A99640D069C}">
      <dgm:prSet/>
      <dgm:spPr/>
      <dgm:t>
        <a:bodyPr/>
        <a:lstStyle/>
        <a:p>
          <a:endParaRPr lang="en-US"/>
        </a:p>
      </dgm:t>
    </dgm:pt>
    <dgm:pt modelId="{12E673B8-AB93-472D-8305-0F23C5C00803}" type="sibTrans" cxnId="{A9630F42-B22E-446F-B46A-1A99640D069C}">
      <dgm:prSet/>
      <dgm:spPr/>
      <dgm:t>
        <a:bodyPr/>
        <a:lstStyle/>
        <a:p>
          <a:endParaRPr lang="en-US"/>
        </a:p>
      </dgm:t>
    </dgm:pt>
    <dgm:pt modelId="{F785AFE9-37EB-49A3-9EE4-E7788735C099}">
      <dgm:prSet phldrT="[Text]"/>
      <dgm:spPr>
        <a:ln w="76200">
          <a:noFill/>
        </a:ln>
      </dgm:spPr>
      <dgm:t>
        <a:bodyPr/>
        <a:lstStyle/>
        <a:p>
          <a:r>
            <a:rPr lang="en-US" smtClean="0"/>
            <a:t>Diet &amp; Drugs</a:t>
          </a:r>
          <a:endParaRPr lang="en-US" dirty="0" smtClean="0"/>
        </a:p>
      </dgm:t>
    </dgm:pt>
    <dgm:pt modelId="{3FB3489C-2E29-4B33-9E90-797B25C16646}" type="parTrans" cxnId="{90A47E25-4360-4264-B142-06801C13197E}">
      <dgm:prSet/>
      <dgm:spPr/>
      <dgm:t>
        <a:bodyPr/>
        <a:lstStyle/>
        <a:p>
          <a:endParaRPr lang="en-US"/>
        </a:p>
      </dgm:t>
    </dgm:pt>
    <dgm:pt modelId="{F4094F26-9AE0-4B47-8E56-B2CBA4BBD89A}" type="sibTrans" cxnId="{90A47E25-4360-4264-B142-06801C13197E}">
      <dgm:prSet/>
      <dgm:spPr/>
      <dgm:t>
        <a:bodyPr/>
        <a:lstStyle/>
        <a:p>
          <a:endParaRPr lang="en-US"/>
        </a:p>
      </dgm:t>
    </dgm:pt>
    <dgm:pt modelId="{56E530BC-267A-466F-932B-501DBB65E898}">
      <dgm:prSet phldrT="[Text]"/>
      <dgm:spPr/>
      <dgm:t>
        <a:bodyPr/>
        <a:lstStyle/>
        <a:p>
          <a:r>
            <a:rPr lang="en-US" dirty="0" smtClean="0"/>
            <a:t>Medical conditions</a:t>
          </a:r>
          <a:endParaRPr lang="en-US" dirty="0"/>
        </a:p>
      </dgm:t>
    </dgm:pt>
    <dgm:pt modelId="{C1B753B1-CC44-4255-B62F-E0B76E781ECD}" type="parTrans" cxnId="{30FBC693-25D5-4F9A-955D-A62940F8C9A2}">
      <dgm:prSet/>
      <dgm:spPr/>
      <dgm:t>
        <a:bodyPr/>
        <a:lstStyle/>
        <a:p>
          <a:endParaRPr lang="en-US"/>
        </a:p>
      </dgm:t>
    </dgm:pt>
    <dgm:pt modelId="{EC2BB2A3-B62E-407A-97E0-1BAE1852D9FB}" type="sibTrans" cxnId="{30FBC693-25D5-4F9A-955D-A62940F8C9A2}">
      <dgm:prSet/>
      <dgm:spPr/>
      <dgm:t>
        <a:bodyPr/>
        <a:lstStyle/>
        <a:p>
          <a:endParaRPr lang="en-US"/>
        </a:p>
      </dgm:t>
    </dgm:pt>
    <dgm:pt modelId="{2B59B81B-D39F-4970-AE83-59579FDD4F3D}">
      <dgm:prSet phldrT="[Text]"/>
      <dgm:spPr/>
      <dgm:t>
        <a:bodyPr/>
        <a:lstStyle/>
        <a:p>
          <a:r>
            <a:rPr lang="en-US" dirty="0" smtClean="0"/>
            <a:t>IBD</a:t>
          </a:r>
          <a:endParaRPr lang="en-US" dirty="0"/>
        </a:p>
      </dgm:t>
    </dgm:pt>
    <dgm:pt modelId="{6F3CB92A-D6C3-4A6B-A73A-697F0BF2F85F}" type="parTrans" cxnId="{C828CFE0-478E-439C-907D-1A3A48AC29D1}">
      <dgm:prSet/>
      <dgm:spPr/>
      <dgm:t>
        <a:bodyPr/>
        <a:lstStyle/>
        <a:p>
          <a:endParaRPr lang="en-US"/>
        </a:p>
      </dgm:t>
    </dgm:pt>
    <dgm:pt modelId="{3F5E1BDA-4A7C-4C40-8EDF-DB05BB43C0C9}" type="sibTrans" cxnId="{C828CFE0-478E-439C-907D-1A3A48AC29D1}">
      <dgm:prSet/>
      <dgm:spPr/>
      <dgm:t>
        <a:bodyPr/>
        <a:lstStyle/>
        <a:p>
          <a:endParaRPr lang="en-US"/>
        </a:p>
      </dgm:t>
    </dgm:pt>
    <dgm:pt modelId="{84388AED-F933-4C6D-99CA-667D7FF5CAFD}">
      <dgm:prSet phldrT="[Text]"/>
      <dgm:spPr/>
      <dgm:t>
        <a:bodyPr/>
        <a:lstStyle/>
        <a:p>
          <a:r>
            <a:rPr lang="en-US" dirty="0" smtClean="0"/>
            <a:t>Liver disease</a:t>
          </a:r>
          <a:endParaRPr lang="en-US" dirty="0"/>
        </a:p>
      </dgm:t>
    </dgm:pt>
    <dgm:pt modelId="{64CEC521-C26E-4A1F-9279-3E1DC2D9EB4F}" type="parTrans" cxnId="{A8B52DB5-79FB-4308-ADE3-A294C4DB682F}">
      <dgm:prSet/>
      <dgm:spPr/>
      <dgm:t>
        <a:bodyPr/>
        <a:lstStyle/>
        <a:p>
          <a:endParaRPr lang="en-US"/>
        </a:p>
      </dgm:t>
    </dgm:pt>
    <dgm:pt modelId="{60AAAA0D-E58C-437D-8AAD-109752F4EEDB}" type="sibTrans" cxnId="{A8B52DB5-79FB-4308-ADE3-A294C4DB682F}">
      <dgm:prSet/>
      <dgm:spPr/>
      <dgm:t>
        <a:bodyPr/>
        <a:lstStyle/>
        <a:p>
          <a:endParaRPr lang="en-US"/>
        </a:p>
      </dgm:t>
    </dgm:pt>
    <dgm:pt modelId="{863EBC8D-6E3F-4EF8-A86A-B785C42425E0}">
      <dgm:prSet phldrT="[Text]"/>
      <dgm:spPr/>
      <dgm:t>
        <a:bodyPr/>
        <a:lstStyle/>
        <a:p>
          <a:r>
            <a:rPr lang="en-US" dirty="0" smtClean="0"/>
            <a:t>Celiac</a:t>
          </a:r>
          <a:endParaRPr lang="en-US" dirty="0"/>
        </a:p>
      </dgm:t>
    </dgm:pt>
    <dgm:pt modelId="{D60DF276-F803-4CC2-8D9A-5DBCE70C60E5}" type="parTrans" cxnId="{D02B68E7-B972-4DAE-8279-4AF0CF1E7CB0}">
      <dgm:prSet/>
      <dgm:spPr/>
      <dgm:t>
        <a:bodyPr/>
        <a:lstStyle/>
        <a:p>
          <a:endParaRPr lang="en-US"/>
        </a:p>
      </dgm:t>
    </dgm:pt>
    <dgm:pt modelId="{B1575966-AE55-4615-BC0F-B92C55A44BD2}" type="sibTrans" cxnId="{D02B68E7-B972-4DAE-8279-4AF0CF1E7CB0}">
      <dgm:prSet/>
      <dgm:spPr/>
      <dgm:t>
        <a:bodyPr/>
        <a:lstStyle/>
        <a:p>
          <a:endParaRPr lang="en-US"/>
        </a:p>
      </dgm:t>
    </dgm:pt>
    <dgm:pt modelId="{8CF6695C-7367-4EE4-AD4C-E7BAAFDB6CEB}">
      <dgm:prSet phldrT="[Text]"/>
      <dgm:spPr/>
      <dgm:t>
        <a:bodyPr/>
        <a:lstStyle/>
        <a:p>
          <a:r>
            <a:rPr lang="en-US" dirty="0" smtClean="0"/>
            <a:t>Rheumatoid arthritis</a:t>
          </a:r>
        </a:p>
        <a:p>
          <a:endParaRPr lang="en-US" dirty="0"/>
        </a:p>
      </dgm:t>
    </dgm:pt>
    <dgm:pt modelId="{9B7E7C88-AE81-4F00-B7D1-F6F24ABBEFFA}" type="parTrans" cxnId="{2FE687C6-9D0A-4555-B55B-F6B3F840FB0C}">
      <dgm:prSet/>
      <dgm:spPr/>
      <dgm:t>
        <a:bodyPr/>
        <a:lstStyle/>
        <a:p>
          <a:endParaRPr lang="en-US"/>
        </a:p>
      </dgm:t>
    </dgm:pt>
    <dgm:pt modelId="{AC846999-5F75-451A-A1A2-5E0D9F7256B6}" type="sibTrans" cxnId="{2FE687C6-9D0A-4555-B55B-F6B3F840FB0C}">
      <dgm:prSet/>
      <dgm:spPr/>
      <dgm:t>
        <a:bodyPr/>
        <a:lstStyle/>
        <a:p>
          <a:endParaRPr lang="en-US"/>
        </a:p>
      </dgm:t>
    </dgm:pt>
    <dgm:pt modelId="{E1750E8C-DBE3-456E-9788-C6531E03A416}">
      <dgm:prSet phldrT="[Text]"/>
      <dgm:spPr/>
      <dgm:t>
        <a:bodyPr/>
        <a:lstStyle/>
        <a:p>
          <a:endParaRPr lang="en-US" dirty="0"/>
        </a:p>
      </dgm:t>
    </dgm:pt>
    <dgm:pt modelId="{A51CFE20-E6E7-475B-B3CF-5D7E8E14317D}" type="parTrans" cxnId="{75C18D61-E09D-4028-B977-BA631A7EE4FB}">
      <dgm:prSet/>
      <dgm:spPr/>
      <dgm:t>
        <a:bodyPr/>
        <a:lstStyle/>
        <a:p>
          <a:endParaRPr lang="en-US"/>
        </a:p>
      </dgm:t>
    </dgm:pt>
    <dgm:pt modelId="{F98B181C-8514-4129-A246-E17EFC84ABE3}" type="sibTrans" cxnId="{75C18D61-E09D-4028-B977-BA631A7EE4FB}">
      <dgm:prSet/>
      <dgm:spPr/>
      <dgm:t>
        <a:bodyPr/>
        <a:lstStyle/>
        <a:p>
          <a:endParaRPr lang="en-US"/>
        </a:p>
      </dgm:t>
    </dgm:pt>
    <dgm:pt modelId="{FB2624CB-2F3F-41BC-B16B-4EF9EC53C97A}">
      <dgm:prSet phldrT="[Text]"/>
      <dgm:spPr/>
      <dgm:t>
        <a:bodyPr/>
        <a:lstStyle/>
        <a:p>
          <a:r>
            <a:rPr lang="en-US" dirty="0" smtClean="0"/>
            <a:t>Hormone levels</a:t>
          </a:r>
          <a:endParaRPr lang="en-US" dirty="0"/>
        </a:p>
      </dgm:t>
    </dgm:pt>
    <dgm:pt modelId="{5F547147-88BA-446A-A26C-C8F9D72F5117}" type="parTrans" cxnId="{C6CE6EB2-D480-4A29-B56E-5AB97BE77DCA}">
      <dgm:prSet/>
      <dgm:spPr/>
      <dgm:t>
        <a:bodyPr/>
        <a:lstStyle/>
        <a:p>
          <a:endParaRPr lang="en-US"/>
        </a:p>
      </dgm:t>
    </dgm:pt>
    <dgm:pt modelId="{BAC12B80-975A-40BB-94F1-193A7D8AE07D}" type="sibTrans" cxnId="{C6CE6EB2-D480-4A29-B56E-5AB97BE77DCA}">
      <dgm:prSet/>
      <dgm:spPr/>
      <dgm:t>
        <a:bodyPr/>
        <a:lstStyle/>
        <a:p>
          <a:endParaRPr lang="en-US"/>
        </a:p>
      </dgm:t>
    </dgm:pt>
    <dgm:pt modelId="{280977B7-073D-4508-81DE-C0982EE77174}">
      <dgm:prSet phldrT="[Text]"/>
      <dgm:spPr/>
      <dgm:t>
        <a:bodyPr/>
        <a:lstStyle/>
        <a:p>
          <a:r>
            <a:rPr lang="en-US" dirty="0" smtClean="0"/>
            <a:t>Menopause</a:t>
          </a:r>
          <a:endParaRPr lang="en-US" dirty="0"/>
        </a:p>
      </dgm:t>
    </dgm:pt>
    <dgm:pt modelId="{3EE70E7D-5104-421F-8240-0E1381E08816}" type="parTrans" cxnId="{26114E2F-74D3-4603-BC3E-D80A77D44AC6}">
      <dgm:prSet/>
      <dgm:spPr/>
      <dgm:t>
        <a:bodyPr/>
        <a:lstStyle/>
        <a:p>
          <a:endParaRPr lang="en-US"/>
        </a:p>
      </dgm:t>
    </dgm:pt>
    <dgm:pt modelId="{F7CBF5FB-60FC-4131-A342-19FC38451EEA}" type="sibTrans" cxnId="{26114E2F-74D3-4603-BC3E-D80A77D44AC6}">
      <dgm:prSet/>
      <dgm:spPr/>
      <dgm:t>
        <a:bodyPr/>
        <a:lstStyle/>
        <a:p>
          <a:endParaRPr lang="en-US"/>
        </a:p>
      </dgm:t>
    </dgm:pt>
    <dgm:pt modelId="{83715F20-5C51-4000-B2F9-57E439E50CED}">
      <dgm:prSet phldrT="[Text]"/>
      <dgm:spPr/>
      <dgm:t>
        <a:bodyPr/>
        <a:lstStyle/>
        <a:p>
          <a:r>
            <a:rPr lang="en-US" dirty="0" smtClean="0"/>
            <a:t>Hyperthyroid</a:t>
          </a:r>
          <a:endParaRPr lang="en-US" dirty="0"/>
        </a:p>
      </dgm:t>
    </dgm:pt>
    <dgm:pt modelId="{AF3A51A7-C754-4C51-8F23-E8E3FE72942A}" type="parTrans" cxnId="{BAA67F58-5859-4136-8CF7-912DC0EAF8AA}">
      <dgm:prSet/>
      <dgm:spPr/>
      <dgm:t>
        <a:bodyPr/>
        <a:lstStyle/>
        <a:p>
          <a:endParaRPr lang="en-US"/>
        </a:p>
      </dgm:t>
    </dgm:pt>
    <dgm:pt modelId="{94383493-621A-4A61-9392-FB36A22C962C}" type="sibTrans" cxnId="{BAA67F58-5859-4136-8CF7-912DC0EAF8AA}">
      <dgm:prSet/>
      <dgm:spPr/>
      <dgm:t>
        <a:bodyPr/>
        <a:lstStyle/>
        <a:p>
          <a:endParaRPr lang="en-US"/>
        </a:p>
      </dgm:t>
    </dgm:pt>
    <dgm:pt modelId="{56EA545A-57BC-44E6-AC04-B4D4AD4DE281}">
      <dgm:prSet phldrT="[Text]"/>
      <dgm:spPr>
        <a:ln w="57150">
          <a:solidFill>
            <a:srgbClr val="7030A0"/>
          </a:solidFill>
        </a:ln>
      </dgm:spPr>
      <dgm:t>
        <a:bodyPr/>
        <a:lstStyle/>
        <a:p>
          <a:r>
            <a:rPr lang="en-US" dirty="0" smtClean="0"/>
            <a:t>Lifestyle</a:t>
          </a:r>
        </a:p>
      </dgm:t>
    </dgm:pt>
    <dgm:pt modelId="{B31F28FD-7FEC-4F6D-9AE3-CD3F8B833DEC}" type="parTrans" cxnId="{5EBABF2A-CCD7-422E-8C1F-A09721F5B35B}">
      <dgm:prSet/>
      <dgm:spPr/>
      <dgm:t>
        <a:bodyPr/>
        <a:lstStyle/>
        <a:p>
          <a:endParaRPr lang="en-US"/>
        </a:p>
      </dgm:t>
    </dgm:pt>
    <dgm:pt modelId="{F0C5F63D-E4AF-413B-81E5-19A2BF6EE3DE}" type="sibTrans" cxnId="{5EBABF2A-CCD7-422E-8C1F-A09721F5B35B}">
      <dgm:prSet/>
      <dgm:spPr/>
      <dgm:t>
        <a:bodyPr/>
        <a:lstStyle/>
        <a:p>
          <a:endParaRPr lang="en-US"/>
        </a:p>
      </dgm:t>
    </dgm:pt>
    <dgm:pt modelId="{27F82119-D26F-48BC-BFB3-AB5C5C15C004}">
      <dgm:prSet phldrT="[Text]"/>
      <dgm:spPr>
        <a:ln w="57150">
          <a:solidFill>
            <a:srgbClr val="7030A0"/>
          </a:solidFill>
        </a:ln>
      </dgm:spPr>
      <dgm:t>
        <a:bodyPr/>
        <a:lstStyle/>
        <a:p>
          <a:r>
            <a:rPr lang="en-US" dirty="0" smtClean="0"/>
            <a:t>Smoking</a:t>
          </a:r>
        </a:p>
      </dgm:t>
    </dgm:pt>
    <dgm:pt modelId="{DFD15977-2D48-4FFA-8A58-92C14CBA1D6C}" type="parTrans" cxnId="{87515FAD-722B-4E92-AC33-F59C5EE1E3FE}">
      <dgm:prSet/>
      <dgm:spPr/>
      <dgm:t>
        <a:bodyPr/>
        <a:lstStyle/>
        <a:p>
          <a:endParaRPr lang="en-US"/>
        </a:p>
      </dgm:t>
    </dgm:pt>
    <dgm:pt modelId="{B5F819C8-7A2C-43B8-B739-738F5D0C39CA}" type="sibTrans" cxnId="{87515FAD-722B-4E92-AC33-F59C5EE1E3FE}">
      <dgm:prSet/>
      <dgm:spPr/>
      <dgm:t>
        <a:bodyPr/>
        <a:lstStyle/>
        <a:p>
          <a:endParaRPr lang="en-US"/>
        </a:p>
      </dgm:t>
    </dgm:pt>
    <dgm:pt modelId="{226DA9B9-FE1C-405A-9A28-C5640449A104}">
      <dgm:prSet phldrT="[Text]"/>
      <dgm:spPr>
        <a:ln w="57150">
          <a:solidFill>
            <a:srgbClr val="7030A0"/>
          </a:solidFill>
        </a:ln>
      </dgm:spPr>
      <dgm:t>
        <a:bodyPr/>
        <a:lstStyle/>
        <a:p>
          <a:r>
            <a:rPr lang="en-US" dirty="0" smtClean="0"/>
            <a:t>Alcohol</a:t>
          </a:r>
        </a:p>
      </dgm:t>
    </dgm:pt>
    <dgm:pt modelId="{AB6B7E65-8874-4B5B-82D3-D109800B5239}" type="parTrans" cxnId="{E3C5BB33-D01B-4FE0-9DD1-C135D7A53B38}">
      <dgm:prSet/>
      <dgm:spPr/>
      <dgm:t>
        <a:bodyPr/>
        <a:lstStyle/>
        <a:p>
          <a:endParaRPr lang="en-US"/>
        </a:p>
      </dgm:t>
    </dgm:pt>
    <dgm:pt modelId="{9F75A2FA-397D-46CD-8AB1-A5F0CAFD7DD6}" type="sibTrans" cxnId="{E3C5BB33-D01B-4FE0-9DD1-C135D7A53B38}">
      <dgm:prSet/>
      <dgm:spPr/>
      <dgm:t>
        <a:bodyPr/>
        <a:lstStyle/>
        <a:p>
          <a:endParaRPr lang="en-US"/>
        </a:p>
      </dgm:t>
    </dgm:pt>
    <dgm:pt modelId="{5C278702-EB0A-4708-A5F9-92676AC22A7B}">
      <dgm:prSet phldrT="[Text]"/>
      <dgm:spPr>
        <a:ln w="57150">
          <a:solidFill>
            <a:srgbClr val="7030A0"/>
          </a:solidFill>
        </a:ln>
      </dgm:spPr>
      <dgm:t>
        <a:bodyPr/>
        <a:lstStyle/>
        <a:p>
          <a:r>
            <a:rPr lang="en-US" dirty="0" smtClean="0"/>
            <a:t>Sedentary</a:t>
          </a:r>
        </a:p>
      </dgm:t>
    </dgm:pt>
    <dgm:pt modelId="{4B958EDD-7CE2-412B-B985-15DBC9AFCAD5}" type="parTrans" cxnId="{CF12C792-D80D-45D5-A380-408F203CC737}">
      <dgm:prSet/>
      <dgm:spPr/>
      <dgm:t>
        <a:bodyPr/>
        <a:lstStyle/>
        <a:p>
          <a:endParaRPr lang="en-US"/>
        </a:p>
      </dgm:t>
    </dgm:pt>
    <dgm:pt modelId="{01B1934D-FA60-4D85-8AD7-5FBBADD16CDF}" type="sibTrans" cxnId="{CF12C792-D80D-45D5-A380-408F203CC737}">
      <dgm:prSet/>
      <dgm:spPr/>
      <dgm:t>
        <a:bodyPr/>
        <a:lstStyle/>
        <a:p>
          <a:endParaRPr lang="en-US"/>
        </a:p>
      </dgm:t>
    </dgm:pt>
    <dgm:pt modelId="{8FCA56C2-5CA8-45E1-9D10-F7ECC504BA43}">
      <dgm:prSet/>
      <dgm:spPr>
        <a:ln w="76200">
          <a:noFill/>
        </a:ln>
      </dgm:spPr>
      <dgm:t>
        <a:bodyPr/>
        <a:lstStyle/>
        <a:p>
          <a:r>
            <a:rPr lang="en-US" dirty="0" smtClean="0"/>
            <a:t>Low Vitamin D</a:t>
          </a:r>
          <a:endParaRPr lang="en-US" dirty="0"/>
        </a:p>
      </dgm:t>
    </dgm:pt>
    <dgm:pt modelId="{7BE547E8-6773-4B0D-8887-6ADAFC6936A3}" type="parTrans" cxnId="{EB2D6B9D-B5EE-4F4B-93D1-486C07E55A7D}">
      <dgm:prSet/>
      <dgm:spPr/>
      <dgm:t>
        <a:bodyPr/>
        <a:lstStyle/>
        <a:p>
          <a:endParaRPr lang="en-US"/>
        </a:p>
      </dgm:t>
    </dgm:pt>
    <dgm:pt modelId="{974B367A-4B70-43F1-B1E4-1C27043502E0}" type="sibTrans" cxnId="{EB2D6B9D-B5EE-4F4B-93D1-486C07E55A7D}">
      <dgm:prSet/>
      <dgm:spPr/>
      <dgm:t>
        <a:bodyPr/>
        <a:lstStyle/>
        <a:p>
          <a:endParaRPr lang="en-US"/>
        </a:p>
      </dgm:t>
    </dgm:pt>
    <dgm:pt modelId="{84C9963B-45A2-41C5-A2C7-71AF4C444256}">
      <dgm:prSet phldrT="[Text]"/>
      <dgm:spPr>
        <a:ln w="57150">
          <a:solidFill>
            <a:srgbClr val="7030A0"/>
          </a:solidFill>
        </a:ln>
      </dgm:spPr>
      <dgm:t>
        <a:bodyPr/>
        <a:lstStyle/>
        <a:p>
          <a:r>
            <a:rPr lang="en-US" dirty="0" smtClean="0"/>
            <a:t>Caffeine</a:t>
          </a:r>
        </a:p>
      </dgm:t>
    </dgm:pt>
    <dgm:pt modelId="{7CF73E1E-1010-4ED9-A6B2-5C3270F36727}" type="parTrans" cxnId="{982A4449-4499-416B-93AC-9FF66498995B}">
      <dgm:prSet/>
      <dgm:spPr/>
      <dgm:t>
        <a:bodyPr/>
        <a:lstStyle/>
        <a:p>
          <a:endParaRPr lang="en-US"/>
        </a:p>
      </dgm:t>
    </dgm:pt>
    <dgm:pt modelId="{10FC7252-1E08-4FB6-AC16-906AC9CBC6C8}" type="sibTrans" cxnId="{982A4449-4499-416B-93AC-9FF66498995B}">
      <dgm:prSet/>
      <dgm:spPr/>
      <dgm:t>
        <a:bodyPr/>
        <a:lstStyle/>
        <a:p>
          <a:endParaRPr lang="en-US"/>
        </a:p>
      </dgm:t>
    </dgm:pt>
    <dgm:pt modelId="{396932C7-F942-435C-B9F7-82DC289496F2}" type="pres">
      <dgm:prSet presAssocID="{8235EB3C-4788-442A-A9A1-F8B3F3AAFFBE}" presName="Name0" presStyleCnt="0">
        <dgm:presLayoutVars>
          <dgm:dir/>
          <dgm:resizeHandles val="exact"/>
        </dgm:presLayoutVars>
      </dgm:prSet>
      <dgm:spPr/>
      <dgm:t>
        <a:bodyPr/>
        <a:lstStyle/>
        <a:p>
          <a:endParaRPr lang="en-US"/>
        </a:p>
      </dgm:t>
    </dgm:pt>
    <dgm:pt modelId="{A6DA6E13-BA27-422E-ACFE-ECCFDA89E02C}" type="pres">
      <dgm:prSet presAssocID="{F7EA49D9-1FA4-48DE-BFD0-FCF3516567B9}" presName="node" presStyleLbl="node1" presStyleIdx="0" presStyleCnt="5">
        <dgm:presLayoutVars>
          <dgm:bulletEnabled val="1"/>
        </dgm:presLayoutVars>
      </dgm:prSet>
      <dgm:spPr/>
      <dgm:t>
        <a:bodyPr/>
        <a:lstStyle/>
        <a:p>
          <a:endParaRPr lang="en-US"/>
        </a:p>
      </dgm:t>
    </dgm:pt>
    <dgm:pt modelId="{7516C708-ADF1-447E-B22C-06188C2D92F5}" type="pres">
      <dgm:prSet presAssocID="{ED4FF85F-FC02-40CC-A03A-E09D777C71D2}" presName="sibTrans" presStyleCnt="0"/>
      <dgm:spPr/>
    </dgm:pt>
    <dgm:pt modelId="{E45FA2A7-B5B7-4E07-B041-1DD25AD785E5}" type="pres">
      <dgm:prSet presAssocID="{56E530BC-267A-466F-932B-501DBB65E898}" presName="node" presStyleLbl="node1" presStyleIdx="1" presStyleCnt="5">
        <dgm:presLayoutVars>
          <dgm:bulletEnabled val="1"/>
        </dgm:presLayoutVars>
      </dgm:prSet>
      <dgm:spPr/>
      <dgm:t>
        <a:bodyPr/>
        <a:lstStyle/>
        <a:p>
          <a:endParaRPr lang="en-US"/>
        </a:p>
      </dgm:t>
    </dgm:pt>
    <dgm:pt modelId="{75492D1E-2E12-4BC2-B94D-FF6A14A2BD8F}" type="pres">
      <dgm:prSet presAssocID="{EC2BB2A3-B62E-407A-97E0-1BAE1852D9FB}" presName="sibTrans" presStyleCnt="0"/>
      <dgm:spPr/>
    </dgm:pt>
    <dgm:pt modelId="{F9109843-C5ED-4694-ADB1-57E3F2CF617D}" type="pres">
      <dgm:prSet presAssocID="{FB2624CB-2F3F-41BC-B16B-4EF9EC53C97A}" presName="node" presStyleLbl="node1" presStyleIdx="2" presStyleCnt="5">
        <dgm:presLayoutVars>
          <dgm:bulletEnabled val="1"/>
        </dgm:presLayoutVars>
      </dgm:prSet>
      <dgm:spPr/>
      <dgm:t>
        <a:bodyPr/>
        <a:lstStyle/>
        <a:p>
          <a:endParaRPr lang="en-US"/>
        </a:p>
      </dgm:t>
    </dgm:pt>
    <dgm:pt modelId="{1247E52B-DE77-4696-BB2F-1B95D64D7414}" type="pres">
      <dgm:prSet presAssocID="{BAC12B80-975A-40BB-94F1-193A7D8AE07D}" presName="sibTrans" presStyleCnt="0"/>
      <dgm:spPr/>
    </dgm:pt>
    <dgm:pt modelId="{65D05750-063F-4256-90AE-BD7C59DB0395}" type="pres">
      <dgm:prSet presAssocID="{F785AFE9-37EB-49A3-9EE4-E7788735C099}" presName="node" presStyleLbl="node1" presStyleIdx="3" presStyleCnt="5">
        <dgm:presLayoutVars>
          <dgm:bulletEnabled val="1"/>
        </dgm:presLayoutVars>
      </dgm:prSet>
      <dgm:spPr/>
      <dgm:t>
        <a:bodyPr/>
        <a:lstStyle/>
        <a:p>
          <a:endParaRPr lang="en-US"/>
        </a:p>
      </dgm:t>
    </dgm:pt>
    <dgm:pt modelId="{2687D154-2BC9-43FA-B0DE-4FBAB2A31880}" type="pres">
      <dgm:prSet presAssocID="{F4094F26-9AE0-4B47-8E56-B2CBA4BBD89A}" presName="sibTrans" presStyleCnt="0"/>
      <dgm:spPr/>
    </dgm:pt>
    <dgm:pt modelId="{CA08B590-434C-4C88-84CC-AF634398BD71}" type="pres">
      <dgm:prSet presAssocID="{56EA545A-57BC-44E6-AC04-B4D4AD4DE281}" presName="node" presStyleLbl="node1" presStyleIdx="4" presStyleCnt="5">
        <dgm:presLayoutVars>
          <dgm:bulletEnabled val="1"/>
        </dgm:presLayoutVars>
      </dgm:prSet>
      <dgm:spPr/>
      <dgm:t>
        <a:bodyPr/>
        <a:lstStyle/>
        <a:p>
          <a:endParaRPr lang="en-US"/>
        </a:p>
      </dgm:t>
    </dgm:pt>
  </dgm:ptLst>
  <dgm:cxnLst>
    <dgm:cxn modelId="{29D80D57-65A5-464C-9EF5-BDFE5343EB77}" srcId="{F7EA49D9-1FA4-48DE-BFD0-FCF3516567B9}" destId="{476BF770-7015-4799-8B9A-C1AB9C5EB06F}" srcOrd="2" destOrd="0" parTransId="{A3E48FB1-D05B-4E7B-9AF9-B22600A56D9E}" sibTransId="{11B81B6D-4B98-4B67-8679-2D8E41B71ED2}"/>
    <dgm:cxn modelId="{F4E39F37-388E-4E61-A3F9-A8AD977D4525}" srcId="{F7EA49D9-1FA4-48DE-BFD0-FCF3516567B9}" destId="{21FBFCFB-7EFA-42A1-A445-8C73D8D65011}" srcOrd="3" destOrd="0" parTransId="{2F499E6B-E792-453A-B4A8-B54FDF76C6C5}" sibTransId="{BE2E76C1-E0F4-4015-8736-C776959E31A4}"/>
    <dgm:cxn modelId="{E5891FA7-84F5-429E-A800-377004617A22}" srcId="{F7EA49D9-1FA4-48DE-BFD0-FCF3516567B9}" destId="{921EF250-3CFD-4AD4-A83B-FE5A5089C175}" srcOrd="0" destOrd="0" parTransId="{86EBC49A-685E-4432-A4A9-4F782ED9682F}" sibTransId="{71EB0EE6-8B56-4714-88C9-2DE2AC3C02E9}"/>
    <dgm:cxn modelId="{351D66BC-FE27-4CB0-9A8E-FE41AA93B09A}" type="presOf" srcId="{21FBFCFB-7EFA-42A1-A445-8C73D8D65011}" destId="{A6DA6E13-BA27-422E-ACFE-ECCFDA89E02C}" srcOrd="0" destOrd="4" presId="urn:microsoft.com/office/officeart/2005/8/layout/hList6"/>
    <dgm:cxn modelId="{84E42098-134F-43D6-AD12-CDE29BC0C7DF}" srcId="{F785AFE9-37EB-49A3-9EE4-E7788735C099}" destId="{3D8F3569-8B75-4693-8C75-1847DDD429F9}" srcOrd="2" destOrd="0" parTransId="{92BCAFE0-A6CA-431E-B10D-052AC49A8A49}" sibTransId="{2A460871-310C-42E2-8995-374F66D9F8C4}"/>
    <dgm:cxn modelId="{48E3BC6A-009B-4E61-ABBB-588B440162BC}" type="presOf" srcId="{84388AED-F933-4C6D-99CA-667D7FF5CAFD}" destId="{E45FA2A7-B5B7-4E07-B041-1DD25AD785E5}" srcOrd="0" destOrd="2" presId="urn:microsoft.com/office/officeart/2005/8/layout/hList6"/>
    <dgm:cxn modelId="{962FE3B7-CE11-4C53-816D-EC4F1905D5E1}" type="presOf" srcId="{56EA545A-57BC-44E6-AC04-B4D4AD4DE281}" destId="{CA08B590-434C-4C88-84CC-AF634398BD71}" srcOrd="0" destOrd="0" presId="urn:microsoft.com/office/officeart/2005/8/layout/hList6"/>
    <dgm:cxn modelId="{0EE1FC90-B925-45DF-91E4-BB4694098093}" type="presOf" srcId="{2B59B81B-D39F-4970-AE83-59579FDD4F3D}" destId="{E45FA2A7-B5B7-4E07-B041-1DD25AD785E5}" srcOrd="0" destOrd="1" presId="urn:microsoft.com/office/officeart/2005/8/layout/hList6"/>
    <dgm:cxn modelId="{7B76FBBA-BFD3-40A4-9C26-64FF3B007C81}" srcId="{F785AFE9-37EB-49A3-9EE4-E7788735C099}" destId="{EDC0E709-9985-477C-9022-E5E37EA06BC7}" srcOrd="0" destOrd="0" parTransId="{7B85A1EF-5242-4194-8E5F-773EFDC0D45C}" sibTransId="{0CA2CA67-520F-416A-B9C9-35F1BDA650FA}"/>
    <dgm:cxn modelId="{FCE36D18-6C3B-4973-AE5C-D3128E4AF979}" srcId="{F7EA49D9-1FA4-48DE-BFD0-FCF3516567B9}" destId="{118A7831-EF41-4B65-8BC2-ED8969F9EAA2}" srcOrd="4" destOrd="0" parTransId="{CFF9A749-19AB-455C-BD13-C6F5157242FE}" sibTransId="{1C001EC1-645E-4CEA-82A3-F8BF91E224AA}"/>
    <dgm:cxn modelId="{B0B6F8F3-F86F-487C-9578-4FFE39433AD4}" type="presOf" srcId="{EDC0E709-9985-477C-9022-E5E37EA06BC7}" destId="{65D05750-063F-4256-90AE-BD7C59DB0395}" srcOrd="0" destOrd="1" presId="urn:microsoft.com/office/officeart/2005/8/layout/hList6"/>
    <dgm:cxn modelId="{347749A6-4273-4428-AC9A-4BDA76B10EC0}" type="presOf" srcId="{56E530BC-267A-466F-932B-501DBB65E898}" destId="{E45FA2A7-B5B7-4E07-B041-1DD25AD785E5}" srcOrd="0" destOrd="0" presId="urn:microsoft.com/office/officeart/2005/8/layout/hList6"/>
    <dgm:cxn modelId="{87515FAD-722B-4E92-AC33-F59C5EE1E3FE}" srcId="{56EA545A-57BC-44E6-AC04-B4D4AD4DE281}" destId="{27F82119-D26F-48BC-BFB3-AB5C5C15C004}" srcOrd="0" destOrd="0" parTransId="{DFD15977-2D48-4FFA-8A58-92C14CBA1D6C}" sibTransId="{B5F819C8-7A2C-43B8-B739-738F5D0C39CA}"/>
    <dgm:cxn modelId="{72A33F73-40C5-4911-8BC0-54A7C12183A2}" srcId="{8235EB3C-4788-442A-A9A1-F8B3F3AAFFBE}" destId="{F7EA49D9-1FA4-48DE-BFD0-FCF3516567B9}" srcOrd="0" destOrd="0" parTransId="{325AAEE7-DE1C-4948-9130-BD7A729DD66D}" sibTransId="{ED4FF85F-FC02-40CC-A03A-E09D777C71D2}"/>
    <dgm:cxn modelId="{BAA67F58-5859-4136-8CF7-912DC0EAF8AA}" srcId="{FB2624CB-2F3F-41BC-B16B-4EF9EC53C97A}" destId="{83715F20-5C51-4000-B2F9-57E439E50CED}" srcOrd="1" destOrd="0" parTransId="{AF3A51A7-C754-4C51-8F23-E8E3FE72942A}" sibTransId="{94383493-621A-4A61-9392-FB36A22C962C}"/>
    <dgm:cxn modelId="{982A4449-4499-416B-93AC-9FF66498995B}" srcId="{56EA545A-57BC-44E6-AC04-B4D4AD4DE281}" destId="{84C9963B-45A2-41C5-A2C7-71AF4C444256}" srcOrd="2" destOrd="0" parTransId="{7CF73E1E-1010-4ED9-A6B2-5C3270F36727}" sibTransId="{10FC7252-1E08-4FB6-AC16-906AC9CBC6C8}"/>
    <dgm:cxn modelId="{CF12C792-D80D-45D5-A380-408F203CC737}" srcId="{56EA545A-57BC-44E6-AC04-B4D4AD4DE281}" destId="{5C278702-EB0A-4708-A5F9-92676AC22A7B}" srcOrd="3" destOrd="0" parTransId="{4B958EDD-7CE2-412B-B985-15DBC9AFCAD5}" sibTransId="{01B1934D-FA60-4D85-8AD7-5FBBADD16CDF}"/>
    <dgm:cxn modelId="{26114E2F-74D3-4603-BC3E-D80A77D44AC6}" srcId="{FB2624CB-2F3F-41BC-B16B-4EF9EC53C97A}" destId="{280977B7-073D-4508-81DE-C0982EE77174}" srcOrd="0" destOrd="0" parTransId="{3EE70E7D-5104-421F-8240-0E1381E08816}" sibTransId="{F7CBF5FB-60FC-4131-A342-19FC38451EEA}"/>
    <dgm:cxn modelId="{75C18D61-E09D-4028-B977-BA631A7EE4FB}" srcId="{56E530BC-267A-466F-932B-501DBB65E898}" destId="{E1750E8C-DBE3-456E-9788-C6531E03A416}" srcOrd="4" destOrd="0" parTransId="{A51CFE20-E6E7-475B-B3CF-5D7E8E14317D}" sibTransId="{F98B181C-8514-4129-A246-E17EFC84ABE3}"/>
    <dgm:cxn modelId="{16B1883D-E123-4EA7-9291-F188CBC1DFF1}" type="presOf" srcId="{84C9963B-45A2-41C5-A2C7-71AF4C444256}" destId="{CA08B590-434C-4C88-84CC-AF634398BD71}" srcOrd="0" destOrd="3" presId="urn:microsoft.com/office/officeart/2005/8/layout/hList6"/>
    <dgm:cxn modelId="{96188A0B-DADF-4421-BB0D-165C1F29BBA2}" type="presOf" srcId="{E1750E8C-DBE3-456E-9788-C6531E03A416}" destId="{E45FA2A7-B5B7-4E07-B041-1DD25AD785E5}" srcOrd="0" destOrd="5" presId="urn:microsoft.com/office/officeart/2005/8/layout/hList6"/>
    <dgm:cxn modelId="{E8739913-64C4-45A6-AA18-D96CE3CCBC34}" type="presOf" srcId="{5C278702-EB0A-4708-A5F9-92676AC22A7B}" destId="{CA08B590-434C-4C88-84CC-AF634398BD71}" srcOrd="0" destOrd="4" presId="urn:microsoft.com/office/officeart/2005/8/layout/hList6"/>
    <dgm:cxn modelId="{A8B52DB5-79FB-4308-ADE3-A294C4DB682F}" srcId="{56E530BC-267A-466F-932B-501DBB65E898}" destId="{84388AED-F933-4C6D-99CA-667D7FF5CAFD}" srcOrd="1" destOrd="0" parTransId="{64CEC521-C26E-4A1F-9279-3E1DC2D9EB4F}" sibTransId="{60AAAA0D-E58C-437D-8AAD-109752F4EEDB}"/>
    <dgm:cxn modelId="{943F15D9-D7CD-418B-B795-50E1529AD042}" type="presOf" srcId="{280977B7-073D-4508-81DE-C0982EE77174}" destId="{F9109843-C5ED-4694-ADB1-57E3F2CF617D}" srcOrd="0" destOrd="1" presId="urn:microsoft.com/office/officeart/2005/8/layout/hList6"/>
    <dgm:cxn modelId="{F2D3AFA5-E5A3-4889-B2CC-627347946E5E}" srcId="{F7EA49D9-1FA4-48DE-BFD0-FCF3516567B9}" destId="{9F9E280B-DED7-4D04-AC47-87B17C6815BF}" srcOrd="1" destOrd="0" parTransId="{5FAF03D0-7F54-4FE3-8E8B-4C366CC7CDB3}" sibTransId="{2EF3A2F0-19B4-4075-892A-5DEFADD499F2}"/>
    <dgm:cxn modelId="{C158BF34-AF3B-450B-B900-4E067EE63699}" type="presOf" srcId="{FB2624CB-2F3F-41BC-B16B-4EF9EC53C97A}" destId="{F9109843-C5ED-4694-ADB1-57E3F2CF617D}" srcOrd="0" destOrd="0" presId="urn:microsoft.com/office/officeart/2005/8/layout/hList6"/>
    <dgm:cxn modelId="{1CC8EBF2-0975-4A4B-99CD-D29156267F7B}" type="presOf" srcId="{F785AFE9-37EB-49A3-9EE4-E7788735C099}" destId="{65D05750-063F-4256-90AE-BD7C59DB0395}" srcOrd="0" destOrd="0" presId="urn:microsoft.com/office/officeart/2005/8/layout/hList6"/>
    <dgm:cxn modelId="{E95F6610-FAE1-4FF7-BECC-EFC06488D70A}" type="presOf" srcId="{D37224B0-91AC-4927-B9EE-88B961B25987}" destId="{65D05750-063F-4256-90AE-BD7C59DB0395}" srcOrd="0" destOrd="4" presId="urn:microsoft.com/office/officeart/2005/8/layout/hList6"/>
    <dgm:cxn modelId="{D02B68E7-B972-4DAE-8279-4AF0CF1E7CB0}" srcId="{56E530BC-267A-466F-932B-501DBB65E898}" destId="{863EBC8D-6E3F-4EF8-A86A-B785C42425E0}" srcOrd="2" destOrd="0" parTransId="{D60DF276-F803-4CC2-8D9A-5DBCE70C60E5}" sibTransId="{B1575966-AE55-4615-BC0F-B92C55A44BD2}"/>
    <dgm:cxn modelId="{B41E38E6-9EC2-4110-9F3D-72A3D3D653B7}" type="presOf" srcId="{8FCA56C2-5CA8-45E1-9D10-F7ECC504BA43}" destId="{65D05750-063F-4256-90AE-BD7C59DB0395}" srcOrd="0" destOrd="2" presId="urn:microsoft.com/office/officeart/2005/8/layout/hList6"/>
    <dgm:cxn modelId="{0D60694A-B9BF-46F5-AA42-6F6B0FD5DFD1}" type="presOf" srcId="{F7EA49D9-1FA4-48DE-BFD0-FCF3516567B9}" destId="{A6DA6E13-BA27-422E-ACFE-ECCFDA89E02C}" srcOrd="0" destOrd="0" presId="urn:microsoft.com/office/officeart/2005/8/layout/hList6"/>
    <dgm:cxn modelId="{90F8299E-45C7-42AD-9204-2CEA1BDB7F1C}" type="presOf" srcId="{863EBC8D-6E3F-4EF8-A86A-B785C42425E0}" destId="{E45FA2A7-B5B7-4E07-B041-1DD25AD785E5}" srcOrd="0" destOrd="3" presId="urn:microsoft.com/office/officeart/2005/8/layout/hList6"/>
    <dgm:cxn modelId="{E3C5BB33-D01B-4FE0-9DD1-C135D7A53B38}" srcId="{56EA545A-57BC-44E6-AC04-B4D4AD4DE281}" destId="{226DA9B9-FE1C-405A-9A28-C5640449A104}" srcOrd="1" destOrd="0" parTransId="{AB6B7E65-8874-4B5B-82D3-D109800B5239}" sibTransId="{9F75A2FA-397D-46CD-8AB1-A5F0CAFD7DD6}"/>
    <dgm:cxn modelId="{CF2FBCB7-0832-427A-96C2-81C8205A30B2}" type="presOf" srcId="{226DA9B9-FE1C-405A-9A28-C5640449A104}" destId="{CA08B590-434C-4C88-84CC-AF634398BD71}" srcOrd="0" destOrd="2" presId="urn:microsoft.com/office/officeart/2005/8/layout/hList6"/>
    <dgm:cxn modelId="{2FE687C6-9D0A-4555-B55B-F6B3F840FB0C}" srcId="{56E530BC-267A-466F-932B-501DBB65E898}" destId="{8CF6695C-7367-4EE4-AD4C-E7BAAFDB6CEB}" srcOrd="3" destOrd="0" parTransId="{9B7E7C88-AE81-4F00-B7D1-F6F24ABBEFFA}" sibTransId="{AC846999-5F75-451A-A1A2-5E0D9F7256B6}"/>
    <dgm:cxn modelId="{90A47E25-4360-4264-B142-06801C13197E}" srcId="{8235EB3C-4788-442A-A9A1-F8B3F3AAFFBE}" destId="{F785AFE9-37EB-49A3-9EE4-E7788735C099}" srcOrd="3" destOrd="0" parTransId="{3FB3489C-2E29-4B33-9E90-797B25C16646}" sibTransId="{F4094F26-9AE0-4B47-8E56-B2CBA4BBD89A}"/>
    <dgm:cxn modelId="{EB2D6B9D-B5EE-4F4B-93D1-486C07E55A7D}" srcId="{F785AFE9-37EB-49A3-9EE4-E7788735C099}" destId="{8FCA56C2-5CA8-45E1-9D10-F7ECC504BA43}" srcOrd="1" destOrd="0" parTransId="{7BE547E8-6773-4B0D-8887-6ADAFC6936A3}" sibTransId="{974B367A-4B70-43F1-B1E4-1C27043502E0}"/>
    <dgm:cxn modelId="{970F62BA-D4F4-4CB4-B5C2-AF654530D104}" type="presOf" srcId="{8CF6695C-7367-4EE4-AD4C-E7BAAFDB6CEB}" destId="{E45FA2A7-B5B7-4E07-B041-1DD25AD785E5}" srcOrd="0" destOrd="4" presId="urn:microsoft.com/office/officeart/2005/8/layout/hList6"/>
    <dgm:cxn modelId="{A7460E55-76F2-47F9-A4DB-C6B449A6CDA7}" type="presOf" srcId="{9F9E280B-DED7-4D04-AC47-87B17C6815BF}" destId="{A6DA6E13-BA27-422E-ACFE-ECCFDA89E02C}" srcOrd="0" destOrd="2" presId="urn:microsoft.com/office/officeart/2005/8/layout/hList6"/>
    <dgm:cxn modelId="{5EBABF2A-CCD7-422E-8C1F-A09721F5B35B}" srcId="{8235EB3C-4788-442A-A9A1-F8B3F3AAFFBE}" destId="{56EA545A-57BC-44E6-AC04-B4D4AD4DE281}" srcOrd="4" destOrd="0" parTransId="{B31F28FD-7FEC-4F6D-9AE3-CD3F8B833DEC}" sibTransId="{F0C5F63D-E4AF-413B-81E5-19A2BF6EE3DE}"/>
    <dgm:cxn modelId="{C860FFAD-8A6B-4DBC-A4AE-C5270098E83F}" type="presOf" srcId="{476BF770-7015-4799-8B9A-C1AB9C5EB06F}" destId="{A6DA6E13-BA27-422E-ACFE-ECCFDA89E02C}" srcOrd="0" destOrd="3" presId="urn:microsoft.com/office/officeart/2005/8/layout/hList6"/>
    <dgm:cxn modelId="{335FA0FE-8505-46E7-B961-18279B65F1F0}" type="presOf" srcId="{3D8F3569-8B75-4693-8C75-1847DDD429F9}" destId="{65D05750-063F-4256-90AE-BD7C59DB0395}" srcOrd="0" destOrd="3" presId="urn:microsoft.com/office/officeart/2005/8/layout/hList6"/>
    <dgm:cxn modelId="{278C2690-A45C-4F27-B5FD-B6BA382B168C}" type="presOf" srcId="{27F82119-D26F-48BC-BFB3-AB5C5C15C004}" destId="{CA08B590-434C-4C88-84CC-AF634398BD71}" srcOrd="0" destOrd="1" presId="urn:microsoft.com/office/officeart/2005/8/layout/hList6"/>
    <dgm:cxn modelId="{7CCDE861-4B05-4643-A141-C1C2D3CDAD52}" type="presOf" srcId="{921EF250-3CFD-4AD4-A83B-FE5A5089C175}" destId="{A6DA6E13-BA27-422E-ACFE-ECCFDA89E02C}" srcOrd="0" destOrd="1" presId="urn:microsoft.com/office/officeart/2005/8/layout/hList6"/>
    <dgm:cxn modelId="{286EFB46-723E-4524-B47A-6EA53187BBEE}" type="presOf" srcId="{8235EB3C-4788-442A-A9A1-F8B3F3AAFFBE}" destId="{396932C7-F942-435C-B9F7-82DC289496F2}" srcOrd="0" destOrd="0" presId="urn:microsoft.com/office/officeart/2005/8/layout/hList6"/>
    <dgm:cxn modelId="{E1BDEFCB-7A9D-4767-A78F-A1F9A07B3120}" type="presOf" srcId="{28ADAA7F-B0F4-43D1-B9F2-7C675A191ACC}" destId="{65D05750-063F-4256-90AE-BD7C59DB0395}" srcOrd="0" destOrd="5" presId="urn:microsoft.com/office/officeart/2005/8/layout/hList6"/>
    <dgm:cxn modelId="{384CEBEB-FB6E-4DA7-928A-799A82395847}" type="presOf" srcId="{118A7831-EF41-4B65-8BC2-ED8969F9EAA2}" destId="{A6DA6E13-BA27-422E-ACFE-ECCFDA89E02C}" srcOrd="0" destOrd="5" presId="urn:microsoft.com/office/officeart/2005/8/layout/hList6"/>
    <dgm:cxn modelId="{A9630F42-B22E-446F-B46A-1A99640D069C}" srcId="{F785AFE9-37EB-49A3-9EE4-E7788735C099}" destId="{28ADAA7F-B0F4-43D1-B9F2-7C675A191ACC}" srcOrd="4" destOrd="0" parTransId="{62448BFF-DC52-4A30-8C8F-700885DD27C0}" sibTransId="{12E673B8-AB93-472D-8305-0F23C5C00803}"/>
    <dgm:cxn modelId="{5872BA42-8423-4BB6-9DA0-CFF65353A5A2}" type="presOf" srcId="{83715F20-5C51-4000-B2F9-57E439E50CED}" destId="{F9109843-C5ED-4694-ADB1-57E3F2CF617D}" srcOrd="0" destOrd="2" presId="urn:microsoft.com/office/officeart/2005/8/layout/hList6"/>
    <dgm:cxn modelId="{30FBC693-25D5-4F9A-955D-A62940F8C9A2}" srcId="{8235EB3C-4788-442A-A9A1-F8B3F3AAFFBE}" destId="{56E530BC-267A-466F-932B-501DBB65E898}" srcOrd="1" destOrd="0" parTransId="{C1B753B1-CC44-4255-B62F-E0B76E781ECD}" sibTransId="{EC2BB2A3-B62E-407A-97E0-1BAE1852D9FB}"/>
    <dgm:cxn modelId="{C6CE6EB2-D480-4A29-B56E-5AB97BE77DCA}" srcId="{8235EB3C-4788-442A-A9A1-F8B3F3AAFFBE}" destId="{FB2624CB-2F3F-41BC-B16B-4EF9EC53C97A}" srcOrd="2" destOrd="0" parTransId="{5F547147-88BA-446A-A26C-C8F9D72F5117}" sibTransId="{BAC12B80-975A-40BB-94F1-193A7D8AE07D}"/>
    <dgm:cxn modelId="{C828CFE0-478E-439C-907D-1A3A48AC29D1}" srcId="{56E530BC-267A-466F-932B-501DBB65E898}" destId="{2B59B81B-D39F-4970-AE83-59579FDD4F3D}" srcOrd="0" destOrd="0" parTransId="{6F3CB92A-D6C3-4A6B-A73A-697F0BF2F85F}" sibTransId="{3F5E1BDA-4A7C-4C40-8EDF-DB05BB43C0C9}"/>
    <dgm:cxn modelId="{A2C10178-7D0D-4F94-B6DD-7D0A7DA82D64}" srcId="{F785AFE9-37EB-49A3-9EE4-E7788735C099}" destId="{D37224B0-91AC-4927-B9EE-88B961B25987}" srcOrd="3" destOrd="0" parTransId="{626A672A-D6F4-4D1A-957E-5D034E6A52E1}" sibTransId="{D849BED6-0BE3-41D4-9040-677416C21878}"/>
    <dgm:cxn modelId="{ED0533D9-73D9-48CA-8AE9-B7FB96020096}" type="presParOf" srcId="{396932C7-F942-435C-B9F7-82DC289496F2}" destId="{A6DA6E13-BA27-422E-ACFE-ECCFDA89E02C}" srcOrd="0" destOrd="0" presId="urn:microsoft.com/office/officeart/2005/8/layout/hList6"/>
    <dgm:cxn modelId="{D729BC54-E10B-4C35-A3D8-3914315A6ED9}" type="presParOf" srcId="{396932C7-F942-435C-B9F7-82DC289496F2}" destId="{7516C708-ADF1-447E-B22C-06188C2D92F5}" srcOrd="1" destOrd="0" presId="urn:microsoft.com/office/officeart/2005/8/layout/hList6"/>
    <dgm:cxn modelId="{B6CA05F7-DAF4-48F5-8EE9-C22EFDD645F3}" type="presParOf" srcId="{396932C7-F942-435C-B9F7-82DC289496F2}" destId="{E45FA2A7-B5B7-4E07-B041-1DD25AD785E5}" srcOrd="2" destOrd="0" presId="urn:microsoft.com/office/officeart/2005/8/layout/hList6"/>
    <dgm:cxn modelId="{CA66C555-0ED0-404C-BFD6-93B8F497FEB5}" type="presParOf" srcId="{396932C7-F942-435C-B9F7-82DC289496F2}" destId="{75492D1E-2E12-4BC2-B94D-FF6A14A2BD8F}" srcOrd="3" destOrd="0" presId="urn:microsoft.com/office/officeart/2005/8/layout/hList6"/>
    <dgm:cxn modelId="{4AD682BB-F481-47B7-9340-3E63E1197F2B}" type="presParOf" srcId="{396932C7-F942-435C-B9F7-82DC289496F2}" destId="{F9109843-C5ED-4694-ADB1-57E3F2CF617D}" srcOrd="4" destOrd="0" presId="urn:microsoft.com/office/officeart/2005/8/layout/hList6"/>
    <dgm:cxn modelId="{4E4C12A3-F1EE-441F-82BD-3727A7390D32}" type="presParOf" srcId="{396932C7-F942-435C-B9F7-82DC289496F2}" destId="{1247E52B-DE77-4696-BB2F-1B95D64D7414}" srcOrd="5" destOrd="0" presId="urn:microsoft.com/office/officeart/2005/8/layout/hList6"/>
    <dgm:cxn modelId="{3FCF225B-B393-4951-9E76-1300E7012D4D}" type="presParOf" srcId="{396932C7-F942-435C-B9F7-82DC289496F2}" destId="{65D05750-063F-4256-90AE-BD7C59DB0395}" srcOrd="6" destOrd="0" presId="urn:microsoft.com/office/officeart/2005/8/layout/hList6"/>
    <dgm:cxn modelId="{FB77B561-2191-4F1C-A012-4CB8B766B10B}" type="presParOf" srcId="{396932C7-F942-435C-B9F7-82DC289496F2}" destId="{2687D154-2BC9-43FA-B0DE-4FBAB2A31880}" srcOrd="7" destOrd="0" presId="urn:microsoft.com/office/officeart/2005/8/layout/hList6"/>
    <dgm:cxn modelId="{59E55BAE-86DD-4B34-AFC4-8AEA51C168F4}" type="presParOf" srcId="{396932C7-F942-435C-B9F7-82DC289496F2}" destId="{CA08B590-434C-4C88-84CC-AF634398BD71}" srcOrd="8"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1C18560-C805-43F3-9626-8927F3605E8A}" type="doc">
      <dgm:prSet loTypeId="urn:microsoft.com/office/officeart/2005/8/layout/hList7" loCatId="relationship" qsTypeId="urn:microsoft.com/office/officeart/2005/8/quickstyle/simple1" qsCatId="simple" csTypeId="urn:microsoft.com/office/officeart/2005/8/colors/colorful5" csCatId="colorful" phldr="1"/>
      <dgm:spPr/>
    </dgm:pt>
    <dgm:pt modelId="{1D607F1E-2358-46C5-926F-F11DD07C2C53}">
      <dgm:prSet phldrT="[Text]" custT="1"/>
      <dgm:spPr/>
      <dgm:t>
        <a:bodyPr/>
        <a:lstStyle/>
        <a:p>
          <a:r>
            <a:rPr lang="en-US" sz="2400" b="1" dirty="0" smtClean="0">
              <a:solidFill>
                <a:schemeClr val="tx1"/>
              </a:solidFill>
            </a:rPr>
            <a:t>Strength </a:t>
          </a:r>
          <a:endParaRPr lang="en-US" sz="2400" b="1" dirty="0">
            <a:solidFill>
              <a:schemeClr val="tx1"/>
            </a:solidFill>
          </a:endParaRPr>
        </a:p>
      </dgm:t>
    </dgm:pt>
    <dgm:pt modelId="{F19BFEDE-6E26-4D0D-9C91-1BAAA9712E48}" type="parTrans" cxnId="{6049A65C-35B7-454C-A2DB-8CC2366C5369}">
      <dgm:prSet/>
      <dgm:spPr/>
      <dgm:t>
        <a:bodyPr/>
        <a:lstStyle/>
        <a:p>
          <a:endParaRPr lang="en-US" sz="2000" b="1">
            <a:solidFill>
              <a:schemeClr val="tx1"/>
            </a:solidFill>
          </a:endParaRPr>
        </a:p>
      </dgm:t>
    </dgm:pt>
    <dgm:pt modelId="{6673A117-116B-467E-829C-4851BC824F1B}" type="sibTrans" cxnId="{6049A65C-35B7-454C-A2DB-8CC2366C5369}">
      <dgm:prSet/>
      <dgm:spPr/>
      <dgm:t>
        <a:bodyPr/>
        <a:lstStyle/>
        <a:p>
          <a:endParaRPr lang="en-US" sz="2000" b="1">
            <a:solidFill>
              <a:schemeClr val="tx1"/>
            </a:solidFill>
          </a:endParaRPr>
        </a:p>
      </dgm:t>
    </dgm:pt>
    <dgm:pt modelId="{8096BEEA-6081-451E-BF0F-B71ED17EB0C4}">
      <dgm:prSet phldrT="[Text]" custT="1"/>
      <dgm:spPr/>
      <dgm:t>
        <a:bodyPr/>
        <a:lstStyle/>
        <a:p>
          <a:r>
            <a:rPr lang="en-US" sz="2400" b="1" dirty="0" smtClean="0">
              <a:solidFill>
                <a:schemeClr val="tx1"/>
              </a:solidFill>
            </a:rPr>
            <a:t>Balance</a:t>
          </a:r>
          <a:endParaRPr lang="en-US" sz="2400" b="1" dirty="0">
            <a:solidFill>
              <a:schemeClr val="tx1"/>
            </a:solidFill>
          </a:endParaRPr>
        </a:p>
      </dgm:t>
    </dgm:pt>
    <dgm:pt modelId="{5C80AF41-F39D-4B35-A4D9-C86E6711B429}" type="parTrans" cxnId="{CF914BA5-1FA6-4ADA-85EE-D6D9C6E0AAE7}">
      <dgm:prSet/>
      <dgm:spPr/>
      <dgm:t>
        <a:bodyPr/>
        <a:lstStyle/>
        <a:p>
          <a:endParaRPr lang="en-US" sz="2000" b="1">
            <a:solidFill>
              <a:schemeClr val="tx1"/>
            </a:solidFill>
          </a:endParaRPr>
        </a:p>
      </dgm:t>
    </dgm:pt>
    <dgm:pt modelId="{88257C54-2FE9-4810-873C-091707B9F037}" type="sibTrans" cxnId="{CF914BA5-1FA6-4ADA-85EE-D6D9C6E0AAE7}">
      <dgm:prSet/>
      <dgm:spPr/>
      <dgm:t>
        <a:bodyPr/>
        <a:lstStyle/>
        <a:p>
          <a:endParaRPr lang="en-US" sz="2000" b="1">
            <a:solidFill>
              <a:schemeClr val="tx1"/>
            </a:solidFill>
          </a:endParaRPr>
        </a:p>
      </dgm:t>
    </dgm:pt>
    <dgm:pt modelId="{953E537B-B133-422B-91E2-461D5A3C792A}">
      <dgm:prSet phldrT="[Text]" custT="1"/>
      <dgm:spPr/>
      <dgm:t>
        <a:bodyPr/>
        <a:lstStyle/>
        <a:p>
          <a:r>
            <a:rPr lang="en-US" sz="2400" b="1" dirty="0" smtClean="0">
              <a:solidFill>
                <a:schemeClr val="tx1"/>
              </a:solidFill>
            </a:rPr>
            <a:t>Posture</a:t>
          </a:r>
          <a:endParaRPr lang="en-US" sz="2400" b="1" dirty="0">
            <a:solidFill>
              <a:schemeClr val="tx1"/>
            </a:solidFill>
          </a:endParaRPr>
        </a:p>
      </dgm:t>
    </dgm:pt>
    <dgm:pt modelId="{CD2178DF-5EEC-493A-A196-F7F6DCA1EAB9}" type="parTrans" cxnId="{8A745365-8A5E-4163-851C-4833665D6AAF}">
      <dgm:prSet/>
      <dgm:spPr/>
      <dgm:t>
        <a:bodyPr/>
        <a:lstStyle/>
        <a:p>
          <a:endParaRPr lang="en-US" sz="2000" b="1">
            <a:solidFill>
              <a:schemeClr val="tx1"/>
            </a:solidFill>
          </a:endParaRPr>
        </a:p>
      </dgm:t>
    </dgm:pt>
    <dgm:pt modelId="{4968848C-C2F2-4334-A5CE-40F8C18BA698}" type="sibTrans" cxnId="{8A745365-8A5E-4163-851C-4833665D6AAF}">
      <dgm:prSet/>
      <dgm:spPr/>
      <dgm:t>
        <a:bodyPr/>
        <a:lstStyle/>
        <a:p>
          <a:endParaRPr lang="en-US" sz="2000" b="1">
            <a:solidFill>
              <a:schemeClr val="tx1"/>
            </a:solidFill>
          </a:endParaRPr>
        </a:p>
      </dgm:t>
    </dgm:pt>
    <dgm:pt modelId="{5DB35892-4B53-4048-B86E-4728160B4AC8}">
      <dgm:prSet phldrT="[Text]" custT="1"/>
      <dgm:spPr/>
      <dgm:t>
        <a:bodyPr/>
        <a:lstStyle/>
        <a:p>
          <a:r>
            <a:rPr lang="en-US" sz="2400" b="1" dirty="0" smtClean="0">
              <a:solidFill>
                <a:schemeClr val="tx1"/>
              </a:solidFill>
            </a:rPr>
            <a:t>Activity</a:t>
          </a:r>
          <a:endParaRPr lang="en-US" sz="2400" b="1" dirty="0">
            <a:solidFill>
              <a:schemeClr val="tx1"/>
            </a:solidFill>
          </a:endParaRPr>
        </a:p>
      </dgm:t>
    </dgm:pt>
    <dgm:pt modelId="{F3EE9F65-579B-45D8-9D68-2ACE6231DCA3}" type="parTrans" cxnId="{EF6D4638-4690-477A-927D-535FC27F2E3F}">
      <dgm:prSet/>
      <dgm:spPr/>
      <dgm:t>
        <a:bodyPr/>
        <a:lstStyle/>
        <a:p>
          <a:endParaRPr lang="en-US" sz="2000" b="1">
            <a:solidFill>
              <a:schemeClr val="tx1"/>
            </a:solidFill>
          </a:endParaRPr>
        </a:p>
      </dgm:t>
    </dgm:pt>
    <dgm:pt modelId="{95260DF3-11BE-4B1F-8E3E-D070C8CE55C3}" type="sibTrans" cxnId="{EF6D4638-4690-477A-927D-535FC27F2E3F}">
      <dgm:prSet/>
      <dgm:spPr/>
      <dgm:t>
        <a:bodyPr/>
        <a:lstStyle/>
        <a:p>
          <a:endParaRPr lang="en-US" sz="2000" b="1">
            <a:solidFill>
              <a:schemeClr val="tx1"/>
            </a:solidFill>
          </a:endParaRPr>
        </a:p>
      </dgm:t>
    </dgm:pt>
    <dgm:pt modelId="{F466C02C-5CA7-4F58-99EE-A35179701BF9}">
      <dgm:prSet phldrT="[Text]" custT="1"/>
      <dgm:spPr/>
      <dgm:t>
        <a:bodyPr/>
        <a:lstStyle/>
        <a:p>
          <a:r>
            <a:rPr lang="en-US" sz="2400" b="1" dirty="0" smtClean="0">
              <a:solidFill>
                <a:schemeClr val="tx1"/>
              </a:solidFill>
            </a:rPr>
            <a:t>Mindfulness</a:t>
          </a:r>
          <a:endParaRPr lang="en-US" sz="2400" b="1" dirty="0">
            <a:solidFill>
              <a:schemeClr val="tx1"/>
            </a:solidFill>
          </a:endParaRPr>
        </a:p>
      </dgm:t>
    </dgm:pt>
    <dgm:pt modelId="{FCB9797E-4712-488D-AAD4-47231251F6B6}" type="parTrans" cxnId="{D739E4D3-B13D-4466-A5EA-EDF58106C8B9}">
      <dgm:prSet/>
      <dgm:spPr/>
      <dgm:t>
        <a:bodyPr/>
        <a:lstStyle/>
        <a:p>
          <a:endParaRPr lang="en-US"/>
        </a:p>
      </dgm:t>
    </dgm:pt>
    <dgm:pt modelId="{76A2E676-1939-4E6E-9625-5E75F0C981B6}" type="sibTrans" cxnId="{D739E4D3-B13D-4466-A5EA-EDF58106C8B9}">
      <dgm:prSet/>
      <dgm:spPr/>
      <dgm:t>
        <a:bodyPr/>
        <a:lstStyle/>
        <a:p>
          <a:endParaRPr lang="en-US"/>
        </a:p>
      </dgm:t>
    </dgm:pt>
    <dgm:pt modelId="{708E049C-167D-48F2-A852-DD877A3FB23A}" type="pres">
      <dgm:prSet presAssocID="{11C18560-C805-43F3-9626-8927F3605E8A}" presName="Name0" presStyleCnt="0">
        <dgm:presLayoutVars>
          <dgm:dir/>
          <dgm:resizeHandles val="exact"/>
        </dgm:presLayoutVars>
      </dgm:prSet>
      <dgm:spPr/>
    </dgm:pt>
    <dgm:pt modelId="{04B41B71-A857-4FB8-AB70-B8B1FA54645C}" type="pres">
      <dgm:prSet presAssocID="{11C18560-C805-43F3-9626-8927F3605E8A}" presName="fgShape" presStyleLbl="fgShp" presStyleIdx="0" presStyleCnt="1"/>
      <dgm:spPr/>
    </dgm:pt>
    <dgm:pt modelId="{534B6742-7B8E-4C0C-997A-1A66353209FE}" type="pres">
      <dgm:prSet presAssocID="{11C18560-C805-43F3-9626-8927F3605E8A}" presName="linComp" presStyleCnt="0"/>
      <dgm:spPr/>
    </dgm:pt>
    <dgm:pt modelId="{612A079B-8431-4FE1-B205-1205BA682415}" type="pres">
      <dgm:prSet presAssocID="{1D607F1E-2358-46C5-926F-F11DD07C2C53}" presName="compNode" presStyleCnt="0"/>
      <dgm:spPr/>
    </dgm:pt>
    <dgm:pt modelId="{C3A19CFA-8143-4EDD-B68C-1FED3B18F6E8}" type="pres">
      <dgm:prSet presAssocID="{1D607F1E-2358-46C5-926F-F11DD07C2C53}" presName="bkgdShape" presStyleLbl="node1" presStyleIdx="0" presStyleCnt="5" custScaleX="71032"/>
      <dgm:spPr/>
      <dgm:t>
        <a:bodyPr/>
        <a:lstStyle/>
        <a:p>
          <a:endParaRPr lang="en-US"/>
        </a:p>
      </dgm:t>
    </dgm:pt>
    <dgm:pt modelId="{9EB88130-40F5-4E87-AEA5-EF2B890577A4}" type="pres">
      <dgm:prSet presAssocID="{1D607F1E-2358-46C5-926F-F11DD07C2C53}" presName="nodeTx" presStyleLbl="node1" presStyleIdx="0" presStyleCnt="5">
        <dgm:presLayoutVars>
          <dgm:bulletEnabled val="1"/>
        </dgm:presLayoutVars>
      </dgm:prSet>
      <dgm:spPr/>
      <dgm:t>
        <a:bodyPr/>
        <a:lstStyle/>
        <a:p>
          <a:endParaRPr lang="en-US"/>
        </a:p>
      </dgm:t>
    </dgm:pt>
    <dgm:pt modelId="{1F81224F-392A-47C1-9920-964E5770CFEB}" type="pres">
      <dgm:prSet presAssocID="{1D607F1E-2358-46C5-926F-F11DD07C2C53}" presName="invisiNode" presStyleLbl="node1" presStyleIdx="0" presStyleCnt="5"/>
      <dgm:spPr/>
    </dgm:pt>
    <dgm:pt modelId="{E3A590F0-69DD-4886-8FF1-9133946F5456}" type="pres">
      <dgm:prSet presAssocID="{1D607F1E-2358-46C5-926F-F11DD07C2C53}" presName="imagNode" presStyleLbl="fgImgPlace1" presStyleIdx="0" presStyleCnt="5"/>
      <dgm:spPr/>
    </dgm:pt>
    <dgm:pt modelId="{1BB48052-A21B-4F95-889B-87C60AE23CAF}" type="pres">
      <dgm:prSet presAssocID="{6673A117-116B-467E-829C-4851BC824F1B}" presName="sibTrans" presStyleLbl="sibTrans2D1" presStyleIdx="0" presStyleCnt="0"/>
      <dgm:spPr/>
      <dgm:t>
        <a:bodyPr/>
        <a:lstStyle/>
        <a:p>
          <a:endParaRPr lang="en-US"/>
        </a:p>
      </dgm:t>
    </dgm:pt>
    <dgm:pt modelId="{2E8DB266-622A-4612-8F51-40EAEA197526}" type="pres">
      <dgm:prSet presAssocID="{8096BEEA-6081-451E-BF0F-B71ED17EB0C4}" presName="compNode" presStyleCnt="0"/>
      <dgm:spPr/>
    </dgm:pt>
    <dgm:pt modelId="{CDD97CA5-67A0-410B-B8E7-1334FE34E7B1}" type="pres">
      <dgm:prSet presAssocID="{8096BEEA-6081-451E-BF0F-B71ED17EB0C4}" presName="bkgdShape" presStyleLbl="node1" presStyleIdx="1" presStyleCnt="5" custScaleX="64886"/>
      <dgm:spPr/>
      <dgm:t>
        <a:bodyPr/>
        <a:lstStyle/>
        <a:p>
          <a:endParaRPr lang="en-US"/>
        </a:p>
      </dgm:t>
    </dgm:pt>
    <dgm:pt modelId="{FFB9F89D-5723-424A-887D-4D4BFECE3BE8}" type="pres">
      <dgm:prSet presAssocID="{8096BEEA-6081-451E-BF0F-B71ED17EB0C4}" presName="nodeTx" presStyleLbl="node1" presStyleIdx="1" presStyleCnt="5">
        <dgm:presLayoutVars>
          <dgm:bulletEnabled val="1"/>
        </dgm:presLayoutVars>
      </dgm:prSet>
      <dgm:spPr/>
      <dgm:t>
        <a:bodyPr/>
        <a:lstStyle/>
        <a:p>
          <a:endParaRPr lang="en-US"/>
        </a:p>
      </dgm:t>
    </dgm:pt>
    <dgm:pt modelId="{148C14C8-399E-4347-9763-E529C8AA8096}" type="pres">
      <dgm:prSet presAssocID="{8096BEEA-6081-451E-BF0F-B71ED17EB0C4}" presName="invisiNode" presStyleLbl="node1" presStyleIdx="1" presStyleCnt="5"/>
      <dgm:spPr/>
    </dgm:pt>
    <dgm:pt modelId="{B3138B20-8953-47FC-AF23-16A69B1D11BC}" type="pres">
      <dgm:prSet presAssocID="{8096BEEA-6081-451E-BF0F-B71ED17EB0C4}" presName="imagNode" presStyleLbl="fgImgPlace1" presStyleIdx="1" presStyleCnt="5"/>
      <dgm:spPr/>
    </dgm:pt>
    <dgm:pt modelId="{8CF3993D-47B8-4DED-9AF3-F35F2440F689}" type="pres">
      <dgm:prSet presAssocID="{88257C54-2FE9-4810-873C-091707B9F037}" presName="sibTrans" presStyleLbl="sibTrans2D1" presStyleIdx="0" presStyleCnt="0"/>
      <dgm:spPr/>
      <dgm:t>
        <a:bodyPr/>
        <a:lstStyle/>
        <a:p>
          <a:endParaRPr lang="en-US"/>
        </a:p>
      </dgm:t>
    </dgm:pt>
    <dgm:pt modelId="{8A461917-BF49-418E-BF52-06E61C85C631}" type="pres">
      <dgm:prSet presAssocID="{953E537B-B133-422B-91E2-461D5A3C792A}" presName="compNode" presStyleCnt="0"/>
      <dgm:spPr/>
    </dgm:pt>
    <dgm:pt modelId="{4F1E9455-FB1F-49AC-A0D0-4C7D470F1766}" type="pres">
      <dgm:prSet presAssocID="{953E537B-B133-422B-91E2-461D5A3C792A}" presName="bkgdShape" presStyleLbl="node1" presStyleIdx="2" presStyleCnt="5" custScaleX="60758"/>
      <dgm:spPr/>
      <dgm:t>
        <a:bodyPr/>
        <a:lstStyle/>
        <a:p>
          <a:endParaRPr lang="en-US"/>
        </a:p>
      </dgm:t>
    </dgm:pt>
    <dgm:pt modelId="{6A2DB1FC-542A-4EAE-AF63-5F1074526A00}" type="pres">
      <dgm:prSet presAssocID="{953E537B-B133-422B-91E2-461D5A3C792A}" presName="nodeTx" presStyleLbl="node1" presStyleIdx="2" presStyleCnt="5">
        <dgm:presLayoutVars>
          <dgm:bulletEnabled val="1"/>
        </dgm:presLayoutVars>
      </dgm:prSet>
      <dgm:spPr/>
      <dgm:t>
        <a:bodyPr/>
        <a:lstStyle/>
        <a:p>
          <a:endParaRPr lang="en-US"/>
        </a:p>
      </dgm:t>
    </dgm:pt>
    <dgm:pt modelId="{6280843E-FA64-49EC-9E55-846FA0CEE0E4}" type="pres">
      <dgm:prSet presAssocID="{953E537B-B133-422B-91E2-461D5A3C792A}" presName="invisiNode" presStyleLbl="node1" presStyleIdx="2" presStyleCnt="5"/>
      <dgm:spPr/>
    </dgm:pt>
    <dgm:pt modelId="{DA3321B6-86CC-48E4-A934-DFA1F0C741FE}" type="pres">
      <dgm:prSet presAssocID="{953E537B-B133-422B-91E2-461D5A3C792A}" presName="imagNode" presStyleLbl="fgImgPlace1" presStyleIdx="2" presStyleCnt="5"/>
      <dgm:spPr/>
    </dgm:pt>
    <dgm:pt modelId="{A40258FA-29FB-4557-A4B5-9E051D31F767}" type="pres">
      <dgm:prSet presAssocID="{4968848C-C2F2-4334-A5CE-40F8C18BA698}" presName="sibTrans" presStyleLbl="sibTrans2D1" presStyleIdx="0" presStyleCnt="0"/>
      <dgm:spPr/>
      <dgm:t>
        <a:bodyPr/>
        <a:lstStyle/>
        <a:p>
          <a:endParaRPr lang="en-US"/>
        </a:p>
      </dgm:t>
    </dgm:pt>
    <dgm:pt modelId="{3FDAD312-BC0E-4EF6-A885-D90F39842327}" type="pres">
      <dgm:prSet presAssocID="{5DB35892-4B53-4048-B86E-4728160B4AC8}" presName="compNode" presStyleCnt="0"/>
      <dgm:spPr/>
    </dgm:pt>
    <dgm:pt modelId="{B432FD06-8952-41C7-B711-4C7C5B271752}" type="pres">
      <dgm:prSet presAssocID="{5DB35892-4B53-4048-B86E-4728160B4AC8}" presName="bkgdShape" presStyleLbl="node1" presStyleIdx="3" presStyleCnt="5" custScaleX="59026"/>
      <dgm:spPr/>
      <dgm:t>
        <a:bodyPr/>
        <a:lstStyle/>
        <a:p>
          <a:endParaRPr lang="en-US"/>
        </a:p>
      </dgm:t>
    </dgm:pt>
    <dgm:pt modelId="{2F992EA0-BFD9-4C84-BEEF-FC0F5A45E4F5}" type="pres">
      <dgm:prSet presAssocID="{5DB35892-4B53-4048-B86E-4728160B4AC8}" presName="nodeTx" presStyleLbl="node1" presStyleIdx="3" presStyleCnt="5">
        <dgm:presLayoutVars>
          <dgm:bulletEnabled val="1"/>
        </dgm:presLayoutVars>
      </dgm:prSet>
      <dgm:spPr/>
      <dgm:t>
        <a:bodyPr/>
        <a:lstStyle/>
        <a:p>
          <a:endParaRPr lang="en-US"/>
        </a:p>
      </dgm:t>
    </dgm:pt>
    <dgm:pt modelId="{E798E9CF-7EEB-4C61-8BCF-24E732CC027B}" type="pres">
      <dgm:prSet presAssocID="{5DB35892-4B53-4048-B86E-4728160B4AC8}" presName="invisiNode" presStyleLbl="node1" presStyleIdx="3" presStyleCnt="5"/>
      <dgm:spPr/>
    </dgm:pt>
    <dgm:pt modelId="{2B9FA444-EF66-4D3A-8727-EC6EB353B881}" type="pres">
      <dgm:prSet presAssocID="{5DB35892-4B53-4048-B86E-4728160B4AC8}" presName="imagNode" presStyleLbl="fgImgPlace1" presStyleIdx="3" presStyleCnt="5"/>
      <dgm:spPr/>
    </dgm:pt>
    <dgm:pt modelId="{C5F6D6AF-EA49-404A-9037-50F60A2AFE39}" type="pres">
      <dgm:prSet presAssocID="{95260DF3-11BE-4B1F-8E3E-D070C8CE55C3}" presName="sibTrans" presStyleLbl="sibTrans2D1" presStyleIdx="0" presStyleCnt="0"/>
      <dgm:spPr/>
      <dgm:t>
        <a:bodyPr/>
        <a:lstStyle/>
        <a:p>
          <a:endParaRPr lang="en-US"/>
        </a:p>
      </dgm:t>
    </dgm:pt>
    <dgm:pt modelId="{A54A170F-C427-4CCC-890D-D9287CB58C2A}" type="pres">
      <dgm:prSet presAssocID="{F466C02C-5CA7-4F58-99EE-A35179701BF9}" presName="compNode" presStyleCnt="0"/>
      <dgm:spPr/>
    </dgm:pt>
    <dgm:pt modelId="{659E0EAC-1A34-4CC0-950C-19249D8E09A4}" type="pres">
      <dgm:prSet presAssocID="{F466C02C-5CA7-4F58-99EE-A35179701BF9}" presName="bkgdShape" presStyleLbl="node1" presStyleIdx="4" presStyleCnt="5" custScaleX="87765"/>
      <dgm:spPr/>
      <dgm:t>
        <a:bodyPr/>
        <a:lstStyle/>
        <a:p>
          <a:endParaRPr lang="en-US"/>
        </a:p>
      </dgm:t>
    </dgm:pt>
    <dgm:pt modelId="{6F1864B3-B1AD-4D96-BB20-8F60F945899B}" type="pres">
      <dgm:prSet presAssocID="{F466C02C-5CA7-4F58-99EE-A35179701BF9}" presName="nodeTx" presStyleLbl="node1" presStyleIdx="4" presStyleCnt="5">
        <dgm:presLayoutVars>
          <dgm:bulletEnabled val="1"/>
        </dgm:presLayoutVars>
      </dgm:prSet>
      <dgm:spPr/>
      <dgm:t>
        <a:bodyPr/>
        <a:lstStyle/>
        <a:p>
          <a:endParaRPr lang="en-US"/>
        </a:p>
      </dgm:t>
    </dgm:pt>
    <dgm:pt modelId="{86401D7A-869C-4D83-AB9A-CFABEBA53005}" type="pres">
      <dgm:prSet presAssocID="{F466C02C-5CA7-4F58-99EE-A35179701BF9}" presName="invisiNode" presStyleLbl="node1" presStyleIdx="4" presStyleCnt="5"/>
      <dgm:spPr/>
    </dgm:pt>
    <dgm:pt modelId="{602AB5C8-C217-4038-BF36-21B786ACCEDA}" type="pres">
      <dgm:prSet presAssocID="{F466C02C-5CA7-4F58-99EE-A35179701BF9}" presName="imagNode" presStyleLbl="fgImgPlace1" presStyleIdx="4" presStyleCnt="5"/>
      <dgm:spPr/>
    </dgm:pt>
  </dgm:ptLst>
  <dgm:cxnLst>
    <dgm:cxn modelId="{EF6D4638-4690-477A-927D-535FC27F2E3F}" srcId="{11C18560-C805-43F3-9626-8927F3605E8A}" destId="{5DB35892-4B53-4048-B86E-4728160B4AC8}" srcOrd="3" destOrd="0" parTransId="{F3EE9F65-579B-45D8-9D68-2ACE6231DCA3}" sibTransId="{95260DF3-11BE-4B1F-8E3E-D070C8CE55C3}"/>
    <dgm:cxn modelId="{DE0952BD-94DB-455A-8589-A3FDF2DD1062}" type="presOf" srcId="{1D607F1E-2358-46C5-926F-F11DD07C2C53}" destId="{9EB88130-40F5-4E87-AEA5-EF2B890577A4}" srcOrd="1" destOrd="0" presId="urn:microsoft.com/office/officeart/2005/8/layout/hList7"/>
    <dgm:cxn modelId="{D739E4D3-B13D-4466-A5EA-EDF58106C8B9}" srcId="{11C18560-C805-43F3-9626-8927F3605E8A}" destId="{F466C02C-5CA7-4F58-99EE-A35179701BF9}" srcOrd="4" destOrd="0" parTransId="{FCB9797E-4712-488D-AAD4-47231251F6B6}" sibTransId="{76A2E676-1939-4E6E-9625-5E75F0C981B6}"/>
    <dgm:cxn modelId="{4118287F-4621-477A-92AF-5CC1C24FDA52}" type="presOf" srcId="{5DB35892-4B53-4048-B86E-4728160B4AC8}" destId="{B432FD06-8952-41C7-B711-4C7C5B271752}" srcOrd="0" destOrd="0" presId="urn:microsoft.com/office/officeart/2005/8/layout/hList7"/>
    <dgm:cxn modelId="{15FC3CD8-B9A5-40BE-9FBE-3EF6CF39AE69}" type="presOf" srcId="{F466C02C-5CA7-4F58-99EE-A35179701BF9}" destId="{6F1864B3-B1AD-4D96-BB20-8F60F945899B}" srcOrd="1" destOrd="0" presId="urn:microsoft.com/office/officeart/2005/8/layout/hList7"/>
    <dgm:cxn modelId="{A1CC6F3B-BDFC-464E-B8CA-EC2534C23C4F}" type="presOf" srcId="{F466C02C-5CA7-4F58-99EE-A35179701BF9}" destId="{659E0EAC-1A34-4CC0-950C-19249D8E09A4}" srcOrd="0" destOrd="0" presId="urn:microsoft.com/office/officeart/2005/8/layout/hList7"/>
    <dgm:cxn modelId="{EC8710DB-15EB-4371-92FF-AB1074BE07E9}" type="presOf" srcId="{88257C54-2FE9-4810-873C-091707B9F037}" destId="{8CF3993D-47B8-4DED-9AF3-F35F2440F689}" srcOrd="0" destOrd="0" presId="urn:microsoft.com/office/officeart/2005/8/layout/hList7"/>
    <dgm:cxn modelId="{E90D21F1-9100-49ED-8563-B1A9AF146782}" type="presOf" srcId="{8096BEEA-6081-451E-BF0F-B71ED17EB0C4}" destId="{FFB9F89D-5723-424A-887D-4D4BFECE3BE8}" srcOrd="1" destOrd="0" presId="urn:microsoft.com/office/officeart/2005/8/layout/hList7"/>
    <dgm:cxn modelId="{73604FF6-F5A6-4ADD-9B2A-9932115812F9}" type="presOf" srcId="{8096BEEA-6081-451E-BF0F-B71ED17EB0C4}" destId="{CDD97CA5-67A0-410B-B8E7-1334FE34E7B1}" srcOrd="0" destOrd="0" presId="urn:microsoft.com/office/officeart/2005/8/layout/hList7"/>
    <dgm:cxn modelId="{8A745365-8A5E-4163-851C-4833665D6AAF}" srcId="{11C18560-C805-43F3-9626-8927F3605E8A}" destId="{953E537B-B133-422B-91E2-461D5A3C792A}" srcOrd="2" destOrd="0" parTransId="{CD2178DF-5EEC-493A-A196-F7F6DCA1EAB9}" sibTransId="{4968848C-C2F2-4334-A5CE-40F8C18BA698}"/>
    <dgm:cxn modelId="{6049A65C-35B7-454C-A2DB-8CC2366C5369}" srcId="{11C18560-C805-43F3-9626-8927F3605E8A}" destId="{1D607F1E-2358-46C5-926F-F11DD07C2C53}" srcOrd="0" destOrd="0" parTransId="{F19BFEDE-6E26-4D0D-9C91-1BAAA9712E48}" sibTransId="{6673A117-116B-467E-829C-4851BC824F1B}"/>
    <dgm:cxn modelId="{9650483C-92E7-4226-8B82-F8D3DF552BAE}" type="presOf" srcId="{4968848C-C2F2-4334-A5CE-40F8C18BA698}" destId="{A40258FA-29FB-4557-A4B5-9E051D31F767}" srcOrd="0" destOrd="0" presId="urn:microsoft.com/office/officeart/2005/8/layout/hList7"/>
    <dgm:cxn modelId="{BCED25FC-7413-4416-B176-B30E0843F8F2}" type="presOf" srcId="{953E537B-B133-422B-91E2-461D5A3C792A}" destId="{4F1E9455-FB1F-49AC-A0D0-4C7D470F1766}" srcOrd="0" destOrd="0" presId="urn:microsoft.com/office/officeart/2005/8/layout/hList7"/>
    <dgm:cxn modelId="{E8302D7F-439A-4FA5-9C58-9FA0318DDCB7}" type="presOf" srcId="{95260DF3-11BE-4B1F-8E3E-D070C8CE55C3}" destId="{C5F6D6AF-EA49-404A-9037-50F60A2AFE39}" srcOrd="0" destOrd="0" presId="urn:microsoft.com/office/officeart/2005/8/layout/hList7"/>
    <dgm:cxn modelId="{FEE5834E-5417-44EA-86CB-CAC384AD0520}" type="presOf" srcId="{953E537B-B133-422B-91E2-461D5A3C792A}" destId="{6A2DB1FC-542A-4EAE-AF63-5F1074526A00}" srcOrd="1" destOrd="0" presId="urn:microsoft.com/office/officeart/2005/8/layout/hList7"/>
    <dgm:cxn modelId="{589DF69C-E0B6-40BE-9330-7FDB7FA56206}" type="presOf" srcId="{11C18560-C805-43F3-9626-8927F3605E8A}" destId="{708E049C-167D-48F2-A852-DD877A3FB23A}" srcOrd="0" destOrd="0" presId="urn:microsoft.com/office/officeart/2005/8/layout/hList7"/>
    <dgm:cxn modelId="{6C2C788B-0A3A-4C16-AC23-0578BE41265C}" type="presOf" srcId="{6673A117-116B-467E-829C-4851BC824F1B}" destId="{1BB48052-A21B-4F95-889B-87C60AE23CAF}" srcOrd="0" destOrd="0" presId="urn:microsoft.com/office/officeart/2005/8/layout/hList7"/>
    <dgm:cxn modelId="{F0B6A7CD-5183-41B6-B29C-8B7C55259142}" type="presOf" srcId="{1D607F1E-2358-46C5-926F-F11DD07C2C53}" destId="{C3A19CFA-8143-4EDD-B68C-1FED3B18F6E8}" srcOrd="0" destOrd="0" presId="urn:microsoft.com/office/officeart/2005/8/layout/hList7"/>
    <dgm:cxn modelId="{1BDD511A-76E1-46F2-A778-9375395F39CE}" type="presOf" srcId="{5DB35892-4B53-4048-B86E-4728160B4AC8}" destId="{2F992EA0-BFD9-4C84-BEEF-FC0F5A45E4F5}" srcOrd="1" destOrd="0" presId="urn:microsoft.com/office/officeart/2005/8/layout/hList7"/>
    <dgm:cxn modelId="{CF914BA5-1FA6-4ADA-85EE-D6D9C6E0AAE7}" srcId="{11C18560-C805-43F3-9626-8927F3605E8A}" destId="{8096BEEA-6081-451E-BF0F-B71ED17EB0C4}" srcOrd="1" destOrd="0" parTransId="{5C80AF41-F39D-4B35-A4D9-C86E6711B429}" sibTransId="{88257C54-2FE9-4810-873C-091707B9F037}"/>
    <dgm:cxn modelId="{C1557823-477B-4D6A-82E1-626071FB74FA}" type="presParOf" srcId="{708E049C-167D-48F2-A852-DD877A3FB23A}" destId="{04B41B71-A857-4FB8-AB70-B8B1FA54645C}" srcOrd="0" destOrd="0" presId="urn:microsoft.com/office/officeart/2005/8/layout/hList7"/>
    <dgm:cxn modelId="{637803CA-922C-4827-AC99-0AED369D5556}" type="presParOf" srcId="{708E049C-167D-48F2-A852-DD877A3FB23A}" destId="{534B6742-7B8E-4C0C-997A-1A66353209FE}" srcOrd="1" destOrd="0" presId="urn:microsoft.com/office/officeart/2005/8/layout/hList7"/>
    <dgm:cxn modelId="{7DF4B346-2DC1-46F0-B491-F7805E661CB2}" type="presParOf" srcId="{534B6742-7B8E-4C0C-997A-1A66353209FE}" destId="{612A079B-8431-4FE1-B205-1205BA682415}" srcOrd="0" destOrd="0" presId="urn:microsoft.com/office/officeart/2005/8/layout/hList7"/>
    <dgm:cxn modelId="{D6B0DB3D-CFC3-45C5-8F8F-4470D0127AE8}" type="presParOf" srcId="{612A079B-8431-4FE1-B205-1205BA682415}" destId="{C3A19CFA-8143-4EDD-B68C-1FED3B18F6E8}" srcOrd="0" destOrd="0" presId="urn:microsoft.com/office/officeart/2005/8/layout/hList7"/>
    <dgm:cxn modelId="{8117B365-E645-4220-B4A9-C6F8B827967A}" type="presParOf" srcId="{612A079B-8431-4FE1-B205-1205BA682415}" destId="{9EB88130-40F5-4E87-AEA5-EF2B890577A4}" srcOrd="1" destOrd="0" presId="urn:microsoft.com/office/officeart/2005/8/layout/hList7"/>
    <dgm:cxn modelId="{F1C23FDC-932B-4219-9E99-3B7E63A0F35F}" type="presParOf" srcId="{612A079B-8431-4FE1-B205-1205BA682415}" destId="{1F81224F-392A-47C1-9920-964E5770CFEB}" srcOrd="2" destOrd="0" presId="urn:microsoft.com/office/officeart/2005/8/layout/hList7"/>
    <dgm:cxn modelId="{07BAD659-6516-4E7D-8A94-B6FE96D76217}" type="presParOf" srcId="{612A079B-8431-4FE1-B205-1205BA682415}" destId="{E3A590F0-69DD-4886-8FF1-9133946F5456}" srcOrd="3" destOrd="0" presId="urn:microsoft.com/office/officeart/2005/8/layout/hList7"/>
    <dgm:cxn modelId="{25ADA411-DD27-4BB1-9715-3BFE207EE29C}" type="presParOf" srcId="{534B6742-7B8E-4C0C-997A-1A66353209FE}" destId="{1BB48052-A21B-4F95-889B-87C60AE23CAF}" srcOrd="1" destOrd="0" presId="urn:microsoft.com/office/officeart/2005/8/layout/hList7"/>
    <dgm:cxn modelId="{CA7EDDDE-9A7E-4FAF-9C83-2FDEFFE4C6BD}" type="presParOf" srcId="{534B6742-7B8E-4C0C-997A-1A66353209FE}" destId="{2E8DB266-622A-4612-8F51-40EAEA197526}" srcOrd="2" destOrd="0" presId="urn:microsoft.com/office/officeart/2005/8/layout/hList7"/>
    <dgm:cxn modelId="{857C044F-0131-490B-BF65-586F5072621C}" type="presParOf" srcId="{2E8DB266-622A-4612-8F51-40EAEA197526}" destId="{CDD97CA5-67A0-410B-B8E7-1334FE34E7B1}" srcOrd="0" destOrd="0" presId="urn:microsoft.com/office/officeart/2005/8/layout/hList7"/>
    <dgm:cxn modelId="{C0CDE3BB-8C1F-47EA-9ABE-89AD431CCD8D}" type="presParOf" srcId="{2E8DB266-622A-4612-8F51-40EAEA197526}" destId="{FFB9F89D-5723-424A-887D-4D4BFECE3BE8}" srcOrd="1" destOrd="0" presId="urn:microsoft.com/office/officeart/2005/8/layout/hList7"/>
    <dgm:cxn modelId="{A6147B78-BE5A-4C35-B602-2DFA7E714535}" type="presParOf" srcId="{2E8DB266-622A-4612-8F51-40EAEA197526}" destId="{148C14C8-399E-4347-9763-E529C8AA8096}" srcOrd="2" destOrd="0" presId="urn:microsoft.com/office/officeart/2005/8/layout/hList7"/>
    <dgm:cxn modelId="{CCEE78B9-EC31-4EA7-B8E5-ACC96A82E3B1}" type="presParOf" srcId="{2E8DB266-622A-4612-8F51-40EAEA197526}" destId="{B3138B20-8953-47FC-AF23-16A69B1D11BC}" srcOrd="3" destOrd="0" presId="urn:microsoft.com/office/officeart/2005/8/layout/hList7"/>
    <dgm:cxn modelId="{46C8A1E2-448A-4E3C-AD31-7F132CE65BF3}" type="presParOf" srcId="{534B6742-7B8E-4C0C-997A-1A66353209FE}" destId="{8CF3993D-47B8-4DED-9AF3-F35F2440F689}" srcOrd="3" destOrd="0" presId="urn:microsoft.com/office/officeart/2005/8/layout/hList7"/>
    <dgm:cxn modelId="{8C1B4667-0AAE-47F4-A349-D082D5D7567D}" type="presParOf" srcId="{534B6742-7B8E-4C0C-997A-1A66353209FE}" destId="{8A461917-BF49-418E-BF52-06E61C85C631}" srcOrd="4" destOrd="0" presId="urn:microsoft.com/office/officeart/2005/8/layout/hList7"/>
    <dgm:cxn modelId="{98F9B8DD-97F4-450F-927D-67BD24A86E6A}" type="presParOf" srcId="{8A461917-BF49-418E-BF52-06E61C85C631}" destId="{4F1E9455-FB1F-49AC-A0D0-4C7D470F1766}" srcOrd="0" destOrd="0" presId="urn:microsoft.com/office/officeart/2005/8/layout/hList7"/>
    <dgm:cxn modelId="{0954A0B2-4A67-4D55-8161-B2A358267760}" type="presParOf" srcId="{8A461917-BF49-418E-BF52-06E61C85C631}" destId="{6A2DB1FC-542A-4EAE-AF63-5F1074526A00}" srcOrd="1" destOrd="0" presId="urn:microsoft.com/office/officeart/2005/8/layout/hList7"/>
    <dgm:cxn modelId="{AAFBD254-37EB-4C8A-9061-A5EFCB9A98AB}" type="presParOf" srcId="{8A461917-BF49-418E-BF52-06E61C85C631}" destId="{6280843E-FA64-49EC-9E55-846FA0CEE0E4}" srcOrd="2" destOrd="0" presId="urn:microsoft.com/office/officeart/2005/8/layout/hList7"/>
    <dgm:cxn modelId="{AEF2F092-B76B-4506-AF3B-ECB000822A16}" type="presParOf" srcId="{8A461917-BF49-418E-BF52-06E61C85C631}" destId="{DA3321B6-86CC-48E4-A934-DFA1F0C741FE}" srcOrd="3" destOrd="0" presId="urn:microsoft.com/office/officeart/2005/8/layout/hList7"/>
    <dgm:cxn modelId="{8ABE5F02-28BB-4745-AC5B-42C3CAFEF49F}" type="presParOf" srcId="{534B6742-7B8E-4C0C-997A-1A66353209FE}" destId="{A40258FA-29FB-4557-A4B5-9E051D31F767}" srcOrd="5" destOrd="0" presId="urn:microsoft.com/office/officeart/2005/8/layout/hList7"/>
    <dgm:cxn modelId="{B7911CDE-FBF0-46B5-A201-6019169752E7}" type="presParOf" srcId="{534B6742-7B8E-4C0C-997A-1A66353209FE}" destId="{3FDAD312-BC0E-4EF6-A885-D90F39842327}" srcOrd="6" destOrd="0" presId="urn:microsoft.com/office/officeart/2005/8/layout/hList7"/>
    <dgm:cxn modelId="{9728559A-15F8-4560-93FF-6151782707EB}" type="presParOf" srcId="{3FDAD312-BC0E-4EF6-A885-D90F39842327}" destId="{B432FD06-8952-41C7-B711-4C7C5B271752}" srcOrd="0" destOrd="0" presId="urn:microsoft.com/office/officeart/2005/8/layout/hList7"/>
    <dgm:cxn modelId="{239AC378-C7FE-41A1-B81A-27B77C5D28B3}" type="presParOf" srcId="{3FDAD312-BC0E-4EF6-A885-D90F39842327}" destId="{2F992EA0-BFD9-4C84-BEEF-FC0F5A45E4F5}" srcOrd="1" destOrd="0" presId="urn:microsoft.com/office/officeart/2005/8/layout/hList7"/>
    <dgm:cxn modelId="{AAEFB61E-AEFB-49B6-85AB-5225AF361624}" type="presParOf" srcId="{3FDAD312-BC0E-4EF6-A885-D90F39842327}" destId="{E798E9CF-7EEB-4C61-8BCF-24E732CC027B}" srcOrd="2" destOrd="0" presId="urn:microsoft.com/office/officeart/2005/8/layout/hList7"/>
    <dgm:cxn modelId="{8F608DE4-9278-41FD-8A2B-C618E4C6CB4F}" type="presParOf" srcId="{3FDAD312-BC0E-4EF6-A885-D90F39842327}" destId="{2B9FA444-EF66-4D3A-8727-EC6EB353B881}" srcOrd="3" destOrd="0" presId="urn:microsoft.com/office/officeart/2005/8/layout/hList7"/>
    <dgm:cxn modelId="{7CB1076A-43C2-481A-B2C4-CA205DC95308}" type="presParOf" srcId="{534B6742-7B8E-4C0C-997A-1A66353209FE}" destId="{C5F6D6AF-EA49-404A-9037-50F60A2AFE39}" srcOrd="7" destOrd="0" presId="urn:microsoft.com/office/officeart/2005/8/layout/hList7"/>
    <dgm:cxn modelId="{5FAA6BAE-60B5-4F79-B428-3BEA33757141}" type="presParOf" srcId="{534B6742-7B8E-4C0C-997A-1A66353209FE}" destId="{A54A170F-C427-4CCC-890D-D9287CB58C2A}" srcOrd="8" destOrd="0" presId="urn:microsoft.com/office/officeart/2005/8/layout/hList7"/>
    <dgm:cxn modelId="{19A6AAC6-91FC-4B69-8AF6-4ACF6364364C}" type="presParOf" srcId="{A54A170F-C427-4CCC-890D-D9287CB58C2A}" destId="{659E0EAC-1A34-4CC0-950C-19249D8E09A4}" srcOrd="0" destOrd="0" presId="urn:microsoft.com/office/officeart/2005/8/layout/hList7"/>
    <dgm:cxn modelId="{E8AB2098-FFC3-45F4-880A-EC17F825E325}" type="presParOf" srcId="{A54A170F-C427-4CCC-890D-D9287CB58C2A}" destId="{6F1864B3-B1AD-4D96-BB20-8F60F945899B}" srcOrd="1" destOrd="0" presId="urn:microsoft.com/office/officeart/2005/8/layout/hList7"/>
    <dgm:cxn modelId="{FA1E9321-042D-4E23-BBB6-57A23CB9A9F5}" type="presParOf" srcId="{A54A170F-C427-4CCC-890D-D9287CB58C2A}" destId="{86401D7A-869C-4D83-AB9A-CFABEBA53005}" srcOrd="2" destOrd="0" presId="urn:microsoft.com/office/officeart/2005/8/layout/hList7"/>
    <dgm:cxn modelId="{9091748B-F975-4DA2-A8D2-B5F77B98CC3F}" type="presParOf" srcId="{A54A170F-C427-4CCC-890D-D9287CB58C2A}" destId="{602AB5C8-C217-4038-BF36-21B786ACCEDA}"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DA6E13-BA27-422E-ACFE-ECCFDA89E02C}">
      <dsp:nvSpPr>
        <dsp:cNvPr id="0" name=""/>
        <dsp:cNvSpPr/>
      </dsp:nvSpPr>
      <dsp:spPr>
        <a:xfrm rot="16200000">
          <a:off x="-1222534" y="1227121"/>
          <a:ext cx="4064000" cy="1609756"/>
        </a:xfrm>
        <a:prstGeom prst="flowChartManualOperation">
          <a:avLst/>
        </a:prstGeom>
        <a:solidFill>
          <a:schemeClr val="accent6">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0" tIns="0" rIns="121025" bIns="0" numCol="1" spcCol="1270" anchor="t" anchorCtr="0">
          <a:noAutofit/>
        </a:bodyPr>
        <a:lstStyle/>
        <a:p>
          <a:pPr lvl="0" algn="l" defTabSz="844550">
            <a:lnSpc>
              <a:spcPct val="90000"/>
            </a:lnSpc>
            <a:spcBef>
              <a:spcPct val="0"/>
            </a:spcBef>
            <a:spcAft>
              <a:spcPct val="35000"/>
            </a:spcAft>
          </a:pPr>
          <a:r>
            <a:rPr lang="en-US" sz="1900" kern="1200" dirty="0" smtClean="0"/>
            <a:t>Patient</a:t>
          </a:r>
          <a:endParaRPr lang="en-US" sz="1900" kern="1200" dirty="0"/>
        </a:p>
        <a:p>
          <a:pPr marL="114300" lvl="1" indent="-114300" algn="l" defTabSz="666750">
            <a:lnSpc>
              <a:spcPct val="90000"/>
            </a:lnSpc>
            <a:spcBef>
              <a:spcPct val="0"/>
            </a:spcBef>
            <a:spcAft>
              <a:spcPct val="15000"/>
            </a:spcAft>
            <a:buChar char="••"/>
          </a:pPr>
          <a:r>
            <a:rPr lang="en-US" sz="1500" kern="1200" dirty="0" smtClean="0"/>
            <a:t>Sex</a:t>
          </a:r>
          <a:endParaRPr lang="en-US" sz="1500" kern="1200" dirty="0"/>
        </a:p>
        <a:p>
          <a:pPr marL="114300" lvl="1" indent="-114300" algn="l" defTabSz="666750">
            <a:lnSpc>
              <a:spcPct val="90000"/>
            </a:lnSpc>
            <a:spcBef>
              <a:spcPct val="0"/>
            </a:spcBef>
            <a:spcAft>
              <a:spcPct val="15000"/>
            </a:spcAft>
            <a:buChar char="••"/>
          </a:pPr>
          <a:r>
            <a:rPr lang="en-US" sz="1500" kern="1200" dirty="0" smtClean="0"/>
            <a:t>Age</a:t>
          </a:r>
          <a:endParaRPr lang="en-US" sz="1500" kern="1200" dirty="0"/>
        </a:p>
        <a:p>
          <a:pPr marL="114300" lvl="1" indent="-114300" algn="l" defTabSz="666750">
            <a:lnSpc>
              <a:spcPct val="90000"/>
            </a:lnSpc>
            <a:spcBef>
              <a:spcPct val="0"/>
            </a:spcBef>
            <a:spcAft>
              <a:spcPct val="15000"/>
            </a:spcAft>
            <a:buChar char="••"/>
          </a:pPr>
          <a:r>
            <a:rPr lang="en-US" sz="1500" kern="1200" dirty="0" smtClean="0"/>
            <a:t>Race</a:t>
          </a:r>
          <a:endParaRPr lang="en-US" sz="1500" kern="1200" dirty="0"/>
        </a:p>
        <a:p>
          <a:pPr marL="114300" lvl="1" indent="-114300" algn="l" defTabSz="666750">
            <a:lnSpc>
              <a:spcPct val="90000"/>
            </a:lnSpc>
            <a:spcBef>
              <a:spcPct val="0"/>
            </a:spcBef>
            <a:spcAft>
              <a:spcPct val="15000"/>
            </a:spcAft>
            <a:buChar char="••"/>
          </a:pPr>
          <a:r>
            <a:rPr lang="en-US" sz="1500" kern="1200" dirty="0" smtClean="0"/>
            <a:t>Family history</a:t>
          </a:r>
          <a:endParaRPr lang="en-US" sz="1500" kern="1200" dirty="0"/>
        </a:p>
        <a:p>
          <a:pPr marL="114300" lvl="1" indent="-114300" algn="l" defTabSz="666750">
            <a:lnSpc>
              <a:spcPct val="90000"/>
            </a:lnSpc>
            <a:spcBef>
              <a:spcPct val="0"/>
            </a:spcBef>
            <a:spcAft>
              <a:spcPct val="15000"/>
            </a:spcAft>
            <a:buChar char="••"/>
          </a:pPr>
          <a:r>
            <a:rPr lang="en-US" sz="1500" kern="1200" dirty="0" smtClean="0"/>
            <a:t>Small body frame</a:t>
          </a:r>
          <a:endParaRPr lang="en-US" sz="1500" kern="1200" dirty="0"/>
        </a:p>
      </dsp:txBody>
      <dsp:txXfrm rot="5400000">
        <a:off x="4588" y="812799"/>
        <a:ext cx="1609756" cy="2438400"/>
      </dsp:txXfrm>
    </dsp:sp>
    <dsp:sp modelId="{E45FA2A7-B5B7-4E07-B041-1DD25AD785E5}">
      <dsp:nvSpPr>
        <dsp:cNvPr id="0" name=""/>
        <dsp:cNvSpPr/>
      </dsp:nvSpPr>
      <dsp:spPr>
        <a:xfrm rot="16200000">
          <a:off x="507953" y="1227121"/>
          <a:ext cx="4064000" cy="1609756"/>
        </a:xfrm>
        <a:prstGeom prst="flowChartManualOperation">
          <a:avLst/>
        </a:prstGeom>
        <a:solidFill>
          <a:schemeClr val="accent6">
            <a:alpha val="90000"/>
            <a:hueOff val="0"/>
            <a:satOff val="0"/>
            <a:lumOff val="0"/>
            <a:alphaOff val="-1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0" tIns="0" rIns="121025" bIns="0" numCol="1" spcCol="1270" anchor="t" anchorCtr="0">
          <a:noAutofit/>
        </a:bodyPr>
        <a:lstStyle/>
        <a:p>
          <a:pPr lvl="0" algn="l" defTabSz="844550">
            <a:lnSpc>
              <a:spcPct val="90000"/>
            </a:lnSpc>
            <a:spcBef>
              <a:spcPct val="0"/>
            </a:spcBef>
            <a:spcAft>
              <a:spcPct val="35000"/>
            </a:spcAft>
          </a:pPr>
          <a:r>
            <a:rPr lang="en-US" sz="1900" kern="1200" dirty="0" smtClean="0"/>
            <a:t>Medical conditions</a:t>
          </a:r>
          <a:endParaRPr lang="en-US" sz="1900" kern="1200" dirty="0"/>
        </a:p>
        <a:p>
          <a:pPr marL="114300" lvl="1" indent="-114300" algn="l" defTabSz="666750">
            <a:lnSpc>
              <a:spcPct val="90000"/>
            </a:lnSpc>
            <a:spcBef>
              <a:spcPct val="0"/>
            </a:spcBef>
            <a:spcAft>
              <a:spcPct val="15000"/>
            </a:spcAft>
            <a:buChar char="••"/>
          </a:pPr>
          <a:r>
            <a:rPr lang="en-US" sz="1500" kern="1200" dirty="0" smtClean="0"/>
            <a:t>IBD</a:t>
          </a:r>
          <a:endParaRPr lang="en-US" sz="1500" kern="1200" dirty="0"/>
        </a:p>
        <a:p>
          <a:pPr marL="114300" lvl="1" indent="-114300" algn="l" defTabSz="666750">
            <a:lnSpc>
              <a:spcPct val="90000"/>
            </a:lnSpc>
            <a:spcBef>
              <a:spcPct val="0"/>
            </a:spcBef>
            <a:spcAft>
              <a:spcPct val="15000"/>
            </a:spcAft>
            <a:buChar char="••"/>
          </a:pPr>
          <a:r>
            <a:rPr lang="en-US" sz="1500" kern="1200" dirty="0" smtClean="0"/>
            <a:t>Liver disease</a:t>
          </a:r>
          <a:endParaRPr lang="en-US" sz="1500" kern="1200" dirty="0"/>
        </a:p>
        <a:p>
          <a:pPr marL="114300" lvl="1" indent="-114300" algn="l" defTabSz="666750">
            <a:lnSpc>
              <a:spcPct val="90000"/>
            </a:lnSpc>
            <a:spcBef>
              <a:spcPct val="0"/>
            </a:spcBef>
            <a:spcAft>
              <a:spcPct val="15000"/>
            </a:spcAft>
            <a:buChar char="••"/>
          </a:pPr>
          <a:r>
            <a:rPr lang="en-US" sz="1500" kern="1200" dirty="0" smtClean="0"/>
            <a:t>Celiac</a:t>
          </a:r>
          <a:endParaRPr lang="en-US" sz="1500" kern="1200" dirty="0"/>
        </a:p>
        <a:p>
          <a:pPr marL="114300" lvl="1" indent="-114300" algn="l" defTabSz="666750">
            <a:lnSpc>
              <a:spcPct val="90000"/>
            </a:lnSpc>
            <a:spcBef>
              <a:spcPct val="0"/>
            </a:spcBef>
            <a:spcAft>
              <a:spcPct val="15000"/>
            </a:spcAft>
            <a:buChar char="••"/>
          </a:pPr>
          <a:r>
            <a:rPr lang="en-US" sz="1500" kern="1200" dirty="0" smtClean="0"/>
            <a:t>Rheumatoid arthritis</a:t>
          </a:r>
        </a:p>
        <a:p>
          <a:pPr marL="114300" lvl="1" indent="-114300" algn="l" defTabSz="666750">
            <a:lnSpc>
              <a:spcPct val="90000"/>
            </a:lnSpc>
            <a:spcBef>
              <a:spcPct val="0"/>
            </a:spcBef>
            <a:spcAft>
              <a:spcPct val="15000"/>
            </a:spcAft>
            <a:buChar char="••"/>
          </a:pPr>
          <a:endParaRPr lang="en-US" sz="1500" kern="1200" dirty="0"/>
        </a:p>
        <a:p>
          <a:pPr marL="114300" lvl="1" indent="-114300" algn="l" defTabSz="666750">
            <a:lnSpc>
              <a:spcPct val="90000"/>
            </a:lnSpc>
            <a:spcBef>
              <a:spcPct val="0"/>
            </a:spcBef>
            <a:spcAft>
              <a:spcPct val="15000"/>
            </a:spcAft>
            <a:buChar char="••"/>
          </a:pPr>
          <a:endParaRPr lang="en-US" sz="1500" kern="1200" dirty="0"/>
        </a:p>
      </dsp:txBody>
      <dsp:txXfrm rot="5400000">
        <a:off x="1735075" y="812799"/>
        <a:ext cx="1609756" cy="2438400"/>
      </dsp:txXfrm>
    </dsp:sp>
    <dsp:sp modelId="{F9109843-C5ED-4694-ADB1-57E3F2CF617D}">
      <dsp:nvSpPr>
        <dsp:cNvPr id="0" name=""/>
        <dsp:cNvSpPr/>
      </dsp:nvSpPr>
      <dsp:spPr>
        <a:xfrm rot="16200000">
          <a:off x="2238442" y="1227121"/>
          <a:ext cx="4064000" cy="1609756"/>
        </a:xfrm>
        <a:prstGeom prst="flowChartManualOperation">
          <a:avLst/>
        </a:prstGeom>
        <a:solidFill>
          <a:schemeClr val="accent6">
            <a:alpha val="90000"/>
            <a:hueOff val="0"/>
            <a:satOff val="0"/>
            <a:lumOff val="0"/>
            <a:alphaOff val="-2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0" tIns="0" rIns="121025" bIns="0" numCol="1" spcCol="1270" anchor="t" anchorCtr="0">
          <a:noAutofit/>
        </a:bodyPr>
        <a:lstStyle/>
        <a:p>
          <a:pPr lvl="0" algn="l" defTabSz="844550">
            <a:lnSpc>
              <a:spcPct val="90000"/>
            </a:lnSpc>
            <a:spcBef>
              <a:spcPct val="0"/>
            </a:spcBef>
            <a:spcAft>
              <a:spcPct val="35000"/>
            </a:spcAft>
          </a:pPr>
          <a:r>
            <a:rPr lang="en-US" sz="1900" kern="1200" dirty="0" smtClean="0"/>
            <a:t>Hormone levels</a:t>
          </a:r>
          <a:endParaRPr lang="en-US" sz="1900" kern="1200" dirty="0"/>
        </a:p>
        <a:p>
          <a:pPr marL="114300" lvl="1" indent="-114300" algn="l" defTabSz="666750">
            <a:lnSpc>
              <a:spcPct val="90000"/>
            </a:lnSpc>
            <a:spcBef>
              <a:spcPct val="0"/>
            </a:spcBef>
            <a:spcAft>
              <a:spcPct val="15000"/>
            </a:spcAft>
            <a:buChar char="••"/>
          </a:pPr>
          <a:r>
            <a:rPr lang="en-US" sz="1500" kern="1200" dirty="0" smtClean="0"/>
            <a:t>Menopause</a:t>
          </a:r>
          <a:endParaRPr lang="en-US" sz="1500" kern="1200" dirty="0"/>
        </a:p>
        <a:p>
          <a:pPr marL="114300" lvl="1" indent="-114300" algn="l" defTabSz="666750">
            <a:lnSpc>
              <a:spcPct val="90000"/>
            </a:lnSpc>
            <a:spcBef>
              <a:spcPct val="0"/>
            </a:spcBef>
            <a:spcAft>
              <a:spcPct val="15000"/>
            </a:spcAft>
            <a:buChar char="••"/>
          </a:pPr>
          <a:r>
            <a:rPr lang="en-US" sz="1500" kern="1200" dirty="0" smtClean="0"/>
            <a:t>Hyperthyroid</a:t>
          </a:r>
          <a:endParaRPr lang="en-US" sz="1500" kern="1200" dirty="0"/>
        </a:p>
      </dsp:txBody>
      <dsp:txXfrm rot="5400000">
        <a:off x="3465564" y="812799"/>
        <a:ext cx="1609756" cy="2438400"/>
      </dsp:txXfrm>
    </dsp:sp>
    <dsp:sp modelId="{65D05750-063F-4256-90AE-BD7C59DB0395}">
      <dsp:nvSpPr>
        <dsp:cNvPr id="0" name=""/>
        <dsp:cNvSpPr/>
      </dsp:nvSpPr>
      <dsp:spPr>
        <a:xfrm rot="16200000">
          <a:off x="3968930" y="1227121"/>
          <a:ext cx="4064000" cy="1609756"/>
        </a:xfrm>
        <a:prstGeom prst="flowChartManualOperation">
          <a:avLst/>
        </a:prstGeom>
        <a:solidFill>
          <a:schemeClr val="accent6">
            <a:alpha val="90000"/>
            <a:hueOff val="0"/>
            <a:satOff val="0"/>
            <a:lumOff val="0"/>
            <a:alphaOff val="-3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0" tIns="0" rIns="121025" bIns="0" numCol="1" spcCol="1270" anchor="t" anchorCtr="0">
          <a:noAutofit/>
        </a:bodyPr>
        <a:lstStyle/>
        <a:p>
          <a:pPr lvl="0" algn="l" defTabSz="844550">
            <a:lnSpc>
              <a:spcPct val="90000"/>
            </a:lnSpc>
            <a:spcBef>
              <a:spcPct val="0"/>
            </a:spcBef>
            <a:spcAft>
              <a:spcPct val="35000"/>
            </a:spcAft>
          </a:pPr>
          <a:r>
            <a:rPr lang="en-US" sz="1900" kern="1200" smtClean="0"/>
            <a:t>Diet &amp; Drugs</a:t>
          </a:r>
          <a:endParaRPr lang="en-US" sz="1900" kern="1200" dirty="0" smtClean="0"/>
        </a:p>
        <a:p>
          <a:pPr marL="114300" lvl="1" indent="-114300" algn="l" defTabSz="666750">
            <a:lnSpc>
              <a:spcPct val="90000"/>
            </a:lnSpc>
            <a:spcBef>
              <a:spcPct val="0"/>
            </a:spcBef>
            <a:spcAft>
              <a:spcPct val="15000"/>
            </a:spcAft>
            <a:buChar char="••"/>
          </a:pPr>
          <a:r>
            <a:rPr lang="en-US" sz="1500" kern="1200" dirty="0" smtClean="0"/>
            <a:t>Low calcium intake</a:t>
          </a:r>
          <a:endParaRPr lang="en-US" sz="1500" kern="1200" dirty="0"/>
        </a:p>
        <a:p>
          <a:pPr marL="114300" lvl="1" indent="-114300" algn="l" defTabSz="666750">
            <a:lnSpc>
              <a:spcPct val="90000"/>
            </a:lnSpc>
            <a:spcBef>
              <a:spcPct val="0"/>
            </a:spcBef>
            <a:spcAft>
              <a:spcPct val="15000"/>
            </a:spcAft>
            <a:buChar char="••"/>
          </a:pPr>
          <a:r>
            <a:rPr lang="en-US" sz="1500" kern="1200" dirty="0" smtClean="0"/>
            <a:t>Low Vitamin D</a:t>
          </a:r>
          <a:endParaRPr lang="en-US" sz="1500" kern="1200" dirty="0"/>
        </a:p>
        <a:p>
          <a:pPr marL="114300" lvl="1" indent="-114300" algn="l" defTabSz="666750">
            <a:lnSpc>
              <a:spcPct val="90000"/>
            </a:lnSpc>
            <a:spcBef>
              <a:spcPct val="0"/>
            </a:spcBef>
            <a:spcAft>
              <a:spcPct val="15000"/>
            </a:spcAft>
            <a:buChar char="••"/>
          </a:pPr>
          <a:r>
            <a:rPr lang="en-US" sz="1500" kern="1200" dirty="0" smtClean="0"/>
            <a:t>Malnutrition</a:t>
          </a:r>
          <a:endParaRPr lang="en-US" sz="1500" kern="1200" dirty="0"/>
        </a:p>
        <a:p>
          <a:pPr marL="114300" lvl="1" indent="-114300" algn="l" defTabSz="666750">
            <a:lnSpc>
              <a:spcPct val="90000"/>
            </a:lnSpc>
            <a:spcBef>
              <a:spcPct val="0"/>
            </a:spcBef>
            <a:spcAft>
              <a:spcPct val="15000"/>
            </a:spcAft>
            <a:buChar char="••"/>
          </a:pPr>
          <a:r>
            <a:rPr lang="en-US" sz="1500" kern="1200" smtClean="0"/>
            <a:t>Steroids</a:t>
          </a:r>
          <a:endParaRPr lang="en-US" sz="1500" kern="1200" dirty="0"/>
        </a:p>
        <a:p>
          <a:pPr marL="114300" lvl="1" indent="-114300" algn="l" defTabSz="666750">
            <a:lnSpc>
              <a:spcPct val="90000"/>
            </a:lnSpc>
            <a:spcBef>
              <a:spcPct val="0"/>
            </a:spcBef>
            <a:spcAft>
              <a:spcPct val="15000"/>
            </a:spcAft>
            <a:buChar char="••"/>
          </a:pPr>
          <a:r>
            <a:rPr lang="en-US" sz="1500" kern="1200" smtClean="0"/>
            <a:t>Antacids (PPI)</a:t>
          </a:r>
          <a:endParaRPr lang="en-US" sz="1500" kern="1200" dirty="0"/>
        </a:p>
      </dsp:txBody>
      <dsp:txXfrm rot="5400000">
        <a:off x="5196052" y="812799"/>
        <a:ext cx="1609756" cy="2438400"/>
      </dsp:txXfrm>
    </dsp:sp>
    <dsp:sp modelId="{CA08B590-434C-4C88-84CC-AF634398BD71}">
      <dsp:nvSpPr>
        <dsp:cNvPr id="0" name=""/>
        <dsp:cNvSpPr/>
      </dsp:nvSpPr>
      <dsp:spPr>
        <a:xfrm rot="16200000">
          <a:off x="5699418" y="1227121"/>
          <a:ext cx="4064000" cy="1609756"/>
        </a:xfrm>
        <a:prstGeom prst="flowChartManualOperation">
          <a:avLst/>
        </a:prstGeom>
        <a:solidFill>
          <a:schemeClr val="accent6">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0" tIns="0" rIns="121025" bIns="0" numCol="1" spcCol="1270" anchor="t" anchorCtr="0">
          <a:noAutofit/>
        </a:bodyPr>
        <a:lstStyle/>
        <a:p>
          <a:pPr lvl="0" algn="l" defTabSz="844550">
            <a:lnSpc>
              <a:spcPct val="90000"/>
            </a:lnSpc>
            <a:spcBef>
              <a:spcPct val="0"/>
            </a:spcBef>
            <a:spcAft>
              <a:spcPct val="35000"/>
            </a:spcAft>
          </a:pPr>
          <a:r>
            <a:rPr lang="en-US" sz="1900" kern="1200" dirty="0" smtClean="0"/>
            <a:t>Lifestyle</a:t>
          </a:r>
        </a:p>
        <a:p>
          <a:pPr marL="114300" lvl="1" indent="-114300" algn="l" defTabSz="666750">
            <a:lnSpc>
              <a:spcPct val="90000"/>
            </a:lnSpc>
            <a:spcBef>
              <a:spcPct val="0"/>
            </a:spcBef>
            <a:spcAft>
              <a:spcPct val="15000"/>
            </a:spcAft>
            <a:buChar char="••"/>
          </a:pPr>
          <a:r>
            <a:rPr lang="en-US" sz="1500" kern="1200" dirty="0" smtClean="0"/>
            <a:t>Smoking</a:t>
          </a:r>
        </a:p>
        <a:p>
          <a:pPr marL="114300" lvl="1" indent="-114300" algn="l" defTabSz="666750">
            <a:lnSpc>
              <a:spcPct val="90000"/>
            </a:lnSpc>
            <a:spcBef>
              <a:spcPct val="0"/>
            </a:spcBef>
            <a:spcAft>
              <a:spcPct val="15000"/>
            </a:spcAft>
            <a:buChar char="••"/>
          </a:pPr>
          <a:r>
            <a:rPr lang="en-US" sz="1500" kern="1200" dirty="0" smtClean="0"/>
            <a:t>Alcohol</a:t>
          </a:r>
        </a:p>
        <a:p>
          <a:pPr marL="114300" lvl="1" indent="-114300" algn="l" defTabSz="666750">
            <a:lnSpc>
              <a:spcPct val="90000"/>
            </a:lnSpc>
            <a:spcBef>
              <a:spcPct val="0"/>
            </a:spcBef>
            <a:spcAft>
              <a:spcPct val="15000"/>
            </a:spcAft>
            <a:buChar char="••"/>
          </a:pPr>
          <a:r>
            <a:rPr lang="en-US" sz="1500" kern="1200" dirty="0" smtClean="0"/>
            <a:t>Sedentary</a:t>
          </a:r>
        </a:p>
      </dsp:txBody>
      <dsp:txXfrm rot="5400000">
        <a:off x="6926540" y="812799"/>
        <a:ext cx="1609756" cy="24384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DA6E13-BA27-422E-ACFE-ECCFDA89E02C}">
      <dsp:nvSpPr>
        <dsp:cNvPr id="0" name=""/>
        <dsp:cNvSpPr/>
      </dsp:nvSpPr>
      <dsp:spPr>
        <a:xfrm rot="16200000">
          <a:off x="-1222534" y="1227121"/>
          <a:ext cx="4064000" cy="1609756"/>
        </a:xfrm>
        <a:prstGeom prst="flowChartManualOperation">
          <a:avLst/>
        </a:prstGeom>
        <a:solidFill>
          <a:schemeClr val="accent6">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0" tIns="0" rIns="121025" bIns="0" numCol="1" spcCol="1270" anchor="t" anchorCtr="0">
          <a:noAutofit/>
        </a:bodyPr>
        <a:lstStyle/>
        <a:p>
          <a:pPr lvl="0" algn="l" defTabSz="844550">
            <a:lnSpc>
              <a:spcPct val="90000"/>
            </a:lnSpc>
            <a:spcBef>
              <a:spcPct val="0"/>
            </a:spcBef>
            <a:spcAft>
              <a:spcPct val="35000"/>
            </a:spcAft>
          </a:pPr>
          <a:r>
            <a:rPr lang="en-US" sz="1900" kern="1200" dirty="0" smtClean="0"/>
            <a:t>Patient</a:t>
          </a:r>
          <a:endParaRPr lang="en-US" sz="1900" kern="1200" dirty="0"/>
        </a:p>
        <a:p>
          <a:pPr marL="114300" lvl="1" indent="-114300" algn="l" defTabSz="666750">
            <a:lnSpc>
              <a:spcPct val="90000"/>
            </a:lnSpc>
            <a:spcBef>
              <a:spcPct val="0"/>
            </a:spcBef>
            <a:spcAft>
              <a:spcPct val="15000"/>
            </a:spcAft>
            <a:buChar char="••"/>
          </a:pPr>
          <a:r>
            <a:rPr lang="en-US" sz="1500" kern="1200" dirty="0" smtClean="0"/>
            <a:t>Sex</a:t>
          </a:r>
          <a:endParaRPr lang="en-US" sz="1500" kern="1200" dirty="0"/>
        </a:p>
        <a:p>
          <a:pPr marL="114300" lvl="1" indent="-114300" algn="l" defTabSz="666750">
            <a:lnSpc>
              <a:spcPct val="90000"/>
            </a:lnSpc>
            <a:spcBef>
              <a:spcPct val="0"/>
            </a:spcBef>
            <a:spcAft>
              <a:spcPct val="15000"/>
            </a:spcAft>
            <a:buChar char="••"/>
          </a:pPr>
          <a:r>
            <a:rPr lang="en-US" sz="1500" kern="1200" dirty="0" smtClean="0"/>
            <a:t>Age</a:t>
          </a:r>
          <a:endParaRPr lang="en-US" sz="1500" kern="1200" dirty="0"/>
        </a:p>
        <a:p>
          <a:pPr marL="114300" lvl="1" indent="-114300" algn="l" defTabSz="666750">
            <a:lnSpc>
              <a:spcPct val="90000"/>
            </a:lnSpc>
            <a:spcBef>
              <a:spcPct val="0"/>
            </a:spcBef>
            <a:spcAft>
              <a:spcPct val="15000"/>
            </a:spcAft>
            <a:buChar char="••"/>
          </a:pPr>
          <a:r>
            <a:rPr lang="en-US" sz="1500" kern="1200" dirty="0" smtClean="0"/>
            <a:t>Race</a:t>
          </a:r>
          <a:endParaRPr lang="en-US" sz="1500" kern="1200" dirty="0"/>
        </a:p>
        <a:p>
          <a:pPr marL="114300" lvl="1" indent="-114300" algn="l" defTabSz="666750">
            <a:lnSpc>
              <a:spcPct val="90000"/>
            </a:lnSpc>
            <a:spcBef>
              <a:spcPct val="0"/>
            </a:spcBef>
            <a:spcAft>
              <a:spcPct val="15000"/>
            </a:spcAft>
            <a:buChar char="••"/>
          </a:pPr>
          <a:r>
            <a:rPr lang="en-US" sz="1500" kern="1200" dirty="0" smtClean="0"/>
            <a:t>Family history</a:t>
          </a:r>
          <a:endParaRPr lang="en-US" sz="1500" kern="1200" dirty="0"/>
        </a:p>
        <a:p>
          <a:pPr marL="114300" lvl="1" indent="-114300" algn="l" defTabSz="666750">
            <a:lnSpc>
              <a:spcPct val="90000"/>
            </a:lnSpc>
            <a:spcBef>
              <a:spcPct val="0"/>
            </a:spcBef>
            <a:spcAft>
              <a:spcPct val="15000"/>
            </a:spcAft>
            <a:buChar char="••"/>
          </a:pPr>
          <a:r>
            <a:rPr lang="en-US" sz="1500" kern="1200" dirty="0" smtClean="0"/>
            <a:t>Small body frame</a:t>
          </a:r>
          <a:endParaRPr lang="en-US" sz="1500" kern="1200" dirty="0"/>
        </a:p>
      </dsp:txBody>
      <dsp:txXfrm rot="5400000">
        <a:off x="4588" y="812799"/>
        <a:ext cx="1609756" cy="2438400"/>
      </dsp:txXfrm>
    </dsp:sp>
    <dsp:sp modelId="{E45FA2A7-B5B7-4E07-B041-1DD25AD785E5}">
      <dsp:nvSpPr>
        <dsp:cNvPr id="0" name=""/>
        <dsp:cNvSpPr/>
      </dsp:nvSpPr>
      <dsp:spPr>
        <a:xfrm rot="16200000">
          <a:off x="507953" y="1227121"/>
          <a:ext cx="4064000" cy="1609756"/>
        </a:xfrm>
        <a:prstGeom prst="flowChartManualOperation">
          <a:avLst/>
        </a:prstGeom>
        <a:solidFill>
          <a:schemeClr val="accent6">
            <a:alpha val="90000"/>
            <a:hueOff val="0"/>
            <a:satOff val="0"/>
            <a:lumOff val="0"/>
            <a:alphaOff val="-1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0" tIns="0" rIns="121025" bIns="0" numCol="1" spcCol="1270" anchor="t" anchorCtr="0">
          <a:noAutofit/>
        </a:bodyPr>
        <a:lstStyle/>
        <a:p>
          <a:pPr lvl="0" algn="l" defTabSz="844550">
            <a:lnSpc>
              <a:spcPct val="90000"/>
            </a:lnSpc>
            <a:spcBef>
              <a:spcPct val="0"/>
            </a:spcBef>
            <a:spcAft>
              <a:spcPct val="35000"/>
            </a:spcAft>
          </a:pPr>
          <a:r>
            <a:rPr lang="en-US" sz="1900" kern="1200" dirty="0" smtClean="0"/>
            <a:t>Medical conditions</a:t>
          </a:r>
          <a:endParaRPr lang="en-US" sz="1900" kern="1200" dirty="0"/>
        </a:p>
        <a:p>
          <a:pPr marL="114300" lvl="1" indent="-114300" algn="l" defTabSz="666750">
            <a:lnSpc>
              <a:spcPct val="90000"/>
            </a:lnSpc>
            <a:spcBef>
              <a:spcPct val="0"/>
            </a:spcBef>
            <a:spcAft>
              <a:spcPct val="15000"/>
            </a:spcAft>
            <a:buChar char="••"/>
          </a:pPr>
          <a:r>
            <a:rPr lang="en-US" sz="1500" kern="1200" dirty="0" smtClean="0"/>
            <a:t>IBD</a:t>
          </a:r>
          <a:endParaRPr lang="en-US" sz="1500" kern="1200" dirty="0"/>
        </a:p>
        <a:p>
          <a:pPr marL="114300" lvl="1" indent="-114300" algn="l" defTabSz="666750">
            <a:lnSpc>
              <a:spcPct val="90000"/>
            </a:lnSpc>
            <a:spcBef>
              <a:spcPct val="0"/>
            </a:spcBef>
            <a:spcAft>
              <a:spcPct val="15000"/>
            </a:spcAft>
            <a:buChar char="••"/>
          </a:pPr>
          <a:r>
            <a:rPr lang="en-US" sz="1500" kern="1200" dirty="0" smtClean="0"/>
            <a:t>Liver disease</a:t>
          </a:r>
          <a:endParaRPr lang="en-US" sz="1500" kern="1200" dirty="0"/>
        </a:p>
        <a:p>
          <a:pPr marL="114300" lvl="1" indent="-114300" algn="l" defTabSz="666750">
            <a:lnSpc>
              <a:spcPct val="90000"/>
            </a:lnSpc>
            <a:spcBef>
              <a:spcPct val="0"/>
            </a:spcBef>
            <a:spcAft>
              <a:spcPct val="15000"/>
            </a:spcAft>
            <a:buChar char="••"/>
          </a:pPr>
          <a:r>
            <a:rPr lang="en-US" sz="1500" kern="1200" dirty="0" smtClean="0"/>
            <a:t>Celiac</a:t>
          </a:r>
          <a:endParaRPr lang="en-US" sz="1500" kern="1200" dirty="0"/>
        </a:p>
        <a:p>
          <a:pPr marL="114300" lvl="1" indent="-114300" algn="l" defTabSz="666750">
            <a:lnSpc>
              <a:spcPct val="90000"/>
            </a:lnSpc>
            <a:spcBef>
              <a:spcPct val="0"/>
            </a:spcBef>
            <a:spcAft>
              <a:spcPct val="15000"/>
            </a:spcAft>
            <a:buChar char="••"/>
          </a:pPr>
          <a:r>
            <a:rPr lang="en-US" sz="1500" kern="1200" dirty="0" smtClean="0"/>
            <a:t>Rheumatoid arthritis</a:t>
          </a:r>
        </a:p>
        <a:p>
          <a:pPr marL="114300" lvl="1" indent="-114300" algn="l" defTabSz="666750">
            <a:lnSpc>
              <a:spcPct val="90000"/>
            </a:lnSpc>
            <a:spcBef>
              <a:spcPct val="0"/>
            </a:spcBef>
            <a:spcAft>
              <a:spcPct val="15000"/>
            </a:spcAft>
            <a:buChar char="••"/>
          </a:pPr>
          <a:endParaRPr lang="en-US" sz="1500" kern="1200" dirty="0"/>
        </a:p>
        <a:p>
          <a:pPr marL="114300" lvl="1" indent="-114300" algn="l" defTabSz="666750">
            <a:lnSpc>
              <a:spcPct val="90000"/>
            </a:lnSpc>
            <a:spcBef>
              <a:spcPct val="0"/>
            </a:spcBef>
            <a:spcAft>
              <a:spcPct val="15000"/>
            </a:spcAft>
            <a:buChar char="••"/>
          </a:pPr>
          <a:endParaRPr lang="en-US" sz="1500" kern="1200" dirty="0"/>
        </a:p>
      </dsp:txBody>
      <dsp:txXfrm rot="5400000">
        <a:off x="1735075" y="812799"/>
        <a:ext cx="1609756" cy="2438400"/>
      </dsp:txXfrm>
    </dsp:sp>
    <dsp:sp modelId="{F9109843-C5ED-4694-ADB1-57E3F2CF617D}">
      <dsp:nvSpPr>
        <dsp:cNvPr id="0" name=""/>
        <dsp:cNvSpPr/>
      </dsp:nvSpPr>
      <dsp:spPr>
        <a:xfrm rot="16200000">
          <a:off x="2238442" y="1227121"/>
          <a:ext cx="4064000" cy="1609756"/>
        </a:xfrm>
        <a:prstGeom prst="flowChartManualOperation">
          <a:avLst/>
        </a:prstGeom>
        <a:solidFill>
          <a:schemeClr val="accent6">
            <a:alpha val="90000"/>
            <a:hueOff val="0"/>
            <a:satOff val="0"/>
            <a:lumOff val="0"/>
            <a:alphaOff val="-2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0" tIns="0" rIns="121025" bIns="0" numCol="1" spcCol="1270" anchor="t" anchorCtr="0">
          <a:noAutofit/>
        </a:bodyPr>
        <a:lstStyle/>
        <a:p>
          <a:pPr lvl="0" algn="l" defTabSz="844550">
            <a:lnSpc>
              <a:spcPct val="90000"/>
            </a:lnSpc>
            <a:spcBef>
              <a:spcPct val="0"/>
            </a:spcBef>
            <a:spcAft>
              <a:spcPct val="35000"/>
            </a:spcAft>
          </a:pPr>
          <a:r>
            <a:rPr lang="en-US" sz="1900" kern="1200" dirty="0" smtClean="0"/>
            <a:t>Hormone levels</a:t>
          </a:r>
          <a:endParaRPr lang="en-US" sz="1900" kern="1200" dirty="0"/>
        </a:p>
        <a:p>
          <a:pPr marL="114300" lvl="1" indent="-114300" algn="l" defTabSz="666750">
            <a:lnSpc>
              <a:spcPct val="90000"/>
            </a:lnSpc>
            <a:spcBef>
              <a:spcPct val="0"/>
            </a:spcBef>
            <a:spcAft>
              <a:spcPct val="15000"/>
            </a:spcAft>
            <a:buChar char="••"/>
          </a:pPr>
          <a:r>
            <a:rPr lang="en-US" sz="1500" kern="1200" dirty="0" smtClean="0"/>
            <a:t>Menopause</a:t>
          </a:r>
          <a:endParaRPr lang="en-US" sz="1500" kern="1200" dirty="0"/>
        </a:p>
        <a:p>
          <a:pPr marL="114300" lvl="1" indent="-114300" algn="l" defTabSz="666750">
            <a:lnSpc>
              <a:spcPct val="90000"/>
            </a:lnSpc>
            <a:spcBef>
              <a:spcPct val="0"/>
            </a:spcBef>
            <a:spcAft>
              <a:spcPct val="15000"/>
            </a:spcAft>
            <a:buChar char="••"/>
          </a:pPr>
          <a:r>
            <a:rPr lang="en-US" sz="1500" kern="1200" dirty="0" smtClean="0"/>
            <a:t>Hyperthyroid</a:t>
          </a:r>
          <a:endParaRPr lang="en-US" sz="1500" kern="1200" dirty="0"/>
        </a:p>
      </dsp:txBody>
      <dsp:txXfrm rot="5400000">
        <a:off x="3465564" y="812799"/>
        <a:ext cx="1609756" cy="2438400"/>
      </dsp:txXfrm>
    </dsp:sp>
    <dsp:sp modelId="{65D05750-063F-4256-90AE-BD7C59DB0395}">
      <dsp:nvSpPr>
        <dsp:cNvPr id="0" name=""/>
        <dsp:cNvSpPr/>
      </dsp:nvSpPr>
      <dsp:spPr>
        <a:xfrm rot="16200000">
          <a:off x="3968930" y="1227121"/>
          <a:ext cx="4064000" cy="1609756"/>
        </a:xfrm>
        <a:prstGeom prst="flowChartManualOperation">
          <a:avLst/>
        </a:prstGeom>
        <a:solidFill>
          <a:schemeClr val="accent6">
            <a:alpha val="90000"/>
            <a:hueOff val="0"/>
            <a:satOff val="0"/>
            <a:lumOff val="0"/>
            <a:alphaOff val="-3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0" tIns="0" rIns="121025" bIns="0" numCol="1" spcCol="1270" anchor="t" anchorCtr="0">
          <a:noAutofit/>
        </a:bodyPr>
        <a:lstStyle/>
        <a:p>
          <a:pPr lvl="0" algn="l" defTabSz="844550">
            <a:lnSpc>
              <a:spcPct val="90000"/>
            </a:lnSpc>
            <a:spcBef>
              <a:spcPct val="0"/>
            </a:spcBef>
            <a:spcAft>
              <a:spcPct val="35000"/>
            </a:spcAft>
          </a:pPr>
          <a:r>
            <a:rPr lang="en-US" sz="1900" kern="1200" smtClean="0"/>
            <a:t>Diet &amp; Drugs</a:t>
          </a:r>
          <a:endParaRPr lang="en-US" sz="1900" kern="1200" dirty="0" smtClean="0"/>
        </a:p>
        <a:p>
          <a:pPr marL="114300" lvl="1" indent="-114300" algn="l" defTabSz="666750">
            <a:lnSpc>
              <a:spcPct val="90000"/>
            </a:lnSpc>
            <a:spcBef>
              <a:spcPct val="0"/>
            </a:spcBef>
            <a:spcAft>
              <a:spcPct val="15000"/>
            </a:spcAft>
            <a:buChar char="••"/>
          </a:pPr>
          <a:r>
            <a:rPr lang="en-US" sz="1500" kern="1200" dirty="0" smtClean="0"/>
            <a:t>Low calcium intake</a:t>
          </a:r>
          <a:endParaRPr lang="en-US" sz="1500" kern="1200" dirty="0"/>
        </a:p>
        <a:p>
          <a:pPr marL="114300" lvl="1" indent="-114300" algn="l" defTabSz="666750">
            <a:lnSpc>
              <a:spcPct val="90000"/>
            </a:lnSpc>
            <a:spcBef>
              <a:spcPct val="0"/>
            </a:spcBef>
            <a:spcAft>
              <a:spcPct val="15000"/>
            </a:spcAft>
            <a:buChar char="••"/>
          </a:pPr>
          <a:r>
            <a:rPr lang="en-US" sz="1500" kern="1200" dirty="0" smtClean="0"/>
            <a:t>Low Vitamin D</a:t>
          </a:r>
          <a:endParaRPr lang="en-US" sz="1500" kern="1200" dirty="0"/>
        </a:p>
        <a:p>
          <a:pPr marL="114300" lvl="1" indent="-114300" algn="l" defTabSz="666750">
            <a:lnSpc>
              <a:spcPct val="90000"/>
            </a:lnSpc>
            <a:spcBef>
              <a:spcPct val="0"/>
            </a:spcBef>
            <a:spcAft>
              <a:spcPct val="15000"/>
            </a:spcAft>
            <a:buChar char="••"/>
          </a:pPr>
          <a:r>
            <a:rPr lang="en-US" sz="1500" kern="1200" dirty="0" smtClean="0"/>
            <a:t>Malnutrition</a:t>
          </a:r>
          <a:endParaRPr lang="en-US" sz="1500" kern="1200" dirty="0"/>
        </a:p>
        <a:p>
          <a:pPr marL="114300" lvl="1" indent="-114300" algn="l" defTabSz="666750">
            <a:lnSpc>
              <a:spcPct val="90000"/>
            </a:lnSpc>
            <a:spcBef>
              <a:spcPct val="0"/>
            </a:spcBef>
            <a:spcAft>
              <a:spcPct val="15000"/>
            </a:spcAft>
            <a:buChar char="••"/>
          </a:pPr>
          <a:r>
            <a:rPr lang="en-US" sz="1500" kern="1200" smtClean="0"/>
            <a:t>Steroids</a:t>
          </a:r>
          <a:endParaRPr lang="en-US" sz="1500" kern="1200" dirty="0"/>
        </a:p>
        <a:p>
          <a:pPr marL="114300" lvl="1" indent="-114300" algn="l" defTabSz="666750">
            <a:lnSpc>
              <a:spcPct val="90000"/>
            </a:lnSpc>
            <a:spcBef>
              <a:spcPct val="0"/>
            </a:spcBef>
            <a:spcAft>
              <a:spcPct val="15000"/>
            </a:spcAft>
            <a:buChar char="••"/>
          </a:pPr>
          <a:r>
            <a:rPr lang="en-US" sz="1500" kern="1200" smtClean="0"/>
            <a:t>Antacids (PPI)</a:t>
          </a:r>
          <a:endParaRPr lang="en-US" sz="1500" kern="1200" dirty="0"/>
        </a:p>
      </dsp:txBody>
      <dsp:txXfrm rot="5400000">
        <a:off x="5196052" y="812799"/>
        <a:ext cx="1609756" cy="2438400"/>
      </dsp:txXfrm>
    </dsp:sp>
    <dsp:sp modelId="{CA08B590-434C-4C88-84CC-AF634398BD71}">
      <dsp:nvSpPr>
        <dsp:cNvPr id="0" name=""/>
        <dsp:cNvSpPr/>
      </dsp:nvSpPr>
      <dsp:spPr>
        <a:xfrm rot="16200000">
          <a:off x="5699418" y="1227121"/>
          <a:ext cx="4064000" cy="1609756"/>
        </a:xfrm>
        <a:prstGeom prst="flowChartManualOperation">
          <a:avLst/>
        </a:prstGeom>
        <a:solidFill>
          <a:schemeClr val="accent6">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0" tIns="0" rIns="121025" bIns="0" numCol="1" spcCol="1270" anchor="t" anchorCtr="0">
          <a:noAutofit/>
        </a:bodyPr>
        <a:lstStyle/>
        <a:p>
          <a:pPr lvl="0" algn="l" defTabSz="844550">
            <a:lnSpc>
              <a:spcPct val="90000"/>
            </a:lnSpc>
            <a:spcBef>
              <a:spcPct val="0"/>
            </a:spcBef>
            <a:spcAft>
              <a:spcPct val="35000"/>
            </a:spcAft>
          </a:pPr>
          <a:r>
            <a:rPr lang="en-US" sz="1900" kern="1200" dirty="0" smtClean="0"/>
            <a:t>Lifestyle</a:t>
          </a:r>
        </a:p>
        <a:p>
          <a:pPr marL="114300" lvl="1" indent="-114300" algn="l" defTabSz="666750">
            <a:lnSpc>
              <a:spcPct val="90000"/>
            </a:lnSpc>
            <a:spcBef>
              <a:spcPct val="0"/>
            </a:spcBef>
            <a:spcAft>
              <a:spcPct val="15000"/>
            </a:spcAft>
            <a:buChar char="••"/>
          </a:pPr>
          <a:r>
            <a:rPr lang="en-US" sz="1500" kern="1200" dirty="0" smtClean="0"/>
            <a:t>Smoking</a:t>
          </a:r>
        </a:p>
        <a:p>
          <a:pPr marL="114300" lvl="1" indent="-114300" algn="l" defTabSz="666750">
            <a:lnSpc>
              <a:spcPct val="90000"/>
            </a:lnSpc>
            <a:spcBef>
              <a:spcPct val="0"/>
            </a:spcBef>
            <a:spcAft>
              <a:spcPct val="15000"/>
            </a:spcAft>
            <a:buChar char="••"/>
          </a:pPr>
          <a:r>
            <a:rPr lang="en-US" sz="1500" kern="1200" dirty="0" smtClean="0"/>
            <a:t>Alcohol</a:t>
          </a:r>
        </a:p>
        <a:p>
          <a:pPr marL="114300" lvl="1" indent="-114300" algn="l" defTabSz="666750">
            <a:lnSpc>
              <a:spcPct val="90000"/>
            </a:lnSpc>
            <a:spcBef>
              <a:spcPct val="0"/>
            </a:spcBef>
            <a:spcAft>
              <a:spcPct val="15000"/>
            </a:spcAft>
            <a:buChar char="••"/>
          </a:pPr>
          <a:r>
            <a:rPr lang="en-US" sz="1500" kern="1200" dirty="0" smtClean="0"/>
            <a:t>Sedentary</a:t>
          </a:r>
        </a:p>
      </dsp:txBody>
      <dsp:txXfrm rot="5400000">
        <a:off x="6926540" y="812799"/>
        <a:ext cx="1609756" cy="24384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DA6E13-BA27-422E-ACFE-ECCFDA89E02C}">
      <dsp:nvSpPr>
        <dsp:cNvPr id="0" name=""/>
        <dsp:cNvSpPr/>
      </dsp:nvSpPr>
      <dsp:spPr>
        <a:xfrm rot="16200000">
          <a:off x="-1222534" y="1227121"/>
          <a:ext cx="4064000" cy="1609756"/>
        </a:xfrm>
        <a:prstGeom prst="flowChartManualOperation">
          <a:avLst/>
        </a:prstGeom>
        <a:solidFill>
          <a:schemeClr val="accent6">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0" tIns="0" rIns="121025" bIns="0" numCol="1" spcCol="1270" anchor="t" anchorCtr="0">
          <a:noAutofit/>
        </a:bodyPr>
        <a:lstStyle/>
        <a:p>
          <a:pPr lvl="0" algn="l" defTabSz="844550">
            <a:lnSpc>
              <a:spcPct val="90000"/>
            </a:lnSpc>
            <a:spcBef>
              <a:spcPct val="0"/>
            </a:spcBef>
            <a:spcAft>
              <a:spcPct val="35000"/>
            </a:spcAft>
          </a:pPr>
          <a:r>
            <a:rPr lang="en-US" sz="1900" kern="1200" dirty="0" smtClean="0"/>
            <a:t>Patient</a:t>
          </a:r>
          <a:endParaRPr lang="en-US" sz="1900" kern="1200" dirty="0"/>
        </a:p>
        <a:p>
          <a:pPr marL="114300" lvl="1" indent="-114300" algn="l" defTabSz="666750">
            <a:lnSpc>
              <a:spcPct val="90000"/>
            </a:lnSpc>
            <a:spcBef>
              <a:spcPct val="0"/>
            </a:spcBef>
            <a:spcAft>
              <a:spcPct val="15000"/>
            </a:spcAft>
            <a:buChar char="••"/>
          </a:pPr>
          <a:r>
            <a:rPr lang="en-US" sz="1500" kern="1200" dirty="0" smtClean="0"/>
            <a:t>Sex</a:t>
          </a:r>
          <a:endParaRPr lang="en-US" sz="1500" kern="1200" dirty="0"/>
        </a:p>
        <a:p>
          <a:pPr marL="114300" lvl="1" indent="-114300" algn="l" defTabSz="666750">
            <a:lnSpc>
              <a:spcPct val="90000"/>
            </a:lnSpc>
            <a:spcBef>
              <a:spcPct val="0"/>
            </a:spcBef>
            <a:spcAft>
              <a:spcPct val="15000"/>
            </a:spcAft>
            <a:buChar char="••"/>
          </a:pPr>
          <a:r>
            <a:rPr lang="en-US" sz="1500" kern="1200" dirty="0" smtClean="0"/>
            <a:t>Age</a:t>
          </a:r>
          <a:endParaRPr lang="en-US" sz="1500" kern="1200" dirty="0"/>
        </a:p>
        <a:p>
          <a:pPr marL="114300" lvl="1" indent="-114300" algn="l" defTabSz="666750">
            <a:lnSpc>
              <a:spcPct val="90000"/>
            </a:lnSpc>
            <a:spcBef>
              <a:spcPct val="0"/>
            </a:spcBef>
            <a:spcAft>
              <a:spcPct val="15000"/>
            </a:spcAft>
            <a:buChar char="••"/>
          </a:pPr>
          <a:r>
            <a:rPr lang="en-US" sz="1500" kern="1200" dirty="0" smtClean="0"/>
            <a:t>Race</a:t>
          </a:r>
          <a:endParaRPr lang="en-US" sz="1500" kern="1200" dirty="0"/>
        </a:p>
        <a:p>
          <a:pPr marL="114300" lvl="1" indent="-114300" algn="l" defTabSz="666750">
            <a:lnSpc>
              <a:spcPct val="90000"/>
            </a:lnSpc>
            <a:spcBef>
              <a:spcPct val="0"/>
            </a:spcBef>
            <a:spcAft>
              <a:spcPct val="15000"/>
            </a:spcAft>
            <a:buChar char="••"/>
          </a:pPr>
          <a:r>
            <a:rPr lang="en-US" sz="1500" kern="1200" dirty="0" smtClean="0"/>
            <a:t>Family history</a:t>
          </a:r>
          <a:endParaRPr lang="en-US" sz="1500" kern="1200" dirty="0"/>
        </a:p>
        <a:p>
          <a:pPr marL="114300" lvl="1" indent="-114300" algn="l" defTabSz="666750">
            <a:lnSpc>
              <a:spcPct val="90000"/>
            </a:lnSpc>
            <a:spcBef>
              <a:spcPct val="0"/>
            </a:spcBef>
            <a:spcAft>
              <a:spcPct val="15000"/>
            </a:spcAft>
            <a:buChar char="••"/>
          </a:pPr>
          <a:r>
            <a:rPr lang="en-US" sz="1500" kern="1200" dirty="0" smtClean="0"/>
            <a:t>Small body frame</a:t>
          </a:r>
          <a:endParaRPr lang="en-US" sz="1500" kern="1200" dirty="0"/>
        </a:p>
      </dsp:txBody>
      <dsp:txXfrm rot="5400000">
        <a:off x="4588" y="812799"/>
        <a:ext cx="1609756" cy="2438400"/>
      </dsp:txXfrm>
    </dsp:sp>
    <dsp:sp modelId="{E45FA2A7-B5B7-4E07-B041-1DD25AD785E5}">
      <dsp:nvSpPr>
        <dsp:cNvPr id="0" name=""/>
        <dsp:cNvSpPr/>
      </dsp:nvSpPr>
      <dsp:spPr>
        <a:xfrm rot="16200000">
          <a:off x="507953" y="1227121"/>
          <a:ext cx="4064000" cy="1609756"/>
        </a:xfrm>
        <a:prstGeom prst="flowChartManualOperation">
          <a:avLst/>
        </a:prstGeom>
        <a:solidFill>
          <a:schemeClr val="accent6">
            <a:alpha val="90000"/>
            <a:hueOff val="0"/>
            <a:satOff val="0"/>
            <a:lumOff val="0"/>
            <a:alphaOff val="-1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0" tIns="0" rIns="121025" bIns="0" numCol="1" spcCol="1270" anchor="t" anchorCtr="0">
          <a:noAutofit/>
        </a:bodyPr>
        <a:lstStyle/>
        <a:p>
          <a:pPr lvl="0" algn="l" defTabSz="844550">
            <a:lnSpc>
              <a:spcPct val="90000"/>
            </a:lnSpc>
            <a:spcBef>
              <a:spcPct val="0"/>
            </a:spcBef>
            <a:spcAft>
              <a:spcPct val="35000"/>
            </a:spcAft>
          </a:pPr>
          <a:r>
            <a:rPr lang="en-US" sz="1900" kern="1200" dirty="0" smtClean="0"/>
            <a:t>Medical conditions</a:t>
          </a:r>
          <a:endParaRPr lang="en-US" sz="1900" kern="1200" dirty="0"/>
        </a:p>
        <a:p>
          <a:pPr marL="114300" lvl="1" indent="-114300" algn="l" defTabSz="666750">
            <a:lnSpc>
              <a:spcPct val="90000"/>
            </a:lnSpc>
            <a:spcBef>
              <a:spcPct val="0"/>
            </a:spcBef>
            <a:spcAft>
              <a:spcPct val="15000"/>
            </a:spcAft>
            <a:buChar char="••"/>
          </a:pPr>
          <a:r>
            <a:rPr lang="en-US" sz="1500" kern="1200" dirty="0" smtClean="0"/>
            <a:t>IBD</a:t>
          </a:r>
          <a:endParaRPr lang="en-US" sz="1500" kern="1200" dirty="0"/>
        </a:p>
        <a:p>
          <a:pPr marL="114300" lvl="1" indent="-114300" algn="l" defTabSz="666750">
            <a:lnSpc>
              <a:spcPct val="90000"/>
            </a:lnSpc>
            <a:spcBef>
              <a:spcPct val="0"/>
            </a:spcBef>
            <a:spcAft>
              <a:spcPct val="15000"/>
            </a:spcAft>
            <a:buChar char="••"/>
          </a:pPr>
          <a:r>
            <a:rPr lang="en-US" sz="1500" kern="1200" dirty="0" smtClean="0"/>
            <a:t>Liver disease</a:t>
          </a:r>
          <a:endParaRPr lang="en-US" sz="1500" kern="1200" dirty="0"/>
        </a:p>
        <a:p>
          <a:pPr marL="114300" lvl="1" indent="-114300" algn="l" defTabSz="666750">
            <a:lnSpc>
              <a:spcPct val="90000"/>
            </a:lnSpc>
            <a:spcBef>
              <a:spcPct val="0"/>
            </a:spcBef>
            <a:spcAft>
              <a:spcPct val="15000"/>
            </a:spcAft>
            <a:buChar char="••"/>
          </a:pPr>
          <a:r>
            <a:rPr lang="en-US" sz="1500" kern="1200" dirty="0" smtClean="0"/>
            <a:t>Celiac</a:t>
          </a:r>
          <a:endParaRPr lang="en-US" sz="1500" kern="1200" dirty="0"/>
        </a:p>
        <a:p>
          <a:pPr marL="114300" lvl="1" indent="-114300" algn="l" defTabSz="666750">
            <a:lnSpc>
              <a:spcPct val="90000"/>
            </a:lnSpc>
            <a:spcBef>
              <a:spcPct val="0"/>
            </a:spcBef>
            <a:spcAft>
              <a:spcPct val="15000"/>
            </a:spcAft>
            <a:buChar char="••"/>
          </a:pPr>
          <a:r>
            <a:rPr lang="en-US" sz="1500" kern="1200" dirty="0" smtClean="0"/>
            <a:t>Rheumatoid arthritis</a:t>
          </a:r>
        </a:p>
        <a:p>
          <a:pPr marL="114300" lvl="1" indent="-114300" algn="l" defTabSz="666750">
            <a:lnSpc>
              <a:spcPct val="90000"/>
            </a:lnSpc>
            <a:spcBef>
              <a:spcPct val="0"/>
            </a:spcBef>
            <a:spcAft>
              <a:spcPct val="15000"/>
            </a:spcAft>
            <a:buChar char="••"/>
          </a:pPr>
          <a:endParaRPr lang="en-US" sz="1500" kern="1200" dirty="0"/>
        </a:p>
        <a:p>
          <a:pPr marL="114300" lvl="1" indent="-114300" algn="l" defTabSz="666750">
            <a:lnSpc>
              <a:spcPct val="90000"/>
            </a:lnSpc>
            <a:spcBef>
              <a:spcPct val="0"/>
            </a:spcBef>
            <a:spcAft>
              <a:spcPct val="15000"/>
            </a:spcAft>
            <a:buChar char="••"/>
          </a:pPr>
          <a:endParaRPr lang="en-US" sz="1500" kern="1200" dirty="0"/>
        </a:p>
      </dsp:txBody>
      <dsp:txXfrm rot="5400000">
        <a:off x="1735075" y="812799"/>
        <a:ext cx="1609756" cy="2438400"/>
      </dsp:txXfrm>
    </dsp:sp>
    <dsp:sp modelId="{F9109843-C5ED-4694-ADB1-57E3F2CF617D}">
      <dsp:nvSpPr>
        <dsp:cNvPr id="0" name=""/>
        <dsp:cNvSpPr/>
      </dsp:nvSpPr>
      <dsp:spPr>
        <a:xfrm rot="16200000">
          <a:off x="2238442" y="1227121"/>
          <a:ext cx="4064000" cy="1609756"/>
        </a:xfrm>
        <a:prstGeom prst="flowChartManualOperation">
          <a:avLst/>
        </a:prstGeom>
        <a:solidFill>
          <a:schemeClr val="accent6">
            <a:alpha val="90000"/>
            <a:hueOff val="0"/>
            <a:satOff val="0"/>
            <a:lumOff val="0"/>
            <a:alphaOff val="-2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0" tIns="0" rIns="121025" bIns="0" numCol="1" spcCol="1270" anchor="t" anchorCtr="0">
          <a:noAutofit/>
        </a:bodyPr>
        <a:lstStyle/>
        <a:p>
          <a:pPr lvl="0" algn="l" defTabSz="844550">
            <a:lnSpc>
              <a:spcPct val="90000"/>
            </a:lnSpc>
            <a:spcBef>
              <a:spcPct val="0"/>
            </a:spcBef>
            <a:spcAft>
              <a:spcPct val="35000"/>
            </a:spcAft>
          </a:pPr>
          <a:r>
            <a:rPr lang="en-US" sz="1900" kern="1200" dirty="0" smtClean="0"/>
            <a:t>Hormone levels</a:t>
          </a:r>
          <a:endParaRPr lang="en-US" sz="1900" kern="1200" dirty="0"/>
        </a:p>
        <a:p>
          <a:pPr marL="114300" lvl="1" indent="-114300" algn="l" defTabSz="666750">
            <a:lnSpc>
              <a:spcPct val="90000"/>
            </a:lnSpc>
            <a:spcBef>
              <a:spcPct val="0"/>
            </a:spcBef>
            <a:spcAft>
              <a:spcPct val="15000"/>
            </a:spcAft>
            <a:buChar char="••"/>
          </a:pPr>
          <a:r>
            <a:rPr lang="en-US" sz="1500" kern="1200" dirty="0" smtClean="0"/>
            <a:t>Menopause</a:t>
          </a:r>
          <a:endParaRPr lang="en-US" sz="1500" kern="1200" dirty="0"/>
        </a:p>
        <a:p>
          <a:pPr marL="114300" lvl="1" indent="-114300" algn="l" defTabSz="666750">
            <a:lnSpc>
              <a:spcPct val="90000"/>
            </a:lnSpc>
            <a:spcBef>
              <a:spcPct val="0"/>
            </a:spcBef>
            <a:spcAft>
              <a:spcPct val="15000"/>
            </a:spcAft>
            <a:buChar char="••"/>
          </a:pPr>
          <a:r>
            <a:rPr lang="en-US" sz="1500" kern="1200" dirty="0" smtClean="0"/>
            <a:t>Hyperthyroid</a:t>
          </a:r>
          <a:endParaRPr lang="en-US" sz="1500" kern="1200" dirty="0"/>
        </a:p>
      </dsp:txBody>
      <dsp:txXfrm rot="5400000">
        <a:off x="3465564" y="812799"/>
        <a:ext cx="1609756" cy="2438400"/>
      </dsp:txXfrm>
    </dsp:sp>
    <dsp:sp modelId="{65D05750-063F-4256-90AE-BD7C59DB0395}">
      <dsp:nvSpPr>
        <dsp:cNvPr id="0" name=""/>
        <dsp:cNvSpPr/>
      </dsp:nvSpPr>
      <dsp:spPr>
        <a:xfrm rot="16200000">
          <a:off x="3968930" y="1227121"/>
          <a:ext cx="4064000" cy="1609756"/>
        </a:xfrm>
        <a:prstGeom prst="flowChartManualOperation">
          <a:avLst/>
        </a:prstGeom>
        <a:solidFill>
          <a:schemeClr val="accent6">
            <a:alpha val="90000"/>
            <a:hueOff val="0"/>
            <a:satOff val="0"/>
            <a:lumOff val="0"/>
            <a:alphaOff val="-30000"/>
          </a:schemeClr>
        </a:solidFill>
        <a:ln w="76200" cap="flat" cmpd="sng" algn="ctr">
          <a:solidFill>
            <a:srgbClr val="7030A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0" tIns="0" rIns="121025" bIns="0" numCol="1" spcCol="1270" anchor="t" anchorCtr="0">
          <a:noAutofit/>
        </a:bodyPr>
        <a:lstStyle/>
        <a:p>
          <a:pPr lvl="0" algn="l" defTabSz="844550">
            <a:lnSpc>
              <a:spcPct val="90000"/>
            </a:lnSpc>
            <a:spcBef>
              <a:spcPct val="0"/>
            </a:spcBef>
            <a:spcAft>
              <a:spcPct val="35000"/>
            </a:spcAft>
          </a:pPr>
          <a:r>
            <a:rPr lang="en-US" sz="1900" kern="1200" smtClean="0"/>
            <a:t>Diet &amp; Drugs</a:t>
          </a:r>
          <a:endParaRPr lang="en-US" sz="1900" kern="1200" dirty="0" smtClean="0"/>
        </a:p>
        <a:p>
          <a:pPr marL="114300" lvl="1" indent="-114300" algn="l" defTabSz="666750">
            <a:lnSpc>
              <a:spcPct val="90000"/>
            </a:lnSpc>
            <a:spcBef>
              <a:spcPct val="0"/>
            </a:spcBef>
            <a:spcAft>
              <a:spcPct val="15000"/>
            </a:spcAft>
            <a:buChar char="••"/>
          </a:pPr>
          <a:r>
            <a:rPr lang="en-US" sz="1500" kern="1200" dirty="0" smtClean="0"/>
            <a:t>Low calcium intake</a:t>
          </a:r>
          <a:endParaRPr lang="en-US" sz="1500" kern="1200" dirty="0"/>
        </a:p>
        <a:p>
          <a:pPr marL="114300" lvl="1" indent="-114300" algn="l" defTabSz="666750">
            <a:lnSpc>
              <a:spcPct val="90000"/>
            </a:lnSpc>
            <a:spcBef>
              <a:spcPct val="0"/>
            </a:spcBef>
            <a:spcAft>
              <a:spcPct val="15000"/>
            </a:spcAft>
            <a:buChar char="••"/>
          </a:pPr>
          <a:r>
            <a:rPr lang="en-US" sz="1500" kern="1200" dirty="0" smtClean="0"/>
            <a:t>Low Vitamin D</a:t>
          </a:r>
          <a:endParaRPr lang="en-US" sz="1500" kern="1200" dirty="0"/>
        </a:p>
        <a:p>
          <a:pPr marL="114300" lvl="1" indent="-114300" algn="l" defTabSz="666750">
            <a:lnSpc>
              <a:spcPct val="90000"/>
            </a:lnSpc>
            <a:spcBef>
              <a:spcPct val="0"/>
            </a:spcBef>
            <a:spcAft>
              <a:spcPct val="15000"/>
            </a:spcAft>
            <a:buChar char="••"/>
          </a:pPr>
          <a:r>
            <a:rPr lang="en-US" sz="1500" kern="1200" dirty="0" smtClean="0"/>
            <a:t>Malnutrition</a:t>
          </a:r>
          <a:endParaRPr lang="en-US" sz="1500" kern="1200" dirty="0"/>
        </a:p>
        <a:p>
          <a:pPr marL="114300" lvl="1" indent="-114300" algn="l" defTabSz="666750">
            <a:lnSpc>
              <a:spcPct val="90000"/>
            </a:lnSpc>
            <a:spcBef>
              <a:spcPct val="0"/>
            </a:spcBef>
            <a:spcAft>
              <a:spcPct val="15000"/>
            </a:spcAft>
            <a:buChar char="••"/>
          </a:pPr>
          <a:r>
            <a:rPr lang="en-US" sz="1500" kern="1200" smtClean="0"/>
            <a:t>Steroids</a:t>
          </a:r>
          <a:endParaRPr lang="en-US" sz="1500" kern="1200" dirty="0"/>
        </a:p>
        <a:p>
          <a:pPr marL="114300" lvl="1" indent="-114300" algn="l" defTabSz="666750">
            <a:lnSpc>
              <a:spcPct val="90000"/>
            </a:lnSpc>
            <a:spcBef>
              <a:spcPct val="0"/>
            </a:spcBef>
            <a:spcAft>
              <a:spcPct val="15000"/>
            </a:spcAft>
            <a:buChar char="••"/>
          </a:pPr>
          <a:r>
            <a:rPr lang="en-US" sz="1500" kern="1200" smtClean="0"/>
            <a:t>Antacids (PPI)</a:t>
          </a:r>
          <a:endParaRPr lang="en-US" sz="1500" kern="1200" dirty="0"/>
        </a:p>
      </dsp:txBody>
      <dsp:txXfrm rot="5400000">
        <a:off x="5196052" y="812799"/>
        <a:ext cx="1609756" cy="2438400"/>
      </dsp:txXfrm>
    </dsp:sp>
    <dsp:sp modelId="{CA08B590-434C-4C88-84CC-AF634398BD71}">
      <dsp:nvSpPr>
        <dsp:cNvPr id="0" name=""/>
        <dsp:cNvSpPr/>
      </dsp:nvSpPr>
      <dsp:spPr>
        <a:xfrm rot="16200000">
          <a:off x="5699418" y="1227121"/>
          <a:ext cx="4064000" cy="1609756"/>
        </a:xfrm>
        <a:prstGeom prst="flowChartManualOperation">
          <a:avLst/>
        </a:prstGeom>
        <a:solidFill>
          <a:schemeClr val="accent6">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0" tIns="0" rIns="121025" bIns="0" numCol="1" spcCol="1270" anchor="t" anchorCtr="0">
          <a:noAutofit/>
        </a:bodyPr>
        <a:lstStyle/>
        <a:p>
          <a:pPr lvl="0" algn="l" defTabSz="844550">
            <a:lnSpc>
              <a:spcPct val="90000"/>
            </a:lnSpc>
            <a:spcBef>
              <a:spcPct val="0"/>
            </a:spcBef>
            <a:spcAft>
              <a:spcPct val="35000"/>
            </a:spcAft>
          </a:pPr>
          <a:r>
            <a:rPr lang="en-US" sz="1900" kern="1200" dirty="0" smtClean="0"/>
            <a:t>Lifestyle</a:t>
          </a:r>
        </a:p>
        <a:p>
          <a:pPr marL="114300" lvl="1" indent="-114300" algn="l" defTabSz="666750">
            <a:lnSpc>
              <a:spcPct val="90000"/>
            </a:lnSpc>
            <a:spcBef>
              <a:spcPct val="0"/>
            </a:spcBef>
            <a:spcAft>
              <a:spcPct val="15000"/>
            </a:spcAft>
            <a:buChar char="••"/>
          </a:pPr>
          <a:r>
            <a:rPr lang="en-US" sz="1500" kern="1200" dirty="0" smtClean="0"/>
            <a:t>Smoking</a:t>
          </a:r>
        </a:p>
        <a:p>
          <a:pPr marL="114300" lvl="1" indent="-114300" algn="l" defTabSz="666750">
            <a:lnSpc>
              <a:spcPct val="90000"/>
            </a:lnSpc>
            <a:spcBef>
              <a:spcPct val="0"/>
            </a:spcBef>
            <a:spcAft>
              <a:spcPct val="15000"/>
            </a:spcAft>
            <a:buChar char="••"/>
          </a:pPr>
          <a:r>
            <a:rPr lang="en-US" sz="1500" kern="1200" dirty="0" smtClean="0"/>
            <a:t>Alcohol</a:t>
          </a:r>
        </a:p>
        <a:p>
          <a:pPr marL="114300" lvl="1" indent="-114300" algn="l" defTabSz="666750">
            <a:lnSpc>
              <a:spcPct val="90000"/>
            </a:lnSpc>
            <a:spcBef>
              <a:spcPct val="0"/>
            </a:spcBef>
            <a:spcAft>
              <a:spcPct val="15000"/>
            </a:spcAft>
            <a:buChar char="••"/>
          </a:pPr>
          <a:r>
            <a:rPr lang="en-US" sz="1500" kern="1200" dirty="0" smtClean="0"/>
            <a:t>Sedentary</a:t>
          </a:r>
        </a:p>
      </dsp:txBody>
      <dsp:txXfrm rot="5400000">
        <a:off x="6926540" y="812799"/>
        <a:ext cx="1609756" cy="24384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DA6E13-BA27-422E-ACFE-ECCFDA89E02C}">
      <dsp:nvSpPr>
        <dsp:cNvPr id="0" name=""/>
        <dsp:cNvSpPr/>
      </dsp:nvSpPr>
      <dsp:spPr>
        <a:xfrm rot="16200000">
          <a:off x="-1222534" y="1227121"/>
          <a:ext cx="4064000" cy="1609756"/>
        </a:xfrm>
        <a:prstGeom prst="flowChartManualOperation">
          <a:avLst/>
        </a:prstGeom>
        <a:solidFill>
          <a:schemeClr val="accent6">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0" tIns="0" rIns="121025" bIns="0" numCol="1" spcCol="1270" anchor="t" anchorCtr="0">
          <a:noAutofit/>
        </a:bodyPr>
        <a:lstStyle/>
        <a:p>
          <a:pPr lvl="0" algn="l" defTabSz="844550">
            <a:lnSpc>
              <a:spcPct val="90000"/>
            </a:lnSpc>
            <a:spcBef>
              <a:spcPct val="0"/>
            </a:spcBef>
            <a:spcAft>
              <a:spcPct val="35000"/>
            </a:spcAft>
          </a:pPr>
          <a:r>
            <a:rPr lang="en-US" sz="1900" kern="1200" dirty="0" smtClean="0"/>
            <a:t>Patient</a:t>
          </a:r>
          <a:endParaRPr lang="en-US" sz="1900" kern="1200" dirty="0"/>
        </a:p>
        <a:p>
          <a:pPr marL="114300" lvl="1" indent="-114300" algn="l" defTabSz="666750">
            <a:lnSpc>
              <a:spcPct val="90000"/>
            </a:lnSpc>
            <a:spcBef>
              <a:spcPct val="0"/>
            </a:spcBef>
            <a:spcAft>
              <a:spcPct val="15000"/>
            </a:spcAft>
            <a:buChar char="••"/>
          </a:pPr>
          <a:r>
            <a:rPr lang="en-US" sz="1500" kern="1200" dirty="0" smtClean="0"/>
            <a:t>Sex</a:t>
          </a:r>
          <a:endParaRPr lang="en-US" sz="1500" kern="1200" dirty="0"/>
        </a:p>
        <a:p>
          <a:pPr marL="114300" lvl="1" indent="-114300" algn="l" defTabSz="666750">
            <a:lnSpc>
              <a:spcPct val="90000"/>
            </a:lnSpc>
            <a:spcBef>
              <a:spcPct val="0"/>
            </a:spcBef>
            <a:spcAft>
              <a:spcPct val="15000"/>
            </a:spcAft>
            <a:buChar char="••"/>
          </a:pPr>
          <a:r>
            <a:rPr lang="en-US" sz="1500" kern="1200" dirty="0" smtClean="0"/>
            <a:t>Age</a:t>
          </a:r>
          <a:endParaRPr lang="en-US" sz="1500" kern="1200" dirty="0"/>
        </a:p>
        <a:p>
          <a:pPr marL="114300" lvl="1" indent="-114300" algn="l" defTabSz="666750">
            <a:lnSpc>
              <a:spcPct val="90000"/>
            </a:lnSpc>
            <a:spcBef>
              <a:spcPct val="0"/>
            </a:spcBef>
            <a:spcAft>
              <a:spcPct val="15000"/>
            </a:spcAft>
            <a:buChar char="••"/>
          </a:pPr>
          <a:r>
            <a:rPr lang="en-US" sz="1500" kern="1200" dirty="0" smtClean="0"/>
            <a:t>Race</a:t>
          </a:r>
          <a:endParaRPr lang="en-US" sz="1500" kern="1200" dirty="0"/>
        </a:p>
        <a:p>
          <a:pPr marL="114300" lvl="1" indent="-114300" algn="l" defTabSz="666750">
            <a:lnSpc>
              <a:spcPct val="90000"/>
            </a:lnSpc>
            <a:spcBef>
              <a:spcPct val="0"/>
            </a:spcBef>
            <a:spcAft>
              <a:spcPct val="15000"/>
            </a:spcAft>
            <a:buChar char="••"/>
          </a:pPr>
          <a:r>
            <a:rPr lang="en-US" sz="1500" kern="1200" dirty="0" smtClean="0"/>
            <a:t>Family history</a:t>
          </a:r>
          <a:endParaRPr lang="en-US" sz="1500" kern="1200" dirty="0"/>
        </a:p>
        <a:p>
          <a:pPr marL="114300" lvl="1" indent="-114300" algn="l" defTabSz="666750">
            <a:lnSpc>
              <a:spcPct val="90000"/>
            </a:lnSpc>
            <a:spcBef>
              <a:spcPct val="0"/>
            </a:spcBef>
            <a:spcAft>
              <a:spcPct val="15000"/>
            </a:spcAft>
            <a:buChar char="••"/>
          </a:pPr>
          <a:r>
            <a:rPr lang="en-US" sz="1500" kern="1200" dirty="0" smtClean="0"/>
            <a:t>Small body frame</a:t>
          </a:r>
          <a:endParaRPr lang="en-US" sz="1500" kern="1200" dirty="0"/>
        </a:p>
      </dsp:txBody>
      <dsp:txXfrm rot="5400000">
        <a:off x="4588" y="812799"/>
        <a:ext cx="1609756" cy="2438400"/>
      </dsp:txXfrm>
    </dsp:sp>
    <dsp:sp modelId="{E45FA2A7-B5B7-4E07-B041-1DD25AD785E5}">
      <dsp:nvSpPr>
        <dsp:cNvPr id="0" name=""/>
        <dsp:cNvSpPr/>
      </dsp:nvSpPr>
      <dsp:spPr>
        <a:xfrm rot="16200000">
          <a:off x="507953" y="1227121"/>
          <a:ext cx="4064000" cy="1609756"/>
        </a:xfrm>
        <a:prstGeom prst="flowChartManualOperation">
          <a:avLst/>
        </a:prstGeom>
        <a:solidFill>
          <a:schemeClr val="accent6">
            <a:alpha val="90000"/>
            <a:hueOff val="0"/>
            <a:satOff val="0"/>
            <a:lumOff val="0"/>
            <a:alphaOff val="-1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0" tIns="0" rIns="121025" bIns="0" numCol="1" spcCol="1270" anchor="t" anchorCtr="0">
          <a:noAutofit/>
        </a:bodyPr>
        <a:lstStyle/>
        <a:p>
          <a:pPr lvl="0" algn="l" defTabSz="844550">
            <a:lnSpc>
              <a:spcPct val="90000"/>
            </a:lnSpc>
            <a:spcBef>
              <a:spcPct val="0"/>
            </a:spcBef>
            <a:spcAft>
              <a:spcPct val="35000"/>
            </a:spcAft>
          </a:pPr>
          <a:r>
            <a:rPr lang="en-US" sz="1900" kern="1200" dirty="0" smtClean="0"/>
            <a:t>Medical conditions</a:t>
          </a:r>
          <a:endParaRPr lang="en-US" sz="1900" kern="1200" dirty="0"/>
        </a:p>
        <a:p>
          <a:pPr marL="114300" lvl="1" indent="-114300" algn="l" defTabSz="666750">
            <a:lnSpc>
              <a:spcPct val="90000"/>
            </a:lnSpc>
            <a:spcBef>
              <a:spcPct val="0"/>
            </a:spcBef>
            <a:spcAft>
              <a:spcPct val="15000"/>
            </a:spcAft>
            <a:buChar char="••"/>
          </a:pPr>
          <a:r>
            <a:rPr lang="en-US" sz="1500" kern="1200" dirty="0" smtClean="0"/>
            <a:t>IBD</a:t>
          </a:r>
          <a:endParaRPr lang="en-US" sz="1500" kern="1200" dirty="0"/>
        </a:p>
        <a:p>
          <a:pPr marL="114300" lvl="1" indent="-114300" algn="l" defTabSz="666750">
            <a:lnSpc>
              <a:spcPct val="90000"/>
            </a:lnSpc>
            <a:spcBef>
              <a:spcPct val="0"/>
            </a:spcBef>
            <a:spcAft>
              <a:spcPct val="15000"/>
            </a:spcAft>
            <a:buChar char="••"/>
          </a:pPr>
          <a:r>
            <a:rPr lang="en-US" sz="1500" kern="1200" dirty="0" smtClean="0"/>
            <a:t>Liver disease</a:t>
          </a:r>
          <a:endParaRPr lang="en-US" sz="1500" kern="1200" dirty="0"/>
        </a:p>
        <a:p>
          <a:pPr marL="114300" lvl="1" indent="-114300" algn="l" defTabSz="666750">
            <a:lnSpc>
              <a:spcPct val="90000"/>
            </a:lnSpc>
            <a:spcBef>
              <a:spcPct val="0"/>
            </a:spcBef>
            <a:spcAft>
              <a:spcPct val="15000"/>
            </a:spcAft>
            <a:buChar char="••"/>
          </a:pPr>
          <a:r>
            <a:rPr lang="en-US" sz="1500" kern="1200" dirty="0" smtClean="0"/>
            <a:t>Celiac</a:t>
          </a:r>
          <a:endParaRPr lang="en-US" sz="1500" kern="1200" dirty="0"/>
        </a:p>
        <a:p>
          <a:pPr marL="114300" lvl="1" indent="-114300" algn="l" defTabSz="666750">
            <a:lnSpc>
              <a:spcPct val="90000"/>
            </a:lnSpc>
            <a:spcBef>
              <a:spcPct val="0"/>
            </a:spcBef>
            <a:spcAft>
              <a:spcPct val="15000"/>
            </a:spcAft>
            <a:buChar char="••"/>
          </a:pPr>
          <a:r>
            <a:rPr lang="en-US" sz="1500" kern="1200" dirty="0" smtClean="0"/>
            <a:t>Rheumatoid arthritis</a:t>
          </a:r>
        </a:p>
        <a:p>
          <a:pPr marL="114300" lvl="1" indent="-114300" algn="l" defTabSz="666750">
            <a:lnSpc>
              <a:spcPct val="90000"/>
            </a:lnSpc>
            <a:spcBef>
              <a:spcPct val="0"/>
            </a:spcBef>
            <a:spcAft>
              <a:spcPct val="15000"/>
            </a:spcAft>
            <a:buChar char="••"/>
          </a:pPr>
          <a:endParaRPr lang="en-US" sz="1500" kern="1200" dirty="0"/>
        </a:p>
        <a:p>
          <a:pPr marL="114300" lvl="1" indent="-114300" algn="l" defTabSz="666750">
            <a:lnSpc>
              <a:spcPct val="90000"/>
            </a:lnSpc>
            <a:spcBef>
              <a:spcPct val="0"/>
            </a:spcBef>
            <a:spcAft>
              <a:spcPct val="15000"/>
            </a:spcAft>
            <a:buChar char="••"/>
          </a:pPr>
          <a:endParaRPr lang="en-US" sz="1500" kern="1200" dirty="0"/>
        </a:p>
      </dsp:txBody>
      <dsp:txXfrm rot="5400000">
        <a:off x="1735075" y="812799"/>
        <a:ext cx="1609756" cy="2438400"/>
      </dsp:txXfrm>
    </dsp:sp>
    <dsp:sp modelId="{F9109843-C5ED-4694-ADB1-57E3F2CF617D}">
      <dsp:nvSpPr>
        <dsp:cNvPr id="0" name=""/>
        <dsp:cNvSpPr/>
      </dsp:nvSpPr>
      <dsp:spPr>
        <a:xfrm rot="16200000">
          <a:off x="2238442" y="1227121"/>
          <a:ext cx="4064000" cy="1609756"/>
        </a:xfrm>
        <a:prstGeom prst="flowChartManualOperation">
          <a:avLst/>
        </a:prstGeom>
        <a:solidFill>
          <a:schemeClr val="accent6">
            <a:alpha val="90000"/>
            <a:hueOff val="0"/>
            <a:satOff val="0"/>
            <a:lumOff val="0"/>
            <a:alphaOff val="-2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0" tIns="0" rIns="121025" bIns="0" numCol="1" spcCol="1270" anchor="t" anchorCtr="0">
          <a:noAutofit/>
        </a:bodyPr>
        <a:lstStyle/>
        <a:p>
          <a:pPr lvl="0" algn="l" defTabSz="844550">
            <a:lnSpc>
              <a:spcPct val="90000"/>
            </a:lnSpc>
            <a:spcBef>
              <a:spcPct val="0"/>
            </a:spcBef>
            <a:spcAft>
              <a:spcPct val="35000"/>
            </a:spcAft>
          </a:pPr>
          <a:r>
            <a:rPr lang="en-US" sz="1900" kern="1200" dirty="0" smtClean="0"/>
            <a:t>Hormone levels</a:t>
          </a:r>
          <a:endParaRPr lang="en-US" sz="1900" kern="1200" dirty="0"/>
        </a:p>
        <a:p>
          <a:pPr marL="114300" lvl="1" indent="-114300" algn="l" defTabSz="666750">
            <a:lnSpc>
              <a:spcPct val="90000"/>
            </a:lnSpc>
            <a:spcBef>
              <a:spcPct val="0"/>
            </a:spcBef>
            <a:spcAft>
              <a:spcPct val="15000"/>
            </a:spcAft>
            <a:buChar char="••"/>
          </a:pPr>
          <a:r>
            <a:rPr lang="en-US" sz="1500" kern="1200" dirty="0" smtClean="0"/>
            <a:t>Menopause</a:t>
          </a:r>
          <a:endParaRPr lang="en-US" sz="1500" kern="1200" dirty="0"/>
        </a:p>
        <a:p>
          <a:pPr marL="114300" lvl="1" indent="-114300" algn="l" defTabSz="666750">
            <a:lnSpc>
              <a:spcPct val="90000"/>
            </a:lnSpc>
            <a:spcBef>
              <a:spcPct val="0"/>
            </a:spcBef>
            <a:spcAft>
              <a:spcPct val="15000"/>
            </a:spcAft>
            <a:buChar char="••"/>
          </a:pPr>
          <a:r>
            <a:rPr lang="en-US" sz="1500" kern="1200" dirty="0" smtClean="0"/>
            <a:t>Hyperthyroid</a:t>
          </a:r>
          <a:endParaRPr lang="en-US" sz="1500" kern="1200" dirty="0"/>
        </a:p>
      </dsp:txBody>
      <dsp:txXfrm rot="5400000">
        <a:off x="3465564" y="812799"/>
        <a:ext cx="1609756" cy="2438400"/>
      </dsp:txXfrm>
    </dsp:sp>
    <dsp:sp modelId="{65D05750-063F-4256-90AE-BD7C59DB0395}">
      <dsp:nvSpPr>
        <dsp:cNvPr id="0" name=""/>
        <dsp:cNvSpPr/>
      </dsp:nvSpPr>
      <dsp:spPr>
        <a:xfrm rot="16200000">
          <a:off x="3968930" y="1227121"/>
          <a:ext cx="4064000" cy="1609756"/>
        </a:xfrm>
        <a:prstGeom prst="flowChartManualOperation">
          <a:avLst/>
        </a:prstGeom>
        <a:solidFill>
          <a:schemeClr val="accent6">
            <a:alpha val="90000"/>
            <a:hueOff val="0"/>
            <a:satOff val="0"/>
            <a:lumOff val="0"/>
            <a:alphaOff val="-30000"/>
          </a:schemeClr>
        </a:solidFill>
        <a:ln w="762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0" tIns="0" rIns="121025" bIns="0" numCol="1" spcCol="1270" anchor="t" anchorCtr="0">
          <a:noAutofit/>
        </a:bodyPr>
        <a:lstStyle/>
        <a:p>
          <a:pPr lvl="0" algn="l" defTabSz="844550">
            <a:lnSpc>
              <a:spcPct val="90000"/>
            </a:lnSpc>
            <a:spcBef>
              <a:spcPct val="0"/>
            </a:spcBef>
            <a:spcAft>
              <a:spcPct val="35000"/>
            </a:spcAft>
          </a:pPr>
          <a:r>
            <a:rPr lang="en-US" sz="1900" kern="1200" smtClean="0"/>
            <a:t>Diet &amp; Drugs</a:t>
          </a:r>
          <a:endParaRPr lang="en-US" sz="1900" kern="1200" dirty="0" smtClean="0"/>
        </a:p>
        <a:p>
          <a:pPr marL="114300" lvl="1" indent="-114300" algn="l" defTabSz="666750">
            <a:lnSpc>
              <a:spcPct val="90000"/>
            </a:lnSpc>
            <a:spcBef>
              <a:spcPct val="0"/>
            </a:spcBef>
            <a:spcAft>
              <a:spcPct val="15000"/>
            </a:spcAft>
            <a:buChar char="••"/>
          </a:pPr>
          <a:r>
            <a:rPr lang="en-US" sz="1500" kern="1200" dirty="0" smtClean="0"/>
            <a:t>Low calcium intake</a:t>
          </a:r>
          <a:endParaRPr lang="en-US" sz="1500" kern="1200" dirty="0"/>
        </a:p>
        <a:p>
          <a:pPr marL="114300" lvl="1" indent="-114300" algn="l" defTabSz="666750">
            <a:lnSpc>
              <a:spcPct val="90000"/>
            </a:lnSpc>
            <a:spcBef>
              <a:spcPct val="0"/>
            </a:spcBef>
            <a:spcAft>
              <a:spcPct val="15000"/>
            </a:spcAft>
            <a:buChar char="••"/>
          </a:pPr>
          <a:r>
            <a:rPr lang="en-US" sz="1500" kern="1200" dirty="0" smtClean="0"/>
            <a:t>Low Vitamin D</a:t>
          </a:r>
          <a:endParaRPr lang="en-US" sz="1500" kern="1200" dirty="0"/>
        </a:p>
        <a:p>
          <a:pPr marL="114300" lvl="1" indent="-114300" algn="l" defTabSz="666750">
            <a:lnSpc>
              <a:spcPct val="90000"/>
            </a:lnSpc>
            <a:spcBef>
              <a:spcPct val="0"/>
            </a:spcBef>
            <a:spcAft>
              <a:spcPct val="15000"/>
            </a:spcAft>
            <a:buChar char="••"/>
          </a:pPr>
          <a:r>
            <a:rPr lang="en-US" sz="1500" kern="1200" dirty="0" smtClean="0"/>
            <a:t>Malnutrition</a:t>
          </a:r>
          <a:endParaRPr lang="en-US" sz="1500" kern="1200" dirty="0"/>
        </a:p>
        <a:p>
          <a:pPr marL="114300" lvl="1" indent="-114300" algn="l" defTabSz="666750">
            <a:lnSpc>
              <a:spcPct val="90000"/>
            </a:lnSpc>
            <a:spcBef>
              <a:spcPct val="0"/>
            </a:spcBef>
            <a:spcAft>
              <a:spcPct val="15000"/>
            </a:spcAft>
            <a:buChar char="••"/>
          </a:pPr>
          <a:r>
            <a:rPr lang="en-US" sz="1500" kern="1200" smtClean="0"/>
            <a:t>Steroids</a:t>
          </a:r>
          <a:endParaRPr lang="en-US" sz="1500" kern="1200" dirty="0"/>
        </a:p>
        <a:p>
          <a:pPr marL="114300" lvl="1" indent="-114300" algn="l" defTabSz="666750">
            <a:lnSpc>
              <a:spcPct val="90000"/>
            </a:lnSpc>
            <a:spcBef>
              <a:spcPct val="0"/>
            </a:spcBef>
            <a:spcAft>
              <a:spcPct val="15000"/>
            </a:spcAft>
            <a:buChar char="••"/>
          </a:pPr>
          <a:r>
            <a:rPr lang="en-US" sz="1500" kern="1200" smtClean="0"/>
            <a:t>Antacids (PPI)</a:t>
          </a:r>
          <a:endParaRPr lang="en-US" sz="1500" kern="1200" dirty="0"/>
        </a:p>
      </dsp:txBody>
      <dsp:txXfrm rot="5400000">
        <a:off x="5196052" y="812799"/>
        <a:ext cx="1609756" cy="2438400"/>
      </dsp:txXfrm>
    </dsp:sp>
    <dsp:sp modelId="{CA08B590-434C-4C88-84CC-AF634398BD71}">
      <dsp:nvSpPr>
        <dsp:cNvPr id="0" name=""/>
        <dsp:cNvSpPr/>
      </dsp:nvSpPr>
      <dsp:spPr>
        <a:xfrm rot="16200000">
          <a:off x="5699418" y="1227121"/>
          <a:ext cx="4064000" cy="1609756"/>
        </a:xfrm>
        <a:prstGeom prst="flowChartManualOperation">
          <a:avLst/>
        </a:prstGeom>
        <a:solidFill>
          <a:schemeClr val="accent6">
            <a:alpha val="90000"/>
            <a:hueOff val="0"/>
            <a:satOff val="0"/>
            <a:lumOff val="0"/>
            <a:alphaOff val="-40000"/>
          </a:schemeClr>
        </a:solidFill>
        <a:ln w="57150" cap="flat" cmpd="sng" algn="ctr">
          <a:solidFill>
            <a:srgbClr val="7030A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0" tIns="0" rIns="121025" bIns="0" numCol="1" spcCol="1270" anchor="t" anchorCtr="0">
          <a:noAutofit/>
        </a:bodyPr>
        <a:lstStyle/>
        <a:p>
          <a:pPr lvl="0" algn="l" defTabSz="844550">
            <a:lnSpc>
              <a:spcPct val="90000"/>
            </a:lnSpc>
            <a:spcBef>
              <a:spcPct val="0"/>
            </a:spcBef>
            <a:spcAft>
              <a:spcPct val="35000"/>
            </a:spcAft>
          </a:pPr>
          <a:r>
            <a:rPr lang="en-US" sz="1900" kern="1200" dirty="0" smtClean="0"/>
            <a:t>Lifestyle</a:t>
          </a:r>
        </a:p>
        <a:p>
          <a:pPr marL="114300" lvl="1" indent="-114300" algn="l" defTabSz="666750">
            <a:lnSpc>
              <a:spcPct val="90000"/>
            </a:lnSpc>
            <a:spcBef>
              <a:spcPct val="0"/>
            </a:spcBef>
            <a:spcAft>
              <a:spcPct val="15000"/>
            </a:spcAft>
            <a:buChar char="••"/>
          </a:pPr>
          <a:r>
            <a:rPr lang="en-US" sz="1500" kern="1200" dirty="0" smtClean="0"/>
            <a:t>Smoking</a:t>
          </a:r>
        </a:p>
        <a:p>
          <a:pPr marL="114300" lvl="1" indent="-114300" algn="l" defTabSz="666750">
            <a:lnSpc>
              <a:spcPct val="90000"/>
            </a:lnSpc>
            <a:spcBef>
              <a:spcPct val="0"/>
            </a:spcBef>
            <a:spcAft>
              <a:spcPct val="15000"/>
            </a:spcAft>
            <a:buChar char="••"/>
          </a:pPr>
          <a:r>
            <a:rPr lang="en-US" sz="1500" kern="1200" dirty="0" smtClean="0"/>
            <a:t>Alcohol</a:t>
          </a:r>
        </a:p>
        <a:p>
          <a:pPr marL="114300" lvl="1" indent="-114300" algn="l" defTabSz="666750">
            <a:lnSpc>
              <a:spcPct val="90000"/>
            </a:lnSpc>
            <a:spcBef>
              <a:spcPct val="0"/>
            </a:spcBef>
            <a:spcAft>
              <a:spcPct val="15000"/>
            </a:spcAft>
            <a:buChar char="••"/>
          </a:pPr>
          <a:r>
            <a:rPr lang="en-US" sz="1500" kern="1200" dirty="0" smtClean="0"/>
            <a:t>Caffeine</a:t>
          </a:r>
        </a:p>
        <a:p>
          <a:pPr marL="114300" lvl="1" indent="-114300" algn="l" defTabSz="666750">
            <a:lnSpc>
              <a:spcPct val="90000"/>
            </a:lnSpc>
            <a:spcBef>
              <a:spcPct val="0"/>
            </a:spcBef>
            <a:spcAft>
              <a:spcPct val="15000"/>
            </a:spcAft>
            <a:buChar char="••"/>
          </a:pPr>
          <a:r>
            <a:rPr lang="en-US" sz="1500" kern="1200" dirty="0" smtClean="0"/>
            <a:t>Sedentary</a:t>
          </a:r>
        </a:p>
      </dsp:txBody>
      <dsp:txXfrm rot="5400000">
        <a:off x="6926540" y="812799"/>
        <a:ext cx="1609756" cy="24384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A19CFA-8143-4EDD-B68C-1FED3B18F6E8}">
      <dsp:nvSpPr>
        <dsp:cNvPr id="0" name=""/>
        <dsp:cNvSpPr/>
      </dsp:nvSpPr>
      <dsp:spPr>
        <a:xfrm>
          <a:off x="260901" y="0"/>
          <a:ext cx="1794212" cy="3318136"/>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tx1"/>
              </a:solidFill>
            </a:rPr>
            <a:t>Strength </a:t>
          </a:r>
          <a:endParaRPr lang="en-US" sz="2400" b="1" kern="1200" dirty="0">
            <a:solidFill>
              <a:schemeClr val="tx1"/>
            </a:solidFill>
          </a:endParaRPr>
        </a:p>
      </dsp:txBody>
      <dsp:txXfrm>
        <a:off x="260901" y="1327254"/>
        <a:ext cx="1794212" cy="1327254"/>
      </dsp:txXfrm>
    </dsp:sp>
    <dsp:sp modelId="{E3A590F0-69DD-4886-8FF1-9133946F5456}">
      <dsp:nvSpPr>
        <dsp:cNvPr id="0" name=""/>
        <dsp:cNvSpPr/>
      </dsp:nvSpPr>
      <dsp:spPr>
        <a:xfrm>
          <a:off x="605537" y="199088"/>
          <a:ext cx="1104939" cy="1104939"/>
        </a:xfrm>
        <a:prstGeom prst="ellipse">
          <a:avLst/>
        </a:prstGeom>
        <a:solidFill>
          <a:schemeClr val="accent5">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DD97CA5-67A0-410B-B8E7-1334FE34E7B1}">
      <dsp:nvSpPr>
        <dsp:cNvPr id="0" name=""/>
        <dsp:cNvSpPr/>
      </dsp:nvSpPr>
      <dsp:spPr>
        <a:xfrm>
          <a:off x="2130891" y="0"/>
          <a:ext cx="1638969" cy="3318136"/>
        </a:xfrm>
        <a:prstGeom prst="roundRect">
          <a:avLst>
            <a:gd name="adj" fmla="val 10000"/>
          </a:avLst>
        </a:prstGeom>
        <a:solidFill>
          <a:schemeClr val="accent5">
            <a:hueOff val="1445126"/>
            <a:satOff val="-2452"/>
            <a:lumOff val="-632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tx1"/>
              </a:solidFill>
            </a:rPr>
            <a:t>Balance</a:t>
          </a:r>
          <a:endParaRPr lang="en-US" sz="2400" b="1" kern="1200" dirty="0">
            <a:solidFill>
              <a:schemeClr val="tx1"/>
            </a:solidFill>
          </a:endParaRPr>
        </a:p>
      </dsp:txBody>
      <dsp:txXfrm>
        <a:off x="2130891" y="1327254"/>
        <a:ext cx="1638969" cy="1327254"/>
      </dsp:txXfrm>
    </dsp:sp>
    <dsp:sp modelId="{B3138B20-8953-47FC-AF23-16A69B1D11BC}">
      <dsp:nvSpPr>
        <dsp:cNvPr id="0" name=""/>
        <dsp:cNvSpPr/>
      </dsp:nvSpPr>
      <dsp:spPr>
        <a:xfrm>
          <a:off x="2397906" y="199088"/>
          <a:ext cx="1104939" cy="1104939"/>
        </a:xfrm>
        <a:prstGeom prst="ellipse">
          <a:avLst/>
        </a:prstGeom>
        <a:solidFill>
          <a:schemeClr val="accent5">
            <a:tint val="50000"/>
            <a:hueOff val="1519936"/>
            <a:satOff val="-4254"/>
            <a:lumOff val="-211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F1E9455-FB1F-49AC-A0D0-4C7D470F1766}">
      <dsp:nvSpPr>
        <dsp:cNvPr id="0" name=""/>
        <dsp:cNvSpPr/>
      </dsp:nvSpPr>
      <dsp:spPr>
        <a:xfrm>
          <a:off x="3845638" y="0"/>
          <a:ext cx="1534699" cy="3318136"/>
        </a:xfrm>
        <a:prstGeom prst="roundRect">
          <a:avLst>
            <a:gd name="adj" fmla="val 10000"/>
          </a:avLst>
        </a:prstGeom>
        <a:solidFill>
          <a:schemeClr val="accent5">
            <a:hueOff val="2890252"/>
            <a:satOff val="-4905"/>
            <a:lumOff val="-1264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tx1"/>
              </a:solidFill>
            </a:rPr>
            <a:t>Posture</a:t>
          </a:r>
          <a:endParaRPr lang="en-US" sz="2400" b="1" kern="1200" dirty="0">
            <a:solidFill>
              <a:schemeClr val="tx1"/>
            </a:solidFill>
          </a:endParaRPr>
        </a:p>
      </dsp:txBody>
      <dsp:txXfrm>
        <a:off x="3845638" y="1327254"/>
        <a:ext cx="1534699" cy="1327254"/>
      </dsp:txXfrm>
    </dsp:sp>
    <dsp:sp modelId="{DA3321B6-86CC-48E4-A934-DFA1F0C741FE}">
      <dsp:nvSpPr>
        <dsp:cNvPr id="0" name=""/>
        <dsp:cNvSpPr/>
      </dsp:nvSpPr>
      <dsp:spPr>
        <a:xfrm>
          <a:off x="4060519" y="199088"/>
          <a:ext cx="1104939" cy="1104939"/>
        </a:xfrm>
        <a:prstGeom prst="ellipse">
          <a:avLst/>
        </a:prstGeom>
        <a:solidFill>
          <a:schemeClr val="accent5">
            <a:tint val="50000"/>
            <a:hueOff val="3039873"/>
            <a:satOff val="-8509"/>
            <a:lumOff val="-423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432FD06-8952-41C7-B711-4C7C5B271752}">
      <dsp:nvSpPr>
        <dsp:cNvPr id="0" name=""/>
        <dsp:cNvSpPr/>
      </dsp:nvSpPr>
      <dsp:spPr>
        <a:xfrm>
          <a:off x="5456116" y="0"/>
          <a:ext cx="1490950" cy="3318136"/>
        </a:xfrm>
        <a:prstGeom prst="roundRect">
          <a:avLst>
            <a:gd name="adj" fmla="val 10000"/>
          </a:avLst>
        </a:prstGeom>
        <a:solidFill>
          <a:schemeClr val="accent5">
            <a:hueOff val="4335379"/>
            <a:satOff val="-7357"/>
            <a:lumOff val="-1897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tx1"/>
              </a:solidFill>
            </a:rPr>
            <a:t>Activity</a:t>
          </a:r>
          <a:endParaRPr lang="en-US" sz="2400" b="1" kern="1200" dirty="0">
            <a:solidFill>
              <a:schemeClr val="tx1"/>
            </a:solidFill>
          </a:endParaRPr>
        </a:p>
      </dsp:txBody>
      <dsp:txXfrm>
        <a:off x="5456116" y="1327254"/>
        <a:ext cx="1490950" cy="1327254"/>
      </dsp:txXfrm>
    </dsp:sp>
    <dsp:sp modelId="{2B9FA444-EF66-4D3A-8727-EC6EB353B881}">
      <dsp:nvSpPr>
        <dsp:cNvPr id="0" name=""/>
        <dsp:cNvSpPr/>
      </dsp:nvSpPr>
      <dsp:spPr>
        <a:xfrm>
          <a:off x="5649121" y="199088"/>
          <a:ext cx="1104939" cy="1104939"/>
        </a:xfrm>
        <a:prstGeom prst="ellipse">
          <a:avLst/>
        </a:prstGeom>
        <a:solidFill>
          <a:schemeClr val="accent5">
            <a:tint val="50000"/>
            <a:hueOff val="4559809"/>
            <a:satOff val="-12764"/>
            <a:lumOff val="-63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59E0EAC-1A34-4CC0-950C-19249D8E09A4}">
      <dsp:nvSpPr>
        <dsp:cNvPr id="0" name=""/>
        <dsp:cNvSpPr/>
      </dsp:nvSpPr>
      <dsp:spPr>
        <a:xfrm>
          <a:off x="7022844" y="0"/>
          <a:ext cx="2216875" cy="3318136"/>
        </a:xfrm>
        <a:prstGeom prst="roundRect">
          <a:avLst>
            <a:gd name="adj" fmla="val 10000"/>
          </a:avLst>
        </a:prstGeom>
        <a:solidFill>
          <a:schemeClr val="accent5">
            <a:hueOff val="5780505"/>
            <a:satOff val="-9810"/>
            <a:lumOff val="-2529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tx1"/>
              </a:solidFill>
            </a:rPr>
            <a:t>Mindfulness</a:t>
          </a:r>
          <a:endParaRPr lang="en-US" sz="2400" b="1" kern="1200" dirty="0">
            <a:solidFill>
              <a:schemeClr val="tx1"/>
            </a:solidFill>
          </a:endParaRPr>
        </a:p>
      </dsp:txBody>
      <dsp:txXfrm>
        <a:off x="7022844" y="1327254"/>
        <a:ext cx="2216875" cy="1327254"/>
      </dsp:txXfrm>
    </dsp:sp>
    <dsp:sp modelId="{602AB5C8-C217-4038-BF36-21B786ACCEDA}">
      <dsp:nvSpPr>
        <dsp:cNvPr id="0" name=""/>
        <dsp:cNvSpPr/>
      </dsp:nvSpPr>
      <dsp:spPr>
        <a:xfrm>
          <a:off x="7578812" y="199088"/>
          <a:ext cx="1104939" cy="1104939"/>
        </a:xfrm>
        <a:prstGeom prst="ellipse">
          <a:avLst/>
        </a:prstGeom>
        <a:solidFill>
          <a:schemeClr val="accent5">
            <a:tint val="50000"/>
            <a:hueOff val="6079745"/>
            <a:satOff val="-17018"/>
            <a:lumOff val="-847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4B41B71-A857-4FB8-AB70-B8B1FA54645C}">
      <dsp:nvSpPr>
        <dsp:cNvPr id="0" name=""/>
        <dsp:cNvSpPr/>
      </dsp:nvSpPr>
      <dsp:spPr>
        <a:xfrm>
          <a:off x="618405" y="2654508"/>
          <a:ext cx="8263810" cy="497720"/>
        </a:xfrm>
        <a:prstGeom prst="leftRightArrow">
          <a:avLst/>
        </a:prstGeom>
        <a:solidFill>
          <a:schemeClr val="accent5">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1963"/>
          </a:xfrm>
          <a:prstGeom prst="rect">
            <a:avLst/>
          </a:prstGeom>
        </p:spPr>
        <p:txBody>
          <a:bodyPr vert="horz" lIns="92382" tIns="46191" rIns="92382" bIns="46191"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927475" y="0"/>
            <a:ext cx="3005138" cy="461963"/>
          </a:xfrm>
          <a:prstGeom prst="rect">
            <a:avLst/>
          </a:prstGeom>
        </p:spPr>
        <p:txBody>
          <a:bodyPr vert="horz" lIns="92382" tIns="46191" rIns="92382" bIns="46191" rtlCol="0"/>
          <a:lstStyle>
            <a:lvl1pPr algn="r" fontAlgn="auto">
              <a:spcBef>
                <a:spcPts val="0"/>
              </a:spcBef>
              <a:spcAft>
                <a:spcPts val="0"/>
              </a:spcAft>
              <a:defRPr sz="1200">
                <a:latin typeface="+mn-lt"/>
                <a:cs typeface="+mn-cs"/>
              </a:defRPr>
            </a:lvl1pPr>
          </a:lstStyle>
          <a:p>
            <a:pPr>
              <a:defRPr/>
            </a:pPr>
            <a:fld id="{C8563310-4546-4B71-9EF3-A1B3B5281E33}" type="datetimeFigureOut">
              <a:rPr lang="en-US"/>
              <a:pPr>
                <a:defRPr/>
              </a:pPr>
              <a:t>6/21/2019</a:t>
            </a:fld>
            <a:endParaRPr lang="en-US"/>
          </a:p>
        </p:txBody>
      </p:sp>
      <p:sp>
        <p:nvSpPr>
          <p:cNvPr id="4" name="Footer Placeholder 3"/>
          <p:cNvSpPr>
            <a:spLocks noGrp="1"/>
          </p:cNvSpPr>
          <p:nvPr>
            <p:ph type="ftr" sz="quarter" idx="2"/>
          </p:nvPr>
        </p:nvSpPr>
        <p:spPr>
          <a:xfrm>
            <a:off x="0" y="8769350"/>
            <a:ext cx="3005138" cy="461963"/>
          </a:xfrm>
          <a:prstGeom prst="rect">
            <a:avLst/>
          </a:prstGeom>
        </p:spPr>
        <p:txBody>
          <a:bodyPr vert="horz" lIns="92382" tIns="46191" rIns="92382" bIns="46191"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927475" y="8769350"/>
            <a:ext cx="3005138" cy="461963"/>
          </a:xfrm>
          <a:prstGeom prst="rect">
            <a:avLst/>
          </a:prstGeom>
        </p:spPr>
        <p:txBody>
          <a:bodyPr vert="horz" lIns="92382" tIns="46191" rIns="92382" bIns="46191" rtlCol="0" anchor="b"/>
          <a:lstStyle>
            <a:lvl1pPr algn="r" fontAlgn="auto">
              <a:spcBef>
                <a:spcPts val="0"/>
              </a:spcBef>
              <a:spcAft>
                <a:spcPts val="0"/>
              </a:spcAft>
              <a:defRPr sz="1200">
                <a:latin typeface="+mn-lt"/>
                <a:cs typeface="+mn-cs"/>
              </a:defRPr>
            </a:lvl1pPr>
          </a:lstStyle>
          <a:p>
            <a:pPr>
              <a:defRPr/>
            </a:pPr>
            <a:fld id="{B35E70AA-D049-419E-ADF2-6F11CE1F2BA0}" type="slidenum">
              <a:rPr lang="en-US"/>
              <a:pPr>
                <a:defRPr/>
              </a:pPr>
              <a:t>‹#›</a:t>
            </a:fld>
            <a:endParaRPr lang="en-US"/>
          </a:p>
        </p:txBody>
      </p:sp>
    </p:spTree>
    <p:extLst>
      <p:ext uri="{BB962C8B-B14F-4D97-AF65-F5344CB8AC3E}">
        <p14:creationId xmlns:p14="http://schemas.microsoft.com/office/powerpoint/2010/main" val="7650657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1963"/>
          </a:xfrm>
          <a:prstGeom prst="rect">
            <a:avLst/>
          </a:prstGeom>
        </p:spPr>
        <p:txBody>
          <a:bodyPr vert="horz" lIns="92382" tIns="46191" rIns="92382" bIns="46191"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27475" y="0"/>
            <a:ext cx="3005138" cy="461963"/>
          </a:xfrm>
          <a:prstGeom prst="rect">
            <a:avLst/>
          </a:prstGeom>
        </p:spPr>
        <p:txBody>
          <a:bodyPr vert="horz" lIns="92382" tIns="46191" rIns="92382" bIns="46191" rtlCol="0"/>
          <a:lstStyle>
            <a:lvl1pPr algn="r" fontAlgn="auto">
              <a:spcBef>
                <a:spcPts val="0"/>
              </a:spcBef>
              <a:spcAft>
                <a:spcPts val="0"/>
              </a:spcAft>
              <a:defRPr sz="1200">
                <a:latin typeface="+mn-lt"/>
                <a:cs typeface="+mn-cs"/>
              </a:defRPr>
            </a:lvl1pPr>
          </a:lstStyle>
          <a:p>
            <a:pPr>
              <a:defRPr/>
            </a:pPr>
            <a:fld id="{FD13F159-D2C0-44A5-BC18-9FF70D3DC384}" type="datetimeFigureOut">
              <a:rPr lang="en-US"/>
              <a:pPr>
                <a:defRPr/>
              </a:pPr>
              <a:t>6/21/2019</a:t>
            </a:fld>
            <a:endParaRPr lang="en-US"/>
          </a:p>
        </p:txBody>
      </p:sp>
      <p:sp>
        <p:nvSpPr>
          <p:cNvPr id="4" name="Slide Image Placeholder 3"/>
          <p:cNvSpPr>
            <a:spLocks noGrp="1" noRot="1" noChangeAspect="1"/>
          </p:cNvSpPr>
          <p:nvPr>
            <p:ph type="sldImg" idx="2"/>
          </p:nvPr>
        </p:nvSpPr>
        <p:spPr>
          <a:xfrm>
            <a:off x="1158875" y="692150"/>
            <a:ext cx="4616450" cy="3462338"/>
          </a:xfrm>
          <a:prstGeom prst="rect">
            <a:avLst/>
          </a:prstGeom>
          <a:noFill/>
          <a:ln w="12700">
            <a:solidFill>
              <a:prstClr val="black"/>
            </a:solidFill>
          </a:ln>
        </p:spPr>
        <p:txBody>
          <a:bodyPr vert="horz" lIns="92382" tIns="46191" rIns="92382" bIns="46191" rtlCol="0" anchor="ctr"/>
          <a:lstStyle/>
          <a:p>
            <a:pPr lvl="0"/>
            <a:endParaRPr lang="en-US" noProof="0"/>
          </a:p>
        </p:txBody>
      </p:sp>
      <p:sp>
        <p:nvSpPr>
          <p:cNvPr id="5" name="Notes Placeholder 4"/>
          <p:cNvSpPr>
            <a:spLocks noGrp="1"/>
          </p:cNvSpPr>
          <p:nvPr>
            <p:ph type="body" sz="quarter" idx="3"/>
          </p:nvPr>
        </p:nvSpPr>
        <p:spPr>
          <a:xfrm>
            <a:off x="693738" y="4386263"/>
            <a:ext cx="5546725" cy="4154487"/>
          </a:xfrm>
          <a:prstGeom prst="rect">
            <a:avLst/>
          </a:prstGeom>
        </p:spPr>
        <p:txBody>
          <a:bodyPr vert="horz" wrap="square" lIns="92382" tIns="46191" rIns="92382" bIns="46191" numCol="1" anchor="t" anchorCtr="0" compatLnSpc="1">
            <a:prstTxWarp prst="textNoShape">
              <a:avLst/>
            </a:prstTxWarp>
            <a:normAutofit/>
          </a:bodyPr>
          <a:lstStyle/>
          <a:p>
            <a:pPr lvl="0"/>
            <a:r>
              <a:rPr lang="en-US" smtClean="0"/>
              <a:t>Click to edit Master text styles</a:t>
            </a:r>
          </a:p>
          <a:p>
            <a:pPr lvl="0"/>
            <a:r>
              <a:rPr lang="en-US" smtClean="0"/>
              <a:t>Second level</a:t>
            </a:r>
          </a:p>
          <a:p>
            <a:pPr lvl="0"/>
            <a:r>
              <a:rPr lang="en-US" smtClean="0"/>
              <a:t>Third level</a:t>
            </a:r>
          </a:p>
          <a:p>
            <a:pPr lvl="0"/>
            <a:r>
              <a:rPr lang="en-US" smtClean="0"/>
              <a:t>Fourth level</a:t>
            </a:r>
          </a:p>
          <a:p>
            <a:pPr lvl="0"/>
            <a:r>
              <a:rPr lang="en-US" smtClean="0"/>
              <a:t>Fifth level</a:t>
            </a:r>
          </a:p>
        </p:txBody>
      </p:sp>
      <p:sp>
        <p:nvSpPr>
          <p:cNvPr id="6" name="Footer Placeholder 5"/>
          <p:cNvSpPr>
            <a:spLocks noGrp="1"/>
          </p:cNvSpPr>
          <p:nvPr>
            <p:ph type="ftr" sz="quarter" idx="4"/>
          </p:nvPr>
        </p:nvSpPr>
        <p:spPr>
          <a:xfrm>
            <a:off x="0" y="8769350"/>
            <a:ext cx="3005138" cy="461963"/>
          </a:xfrm>
          <a:prstGeom prst="rect">
            <a:avLst/>
          </a:prstGeom>
        </p:spPr>
        <p:txBody>
          <a:bodyPr vert="horz" lIns="92382" tIns="46191" rIns="92382" bIns="46191"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27475" y="8769350"/>
            <a:ext cx="3005138" cy="461963"/>
          </a:xfrm>
          <a:prstGeom prst="rect">
            <a:avLst/>
          </a:prstGeom>
        </p:spPr>
        <p:txBody>
          <a:bodyPr vert="horz" lIns="92382" tIns="46191" rIns="92382" bIns="46191" rtlCol="0" anchor="b"/>
          <a:lstStyle>
            <a:lvl1pPr algn="r" fontAlgn="auto">
              <a:spcBef>
                <a:spcPts val="0"/>
              </a:spcBef>
              <a:spcAft>
                <a:spcPts val="0"/>
              </a:spcAft>
              <a:defRPr sz="1200">
                <a:latin typeface="+mn-lt"/>
                <a:cs typeface="+mn-cs"/>
              </a:defRPr>
            </a:lvl1pPr>
          </a:lstStyle>
          <a:p>
            <a:pPr>
              <a:defRPr/>
            </a:pPr>
            <a:fld id="{7DB2A8AD-D296-4D4F-B011-9008027F9263}" type="slidenum">
              <a:rPr lang="en-US"/>
              <a:pPr>
                <a:defRPr/>
              </a:pPr>
              <a:t>‹#›</a:t>
            </a:fld>
            <a:endParaRPr lang="en-US"/>
          </a:p>
        </p:txBody>
      </p:sp>
    </p:spTree>
    <p:extLst>
      <p:ext uri="{BB962C8B-B14F-4D97-AF65-F5344CB8AC3E}">
        <p14:creationId xmlns:p14="http://schemas.microsoft.com/office/powerpoint/2010/main" val="298563156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17" Type="http://schemas.openxmlformats.org/officeDocument/2006/relationships/hyperlink" Target="https://www.ncbi.nlm.nih.gov/pubmed/16886688" TargetMode="External"/><Relationship Id="rId299" Type="http://schemas.openxmlformats.org/officeDocument/2006/relationships/hyperlink" Target="https://www.ncbi.nlm.nih.gov/pubmed/18689402" TargetMode="External"/><Relationship Id="rId303" Type="http://schemas.openxmlformats.org/officeDocument/2006/relationships/hyperlink" Target="https://www.ncbi.nlm.nih.gov/pubmed/19321573" TargetMode="External"/><Relationship Id="rId21" Type="http://schemas.openxmlformats.org/officeDocument/2006/relationships/hyperlink" Target="https://www.ncbi.nlm.nih.gov/books/NBK56061/figure/ch3.f3/?report=objectonly" TargetMode="External"/><Relationship Id="rId42" Type="http://schemas.openxmlformats.org/officeDocument/2006/relationships/hyperlink" Target="https://www.ncbi.nlm.nih.gov/books/NBK56061/table/ch3.t1/?report=objectonly" TargetMode="External"/><Relationship Id="rId63" Type="http://schemas.openxmlformats.org/officeDocument/2006/relationships/hyperlink" Target="https://www.ncbi.nlm.nih.gov/pubmed/6978890" TargetMode="External"/><Relationship Id="rId84" Type="http://schemas.openxmlformats.org/officeDocument/2006/relationships/hyperlink" Target="https://www.ncbi.nlm.nih.gov/pubmed/19858320" TargetMode="External"/><Relationship Id="rId138" Type="http://schemas.openxmlformats.org/officeDocument/2006/relationships/hyperlink" Target="https://www.ncbi.nlm.nih.gov/pubmed/12166534" TargetMode="External"/><Relationship Id="rId159" Type="http://schemas.openxmlformats.org/officeDocument/2006/relationships/hyperlink" Target="https://www.ncbi.nlm.nih.gov/pubmed/18544622" TargetMode="External"/><Relationship Id="rId324" Type="http://schemas.openxmlformats.org/officeDocument/2006/relationships/hyperlink" Target="https://www.ncbi.nlm.nih.gov/books/NBK56061/?report=reader" TargetMode="External"/><Relationship Id="rId345" Type="http://schemas.openxmlformats.org/officeDocument/2006/relationships/hyperlink" Target="https://support.ncbi.nlm.nih.gov/ics/support/KBList.asp?Time=2019-06-20T14:51:36-04:00&amp;Snapshot=/projects/books/PBooks@5.22&amp;Host=portal103&amp;ncbi_phid=CE8A9CE6D0BCF6410000000003990213&amp;ncbi_session=CE8B2F33C65E4AF1_0242SID&amp;from=https://www.ncbi.nlm.nih.gov/books/NBK56061/&amp;Db=pmc&amp;folderID=134&amp;Ncbi_App=bookshelf&amp;Page=literature&amp;style=classic&amp;deptID=28049" TargetMode="External"/><Relationship Id="rId170" Type="http://schemas.openxmlformats.org/officeDocument/2006/relationships/hyperlink" Target="https://www.ncbi.nlm.nih.gov/pubmed/9790574" TargetMode="External"/><Relationship Id="rId191" Type="http://schemas.openxmlformats.org/officeDocument/2006/relationships/hyperlink" Target="https://www.ncbi.nlm.nih.gov/pubmed/16563471" TargetMode="External"/><Relationship Id="rId205" Type="http://schemas.openxmlformats.org/officeDocument/2006/relationships/hyperlink" Target="https://www.ncbi.nlm.nih.gov/pubmed/10926872" TargetMode="External"/><Relationship Id="rId226" Type="http://schemas.openxmlformats.org/officeDocument/2006/relationships/hyperlink" Target="https://www.ncbi.nlm.nih.gov/pubmed/7091022" TargetMode="External"/><Relationship Id="rId247" Type="http://schemas.openxmlformats.org/officeDocument/2006/relationships/hyperlink" Target="https://www.ncbi.nlm.nih.gov/pmc/articles/PMC2774516/" TargetMode="External"/><Relationship Id="rId107" Type="http://schemas.openxmlformats.org/officeDocument/2006/relationships/hyperlink" Target="https://www.ncbi.nlm.nih.gov/pubmed/17721433" TargetMode="External"/><Relationship Id="rId268" Type="http://schemas.openxmlformats.org/officeDocument/2006/relationships/hyperlink" Target="https://www.ncbi.nlm.nih.gov/pubmed/12470639" TargetMode="External"/><Relationship Id="rId289" Type="http://schemas.openxmlformats.org/officeDocument/2006/relationships/hyperlink" Target="https://www.ncbi.nlm.nih.gov/pubmed/2541158" TargetMode="External"/><Relationship Id="rId11" Type="http://schemas.openxmlformats.org/officeDocument/2006/relationships/hyperlink" Target="https://www.ncbi.nlm.nih.gov/books/n/nap13050/appendixes.app1/def-item/appendixes.app1.gl1-d110/" TargetMode="External"/><Relationship Id="rId32" Type="http://schemas.openxmlformats.org/officeDocument/2006/relationships/hyperlink" Target="https://www.ncbi.nlm.nih.gov/books/n/nap13050/ch4/" TargetMode="External"/><Relationship Id="rId53" Type="http://schemas.openxmlformats.org/officeDocument/2006/relationships/hyperlink" Target="https://www.ncbi.nlm.nih.gov/books/n/nap13050/appendixes.app1/def-item/appendixes.app1.gl1-d67/" TargetMode="External"/><Relationship Id="rId74" Type="http://schemas.openxmlformats.org/officeDocument/2006/relationships/hyperlink" Target="https://www.ncbi.nlm.nih.gov/pubmed/20059333" TargetMode="External"/><Relationship Id="rId128" Type="http://schemas.openxmlformats.org/officeDocument/2006/relationships/hyperlink" Target="https://www.ncbi.nlm.nih.gov/pubmed/20101473" TargetMode="External"/><Relationship Id="rId149" Type="http://schemas.openxmlformats.org/officeDocument/2006/relationships/hyperlink" Target="https://www.ncbi.nlm.nih.gov/pubmed/18550652" TargetMode="External"/><Relationship Id="rId314" Type="http://schemas.openxmlformats.org/officeDocument/2006/relationships/hyperlink" Target="https://www.ncbi.nlm.nih.gov/books/NBK56061/#_ch3_s2_" TargetMode="External"/><Relationship Id="rId335" Type="http://schemas.openxmlformats.org/officeDocument/2006/relationships/hyperlink" Target="https://www.ncbi.nlm.nih.gov/books/NBK56061/#ch3.rl1" TargetMode="External"/><Relationship Id="rId5" Type="http://schemas.openxmlformats.org/officeDocument/2006/relationships/hyperlink" Target="https://www.ncbi.nlm.nih.gov/books/n/nap13050/appendixes.app1/def-item/appendixes.app1.gl2-d109/" TargetMode="External"/><Relationship Id="rId95" Type="http://schemas.openxmlformats.org/officeDocument/2006/relationships/hyperlink" Target="https://www.ncbi.nlm.nih.gov/pubmed/8413473" TargetMode="External"/><Relationship Id="rId160" Type="http://schemas.openxmlformats.org/officeDocument/2006/relationships/hyperlink" Target="https://www.ncbi.nlm.nih.gov/pubmed/8903423" TargetMode="External"/><Relationship Id="rId181" Type="http://schemas.openxmlformats.org/officeDocument/2006/relationships/hyperlink" Target="https://www.ncbi.nlm.nih.gov/pubmed/20070897" TargetMode="External"/><Relationship Id="rId216" Type="http://schemas.openxmlformats.org/officeDocument/2006/relationships/hyperlink" Target="https://www.ncbi.nlm.nih.gov/pubmed/18755599" TargetMode="External"/><Relationship Id="rId237" Type="http://schemas.openxmlformats.org/officeDocument/2006/relationships/hyperlink" Target="https://www.ncbi.nlm.nih.gov/pubmed/18325178" TargetMode="External"/><Relationship Id="rId258" Type="http://schemas.openxmlformats.org/officeDocument/2006/relationships/hyperlink" Target="https://www.ncbi.nlm.nih.gov/pubmed/1644855" TargetMode="External"/><Relationship Id="rId279" Type="http://schemas.openxmlformats.org/officeDocument/2006/relationships/hyperlink" Target="https://www.ncbi.nlm.nih.gov/pubmed/19061980" TargetMode="External"/><Relationship Id="rId22" Type="http://schemas.openxmlformats.org/officeDocument/2006/relationships/hyperlink" Target="https://www.ncbi.nlm.nih.gov/books/n/nap13050/appendixes.app1/def-item/appendixes.app1.gl1-d23/" TargetMode="External"/><Relationship Id="rId43" Type="http://schemas.openxmlformats.org/officeDocument/2006/relationships/hyperlink" Target="https://www.ncbi.nlm.nih.gov/books/NBK56061/figure/ch3.f5/?report=objectonly" TargetMode="External"/><Relationship Id="rId64" Type="http://schemas.openxmlformats.org/officeDocument/2006/relationships/hyperlink" Target="https://www.ncbi.nlm.nih.gov/pmc/articles/PMC2777641/" TargetMode="External"/><Relationship Id="rId118" Type="http://schemas.openxmlformats.org/officeDocument/2006/relationships/hyperlink" Target="https://www.ncbi.nlm.nih.gov/pubmed/4305169" TargetMode="External"/><Relationship Id="rId139" Type="http://schemas.openxmlformats.org/officeDocument/2006/relationships/hyperlink" Target="https://www.ncbi.nlm.nih.gov/pmc/articles/PMC2664830/" TargetMode="External"/><Relationship Id="rId290" Type="http://schemas.openxmlformats.org/officeDocument/2006/relationships/hyperlink" Target="https://www.ncbi.nlm.nih.gov/pubmed/7038701" TargetMode="External"/><Relationship Id="rId304" Type="http://schemas.openxmlformats.org/officeDocument/2006/relationships/hyperlink" Target="http://laws.justice.gc.ca/PDF/Regulation/C/C.R.C.,_c._870.pdf" TargetMode="External"/><Relationship Id="rId325" Type="http://schemas.openxmlformats.org/officeDocument/2006/relationships/hyperlink" Target="https://www.ncbi.nlm.nih.gov/books/NBK56061/?report=printable" TargetMode="External"/><Relationship Id="rId346" Type="http://schemas.openxmlformats.org/officeDocument/2006/relationships/hyperlink" Target="https://www.nlm.nih.gov/privacy.html" TargetMode="External"/><Relationship Id="rId85" Type="http://schemas.openxmlformats.org/officeDocument/2006/relationships/hyperlink" Target="https://www.ncbi.nlm.nih.gov/pubmed/9278857" TargetMode="External"/><Relationship Id="rId150" Type="http://schemas.openxmlformats.org/officeDocument/2006/relationships/hyperlink" Target="https://www.ncbi.nlm.nih.gov/pmc/articles/PMC2266966/" TargetMode="External"/><Relationship Id="rId171" Type="http://schemas.openxmlformats.org/officeDocument/2006/relationships/hyperlink" Target="https://www.ncbi.nlm.nih.gov/pubmed/18689406" TargetMode="External"/><Relationship Id="rId192" Type="http://schemas.openxmlformats.org/officeDocument/2006/relationships/hyperlink" Target="https://www.ncbi.nlm.nih.gov/pubmed/16497887" TargetMode="External"/><Relationship Id="rId206" Type="http://schemas.openxmlformats.org/officeDocument/2006/relationships/hyperlink" Target="https://www.ncbi.nlm.nih.gov/pubmed/7734564" TargetMode="External"/><Relationship Id="rId227" Type="http://schemas.openxmlformats.org/officeDocument/2006/relationships/hyperlink" Target="https://www.ncbi.nlm.nih.gov/pubmed/2648151" TargetMode="External"/><Relationship Id="rId248" Type="http://schemas.openxmlformats.org/officeDocument/2006/relationships/hyperlink" Target="https://www.ncbi.nlm.nih.gov/pubmed/19915719" TargetMode="External"/><Relationship Id="rId269" Type="http://schemas.openxmlformats.org/officeDocument/2006/relationships/hyperlink" Target="https://www.ncbi.nlm.nih.gov/pubmed/2990641" TargetMode="External"/><Relationship Id="rId12" Type="http://schemas.openxmlformats.org/officeDocument/2006/relationships/hyperlink" Target="https://www.ncbi.nlm.nih.gov/books/NBK56061/box/ch3.box1/?report=objectonly" TargetMode="External"/><Relationship Id="rId33" Type="http://schemas.openxmlformats.org/officeDocument/2006/relationships/hyperlink" Target="https://www.ncbi.nlm.nih.gov/books/n/nap13050/appendixes.app1/def-item/appendixes.app1.gl1-d12/" TargetMode="External"/><Relationship Id="rId108" Type="http://schemas.openxmlformats.org/officeDocument/2006/relationships/hyperlink" Target="https://www.ncbi.nlm.nih.gov/pubmed/4372106" TargetMode="External"/><Relationship Id="rId129" Type="http://schemas.openxmlformats.org/officeDocument/2006/relationships/hyperlink" Target="https://www.ncbi.nlm.nih.gov/pubmed/16390606" TargetMode="External"/><Relationship Id="rId280" Type="http://schemas.openxmlformats.org/officeDocument/2006/relationships/hyperlink" Target="https://www.ncbi.nlm.nih.gov/pubmed/2085680" TargetMode="External"/><Relationship Id="rId315" Type="http://schemas.openxmlformats.org/officeDocument/2006/relationships/hyperlink" Target="https://www.ncbi.nlm.nih.gov/books/NBK56061/#_ch3_s5_" TargetMode="External"/><Relationship Id="rId336" Type="http://schemas.openxmlformats.org/officeDocument/2006/relationships/hyperlink" Target="https://www.ncbi.nlm.nih.gov/books/n/napcollect/" TargetMode="External"/><Relationship Id="rId54" Type="http://schemas.openxmlformats.org/officeDocument/2006/relationships/hyperlink" Target="https://www.ncbi.nlm.nih.gov/books/n/nap13050/appendixes.app1/def-item/appendixes.app1.gl1-d61/" TargetMode="External"/><Relationship Id="rId75" Type="http://schemas.openxmlformats.org/officeDocument/2006/relationships/hyperlink" Target="https://www.ncbi.nlm.nih.gov/pubmed/15208365" TargetMode="External"/><Relationship Id="rId96" Type="http://schemas.openxmlformats.org/officeDocument/2006/relationships/hyperlink" Target="https://www.ncbi.nlm.nih.gov/pmc/articles/PMC2698590/" TargetMode="External"/><Relationship Id="rId140" Type="http://schemas.openxmlformats.org/officeDocument/2006/relationships/hyperlink" Target="https://www.ncbi.nlm.nih.gov/pubmed/18177842" TargetMode="External"/><Relationship Id="rId161" Type="http://schemas.openxmlformats.org/officeDocument/2006/relationships/hyperlink" Target="https://www.ncbi.nlm.nih.gov/pubmed/9225173" TargetMode="External"/><Relationship Id="rId182" Type="http://schemas.openxmlformats.org/officeDocument/2006/relationships/hyperlink" Target="https://www.ncbi.nlm.nih.gov/pmc/articles/PMC2632995/" TargetMode="External"/><Relationship Id="rId217" Type="http://schemas.openxmlformats.org/officeDocument/2006/relationships/hyperlink" Target="https://www.ncbi.nlm.nih.gov/pubmed/17182549" TargetMode="External"/><Relationship Id="rId6" Type="http://schemas.openxmlformats.org/officeDocument/2006/relationships/hyperlink" Target="https://www.ncbi.nlm.nih.gov/books/n/nap13050/appendixes.app1/def-item/appendixes.app1.gl1-d1/" TargetMode="External"/><Relationship Id="rId238" Type="http://schemas.openxmlformats.org/officeDocument/2006/relationships/hyperlink" Target="https://www.ncbi.nlm.nih.gov/pubmed/10891358" TargetMode="External"/><Relationship Id="rId259" Type="http://schemas.openxmlformats.org/officeDocument/2006/relationships/hyperlink" Target="https://www.ncbi.nlm.nih.gov/pubmed/11079153" TargetMode="External"/><Relationship Id="rId23" Type="http://schemas.openxmlformats.org/officeDocument/2006/relationships/hyperlink" Target="https://www.ncbi.nlm.nih.gov/books/n/nap13050/appendixes.app1/def-item/appendixes.app1.gl2-d20/" TargetMode="External"/><Relationship Id="rId119" Type="http://schemas.openxmlformats.org/officeDocument/2006/relationships/hyperlink" Target="https://www.ncbi.nlm.nih.gov/pubmed/10877385" TargetMode="External"/><Relationship Id="rId270" Type="http://schemas.openxmlformats.org/officeDocument/2006/relationships/hyperlink" Target="https://www.ncbi.nlm.nih.gov/pubmed/9771862" TargetMode="External"/><Relationship Id="rId291" Type="http://schemas.openxmlformats.org/officeDocument/2006/relationships/hyperlink" Target="https://www.ncbi.nlm.nih.gov/pubmed/6317601" TargetMode="External"/><Relationship Id="rId305" Type="http://schemas.openxmlformats.org/officeDocument/2006/relationships/hyperlink" Target="https://www.ncbi.nlm.nih.gov/books/n/nap13050/appendixes.app1/def-item/appendixes.app1.gl2-d76/" TargetMode="External"/><Relationship Id="rId326" Type="http://schemas.openxmlformats.org/officeDocument/2006/relationships/hyperlink" Target="https://www.ncbi.nlm.nih.gov/books/NBK56061/#_ncbi_dlg_citbx_NBK56061" TargetMode="External"/><Relationship Id="rId44" Type="http://schemas.openxmlformats.org/officeDocument/2006/relationships/hyperlink" Target="https://www.ncbi.nlm.nih.gov/books/n/nap13050/appendixes.app1/def-item/appendixes.app1.gl1-d64/" TargetMode="External"/><Relationship Id="rId65" Type="http://schemas.openxmlformats.org/officeDocument/2006/relationships/hyperlink" Target="https://www.ncbi.nlm.nih.gov/pubmed/18689399" TargetMode="External"/><Relationship Id="rId86" Type="http://schemas.openxmlformats.org/officeDocument/2006/relationships/hyperlink" Target="https://www.ncbi.nlm.nih.gov/pubmed/15375018" TargetMode="External"/><Relationship Id="rId130" Type="http://schemas.openxmlformats.org/officeDocument/2006/relationships/hyperlink" Target="https://www.ncbi.nlm.nih.gov/pubmed/18795378" TargetMode="External"/><Relationship Id="rId151" Type="http://schemas.openxmlformats.org/officeDocument/2006/relationships/hyperlink" Target="https://www.ncbi.nlm.nih.gov/pubmed/18089691" TargetMode="External"/><Relationship Id="rId172" Type="http://schemas.openxmlformats.org/officeDocument/2006/relationships/hyperlink" Target="https://www.ncbi.nlm.nih.gov/pubmed/6607788" TargetMode="External"/><Relationship Id="rId193" Type="http://schemas.openxmlformats.org/officeDocument/2006/relationships/hyperlink" Target="https://www.ncbi.nlm.nih.gov/pubmed/17565275" TargetMode="External"/><Relationship Id="rId207" Type="http://schemas.openxmlformats.org/officeDocument/2006/relationships/hyperlink" Target="https://www.ncbi.nlm.nih.gov/pubmed/15498883" TargetMode="External"/><Relationship Id="rId228" Type="http://schemas.openxmlformats.org/officeDocument/2006/relationships/hyperlink" Target="https://www.ncbi.nlm.nih.gov/pubmed/17656603" TargetMode="External"/><Relationship Id="rId249" Type="http://schemas.openxmlformats.org/officeDocument/2006/relationships/hyperlink" Target="https://www.ncbi.nlm.nih.gov/pubmed/19056900" TargetMode="External"/><Relationship Id="rId13" Type="http://schemas.openxmlformats.org/officeDocument/2006/relationships/hyperlink" Target="https://www.ncbi.nlm.nih.gov/books/n/nap13050/appendixes.app1/def-item/appendixes.app1.gl1-d46/" TargetMode="External"/><Relationship Id="rId109" Type="http://schemas.openxmlformats.org/officeDocument/2006/relationships/hyperlink" Target="https://www.ncbi.nlm.nih.gov/pubmed/230941" TargetMode="External"/><Relationship Id="rId260" Type="http://schemas.openxmlformats.org/officeDocument/2006/relationships/hyperlink" Target="https://www.ncbi.nlm.nih.gov/pubmed/971575" TargetMode="External"/><Relationship Id="rId281" Type="http://schemas.openxmlformats.org/officeDocument/2006/relationships/hyperlink" Target="https://www.ncbi.nlm.nih.gov/pubmed/15225842" TargetMode="External"/><Relationship Id="rId316" Type="http://schemas.openxmlformats.org/officeDocument/2006/relationships/hyperlink" Target="https://www.ncbi.nlm.nih.gov/books/NBK56061/#_ch3_s11_" TargetMode="External"/><Relationship Id="rId337" Type="http://schemas.openxmlformats.org/officeDocument/2006/relationships/hyperlink" Target="https://www.ncbi.nlm.nih.gov/books/?Db=pmc&amp;DbFrom=books&amp;Cmd=Link&amp;LinkName=books_pmc_refs&amp;IdsFromResult=2518568" TargetMode="External"/><Relationship Id="rId34" Type="http://schemas.openxmlformats.org/officeDocument/2006/relationships/hyperlink" Target="https://www.ncbi.nlm.nih.gov/books/n/nap13050/appendixes.app1/def-item/appendixes.app1.gl2-d37/" TargetMode="External"/><Relationship Id="rId55" Type="http://schemas.openxmlformats.org/officeDocument/2006/relationships/hyperlink" Target="https://www.ncbi.nlm.nih.gov/books/n/nap13050/appendixes.app1/def-item/appendixes.app1.gl1-d87/" TargetMode="External"/><Relationship Id="rId76" Type="http://schemas.openxmlformats.org/officeDocument/2006/relationships/hyperlink" Target="https://www.ncbi.nlm.nih.gov/pubmed/4293764" TargetMode="External"/><Relationship Id="rId97" Type="http://schemas.openxmlformats.org/officeDocument/2006/relationships/hyperlink" Target="https://www.ncbi.nlm.nih.gov/pubmed/17254541" TargetMode="External"/><Relationship Id="rId120" Type="http://schemas.openxmlformats.org/officeDocument/2006/relationships/hyperlink" Target="https://www.ncbi.nlm.nih.gov/pmc/articles/PMC2542586/" TargetMode="External"/><Relationship Id="rId141" Type="http://schemas.openxmlformats.org/officeDocument/2006/relationships/hyperlink" Target="https://www.ncbi.nlm.nih.gov/pubmed/401479" TargetMode="External"/><Relationship Id="rId7" Type="http://schemas.openxmlformats.org/officeDocument/2006/relationships/hyperlink" Target="https://www.ncbi.nlm.nih.gov/books/n/nap13050/appendixes.app1/def-item/appendixes.app1.gl1-d2/" TargetMode="External"/><Relationship Id="rId162" Type="http://schemas.openxmlformats.org/officeDocument/2006/relationships/hyperlink" Target="https://www.ncbi.nlm.nih.gov/pubmed/15485861" TargetMode="External"/><Relationship Id="rId183" Type="http://schemas.openxmlformats.org/officeDocument/2006/relationships/hyperlink" Target="https://www.ncbi.nlm.nih.gov/pubmed/19152676" TargetMode="External"/><Relationship Id="rId218" Type="http://schemas.openxmlformats.org/officeDocument/2006/relationships/hyperlink" Target="https://www.ncbi.nlm.nih.gov/pubmed/17909142" TargetMode="External"/><Relationship Id="rId239" Type="http://schemas.openxmlformats.org/officeDocument/2006/relationships/hyperlink" Target="https://www.ncbi.nlm.nih.gov/pmc/articles/PMC423816/" TargetMode="External"/><Relationship Id="rId250" Type="http://schemas.openxmlformats.org/officeDocument/2006/relationships/hyperlink" Target="https://www.ncbi.nlm.nih.gov/pubmed/3839846" TargetMode="External"/><Relationship Id="rId271" Type="http://schemas.openxmlformats.org/officeDocument/2006/relationships/hyperlink" Target="https://www.ncbi.nlm.nih.gov/pmc/articles/PMC2857702/" TargetMode="External"/><Relationship Id="rId292" Type="http://schemas.openxmlformats.org/officeDocument/2006/relationships/hyperlink" Target="https://www.ncbi.nlm.nih.gov/pubmed/11315991" TargetMode="External"/><Relationship Id="rId306" Type="http://schemas.openxmlformats.org/officeDocument/2006/relationships/hyperlink" Target="http://www.ars.usda.gov/Services/docs.htm?docid=8964" TargetMode="External"/><Relationship Id="rId24" Type="http://schemas.openxmlformats.org/officeDocument/2006/relationships/hyperlink" Target="https://www.ncbi.nlm.nih.gov/books/n/nap13050/appendixes.app1/def-item/appendixes.app1.gl2-d5/" TargetMode="External"/><Relationship Id="rId45" Type="http://schemas.openxmlformats.org/officeDocument/2006/relationships/hyperlink" Target="https://www.ncbi.nlm.nih.gov/books/n/nap13050/appendixes.app1/def-item/appendixes.app1.gl1-d26/" TargetMode="External"/><Relationship Id="rId66" Type="http://schemas.openxmlformats.org/officeDocument/2006/relationships/hyperlink" Target="https://www.ncbi.nlm.nih.gov/pubmed/18541590" TargetMode="External"/><Relationship Id="rId87" Type="http://schemas.openxmlformats.org/officeDocument/2006/relationships/hyperlink" Target="https://www.ncbi.nlm.nih.gov/pubmed/19423731" TargetMode="External"/><Relationship Id="rId110" Type="http://schemas.openxmlformats.org/officeDocument/2006/relationships/hyperlink" Target="https://www.ncbi.nlm.nih.gov/pubmed/400608" TargetMode="External"/><Relationship Id="rId131" Type="http://schemas.openxmlformats.org/officeDocument/2006/relationships/hyperlink" Target="https://www.ncbi.nlm.nih.gov/pmc/articles/PMC47419/" TargetMode="External"/><Relationship Id="rId327" Type="http://schemas.openxmlformats.org/officeDocument/2006/relationships/hyperlink" Target="https://www.ncbi.nlm.nih.gov/books/n/nap13050/pdf/" TargetMode="External"/><Relationship Id="rId152" Type="http://schemas.openxmlformats.org/officeDocument/2006/relationships/hyperlink" Target="https://www.ncbi.nlm.nih.gov/pubmed/6788913" TargetMode="External"/><Relationship Id="rId173" Type="http://schemas.openxmlformats.org/officeDocument/2006/relationships/hyperlink" Target="https://www.ncbi.nlm.nih.gov/pubmed/2807147" TargetMode="External"/><Relationship Id="rId194" Type="http://schemas.openxmlformats.org/officeDocument/2006/relationships/hyperlink" Target="https://www.ncbi.nlm.nih.gov/pmc/articles/PMC2582909/" TargetMode="External"/><Relationship Id="rId208" Type="http://schemas.openxmlformats.org/officeDocument/2006/relationships/hyperlink" Target="https://www.ncbi.nlm.nih.gov/pubmed/16648549" TargetMode="External"/><Relationship Id="rId229" Type="http://schemas.openxmlformats.org/officeDocument/2006/relationships/hyperlink" Target="https://www.ncbi.nlm.nih.gov/pubmed/2547343" TargetMode="External"/><Relationship Id="rId240" Type="http://schemas.openxmlformats.org/officeDocument/2006/relationships/hyperlink" Target="https://www.ncbi.nlm.nih.gov/pubmed/3771798" TargetMode="External"/><Relationship Id="rId261" Type="http://schemas.openxmlformats.org/officeDocument/2006/relationships/hyperlink" Target="https://www.ncbi.nlm.nih.gov/pmc/articles/PMC2581841/" TargetMode="External"/><Relationship Id="rId14" Type="http://schemas.openxmlformats.org/officeDocument/2006/relationships/hyperlink" Target="https://www.ncbi.nlm.nih.gov/books/n/nap13050/appendixes.app1/def-item/appendixes.app1.gl1-d105/" TargetMode="External"/><Relationship Id="rId35" Type="http://schemas.openxmlformats.org/officeDocument/2006/relationships/hyperlink" Target="https://www.ncbi.nlm.nih.gov/books/n/nap13050/appendixes.app1/def-item/appendixes.app1.gl1-d27/" TargetMode="External"/><Relationship Id="rId56" Type="http://schemas.openxmlformats.org/officeDocument/2006/relationships/hyperlink" Target="https://www.ncbi.nlm.nih.gov/books/n/nap13050/appendixes.app1/def-item/appendixes.app1.gl1-d96/" TargetMode="External"/><Relationship Id="rId77" Type="http://schemas.openxmlformats.org/officeDocument/2006/relationships/hyperlink" Target="https://www.ncbi.nlm.nih.gov/pmc/articles/PMC2729752/" TargetMode="External"/><Relationship Id="rId100" Type="http://schemas.openxmlformats.org/officeDocument/2006/relationships/hyperlink" Target="https://www.ncbi.nlm.nih.gov/pmc/articles/PMC1673157/" TargetMode="External"/><Relationship Id="rId282" Type="http://schemas.openxmlformats.org/officeDocument/2006/relationships/hyperlink" Target="https://www.ncbi.nlm.nih.gov/pubmed/15225759" TargetMode="External"/><Relationship Id="rId317" Type="http://schemas.openxmlformats.org/officeDocument/2006/relationships/hyperlink" Target="https://www.ncbi.nlm.nih.gov/books/NBK56061/#_ch3_s16_" TargetMode="External"/><Relationship Id="rId338" Type="http://schemas.openxmlformats.org/officeDocument/2006/relationships/hyperlink" Target="https://www.ncbi.nlm.nih.gov/books/?Db=pubmed&amp;DbFrom=books&amp;Cmd=Link&amp;LinkName=books_pubmed_refs&amp;IdsFromResult=2518568" TargetMode="External"/><Relationship Id="rId8" Type="http://schemas.openxmlformats.org/officeDocument/2006/relationships/hyperlink" Target="https://www.ncbi.nlm.nih.gov/books/n/nap13050/appendixes.app1/def-item/appendixes.app1.gl1-d24/" TargetMode="External"/><Relationship Id="rId98" Type="http://schemas.openxmlformats.org/officeDocument/2006/relationships/hyperlink" Target="https://www.ncbi.nlm.nih.gov/pmc/articles/PMC4450819/" TargetMode="External"/><Relationship Id="rId121" Type="http://schemas.openxmlformats.org/officeDocument/2006/relationships/hyperlink" Target="https://www.ncbi.nlm.nih.gov/pubmed/18492843" TargetMode="External"/><Relationship Id="rId142" Type="http://schemas.openxmlformats.org/officeDocument/2006/relationships/hyperlink" Target="https://www.ncbi.nlm.nih.gov/pubmed/17368179" TargetMode="External"/><Relationship Id="rId163" Type="http://schemas.openxmlformats.org/officeDocument/2006/relationships/hyperlink" Target="https://www.ncbi.nlm.nih.gov/pubmed/15956292" TargetMode="External"/><Relationship Id="rId184" Type="http://schemas.openxmlformats.org/officeDocument/2006/relationships/hyperlink" Target="https://www.ncbi.nlm.nih.gov/pubmed/15781666" TargetMode="External"/><Relationship Id="rId219" Type="http://schemas.openxmlformats.org/officeDocument/2006/relationships/hyperlink" Target="https://www.ncbi.nlm.nih.gov/pmc/articles/PMC2453093/" TargetMode="External"/><Relationship Id="rId230" Type="http://schemas.openxmlformats.org/officeDocument/2006/relationships/hyperlink" Target="https://www.ncbi.nlm.nih.gov/pmc/articles/PMC4042194/" TargetMode="External"/><Relationship Id="rId251" Type="http://schemas.openxmlformats.org/officeDocument/2006/relationships/hyperlink" Target="https://www.ncbi.nlm.nih.gov/pubmed/20444619" TargetMode="External"/><Relationship Id="rId25" Type="http://schemas.openxmlformats.org/officeDocument/2006/relationships/hyperlink" Target="https://www.ncbi.nlm.nih.gov/books/n/nap13050/ch2/" TargetMode="External"/><Relationship Id="rId46" Type="http://schemas.openxmlformats.org/officeDocument/2006/relationships/hyperlink" Target="https://www.ncbi.nlm.nih.gov/books/n/nap13050/appendixes.app1/def-item/appendixes.app1.gl1-d48/" TargetMode="External"/><Relationship Id="rId67" Type="http://schemas.openxmlformats.org/officeDocument/2006/relationships/hyperlink" Target="https://www.ncbi.nlm.nih.gov/pubmed/15531486" TargetMode="External"/><Relationship Id="rId116" Type="http://schemas.openxmlformats.org/officeDocument/2006/relationships/hyperlink" Target="https://www.ncbi.nlm.nih.gov/pubmed/20136908" TargetMode="External"/><Relationship Id="rId137" Type="http://schemas.openxmlformats.org/officeDocument/2006/relationships/hyperlink" Target="https://www.ncbi.nlm.nih.gov/pubmed/8390483" TargetMode="External"/><Relationship Id="rId158" Type="http://schemas.openxmlformats.org/officeDocument/2006/relationships/hyperlink" Target="https://www.ncbi.nlm.nih.gov/pubmed/4340673" TargetMode="External"/><Relationship Id="rId272" Type="http://schemas.openxmlformats.org/officeDocument/2006/relationships/hyperlink" Target="https://www.ncbi.nlm.nih.gov/pubmed/20164683" TargetMode="External"/><Relationship Id="rId293" Type="http://schemas.openxmlformats.org/officeDocument/2006/relationships/hyperlink" Target="https://www.ncbi.nlm.nih.gov/pubmed/10966885" TargetMode="External"/><Relationship Id="rId302" Type="http://schemas.openxmlformats.org/officeDocument/2006/relationships/hyperlink" Target="https://www.ncbi.nlm.nih.gov/pubmed/15178742" TargetMode="External"/><Relationship Id="rId307" Type="http://schemas.openxmlformats.org/officeDocument/2006/relationships/hyperlink" Target="http://www.ars.usda.gov/main/site_main.htm?modecode=12-35-45-00" TargetMode="External"/><Relationship Id="rId323" Type="http://schemas.openxmlformats.org/officeDocument/2006/relationships/hyperlink" Target="https://www.ncbi.nlm.nih.gov/books/n/nap13050/" TargetMode="External"/><Relationship Id="rId328" Type="http://schemas.openxmlformats.org/officeDocument/2006/relationships/hyperlink" Target="https://www.ncbi.nlm.nih.gov/books/NBK56061/#ch3.s1" TargetMode="External"/><Relationship Id="rId344" Type="http://schemas.openxmlformats.org/officeDocument/2006/relationships/hyperlink" Target="https://www.ncbi.nlm.nih.gov/sites/myncbi/recentactivity" TargetMode="External"/><Relationship Id="rId20" Type="http://schemas.openxmlformats.org/officeDocument/2006/relationships/hyperlink" Target="https://www.ncbi.nlm.nih.gov/books/n/nap13050/appendixes.app1/def-item/appendixes.app1.gl2-d26/" TargetMode="External"/><Relationship Id="rId41" Type="http://schemas.openxmlformats.org/officeDocument/2006/relationships/hyperlink" Target="https://www.ncbi.nlm.nih.gov/books/n/nap13050/appendixes.app1/def-item/appendixes.app1.gl1-d103/" TargetMode="External"/><Relationship Id="rId62" Type="http://schemas.openxmlformats.org/officeDocument/2006/relationships/hyperlink" Target="https://www.ncbi.nlm.nih.gov/pubmed/18212810" TargetMode="External"/><Relationship Id="rId83" Type="http://schemas.openxmlformats.org/officeDocument/2006/relationships/hyperlink" Target="https://www.ncbi.nlm.nih.gov/pmc/articles/PMC2805478/" TargetMode="External"/><Relationship Id="rId88" Type="http://schemas.openxmlformats.org/officeDocument/2006/relationships/hyperlink" Target="https://www.ncbi.nlm.nih.gov/pubmed/19103962" TargetMode="External"/><Relationship Id="rId111" Type="http://schemas.openxmlformats.org/officeDocument/2006/relationships/hyperlink" Target="https://www.ncbi.nlm.nih.gov/pubmed/6311080" TargetMode="External"/><Relationship Id="rId132" Type="http://schemas.openxmlformats.org/officeDocument/2006/relationships/hyperlink" Target="https://www.ncbi.nlm.nih.gov/pubmed/7690968" TargetMode="External"/><Relationship Id="rId153" Type="http://schemas.openxmlformats.org/officeDocument/2006/relationships/hyperlink" Target="https://www.ncbi.nlm.nih.gov/pubmed/4053351" TargetMode="External"/><Relationship Id="rId174" Type="http://schemas.openxmlformats.org/officeDocument/2006/relationships/hyperlink" Target="https://www.ncbi.nlm.nih.gov/pubmed/11705326" TargetMode="External"/><Relationship Id="rId179" Type="http://schemas.openxmlformats.org/officeDocument/2006/relationships/hyperlink" Target="https://www.ncbi.nlm.nih.gov/pubmed/9408745" TargetMode="External"/><Relationship Id="rId195" Type="http://schemas.openxmlformats.org/officeDocument/2006/relationships/hyperlink" Target="https://www.ncbi.nlm.nih.gov/pubmed/18535110" TargetMode="External"/><Relationship Id="rId209" Type="http://schemas.openxmlformats.org/officeDocument/2006/relationships/hyperlink" Target="https://www.ncbi.nlm.nih.gov/pubmed/2549141" TargetMode="External"/><Relationship Id="rId190" Type="http://schemas.openxmlformats.org/officeDocument/2006/relationships/hyperlink" Target="https://www.ncbi.nlm.nih.gov/pubmed/3372686" TargetMode="External"/><Relationship Id="rId204" Type="http://schemas.openxmlformats.org/officeDocument/2006/relationships/hyperlink" Target="https://www.ncbi.nlm.nih.gov/pubmed/18716852" TargetMode="External"/><Relationship Id="rId220" Type="http://schemas.openxmlformats.org/officeDocument/2006/relationships/hyperlink" Target="https://www.ncbi.nlm.nih.gov/pubmed/18372326" TargetMode="External"/><Relationship Id="rId225" Type="http://schemas.openxmlformats.org/officeDocument/2006/relationships/hyperlink" Target="https://www.ncbi.nlm.nih.gov/pubmed/14648011" TargetMode="External"/><Relationship Id="rId241" Type="http://schemas.openxmlformats.org/officeDocument/2006/relationships/hyperlink" Target="https://www.ncbi.nlm.nih.gov/pubmed/16720650" TargetMode="External"/><Relationship Id="rId246" Type="http://schemas.openxmlformats.org/officeDocument/2006/relationships/hyperlink" Target="https://www.ncbi.nlm.nih.gov/pubmed/19225122" TargetMode="External"/><Relationship Id="rId267" Type="http://schemas.openxmlformats.org/officeDocument/2006/relationships/hyperlink" Target="https://www.ncbi.nlm.nih.gov/pubmed/4285212" TargetMode="External"/><Relationship Id="rId288" Type="http://schemas.openxmlformats.org/officeDocument/2006/relationships/hyperlink" Target="https://www.ncbi.nlm.nih.gov/pubmed/2839537" TargetMode="External"/><Relationship Id="rId15" Type="http://schemas.openxmlformats.org/officeDocument/2006/relationships/hyperlink" Target="https://www.ncbi.nlm.nih.gov/books/n/nap13050/appendixes.app1/def-item/appendixes.app1.gl1-d106/" TargetMode="External"/><Relationship Id="rId36" Type="http://schemas.openxmlformats.org/officeDocument/2006/relationships/hyperlink" Target="https://www.ncbi.nlm.nih.gov/books/n/nap13050/appendixes.app1/def-item/appendixes.app1.gl1-d44/" TargetMode="External"/><Relationship Id="rId57" Type="http://schemas.openxmlformats.org/officeDocument/2006/relationships/hyperlink" Target="https://www.ncbi.nlm.nih.gov/pubmed/19439456" TargetMode="External"/><Relationship Id="rId106" Type="http://schemas.openxmlformats.org/officeDocument/2006/relationships/hyperlink" Target="https://www.ncbi.nlm.nih.gov/pubmed/18689403" TargetMode="External"/><Relationship Id="rId127" Type="http://schemas.openxmlformats.org/officeDocument/2006/relationships/hyperlink" Target="https://www.ncbi.nlm.nih.gov/pubmed/12899527" TargetMode="External"/><Relationship Id="rId262" Type="http://schemas.openxmlformats.org/officeDocument/2006/relationships/hyperlink" Target="https://www.ncbi.nlm.nih.gov/pubmed/18065583" TargetMode="External"/><Relationship Id="rId283" Type="http://schemas.openxmlformats.org/officeDocument/2006/relationships/hyperlink" Target="https://www.ncbi.nlm.nih.gov/pmc/articles/PMC3086761/" TargetMode="External"/><Relationship Id="rId313" Type="http://schemas.openxmlformats.org/officeDocument/2006/relationships/hyperlink" Target="https://www.ncbi.nlm.nih.gov/books/NBK56061/#_ch3_s1_" TargetMode="External"/><Relationship Id="rId318" Type="http://schemas.openxmlformats.org/officeDocument/2006/relationships/hyperlink" Target="https://www.ncbi.nlm.nih.gov/books/NBK56061/#_ch3_s21_" TargetMode="External"/><Relationship Id="rId339" Type="http://schemas.openxmlformats.org/officeDocument/2006/relationships/hyperlink" Target="https://www.ncbi.nlm.nih.gov/portal/utils/pageresolver.fcgi?recordid=5d0bd5b839a66e57595ef024" TargetMode="External"/><Relationship Id="rId10" Type="http://schemas.openxmlformats.org/officeDocument/2006/relationships/hyperlink" Target="https://www.ncbi.nlm.nih.gov/books/n/nap13050/appendixes.app1/def-item/appendixes.app1.gl1-d32/" TargetMode="External"/><Relationship Id="rId31" Type="http://schemas.openxmlformats.org/officeDocument/2006/relationships/hyperlink" Target="https://www.ncbi.nlm.nih.gov/books/n/nap13050/appendixes.app1/def-item/appendixes.app1.gl1-d109/" TargetMode="External"/><Relationship Id="rId52" Type="http://schemas.openxmlformats.org/officeDocument/2006/relationships/hyperlink" Target="https://www.ncbi.nlm.nih.gov/books/n/nap13050/appendixes.app1/def-item/appendixes.app1.gl1-d6/" TargetMode="External"/><Relationship Id="rId73" Type="http://schemas.openxmlformats.org/officeDocument/2006/relationships/hyperlink" Target="https://www.ncbi.nlm.nih.gov/pmc/articles/PMC4777331/" TargetMode="External"/><Relationship Id="rId78" Type="http://schemas.openxmlformats.org/officeDocument/2006/relationships/hyperlink" Target="https://www.ncbi.nlm.nih.gov/pubmed/18689559" TargetMode="External"/><Relationship Id="rId94" Type="http://schemas.openxmlformats.org/officeDocument/2006/relationships/hyperlink" Target="https://www.ncbi.nlm.nih.gov/pubmed/14171311" TargetMode="External"/><Relationship Id="rId99" Type="http://schemas.openxmlformats.org/officeDocument/2006/relationships/hyperlink" Target="https://www.ncbi.nlm.nih.gov/pubmed/12867411" TargetMode="External"/><Relationship Id="rId101" Type="http://schemas.openxmlformats.org/officeDocument/2006/relationships/hyperlink" Target="https://www.ncbi.nlm.nih.gov/pubmed/165857" TargetMode="External"/><Relationship Id="rId122" Type="http://schemas.openxmlformats.org/officeDocument/2006/relationships/hyperlink" Target="https://www.ncbi.nlm.nih.gov/pubmed/4357855" TargetMode="External"/><Relationship Id="rId143" Type="http://schemas.openxmlformats.org/officeDocument/2006/relationships/hyperlink" Target="https://www.ncbi.nlm.nih.gov/pubmed/6256855" TargetMode="External"/><Relationship Id="rId148" Type="http://schemas.openxmlformats.org/officeDocument/2006/relationships/hyperlink" Target="https://www.ncbi.nlm.nih.gov/pmc/articles/PMC4571149/" TargetMode="External"/><Relationship Id="rId164" Type="http://schemas.openxmlformats.org/officeDocument/2006/relationships/hyperlink" Target="https://www.ncbi.nlm.nih.gov/pubmed/1078978" TargetMode="External"/><Relationship Id="rId169" Type="http://schemas.openxmlformats.org/officeDocument/2006/relationships/hyperlink" Target="https://www.ncbi.nlm.nih.gov/pubmed/2842896" TargetMode="External"/><Relationship Id="rId185" Type="http://schemas.openxmlformats.org/officeDocument/2006/relationships/hyperlink" Target="https://www.ncbi.nlm.nih.gov/pubmed/1276151" TargetMode="External"/><Relationship Id="rId334" Type="http://schemas.openxmlformats.org/officeDocument/2006/relationships/hyperlink" Target="https://www.ncbi.nlm.nih.gov/books/NBK56061/#ch3.s30" TargetMode="External"/><Relationship Id="rId4" Type="http://schemas.openxmlformats.org/officeDocument/2006/relationships/hyperlink" Target="https://www.ncbi.nlm.nih.gov/books/NBK56061/figure/ch3.f1/?report=objectonly" TargetMode="External"/><Relationship Id="rId9" Type="http://schemas.openxmlformats.org/officeDocument/2006/relationships/hyperlink" Target="https://www.ncbi.nlm.nih.gov/books/n/nap13050/appendixes.app1/def-item/appendixes.app1.gl1-d80/" TargetMode="External"/><Relationship Id="rId180" Type="http://schemas.openxmlformats.org/officeDocument/2006/relationships/hyperlink" Target="https://www.ncbi.nlm.nih.gov/pmc/articles/PMC2820456/" TargetMode="External"/><Relationship Id="rId210" Type="http://schemas.openxmlformats.org/officeDocument/2006/relationships/hyperlink" Target="https://www.ncbi.nlm.nih.gov/pubmed/12126214" TargetMode="External"/><Relationship Id="rId215" Type="http://schemas.openxmlformats.org/officeDocument/2006/relationships/hyperlink" Target="https://www.ncbi.nlm.nih.gov/pubmed/11814039" TargetMode="External"/><Relationship Id="rId236" Type="http://schemas.openxmlformats.org/officeDocument/2006/relationships/hyperlink" Target="https://www.ncbi.nlm.nih.gov/pubmed/4322721" TargetMode="External"/><Relationship Id="rId257" Type="http://schemas.openxmlformats.org/officeDocument/2006/relationships/hyperlink" Target="https://www.ncbi.nlm.nih.gov/pubmed/5307049" TargetMode="External"/><Relationship Id="rId278" Type="http://schemas.openxmlformats.org/officeDocument/2006/relationships/hyperlink" Target="https://www.ncbi.nlm.nih.gov/pubmed/17687438" TargetMode="External"/><Relationship Id="rId26" Type="http://schemas.openxmlformats.org/officeDocument/2006/relationships/hyperlink" Target="https://www.ncbi.nlm.nih.gov/books/n/nap13050/ch2/figure/ch2.f1/?report=objectonly" TargetMode="External"/><Relationship Id="rId231" Type="http://schemas.openxmlformats.org/officeDocument/2006/relationships/hyperlink" Target="https://www.ncbi.nlm.nih.gov/pubmed/15746990" TargetMode="External"/><Relationship Id="rId252" Type="http://schemas.openxmlformats.org/officeDocument/2006/relationships/hyperlink" Target="https://www.ncbi.nlm.nih.gov/pubmed/189668" TargetMode="External"/><Relationship Id="rId273" Type="http://schemas.openxmlformats.org/officeDocument/2006/relationships/hyperlink" Target="https://www.ncbi.nlm.nih.gov/pubmed/3211093" TargetMode="External"/><Relationship Id="rId294" Type="http://schemas.openxmlformats.org/officeDocument/2006/relationships/hyperlink" Target="https://www.ncbi.nlm.nih.gov/pubmed/9379127" TargetMode="External"/><Relationship Id="rId308" Type="http://schemas.openxmlformats.org/officeDocument/2006/relationships/hyperlink" Target="http://www.nal.usda.gov/fnic/foodcomp/search/" TargetMode="External"/><Relationship Id="rId329" Type="http://schemas.openxmlformats.org/officeDocument/2006/relationships/hyperlink" Target="https://www.ncbi.nlm.nih.gov/books/NBK56061/#ch3.s2" TargetMode="External"/><Relationship Id="rId47" Type="http://schemas.openxmlformats.org/officeDocument/2006/relationships/hyperlink" Target="https://www.ncbi.nlm.nih.gov/books/n/nap13050/appendixes.app1/def-item/appendixes.app1.gl1-d57/" TargetMode="External"/><Relationship Id="rId68" Type="http://schemas.openxmlformats.org/officeDocument/2006/relationships/hyperlink" Target="https://www.ncbi.nlm.nih.gov/pubmed/17637484" TargetMode="External"/><Relationship Id="rId89" Type="http://schemas.openxmlformats.org/officeDocument/2006/relationships/hyperlink" Target="https://www.ncbi.nlm.nih.gov/pubmed/20302938" TargetMode="External"/><Relationship Id="rId112" Type="http://schemas.openxmlformats.org/officeDocument/2006/relationships/hyperlink" Target="https://www.ncbi.nlm.nih.gov/pubmed/3280376" TargetMode="External"/><Relationship Id="rId133" Type="http://schemas.openxmlformats.org/officeDocument/2006/relationships/hyperlink" Target="https://www.ncbi.nlm.nih.gov/pubmed/15005856" TargetMode="External"/><Relationship Id="rId154" Type="http://schemas.openxmlformats.org/officeDocument/2006/relationships/hyperlink" Target="https://www.ncbi.nlm.nih.gov/pubmed/18689391" TargetMode="External"/><Relationship Id="rId175" Type="http://schemas.openxmlformats.org/officeDocument/2006/relationships/hyperlink" Target="https://www.ncbi.nlm.nih.gov/pubmed/8613068" TargetMode="External"/><Relationship Id="rId340" Type="http://schemas.openxmlformats.org/officeDocument/2006/relationships/hyperlink" Target="https://www.ncbi.nlm.nih.gov/portal/utils/pageresolver.fcgi?recordid=5d0aa6a6dde0899941361146" TargetMode="External"/><Relationship Id="rId196" Type="http://schemas.openxmlformats.org/officeDocument/2006/relationships/hyperlink" Target="https://www.ncbi.nlm.nih.gov/pubmed/15546897" TargetMode="External"/><Relationship Id="rId200" Type="http://schemas.openxmlformats.org/officeDocument/2006/relationships/hyperlink" Target="https://www.ncbi.nlm.nih.gov/pubmed/16027959" TargetMode="External"/><Relationship Id="rId16" Type="http://schemas.openxmlformats.org/officeDocument/2006/relationships/hyperlink" Target="https://www.ncbi.nlm.nih.gov/books/n/nap13050/ch7/" TargetMode="External"/><Relationship Id="rId221" Type="http://schemas.openxmlformats.org/officeDocument/2006/relationships/hyperlink" Target="https://www.ncbi.nlm.nih.gov/pmc/articles/PMC2586800/" TargetMode="External"/><Relationship Id="rId242" Type="http://schemas.openxmlformats.org/officeDocument/2006/relationships/hyperlink" Target="https://www.ncbi.nlm.nih.gov/pubmed/10659699" TargetMode="External"/><Relationship Id="rId263" Type="http://schemas.openxmlformats.org/officeDocument/2006/relationships/hyperlink" Target="https://www.ncbi.nlm.nih.gov/pmc/articles/PMC1152329/" TargetMode="External"/><Relationship Id="rId284" Type="http://schemas.openxmlformats.org/officeDocument/2006/relationships/hyperlink" Target="https://www.ncbi.nlm.nih.gov/pubmed/20541252" TargetMode="External"/><Relationship Id="rId319" Type="http://schemas.openxmlformats.org/officeDocument/2006/relationships/hyperlink" Target="https://www.ncbi.nlm.nih.gov/books/NBK56061/#_ch3_s30_" TargetMode="External"/><Relationship Id="rId37" Type="http://schemas.openxmlformats.org/officeDocument/2006/relationships/hyperlink" Target="https://www.ncbi.nlm.nih.gov/books/n/nap13050/appendixes.app1/def-item/appendixes.app1.gl1-d4/" TargetMode="External"/><Relationship Id="rId58" Type="http://schemas.openxmlformats.org/officeDocument/2006/relationships/hyperlink" Target="https://www.ncbi.nlm.nih.gov/pmc/articles/PMC1283091/" TargetMode="External"/><Relationship Id="rId79" Type="http://schemas.openxmlformats.org/officeDocument/2006/relationships/hyperlink" Target="https://www.ncbi.nlm.nih.gov/pubmed/4300699" TargetMode="External"/><Relationship Id="rId102" Type="http://schemas.openxmlformats.org/officeDocument/2006/relationships/hyperlink" Target="https://www.ncbi.nlm.nih.gov/pubmed/3690980" TargetMode="External"/><Relationship Id="rId123" Type="http://schemas.openxmlformats.org/officeDocument/2006/relationships/hyperlink" Target="https://www.ncbi.nlm.nih.gov/pubmed/18660671" TargetMode="External"/><Relationship Id="rId144" Type="http://schemas.openxmlformats.org/officeDocument/2006/relationships/hyperlink" Target="https://www.ncbi.nlm.nih.gov/pubmed/2854716" TargetMode="External"/><Relationship Id="rId330" Type="http://schemas.openxmlformats.org/officeDocument/2006/relationships/hyperlink" Target="https://www.ncbi.nlm.nih.gov/books/NBK56061/#ch3.s5" TargetMode="External"/><Relationship Id="rId90" Type="http://schemas.openxmlformats.org/officeDocument/2006/relationships/hyperlink" Target="https://www.ncbi.nlm.nih.gov/pubmed/19064513" TargetMode="External"/><Relationship Id="rId165" Type="http://schemas.openxmlformats.org/officeDocument/2006/relationships/hyperlink" Target="https://www.ncbi.nlm.nih.gov/pubmed/203413" TargetMode="External"/><Relationship Id="rId186" Type="http://schemas.openxmlformats.org/officeDocument/2006/relationships/hyperlink" Target="https://www.ncbi.nlm.nih.gov/pubmed/7426605" TargetMode="External"/><Relationship Id="rId211" Type="http://schemas.openxmlformats.org/officeDocument/2006/relationships/hyperlink" Target="https://www.ncbi.nlm.nih.gov/pubmed/18676559" TargetMode="External"/><Relationship Id="rId232" Type="http://schemas.openxmlformats.org/officeDocument/2006/relationships/hyperlink" Target="https://www.ncbi.nlm.nih.gov/pmc/articles/PMC4016232/" TargetMode="External"/><Relationship Id="rId253" Type="http://schemas.openxmlformats.org/officeDocument/2006/relationships/hyperlink" Target="https://www.ncbi.nlm.nih.gov/pubmed/69059" TargetMode="External"/><Relationship Id="rId274" Type="http://schemas.openxmlformats.org/officeDocument/2006/relationships/hyperlink" Target="https://www.ncbi.nlm.nih.gov/pubmed/20534751" TargetMode="External"/><Relationship Id="rId295" Type="http://schemas.openxmlformats.org/officeDocument/2006/relationships/hyperlink" Target="https://www.ncbi.nlm.nih.gov/pubmed/16207822" TargetMode="External"/><Relationship Id="rId309" Type="http://schemas.openxmlformats.org/officeDocument/2006/relationships/hyperlink" Target="http://www.hc-sc.gc.ca/fn-an/nutrition/infant-nourisson/vita_d_supp-eng.php" TargetMode="External"/><Relationship Id="rId27" Type="http://schemas.openxmlformats.org/officeDocument/2006/relationships/hyperlink" Target="https://www.ncbi.nlm.nih.gov/books/n/nap13050/appendixes.app1/def-item/appendixes.app1.gl1-d83/" TargetMode="External"/><Relationship Id="rId48" Type="http://schemas.openxmlformats.org/officeDocument/2006/relationships/hyperlink" Target="https://www.ncbi.nlm.nih.gov/books/n/nap13050/appendixes.app1/def-item/appendixes.app1.gl1-d21/" TargetMode="External"/><Relationship Id="rId69" Type="http://schemas.openxmlformats.org/officeDocument/2006/relationships/hyperlink" Target="https://www.ncbi.nlm.nih.gov/pubmed/574626" TargetMode="External"/><Relationship Id="rId113" Type="http://schemas.openxmlformats.org/officeDocument/2006/relationships/hyperlink" Target="https://www.ncbi.nlm.nih.gov/pubmed/11726533" TargetMode="External"/><Relationship Id="rId134" Type="http://schemas.openxmlformats.org/officeDocument/2006/relationships/hyperlink" Target="https://www.ncbi.nlm.nih.gov/pubmed/15546903" TargetMode="External"/><Relationship Id="rId320" Type="http://schemas.openxmlformats.org/officeDocument/2006/relationships/hyperlink" Target="https://www.ncbi.nlm.nih.gov/books/NBK56061/#_ch3_rl1_" TargetMode="External"/><Relationship Id="rId80" Type="http://schemas.openxmlformats.org/officeDocument/2006/relationships/hyperlink" Target="https://www.ncbi.nlm.nih.gov/pubmed/19812604" TargetMode="External"/><Relationship Id="rId155" Type="http://schemas.openxmlformats.org/officeDocument/2006/relationships/hyperlink" Target="https://www.ncbi.nlm.nih.gov/pubmed/434838" TargetMode="External"/><Relationship Id="rId176" Type="http://schemas.openxmlformats.org/officeDocument/2006/relationships/hyperlink" Target="https://www.ncbi.nlm.nih.gov/pubmed/17142054" TargetMode="External"/><Relationship Id="rId197" Type="http://schemas.openxmlformats.org/officeDocument/2006/relationships/hyperlink" Target="https://www.ncbi.nlm.nih.gov/pubmed/17867388" TargetMode="External"/><Relationship Id="rId341" Type="http://schemas.openxmlformats.org/officeDocument/2006/relationships/hyperlink" Target="https://www.ncbi.nlm.nih.gov/portal/utils/pageresolver.fcgi?recordid=5d08224439a66e5759e88857" TargetMode="External"/><Relationship Id="rId201" Type="http://schemas.openxmlformats.org/officeDocument/2006/relationships/hyperlink" Target="https://www.ncbi.nlm.nih.gov/pubmed/15223133" TargetMode="External"/><Relationship Id="rId222" Type="http://schemas.openxmlformats.org/officeDocument/2006/relationships/hyperlink" Target="https://www.ncbi.nlm.nih.gov/pubmed/19033649" TargetMode="External"/><Relationship Id="rId243" Type="http://schemas.openxmlformats.org/officeDocument/2006/relationships/hyperlink" Target="https://www.ncbi.nlm.nih.gov/pubmed/3871952" TargetMode="External"/><Relationship Id="rId264" Type="http://schemas.openxmlformats.org/officeDocument/2006/relationships/hyperlink" Target="https://www.ncbi.nlm.nih.gov/pubmed/6312966" TargetMode="External"/><Relationship Id="rId285" Type="http://schemas.openxmlformats.org/officeDocument/2006/relationships/hyperlink" Target="https://www.ncbi.nlm.nih.gov/pmc/articles/PMC1913133/" TargetMode="External"/><Relationship Id="rId17" Type="http://schemas.openxmlformats.org/officeDocument/2006/relationships/hyperlink" Target="https://www.ncbi.nlm.nih.gov/books/n/nap13050/appendixes.app1/def-item/appendixes.app1.gl2-d111/" TargetMode="External"/><Relationship Id="rId38" Type="http://schemas.openxmlformats.org/officeDocument/2006/relationships/hyperlink" Target="https://www.ncbi.nlm.nih.gov/books/NBK56061/figure/ch3.f4/?report=objectonly" TargetMode="External"/><Relationship Id="rId59" Type="http://schemas.openxmlformats.org/officeDocument/2006/relationships/hyperlink" Target="https://www.ncbi.nlm.nih.gov/pubmed/16076940" TargetMode="External"/><Relationship Id="rId103" Type="http://schemas.openxmlformats.org/officeDocument/2006/relationships/hyperlink" Target="https://www.ncbi.nlm.nih.gov/pubmed/6263539" TargetMode="External"/><Relationship Id="rId124" Type="http://schemas.openxmlformats.org/officeDocument/2006/relationships/hyperlink" Target="https://www.ncbi.nlm.nih.gov/pmc/articles/PMC426775/" TargetMode="External"/><Relationship Id="rId310" Type="http://schemas.openxmlformats.org/officeDocument/2006/relationships/hyperlink" Target="http://www.deqas.org/" TargetMode="External"/><Relationship Id="rId70" Type="http://schemas.openxmlformats.org/officeDocument/2006/relationships/hyperlink" Target="https://www.ncbi.nlm.nih.gov/pubmed/16624828" TargetMode="External"/><Relationship Id="rId91" Type="http://schemas.openxmlformats.org/officeDocument/2006/relationships/hyperlink" Target="https://www.ncbi.nlm.nih.gov/pubmed/19297462" TargetMode="External"/><Relationship Id="rId145" Type="http://schemas.openxmlformats.org/officeDocument/2006/relationships/hyperlink" Target="https://www.ncbi.nlm.nih.gov/pubmed/2572832" TargetMode="External"/><Relationship Id="rId166" Type="http://schemas.openxmlformats.org/officeDocument/2006/relationships/hyperlink" Target="https://www.ncbi.nlm.nih.gov/pubmed/311655" TargetMode="External"/><Relationship Id="rId187" Type="http://schemas.openxmlformats.org/officeDocument/2006/relationships/hyperlink" Target="https://www.ncbi.nlm.nih.gov/pubmed/16574756" TargetMode="External"/><Relationship Id="rId331" Type="http://schemas.openxmlformats.org/officeDocument/2006/relationships/hyperlink" Target="https://www.ncbi.nlm.nih.gov/books/NBK56061/#ch3.s11" TargetMode="External"/><Relationship Id="rId1" Type="http://schemas.openxmlformats.org/officeDocument/2006/relationships/notesMaster" Target="../notesMasters/notesMaster1.xml"/><Relationship Id="rId212" Type="http://schemas.openxmlformats.org/officeDocument/2006/relationships/hyperlink" Target="https://www.ncbi.nlm.nih.gov/pubmed/16140963" TargetMode="External"/><Relationship Id="rId233" Type="http://schemas.openxmlformats.org/officeDocument/2006/relationships/hyperlink" Target="https://www.ncbi.nlm.nih.gov/pubmed/17135609" TargetMode="External"/><Relationship Id="rId254" Type="http://schemas.openxmlformats.org/officeDocument/2006/relationships/hyperlink" Target="https://www.ncbi.nlm.nih.gov/pubmed/18511070" TargetMode="External"/><Relationship Id="rId28" Type="http://schemas.openxmlformats.org/officeDocument/2006/relationships/hyperlink" Target="https://www.ncbi.nlm.nih.gov/books/n/nap13050/appendixes.app1/def-item/appendixes.app1.gl1-d55/" TargetMode="External"/><Relationship Id="rId49" Type="http://schemas.openxmlformats.org/officeDocument/2006/relationships/hyperlink" Target="https://www.ncbi.nlm.nih.gov/books/n/nap13050/appendixes.app1/def-item/appendixes.app1.gl1-d58/" TargetMode="External"/><Relationship Id="rId114" Type="http://schemas.openxmlformats.org/officeDocument/2006/relationships/hyperlink" Target="https://www.ncbi.nlm.nih.gov/pubmed/12915633" TargetMode="External"/><Relationship Id="rId275" Type="http://schemas.openxmlformats.org/officeDocument/2006/relationships/hyperlink" Target="https://www.ncbi.nlm.nih.gov/pubmed/19393625" TargetMode="External"/><Relationship Id="rId296" Type="http://schemas.openxmlformats.org/officeDocument/2006/relationships/hyperlink" Target="https://www.ncbi.nlm.nih.gov/pmc/articles/PMC370503/" TargetMode="External"/><Relationship Id="rId300" Type="http://schemas.openxmlformats.org/officeDocument/2006/relationships/hyperlink" Target="https://www.ncbi.nlm.nih.gov/pmc/articles/PMC2667666/" TargetMode="External"/><Relationship Id="rId60" Type="http://schemas.openxmlformats.org/officeDocument/2006/relationships/hyperlink" Target="https://www.ncbi.nlm.nih.gov/pubmed/2502557" TargetMode="External"/><Relationship Id="rId81" Type="http://schemas.openxmlformats.org/officeDocument/2006/relationships/hyperlink" Target="https://www.ncbi.nlm.nih.gov/pubmed/18689388" TargetMode="External"/><Relationship Id="rId135" Type="http://schemas.openxmlformats.org/officeDocument/2006/relationships/hyperlink" Target="https://www.ncbi.nlm.nih.gov/pubmed/4621128" TargetMode="External"/><Relationship Id="rId156" Type="http://schemas.openxmlformats.org/officeDocument/2006/relationships/hyperlink" Target="https://www.ncbi.nlm.nih.gov/pubmed/3013880" TargetMode="External"/><Relationship Id="rId177" Type="http://schemas.openxmlformats.org/officeDocument/2006/relationships/hyperlink" Target="https://www.ncbi.nlm.nih.gov/pubmed/9113104" TargetMode="External"/><Relationship Id="rId198" Type="http://schemas.openxmlformats.org/officeDocument/2006/relationships/hyperlink" Target="https://www.ncbi.nlm.nih.gov/pmc/articles/PMC2745830/" TargetMode="External"/><Relationship Id="rId321" Type="http://schemas.openxmlformats.org/officeDocument/2006/relationships/hyperlink" Target="https://www.ncbi.nlm.nih.gov/books/NBK56061/#NBK56061_footnotes" TargetMode="External"/><Relationship Id="rId342" Type="http://schemas.openxmlformats.org/officeDocument/2006/relationships/hyperlink" Target="https://www.ncbi.nlm.nih.gov/portal/utils/pageresolver.fcgi?recordid=5d08221739a66e5759e4a929" TargetMode="External"/><Relationship Id="rId202" Type="http://schemas.openxmlformats.org/officeDocument/2006/relationships/hyperlink" Target="https://www.ncbi.nlm.nih.gov/pmc/articles/PMC424123/" TargetMode="External"/><Relationship Id="rId223" Type="http://schemas.openxmlformats.org/officeDocument/2006/relationships/hyperlink" Target="https://www.ncbi.nlm.nih.gov/pubmed/15286019" TargetMode="External"/><Relationship Id="rId244" Type="http://schemas.openxmlformats.org/officeDocument/2006/relationships/hyperlink" Target="https://www.ncbi.nlm.nih.gov/pmc/articles/PMC425405/" TargetMode="External"/><Relationship Id="rId18" Type="http://schemas.openxmlformats.org/officeDocument/2006/relationships/hyperlink" Target="https://www.ncbi.nlm.nih.gov/books/n/nap13050/appendixes.app1/def-item/appendixes.app1.gl1-d108/" TargetMode="External"/><Relationship Id="rId39" Type="http://schemas.openxmlformats.org/officeDocument/2006/relationships/hyperlink" Target="https://www.ncbi.nlm.nih.gov/books/n/nap13050/appendixes.app1/def-item/appendixes.app1.gl1-d13/" TargetMode="External"/><Relationship Id="rId265" Type="http://schemas.openxmlformats.org/officeDocument/2006/relationships/hyperlink" Target="https://www.ncbi.nlm.nih.gov/pubmed/3391970" TargetMode="External"/><Relationship Id="rId286" Type="http://schemas.openxmlformats.org/officeDocument/2006/relationships/hyperlink" Target="https://www.ncbi.nlm.nih.gov/pubmed/17600035" TargetMode="External"/><Relationship Id="rId50" Type="http://schemas.openxmlformats.org/officeDocument/2006/relationships/hyperlink" Target="https://www.ncbi.nlm.nih.gov/books/n/nap13050/appendixes.app1/def-item/appendixes.app1.gl1-d25/" TargetMode="External"/><Relationship Id="rId104" Type="http://schemas.openxmlformats.org/officeDocument/2006/relationships/hyperlink" Target="https://www.ncbi.nlm.nih.gov/pubmed/18689393" TargetMode="External"/><Relationship Id="rId125" Type="http://schemas.openxmlformats.org/officeDocument/2006/relationships/hyperlink" Target="https://www.ncbi.nlm.nih.gov/pubmed/4340153" TargetMode="External"/><Relationship Id="rId146" Type="http://schemas.openxmlformats.org/officeDocument/2006/relationships/hyperlink" Target="https://www.ncbi.nlm.nih.gov/pubmed/1313548" TargetMode="External"/><Relationship Id="rId167" Type="http://schemas.openxmlformats.org/officeDocument/2006/relationships/hyperlink" Target="https://www.ncbi.nlm.nih.gov/pubmed/6965943" TargetMode="External"/><Relationship Id="rId188" Type="http://schemas.openxmlformats.org/officeDocument/2006/relationships/hyperlink" Target="https://www.ncbi.nlm.nih.gov/pubmed/6970592" TargetMode="External"/><Relationship Id="rId311" Type="http://schemas.openxmlformats.org/officeDocument/2006/relationships/hyperlink" Target="http://ts.nist.gov/measurementservices/referencematerials/index.cfm" TargetMode="External"/><Relationship Id="rId332" Type="http://schemas.openxmlformats.org/officeDocument/2006/relationships/hyperlink" Target="https://www.ncbi.nlm.nih.gov/books/NBK56061/#ch3.s16" TargetMode="External"/><Relationship Id="rId71" Type="http://schemas.openxmlformats.org/officeDocument/2006/relationships/hyperlink" Target="https://www.ncbi.nlm.nih.gov/pubmed/15026558" TargetMode="External"/><Relationship Id="rId92" Type="http://schemas.openxmlformats.org/officeDocument/2006/relationships/hyperlink" Target="https://www.ncbi.nlm.nih.gov/pmc/articles/PMC2277446/" TargetMode="External"/><Relationship Id="rId213" Type="http://schemas.openxmlformats.org/officeDocument/2006/relationships/hyperlink" Target="https://www.ncbi.nlm.nih.gov/pubmed/975590" TargetMode="External"/><Relationship Id="rId234" Type="http://schemas.openxmlformats.org/officeDocument/2006/relationships/hyperlink" Target="https://www.ncbi.nlm.nih.gov/pubmed/14438012" TargetMode="External"/><Relationship Id="rId2" Type="http://schemas.openxmlformats.org/officeDocument/2006/relationships/slide" Target="../slides/slide15.xml"/><Relationship Id="rId29" Type="http://schemas.openxmlformats.org/officeDocument/2006/relationships/hyperlink" Target="https://www.ncbi.nlm.nih.gov/books/n/nap13050/appendixes.app1/def-item/appendixes.app1.gl1-d112/" TargetMode="External"/><Relationship Id="rId255" Type="http://schemas.openxmlformats.org/officeDocument/2006/relationships/hyperlink" Target="https://www.ncbi.nlm.nih.gov/pmc/articles/PMC2834546/" TargetMode="External"/><Relationship Id="rId276" Type="http://schemas.openxmlformats.org/officeDocument/2006/relationships/hyperlink" Target="https://www.ncbi.nlm.nih.gov/pubmed/19517199" TargetMode="External"/><Relationship Id="rId297" Type="http://schemas.openxmlformats.org/officeDocument/2006/relationships/hyperlink" Target="https://www.ncbi.nlm.nih.gov/pubmed/6086715" TargetMode="External"/><Relationship Id="rId40" Type="http://schemas.openxmlformats.org/officeDocument/2006/relationships/hyperlink" Target="https://www.ncbi.nlm.nih.gov/books/n/nap13050/appendixes.app1/def-item/appendixes.app1.gl1-d107/" TargetMode="External"/><Relationship Id="rId115" Type="http://schemas.openxmlformats.org/officeDocument/2006/relationships/hyperlink" Target="https://www.ncbi.nlm.nih.gov/pubmed/10786699" TargetMode="External"/><Relationship Id="rId136" Type="http://schemas.openxmlformats.org/officeDocument/2006/relationships/hyperlink" Target="https://www.ncbi.nlm.nih.gov/pmc/articles/PMC443317/" TargetMode="External"/><Relationship Id="rId157" Type="http://schemas.openxmlformats.org/officeDocument/2006/relationships/hyperlink" Target="https://www.ncbi.nlm.nih.gov/pubmed/17445763" TargetMode="External"/><Relationship Id="rId178" Type="http://schemas.openxmlformats.org/officeDocument/2006/relationships/hyperlink" Target="https://www.ncbi.nlm.nih.gov/pubmed/2834048" TargetMode="External"/><Relationship Id="rId301" Type="http://schemas.openxmlformats.org/officeDocument/2006/relationships/hyperlink" Target="https://www.ncbi.nlm.nih.gov/pubmed/19176741" TargetMode="External"/><Relationship Id="rId322" Type="http://schemas.openxmlformats.org/officeDocument/2006/relationships/hyperlink" Target="https://www.ncbi.nlm.nih.gov/books/about/copyright/" TargetMode="External"/><Relationship Id="rId343" Type="http://schemas.openxmlformats.org/officeDocument/2006/relationships/hyperlink" Target="https://www.ncbi.nlm.nih.gov/portal/utils/pageresolver.fcgi?recordid=5d03ea3a39a66e57595cd590" TargetMode="External"/><Relationship Id="rId61" Type="http://schemas.openxmlformats.org/officeDocument/2006/relationships/hyperlink" Target="https://www.ncbi.nlm.nih.gov/pmc/articles/PMC2678245/" TargetMode="External"/><Relationship Id="rId82" Type="http://schemas.openxmlformats.org/officeDocument/2006/relationships/hyperlink" Target="https://www.ncbi.nlm.nih.gov/pubmed/3000754" TargetMode="External"/><Relationship Id="rId199" Type="http://schemas.openxmlformats.org/officeDocument/2006/relationships/hyperlink" Target="https://www.ncbi.nlm.nih.gov/pubmed/19064511" TargetMode="External"/><Relationship Id="rId203" Type="http://schemas.openxmlformats.org/officeDocument/2006/relationships/hyperlink" Target="https://www.ncbi.nlm.nih.gov/pubmed/2997282" TargetMode="External"/><Relationship Id="rId19" Type="http://schemas.openxmlformats.org/officeDocument/2006/relationships/hyperlink" Target="https://www.ncbi.nlm.nih.gov/books/NBK56061/figure/ch3.f2/?report=objectonly" TargetMode="External"/><Relationship Id="rId224" Type="http://schemas.openxmlformats.org/officeDocument/2006/relationships/hyperlink" Target="https://www.ncbi.nlm.nih.gov/pubmed/11994336" TargetMode="External"/><Relationship Id="rId245" Type="http://schemas.openxmlformats.org/officeDocument/2006/relationships/hyperlink" Target="https://www.ncbi.nlm.nih.gov/pubmed/6549016" TargetMode="External"/><Relationship Id="rId266" Type="http://schemas.openxmlformats.org/officeDocument/2006/relationships/hyperlink" Target="https://www.ncbi.nlm.nih.gov/pmc/articles/PMC292670/" TargetMode="External"/><Relationship Id="rId287" Type="http://schemas.openxmlformats.org/officeDocument/2006/relationships/hyperlink" Target="https://www.ncbi.nlm.nih.gov/pubmed/8760222" TargetMode="External"/><Relationship Id="rId30" Type="http://schemas.openxmlformats.org/officeDocument/2006/relationships/hyperlink" Target="https://www.ncbi.nlm.nih.gov/books/n/nap13050/appendixes.app1/def-item/appendixes.app1.gl2-d98/" TargetMode="External"/><Relationship Id="rId105" Type="http://schemas.openxmlformats.org/officeDocument/2006/relationships/hyperlink" Target="https://www.ncbi.nlm.nih.gov/pubmed/17867373" TargetMode="External"/><Relationship Id="rId126" Type="http://schemas.openxmlformats.org/officeDocument/2006/relationships/hyperlink" Target="https://www.ncbi.nlm.nih.gov/pubmed/12671133" TargetMode="External"/><Relationship Id="rId147" Type="http://schemas.openxmlformats.org/officeDocument/2006/relationships/hyperlink" Target="https://www.ncbi.nlm.nih.gov/pubmed/8092101" TargetMode="External"/><Relationship Id="rId168" Type="http://schemas.openxmlformats.org/officeDocument/2006/relationships/hyperlink" Target="https://www.ncbi.nlm.nih.gov/pubmed/6970013" TargetMode="External"/><Relationship Id="rId312" Type="http://schemas.openxmlformats.org/officeDocument/2006/relationships/hyperlink" Target="http://www.cdc.gov/nchs/data/nhanes/nhanes3/VitaminD_analyticnote.pdf" TargetMode="External"/><Relationship Id="rId333" Type="http://schemas.openxmlformats.org/officeDocument/2006/relationships/hyperlink" Target="https://www.ncbi.nlm.nih.gov/books/NBK56061/#ch3.s21" TargetMode="External"/><Relationship Id="rId51" Type="http://schemas.openxmlformats.org/officeDocument/2006/relationships/hyperlink" Target="https://www.ncbi.nlm.nih.gov/books/n/nap13050/appendixes.app1/def-item/appendixes.app1.gl1-d34/" TargetMode="External"/><Relationship Id="rId72" Type="http://schemas.openxmlformats.org/officeDocument/2006/relationships/hyperlink" Target="https://www.ncbi.nlm.nih.gov/pubmed/4328344" TargetMode="External"/><Relationship Id="rId93" Type="http://schemas.openxmlformats.org/officeDocument/2006/relationships/hyperlink" Target="https://www.ncbi.nlm.nih.gov/pubmed/17874029" TargetMode="External"/><Relationship Id="rId189" Type="http://schemas.openxmlformats.org/officeDocument/2006/relationships/hyperlink" Target="https://www.ncbi.nlm.nih.gov/pubmed/15075339" TargetMode="External"/><Relationship Id="rId3" Type="http://schemas.openxmlformats.org/officeDocument/2006/relationships/hyperlink" Target="https://www.ncbi.nlm.nih.gov/books/NBK56061/" TargetMode="External"/><Relationship Id="rId214" Type="http://schemas.openxmlformats.org/officeDocument/2006/relationships/hyperlink" Target="https://www.ncbi.nlm.nih.gov/pubmed/20200983" TargetMode="External"/><Relationship Id="rId235" Type="http://schemas.openxmlformats.org/officeDocument/2006/relationships/hyperlink" Target="https://www.ncbi.nlm.nih.gov/pmc/articles/PMC291976/" TargetMode="External"/><Relationship Id="rId256" Type="http://schemas.openxmlformats.org/officeDocument/2006/relationships/hyperlink" Target="https://www.ncbi.nlm.nih.gov/pubmed/20007751" TargetMode="External"/><Relationship Id="rId277" Type="http://schemas.openxmlformats.org/officeDocument/2006/relationships/hyperlink" Target="https://www.ncbi.nlm.nih.gov/pmc/articles/PMC1940076/" TargetMode="External"/><Relationship Id="rId298" Type="http://schemas.openxmlformats.org/officeDocument/2006/relationships/hyperlink" Target="https://www.ncbi.nlm.nih.gov/pubmed/10037600" TargetMode="External"/></Relationships>
</file>

<file path=ppt/notesSlides/_rels/notesSlide6.xml.rels><?xml version="1.0" encoding="UTF-8" standalone="yes"?>
<Relationships xmlns="http://schemas.openxmlformats.org/package/2006/relationships"><Relationship Id="rId117" Type="http://schemas.openxmlformats.org/officeDocument/2006/relationships/hyperlink" Target="https://www.ncbi.nlm.nih.gov/pubmed/16886688" TargetMode="External"/><Relationship Id="rId299" Type="http://schemas.openxmlformats.org/officeDocument/2006/relationships/hyperlink" Target="https://www.ncbi.nlm.nih.gov/pubmed/18689402" TargetMode="External"/><Relationship Id="rId303" Type="http://schemas.openxmlformats.org/officeDocument/2006/relationships/hyperlink" Target="https://www.ncbi.nlm.nih.gov/pubmed/19321573" TargetMode="External"/><Relationship Id="rId21" Type="http://schemas.openxmlformats.org/officeDocument/2006/relationships/hyperlink" Target="https://www.ncbi.nlm.nih.gov/books/NBK56061/figure/ch3.f3/?report=objectonly" TargetMode="External"/><Relationship Id="rId42" Type="http://schemas.openxmlformats.org/officeDocument/2006/relationships/hyperlink" Target="https://www.ncbi.nlm.nih.gov/books/NBK56061/table/ch3.t1/?report=objectonly" TargetMode="External"/><Relationship Id="rId63" Type="http://schemas.openxmlformats.org/officeDocument/2006/relationships/hyperlink" Target="https://www.ncbi.nlm.nih.gov/pubmed/6978890" TargetMode="External"/><Relationship Id="rId84" Type="http://schemas.openxmlformats.org/officeDocument/2006/relationships/hyperlink" Target="https://www.ncbi.nlm.nih.gov/pubmed/19858320" TargetMode="External"/><Relationship Id="rId138" Type="http://schemas.openxmlformats.org/officeDocument/2006/relationships/hyperlink" Target="https://www.ncbi.nlm.nih.gov/pubmed/12166534" TargetMode="External"/><Relationship Id="rId159" Type="http://schemas.openxmlformats.org/officeDocument/2006/relationships/hyperlink" Target="https://www.ncbi.nlm.nih.gov/pubmed/18544622" TargetMode="External"/><Relationship Id="rId324" Type="http://schemas.openxmlformats.org/officeDocument/2006/relationships/hyperlink" Target="https://www.ncbi.nlm.nih.gov/books/NBK56061/?report=reader" TargetMode="External"/><Relationship Id="rId345" Type="http://schemas.openxmlformats.org/officeDocument/2006/relationships/hyperlink" Target="https://support.ncbi.nlm.nih.gov/ics/support/KBList.asp?Time=2019-06-20T14:51:36-04:00&amp;Snapshot=/projects/books/PBooks@5.22&amp;Host=portal103&amp;ncbi_phid=CE8A9CE6D0BCF6410000000003990213&amp;ncbi_session=CE8B2F33C65E4AF1_0242SID&amp;from=https://www.ncbi.nlm.nih.gov/books/NBK56061/&amp;Db=pmc&amp;folderID=134&amp;Ncbi_App=bookshelf&amp;Page=literature&amp;style=classic&amp;deptID=28049" TargetMode="External"/><Relationship Id="rId170" Type="http://schemas.openxmlformats.org/officeDocument/2006/relationships/hyperlink" Target="https://www.ncbi.nlm.nih.gov/pubmed/9790574" TargetMode="External"/><Relationship Id="rId191" Type="http://schemas.openxmlformats.org/officeDocument/2006/relationships/hyperlink" Target="https://www.ncbi.nlm.nih.gov/pubmed/16563471" TargetMode="External"/><Relationship Id="rId205" Type="http://schemas.openxmlformats.org/officeDocument/2006/relationships/hyperlink" Target="https://www.ncbi.nlm.nih.gov/pubmed/10926872" TargetMode="External"/><Relationship Id="rId226" Type="http://schemas.openxmlformats.org/officeDocument/2006/relationships/hyperlink" Target="https://www.ncbi.nlm.nih.gov/pubmed/7091022" TargetMode="External"/><Relationship Id="rId247" Type="http://schemas.openxmlformats.org/officeDocument/2006/relationships/hyperlink" Target="https://www.ncbi.nlm.nih.gov/pmc/articles/PMC2774516/" TargetMode="External"/><Relationship Id="rId107" Type="http://schemas.openxmlformats.org/officeDocument/2006/relationships/hyperlink" Target="https://www.ncbi.nlm.nih.gov/pubmed/17721433" TargetMode="External"/><Relationship Id="rId268" Type="http://schemas.openxmlformats.org/officeDocument/2006/relationships/hyperlink" Target="https://www.ncbi.nlm.nih.gov/pubmed/12470639" TargetMode="External"/><Relationship Id="rId289" Type="http://schemas.openxmlformats.org/officeDocument/2006/relationships/hyperlink" Target="https://www.ncbi.nlm.nih.gov/pubmed/2541158" TargetMode="External"/><Relationship Id="rId11" Type="http://schemas.openxmlformats.org/officeDocument/2006/relationships/hyperlink" Target="https://www.ncbi.nlm.nih.gov/books/n/nap13050/appendixes.app1/def-item/appendixes.app1.gl1-d110/" TargetMode="External"/><Relationship Id="rId32" Type="http://schemas.openxmlformats.org/officeDocument/2006/relationships/hyperlink" Target="https://www.ncbi.nlm.nih.gov/books/n/nap13050/ch4/" TargetMode="External"/><Relationship Id="rId53" Type="http://schemas.openxmlformats.org/officeDocument/2006/relationships/hyperlink" Target="https://www.ncbi.nlm.nih.gov/books/n/nap13050/appendixes.app1/def-item/appendixes.app1.gl1-d67/" TargetMode="External"/><Relationship Id="rId74" Type="http://schemas.openxmlformats.org/officeDocument/2006/relationships/hyperlink" Target="https://www.ncbi.nlm.nih.gov/pubmed/20059333" TargetMode="External"/><Relationship Id="rId128" Type="http://schemas.openxmlformats.org/officeDocument/2006/relationships/hyperlink" Target="https://www.ncbi.nlm.nih.gov/pubmed/20101473" TargetMode="External"/><Relationship Id="rId149" Type="http://schemas.openxmlformats.org/officeDocument/2006/relationships/hyperlink" Target="https://www.ncbi.nlm.nih.gov/pubmed/18550652" TargetMode="External"/><Relationship Id="rId314" Type="http://schemas.openxmlformats.org/officeDocument/2006/relationships/hyperlink" Target="https://www.ncbi.nlm.nih.gov/books/NBK56061/#_ch3_s2_" TargetMode="External"/><Relationship Id="rId335" Type="http://schemas.openxmlformats.org/officeDocument/2006/relationships/hyperlink" Target="https://www.ncbi.nlm.nih.gov/books/NBK56061/#ch3.rl1" TargetMode="External"/><Relationship Id="rId5" Type="http://schemas.openxmlformats.org/officeDocument/2006/relationships/hyperlink" Target="https://www.ncbi.nlm.nih.gov/books/n/nap13050/appendixes.app1/def-item/appendixes.app1.gl2-d109/" TargetMode="External"/><Relationship Id="rId95" Type="http://schemas.openxmlformats.org/officeDocument/2006/relationships/hyperlink" Target="https://www.ncbi.nlm.nih.gov/pubmed/8413473" TargetMode="External"/><Relationship Id="rId160" Type="http://schemas.openxmlformats.org/officeDocument/2006/relationships/hyperlink" Target="https://www.ncbi.nlm.nih.gov/pubmed/8903423" TargetMode="External"/><Relationship Id="rId181" Type="http://schemas.openxmlformats.org/officeDocument/2006/relationships/hyperlink" Target="https://www.ncbi.nlm.nih.gov/pubmed/20070897" TargetMode="External"/><Relationship Id="rId216" Type="http://schemas.openxmlformats.org/officeDocument/2006/relationships/hyperlink" Target="https://www.ncbi.nlm.nih.gov/pubmed/18755599" TargetMode="External"/><Relationship Id="rId237" Type="http://schemas.openxmlformats.org/officeDocument/2006/relationships/hyperlink" Target="https://www.ncbi.nlm.nih.gov/pubmed/18325178" TargetMode="External"/><Relationship Id="rId258" Type="http://schemas.openxmlformats.org/officeDocument/2006/relationships/hyperlink" Target="https://www.ncbi.nlm.nih.gov/pubmed/1644855" TargetMode="External"/><Relationship Id="rId279" Type="http://schemas.openxmlformats.org/officeDocument/2006/relationships/hyperlink" Target="https://www.ncbi.nlm.nih.gov/pubmed/19061980" TargetMode="External"/><Relationship Id="rId22" Type="http://schemas.openxmlformats.org/officeDocument/2006/relationships/hyperlink" Target="https://www.ncbi.nlm.nih.gov/books/n/nap13050/appendixes.app1/def-item/appendixes.app1.gl1-d23/" TargetMode="External"/><Relationship Id="rId43" Type="http://schemas.openxmlformats.org/officeDocument/2006/relationships/hyperlink" Target="https://www.ncbi.nlm.nih.gov/books/NBK56061/figure/ch3.f5/?report=objectonly" TargetMode="External"/><Relationship Id="rId64" Type="http://schemas.openxmlformats.org/officeDocument/2006/relationships/hyperlink" Target="https://www.ncbi.nlm.nih.gov/pmc/articles/PMC2777641/" TargetMode="External"/><Relationship Id="rId118" Type="http://schemas.openxmlformats.org/officeDocument/2006/relationships/hyperlink" Target="https://www.ncbi.nlm.nih.gov/pubmed/4305169" TargetMode="External"/><Relationship Id="rId139" Type="http://schemas.openxmlformats.org/officeDocument/2006/relationships/hyperlink" Target="https://www.ncbi.nlm.nih.gov/pmc/articles/PMC2664830/" TargetMode="External"/><Relationship Id="rId290" Type="http://schemas.openxmlformats.org/officeDocument/2006/relationships/hyperlink" Target="https://www.ncbi.nlm.nih.gov/pubmed/7038701" TargetMode="External"/><Relationship Id="rId304" Type="http://schemas.openxmlformats.org/officeDocument/2006/relationships/hyperlink" Target="http://laws.justice.gc.ca/PDF/Regulation/C/C.R.C.,_c._870.pdf" TargetMode="External"/><Relationship Id="rId325" Type="http://schemas.openxmlformats.org/officeDocument/2006/relationships/hyperlink" Target="https://www.ncbi.nlm.nih.gov/books/NBK56061/?report=printable" TargetMode="External"/><Relationship Id="rId346" Type="http://schemas.openxmlformats.org/officeDocument/2006/relationships/hyperlink" Target="https://www.nlm.nih.gov/privacy.html" TargetMode="External"/><Relationship Id="rId85" Type="http://schemas.openxmlformats.org/officeDocument/2006/relationships/hyperlink" Target="https://www.ncbi.nlm.nih.gov/pubmed/9278857" TargetMode="External"/><Relationship Id="rId150" Type="http://schemas.openxmlformats.org/officeDocument/2006/relationships/hyperlink" Target="https://www.ncbi.nlm.nih.gov/pmc/articles/PMC2266966/" TargetMode="External"/><Relationship Id="rId171" Type="http://schemas.openxmlformats.org/officeDocument/2006/relationships/hyperlink" Target="https://www.ncbi.nlm.nih.gov/pubmed/18689406" TargetMode="External"/><Relationship Id="rId192" Type="http://schemas.openxmlformats.org/officeDocument/2006/relationships/hyperlink" Target="https://www.ncbi.nlm.nih.gov/pubmed/16497887" TargetMode="External"/><Relationship Id="rId206" Type="http://schemas.openxmlformats.org/officeDocument/2006/relationships/hyperlink" Target="https://www.ncbi.nlm.nih.gov/pubmed/7734564" TargetMode="External"/><Relationship Id="rId227" Type="http://schemas.openxmlformats.org/officeDocument/2006/relationships/hyperlink" Target="https://www.ncbi.nlm.nih.gov/pubmed/2648151" TargetMode="External"/><Relationship Id="rId248" Type="http://schemas.openxmlformats.org/officeDocument/2006/relationships/hyperlink" Target="https://www.ncbi.nlm.nih.gov/pubmed/19915719" TargetMode="External"/><Relationship Id="rId269" Type="http://schemas.openxmlformats.org/officeDocument/2006/relationships/hyperlink" Target="https://www.ncbi.nlm.nih.gov/pubmed/2990641" TargetMode="External"/><Relationship Id="rId12" Type="http://schemas.openxmlformats.org/officeDocument/2006/relationships/hyperlink" Target="https://www.ncbi.nlm.nih.gov/books/NBK56061/box/ch3.box1/?report=objectonly" TargetMode="External"/><Relationship Id="rId33" Type="http://schemas.openxmlformats.org/officeDocument/2006/relationships/hyperlink" Target="https://www.ncbi.nlm.nih.gov/books/n/nap13050/appendixes.app1/def-item/appendixes.app1.gl1-d12/" TargetMode="External"/><Relationship Id="rId108" Type="http://schemas.openxmlformats.org/officeDocument/2006/relationships/hyperlink" Target="https://www.ncbi.nlm.nih.gov/pubmed/4372106" TargetMode="External"/><Relationship Id="rId129" Type="http://schemas.openxmlformats.org/officeDocument/2006/relationships/hyperlink" Target="https://www.ncbi.nlm.nih.gov/pubmed/16390606" TargetMode="External"/><Relationship Id="rId280" Type="http://schemas.openxmlformats.org/officeDocument/2006/relationships/hyperlink" Target="https://www.ncbi.nlm.nih.gov/pubmed/2085680" TargetMode="External"/><Relationship Id="rId315" Type="http://schemas.openxmlformats.org/officeDocument/2006/relationships/hyperlink" Target="https://www.ncbi.nlm.nih.gov/books/NBK56061/#_ch3_s5_" TargetMode="External"/><Relationship Id="rId336" Type="http://schemas.openxmlformats.org/officeDocument/2006/relationships/hyperlink" Target="https://www.ncbi.nlm.nih.gov/books/n/napcollect/" TargetMode="External"/><Relationship Id="rId54" Type="http://schemas.openxmlformats.org/officeDocument/2006/relationships/hyperlink" Target="https://www.ncbi.nlm.nih.gov/books/n/nap13050/appendixes.app1/def-item/appendixes.app1.gl1-d61/" TargetMode="External"/><Relationship Id="rId75" Type="http://schemas.openxmlformats.org/officeDocument/2006/relationships/hyperlink" Target="https://www.ncbi.nlm.nih.gov/pubmed/15208365" TargetMode="External"/><Relationship Id="rId96" Type="http://schemas.openxmlformats.org/officeDocument/2006/relationships/hyperlink" Target="https://www.ncbi.nlm.nih.gov/pmc/articles/PMC2698590/" TargetMode="External"/><Relationship Id="rId140" Type="http://schemas.openxmlformats.org/officeDocument/2006/relationships/hyperlink" Target="https://www.ncbi.nlm.nih.gov/pubmed/18177842" TargetMode="External"/><Relationship Id="rId161" Type="http://schemas.openxmlformats.org/officeDocument/2006/relationships/hyperlink" Target="https://www.ncbi.nlm.nih.gov/pubmed/9225173" TargetMode="External"/><Relationship Id="rId182" Type="http://schemas.openxmlformats.org/officeDocument/2006/relationships/hyperlink" Target="https://www.ncbi.nlm.nih.gov/pmc/articles/PMC2632995/" TargetMode="External"/><Relationship Id="rId217" Type="http://schemas.openxmlformats.org/officeDocument/2006/relationships/hyperlink" Target="https://www.ncbi.nlm.nih.gov/pubmed/17182549" TargetMode="External"/><Relationship Id="rId6" Type="http://schemas.openxmlformats.org/officeDocument/2006/relationships/hyperlink" Target="https://www.ncbi.nlm.nih.gov/books/n/nap13050/appendixes.app1/def-item/appendixes.app1.gl1-d1/" TargetMode="External"/><Relationship Id="rId238" Type="http://schemas.openxmlformats.org/officeDocument/2006/relationships/hyperlink" Target="https://www.ncbi.nlm.nih.gov/pubmed/10891358" TargetMode="External"/><Relationship Id="rId259" Type="http://schemas.openxmlformats.org/officeDocument/2006/relationships/hyperlink" Target="https://www.ncbi.nlm.nih.gov/pubmed/11079153" TargetMode="External"/><Relationship Id="rId23" Type="http://schemas.openxmlformats.org/officeDocument/2006/relationships/hyperlink" Target="https://www.ncbi.nlm.nih.gov/books/n/nap13050/appendixes.app1/def-item/appendixes.app1.gl2-d20/" TargetMode="External"/><Relationship Id="rId119" Type="http://schemas.openxmlformats.org/officeDocument/2006/relationships/hyperlink" Target="https://www.ncbi.nlm.nih.gov/pubmed/10877385" TargetMode="External"/><Relationship Id="rId270" Type="http://schemas.openxmlformats.org/officeDocument/2006/relationships/hyperlink" Target="https://www.ncbi.nlm.nih.gov/pubmed/9771862" TargetMode="External"/><Relationship Id="rId291" Type="http://schemas.openxmlformats.org/officeDocument/2006/relationships/hyperlink" Target="https://www.ncbi.nlm.nih.gov/pubmed/6317601" TargetMode="External"/><Relationship Id="rId305" Type="http://schemas.openxmlformats.org/officeDocument/2006/relationships/hyperlink" Target="https://www.ncbi.nlm.nih.gov/books/n/nap13050/appendixes.app1/def-item/appendixes.app1.gl2-d76/" TargetMode="External"/><Relationship Id="rId326" Type="http://schemas.openxmlformats.org/officeDocument/2006/relationships/hyperlink" Target="https://www.ncbi.nlm.nih.gov/books/NBK56061/#_ncbi_dlg_citbx_NBK56061" TargetMode="External"/><Relationship Id="rId347" Type="http://schemas.openxmlformats.org/officeDocument/2006/relationships/hyperlink" Target="https://www.sciencedirect.com/topics/biochemistry-genetics-and-molecular-biology/cholecalciferol" TargetMode="External"/><Relationship Id="rId44" Type="http://schemas.openxmlformats.org/officeDocument/2006/relationships/hyperlink" Target="https://www.ncbi.nlm.nih.gov/books/n/nap13050/appendixes.app1/def-item/appendixes.app1.gl1-d64/" TargetMode="External"/><Relationship Id="rId65" Type="http://schemas.openxmlformats.org/officeDocument/2006/relationships/hyperlink" Target="https://www.ncbi.nlm.nih.gov/pubmed/18689399" TargetMode="External"/><Relationship Id="rId86" Type="http://schemas.openxmlformats.org/officeDocument/2006/relationships/hyperlink" Target="https://www.ncbi.nlm.nih.gov/pubmed/15375018" TargetMode="External"/><Relationship Id="rId130" Type="http://schemas.openxmlformats.org/officeDocument/2006/relationships/hyperlink" Target="https://www.ncbi.nlm.nih.gov/pubmed/18795378" TargetMode="External"/><Relationship Id="rId151" Type="http://schemas.openxmlformats.org/officeDocument/2006/relationships/hyperlink" Target="https://www.ncbi.nlm.nih.gov/pubmed/18089691" TargetMode="External"/><Relationship Id="rId172" Type="http://schemas.openxmlformats.org/officeDocument/2006/relationships/hyperlink" Target="https://www.ncbi.nlm.nih.gov/pubmed/6607788" TargetMode="External"/><Relationship Id="rId193" Type="http://schemas.openxmlformats.org/officeDocument/2006/relationships/hyperlink" Target="https://www.ncbi.nlm.nih.gov/pubmed/17565275" TargetMode="External"/><Relationship Id="rId207" Type="http://schemas.openxmlformats.org/officeDocument/2006/relationships/hyperlink" Target="https://www.ncbi.nlm.nih.gov/pubmed/15498883" TargetMode="External"/><Relationship Id="rId228" Type="http://schemas.openxmlformats.org/officeDocument/2006/relationships/hyperlink" Target="https://www.ncbi.nlm.nih.gov/pubmed/17656603" TargetMode="External"/><Relationship Id="rId249" Type="http://schemas.openxmlformats.org/officeDocument/2006/relationships/hyperlink" Target="https://www.ncbi.nlm.nih.gov/pubmed/19056900" TargetMode="External"/><Relationship Id="rId13" Type="http://schemas.openxmlformats.org/officeDocument/2006/relationships/hyperlink" Target="https://www.ncbi.nlm.nih.gov/books/n/nap13050/appendixes.app1/def-item/appendixes.app1.gl1-d46/" TargetMode="External"/><Relationship Id="rId109" Type="http://schemas.openxmlformats.org/officeDocument/2006/relationships/hyperlink" Target="https://www.ncbi.nlm.nih.gov/pubmed/230941" TargetMode="External"/><Relationship Id="rId260" Type="http://schemas.openxmlformats.org/officeDocument/2006/relationships/hyperlink" Target="https://www.ncbi.nlm.nih.gov/pubmed/971575" TargetMode="External"/><Relationship Id="rId281" Type="http://schemas.openxmlformats.org/officeDocument/2006/relationships/hyperlink" Target="https://www.ncbi.nlm.nih.gov/pubmed/15225842" TargetMode="External"/><Relationship Id="rId316" Type="http://schemas.openxmlformats.org/officeDocument/2006/relationships/hyperlink" Target="https://www.ncbi.nlm.nih.gov/books/NBK56061/#_ch3_s11_" TargetMode="External"/><Relationship Id="rId337" Type="http://schemas.openxmlformats.org/officeDocument/2006/relationships/hyperlink" Target="https://www.ncbi.nlm.nih.gov/books/?Db=pmc&amp;DbFrom=books&amp;Cmd=Link&amp;LinkName=books_pmc_refs&amp;IdsFromResult=2518568" TargetMode="External"/><Relationship Id="rId34" Type="http://schemas.openxmlformats.org/officeDocument/2006/relationships/hyperlink" Target="https://www.ncbi.nlm.nih.gov/books/n/nap13050/appendixes.app1/def-item/appendixes.app1.gl2-d37/" TargetMode="External"/><Relationship Id="rId55" Type="http://schemas.openxmlformats.org/officeDocument/2006/relationships/hyperlink" Target="https://www.ncbi.nlm.nih.gov/books/n/nap13050/appendixes.app1/def-item/appendixes.app1.gl1-d87/" TargetMode="External"/><Relationship Id="rId76" Type="http://schemas.openxmlformats.org/officeDocument/2006/relationships/hyperlink" Target="https://www.ncbi.nlm.nih.gov/pubmed/4293764" TargetMode="External"/><Relationship Id="rId97" Type="http://schemas.openxmlformats.org/officeDocument/2006/relationships/hyperlink" Target="https://www.ncbi.nlm.nih.gov/pubmed/17254541" TargetMode="External"/><Relationship Id="rId120" Type="http://schemas.openxmlformats.org/officeDocument/2006/relationships/hyperlink" Target="https://www.ncbi.nlm.nih.gov/pmc/articles/PMC2542586/" TargetMode="External"/><Relationship Id="rId141" Type="http://schemas.openxmlformats.org/officeDocument/2006/relationships/hyperlink" Target="https://www.ncbi.nlm.nih.gov/pubmed/401479" TargetMode="External"/><Relationship Id="rId7" Type="http://schemas.openxmlformats.org/officeDocument/2006/relationships/hyperlink" Target="https://www.ncbi.nlm.nih.gov/books/n/nap13050/appendixes.app1/def-item/appendixes.app1.gl1-d2/" TargetMode="External"/><Relationship Id="rId162" Type="http://schemas.openxmlformats.org/officeDocument/2006/relationships/hyperlink" Target="https://www.ncbi.nlm.nih.gov/pubmed/15485861" TargetMode="External"/><Relationship Id="rId183" Type="http://schemas.openxmlformats.org/officeDocument/2006/relationships/hyperlink" Target="https://www.ncbi.nlm.nih.gov/pubmed/19152676" TargetMode="External"/><Relationship Id="rId218" Type="http://schemas.openxmlformats.org/officeDocument/2006/relationships/hyperlink" Target="https://www.ncbi.nlm.nih.gov/pubmed/17909142" TargetMode="External"/><Relationship Id="rId239" Type="http://schemas.openxmlformats.org/officeDocument/2006/relationships/hyperlink" Target="https://www.ncbi.nlm.nih.gov/pmc/articles/PMC423816/" TargetMode="External"/><Relationship Id="rId250" Type="http://schemas.openxmlformats.org/officeDocument/2006/relationships/hyperlink" Target="https://www.ncbi.nlm.nih.gov/pubmed/3839846" TargetMode="External"/><Relationship Id="rId271" Type="http://schemas.openxmlformats.org/officeDocument/2006/relationships/hyperlink" Target="https://www.ncbi.nlm.nih.gov/pmc/articles/PMC2857702/" TargetMode="External"/><Relationship Id="rId292" Type="http://schemas.openxmlformats.org/officeDocument/2006/relationships/hyperlink" Target="https://www.ncbi.nlm.nih.gov/pubmed/11315991" TargetMode="External"/><Relationship Id="rId306" Type="http://schemas.openxmlformats.org/officeDocument/2006/relationships/hyperlink" Target="http://www.ars.usda.gov/Services/docs.htm?docid=8964" TargetMode="External"/><Relationship Id="rId24" Type="http://schemas.openxmlformats.org/officeDocument/2006/relationships/hyperlink" Target="https://www.ncbi.nlm.nih.gov/books/n/nap13050/appendixes.app1/def-item/appendixes.app1.gl2-d5/" TargetMode="External"/><Relationship Id="rId45" Type="http://schemas.openxmlformats.org/officeDocument/2006/relationships/hyperlink" Target="https://www.ncbi.nlm.nih.gov/books/n/nap13050/appendixes.app1/def-item/appendixes.app1.gl1-d26/" TargetMode="External"/><Relationship Id="rId66" Type="http://schemas.openxmlformats.org/officeDocument/2006/relationships/hyperlink" Target="https://www.ncbi.nlm.nih.gov/pubmed/18541590" TargetMode="External"/><Relationship Id="rId87" Type="http://schemas.openxmlformats.org/officeDocument/2006/relationships/hyperlink" Target="https://www.ncbi.nlm.nih.gov/pubmed/19423731" TargetMode="External"/><Relationship Id="rId110" Type="http://schemas.openxmlformats.org/officeDocument/2006/relationships/hyperlink" Target="https://www.ncbi.nlm.nih.gov/pubmed/400608" TargetMode="External"/><Relationship Id="rId131" Type="http://schemas.openxmlformats.org/officeDocument/2006/relationships/hyperlink" Target="https://www.ncbi.nlm.nih.gov/pmc/articles/PMC47419/" TargetMode="External"/><Relationship Id="rId327" Type="http://schemas.openxmlformats.org/officeDocument/2006/relationships/hyperlink" Target="https://www.ncbi.nlm.nih.gov/books/n/nap13050/pdf/" TargetMode="External"/><Relationship Id="rId348" Type="http://schemas.openxmlformats.org/officeDocument/2006/relationships/hyperlink" Target="https://www.sciencedirect.com/topics/biochemistry-genetics-and-molecular-biology/ergocalciferol" TargetMode="External"/><Relationship Id="rId152" Type="http://schemas.openxmlformats.org/officeDocument/2006/relationships/hyperlink" Target="https://www.ncbi.nlm.nih.gov/pubmed/6788913" TargetMode="External"/><Relationship Id="rId173" Type="http://schemas.openxmlformats.org/officeDocument/2006/relationships/hyperlink" Target="https://www.ncbi.nlm.nih.gov/pubmed/2807147" TargetMode="External"/><Relationship Id="rId194" Type="http://schemas.openxmlformats.org/officeDocument/2006/relationships/hyperlink" Target="https://www.ncbi.nlm.nih.gov/pmc/articles/PMC2582909/" TargetMode="External"/><Relationship Id="rId208" Type="http://schemas.openxmlformats.org/officeDocument/2006/relationships/hyperlink" Target="https://www.ncbi.nlm.nih.gov/pubmed/16648549" TargetMode="External"/><Relationship Id="rId229" Type="http://schemas.openxmlformats.org/officeDocument/2006/relationships/hyperlink" Target="https://www.ncbi.nlm.nih.gov/pubmed/2547343" TargetMode="External"/><Relationship Id="rId240" Type="http://schemas.openxmlformats.org/officeDocument/2006/relationships/hyperlink" Target="https://www.ncbi.nlm.nih.gov/pubmed/3771798" TargetMode="External"/><Relationship Id="rId261" Type="http://schemas.openxmlformats.org/officeDocument/2006/relationships/hyperlink" Target="https://www.ncbi.nlm.nih.gov/pmc/articles/PMC2581841/" TargetMode="External"/><Relationship Id="rId14" Type="http://schemas.openxmlformats.org/officeDocument/2006/relationships/hyperlink" Target="https://www.ncbi.nlm.nih.gov/books/n/nap13050/appendixes.app1/def-item/appendixes.app1.gl1-d105/" TargetMode="External"/><Relationship Id="rId35" Type="http://schemas.openxmlformats.org/officeDocument/2006/relationships/hyperlink" Target="https://www.ncbi.nlm.nih.gov/books/n/nap13050/appendixes.app1/def-item/appendixes.app1.gl1-d27/" TargetMode="External"/><Relationship Id="rId56" Type="http://schemas.openxmlformats.org/officeDocument/2006/relationships/hyperlink" Target="https://www.ncbi.nlm.nih.gov/books/n/nap13050/appendixes.app1/def-item/appendixes.app1.gl1-d96/" TargetMode="External"/><Relationship Id="rId77" Type="http://schemas.openxmlformats.org/officeDocument/2006/relationships/hyperlink" Target="https://www.ncbi.nlm.nih.gov/pmc/articles/PMC2729752/" TargetMode="External"/><Relationship Id="rId100" Type="http://schemas.openxmlformats.org/officeDocument/2006/relationships/hyperlink" Target="https://www.ncbi.nlm.nih.gov/pmc/articles/PMC1673157/" TargetMode="External"/><Relationship Id="rId282" Type="http://schemas.openxmlformats.org/officeDocument/2006/relationships/hyperlink" Target="https://www.ncbi.nlm.nih.gov/pubmed/15225759" TargetMode="External"/><Relationship Id="rId317" Type="http://schemas.openxmlformats.org/officeDocument/2006/relationships/hyperlink" Target="https://www.ncbi.nlm.nih.gov/books/NBK56061/#_ch3_s16_" TargetMode="External"/><Relationship Id="rId338" Type="http://schemas.openxmlformats.org/officeDocument/2006/relationships/hyperlink" Target="https://www.ncbi.nlm.nih.gov/books/?Db=pubmed&amp;DbFrom=books&amp;Cmd=Link&amp;LinkName=books_pubmed_refs&amp;IdsFromResult=2518568" TargetMode="External"/><Relationship Id="rId8" Type="http://schemas.openxmlformats.org/officeDocument/2006/relationships/hyperlink" Target="https://www.ncbi.nlm.nih.gov/books/n/nap13050/appendixes.app1/def-item/appendixes.app1.gl1-d24/" TargetMode="External"/><Relationship Id="rId98" Type="http://schemas.openxmlformats.org/officeDocument/2006/relationships/hyperlink" Target="https://www.ncbi.nlm.nih.gov/pmc/articles/PMC4450819/" TargetMode="External"/><Relationship Id="rId121" Type="http://schemas.openxmlformats.org/officeDocument/2006/relationships/hyperlink" Target="https://www.ncbi.nlm.nih.gov/pubmed/18492843" TargetMode="External"/><Relationship Id="rId142" Type="http://schemas.openxmlformats.org/officeDocument/2006/relationships/hyperlink" Target="https://www.ncbi.nlm.nih.gov/pubmed/17368179" TargetMode="External"/><Relationship Id="rId163" Type="http://schemas.openxmlformats.org/officeDocument/2006/relationships/hyperlink" Target="https://www.ncbi.nlm.nih.gov/pubmed/15956292" TargetMode="External"/><Relationship Id="rId184" Type="http://schemas.openxmlformats.org/officeDocument/2006/relationships/hyperlink" Target="https://www.ncbi.nlm.nih.gov/pubmed/15781666" TargetMode="External"/><Relationship Id="rId219" Type="http://schemas.openxmlformats.org/officeDocument/2006/relationships/hyperlink" Target="https://www.ncbi.nlm.nih.gov/pmc/articles/PMC2453093/" TargetMode="External"/><Relationship Id="rId230" Type="http://schemas.openxmlformats.org/officeDocument/2006/relationships/hyperlink" Target="https://www.ncbi.nlm.nih.gov/pmc/articles/PMC4042194/" TargetMode="External"/><Relationship Id="rId251" Type="http://schemas.openxmlformats.org/officeDocument/2006/relationships/hyperlink" Target="https://www.ncbi.nlm.nih.gov/pubmed/20444619" TargetMode="External"/><Relationship Id="rId25" Type="http://schemas.openxmlformats.org/officeDocument/2006/relationships/hyperlink" Target="https://www.ncbi.nlm.nih.gov/books/n/nap13050/ch2/" TargetMode="External"/><Relationship Id="rId46" Type="http://schemas.openxmlformats.org/officeDocument/2006/relationships/hyperlink" Target="https://www.ncbi.nlm.nih.gov/books/n/nap13050/appendixes.app1/def-item/appendixes.app1.gl1-d48/" TargetMode="External"/><Relationship Id="rId67" Type="http://schemas.openxmlformats.org/officeDocument/2006/relationships/hyperlink" Target="https://www.ncbi.nlm.nih.gov/pubmed/15531486" TargetMode="External"/><Relationship Id="rId272" Type="http://schemas.openxmlformats.org/officeDocument/2006/relationships/hyperlink" Target="https://www.ncbi.nlm.nih.gov/pubmed/20164683" TargetMode="External"/><Relationship Id="rId293" Type="http://schemas.openxmlformats.org/officeDocument/2006/relationships/hyperlink" Target="https://www.ncbi.nlm.nih.gov/pubmed/10966885" TargetMode="External"/><Relationship Id="rId307" Type="http://schemas.openxmlformats.org/officeDocument/2006/relationships/hyperlink" Target="http://www.ars.usda.gov/main/site_main.htm?modecode=12-35-45-00" TargetMode="External"/><Relationship Id="rId328" Type="http://schemas.openxmlformats.org/officeDocument/2006/relationships/hyperlink" Target="https://www.ncbi.nlm.nih.gov/books/NBK56061/#ch3.s1" TargetMode="External"/><Relationship Id="rId349" Type="http://schemas.openxmlformats.org/officeDocument/2006/relationships/hyperlink" Target="https://www.sciencedirect.com/topics/veterinary-science-and-veterinary-medicine/vitamin-d" TargetMode="External"/><Relationship Id="rId20" Type="http://schemas.openxmlformats.org/officeDocument/2006/relationships/hyperlink" Target="https://www.ncbi.nlm.nih.gov/books/n/nap13050/appendixes.app1/def-item/appendixes.app1.gl2-d26/" TargetMode="External"/><Relationship Id="rId41" Type="http://schemas.openxmlformats.org/officeDocument/2006/relationships/hyperlink" Target="https://www.ncbi.nlm.nih.gov/books/n/nap13050/appendixes.app1/def-item/appendixes.app1.gl1-d103/" TargetMode="External"/><Relationship Id="rId62" Type="http://schemas.openxmlformats.org/officeDocument/2006/relationships/hyperlink" Target="https://www.ncbi.nlm.nih.gov/pubmed/18212810" TargetMode="External"/><Relationship Id="rId83" Type="http://schemas.openxmlformats.org/officeDocument/2006/relationships/hyperlink" Target="https://www.ncbi.nlm.nih.gov/pmc/articles/PMC2805478/" TargetMode="External"/><Relationship Id="rId88" Type="http://schemas.openxmlformats.org/officeDocument/2006/relationships/hyperlink" Target="https://www.ncbi.nlm.nih.gov/pubmed/19103962" TargetMode="External"/><Relationship Id="rId111" Type="http://schemas.openxmlformats.org/officeDocument/2006/relationships/hyperlink" Target="https://www.ncbi.nlm.nih.gov/pubmed/6311080" TargetMode="External"/><Relationship Id="rId132" Type="http://schemas.openxmlformats.org/officeDocument/2006/relationships/hyperlink" Target="https://www.ncbi.nlm.nih.gov/pubmed/7690968" TargetMode="External"/><Relationship Id="rId153" Type="http://schemas.openxmlformats.org/officeDocument/2006/relationships/hyperlink" Target="https://www.ncbi.nlm.nih.gov/pubmed/4053351" TargetMode="External"/><Relationship Id="rId174" Type="http://schemas.openxmlformats.org/officeDocument/2006/relationships/hyperlink" Target="https://www.ncbi.nlm.nih.gov/pubmed/11705326" TargetMode="External"/><Relationship Id="rId179" Type="http://schemas.openxmlformats.org/officeDocument/2006/relationships/hyperlink" Target="https://www.ncbi.nlm.nih.gov/pubmed/9408745" TargetMode="External"/><Relationship Id="rId195" Type="http://schemas.openxmlformats.org/officeDocument/2006/relationships/hyperlink" Target="https://www.ncbi.nlm.nih.gov/pubmed/18535110" TargetMode="External"/><Relationship Id="rId209" Type="http://schemas.openxmlformats.org/officeDocument/2006/relationships/hyperlink" Target="https://www.ncbi.nlm.nih.gov/pubmed/2549141" TargetMode="External"/><Relationship Id="rId190" Type="http://schemas.openxmlformats.org/officeDocument/2006/relationships/hyperlink" Target="https://www.ncbi.nlm.nih.gov/pubmed/3372686" TargetMode="External"/><Relationship Id="rId204" Type="http://schemas.openxmlformats.org/officeDocument/2006/relationships/hyperlink" Target="https://www.ncbi.nlm.nih.gov/pubmed/18716852" TargetMode="External"/><Relationship Id="rId220" Type="http://schemas.openxmlformats.org/officeDocument/2006/relationships/hyperlink" Target="https://www.ncbi.nlm.nih.gov/pubmed/18372326" TargetMode="External"/><Relationship Id="rId225" Type="http://schemas.openxmlformats.org/officeDocument/2006/relationships/hyperlink" Target="https://www.ncbi.nlm.nih.gov/pubmed/14648011" TargetMode="External"/><Relationship Id="rId241" Type="http://schemas.openxmlformats.org/officeDocument/2006/relationships/hyperlink" Target="https://www.ncbi.nlm.nih.gov/pubmed/16720650" TargetMode="External"/><Relationship Id="rId246" Type="http://schemas.openxmlformats.org/officeDocument/2006/relationships/hyperlink" Target="https://www.ncbi.nlm.nih.gov/pubmed/19225122" TargetMode="External"/><Relationship Id="rId267" Type="http://schemas.openxmlformats.org/officeDocument/2006/relationships/hyperlink" Target="https://www.ncbi.nlm.nih.gov/pubmed/4285212" TargetMode="External"/><Relationship Id="rId288" Type="http://schemas.openxmlformats.org/officeDocument/2006/relationships/hyperlink" Target="https://www.ncbi.nlm.nih.gov/pubmed/2839537" TargetMode="External"/><Relationship Id="rId15" Type="http://schemas.openxmlformats.org/officeDocument/2006/relationships/hyperlink" Target="https://www.ncbi.nlm.nih.gov/books/n/nap13050/appendixes.app1/def-item/appendixes.app1.gl1-d106/" TargetMode="External"/><Relationship Id="rId36" Type="http://schemas.openxmlformats.org/officeDocument/2006/relationships/hyperlink" Target="https://www.ncbi.nlm.nih.gov/books/n/nap13050/appendixes.app1/def-item/appendixes.app1.gl1-d44/" TargetMode="External"/><Relationship Id="rId57" Type="http://schemas.openxmlformats.org/officeDocument/2006/relationships/hyperlink" Target="https://www.ncbi.nlm.nih.gov/pubmed/19439456" TargetMode="External"/><Relationship Id="rId106" Type="http://schemas.openxmlformats.org/officeDocument/2006/relationships/hyperlink" Target="https://www.ncbi.nlm.nih.gov/pubmed/18689403" TargetMode="External"/><Relationship Id="rId127" Type="http://schemas.openxmlformats.org/officeDocument/2006/relationships/hyperlink" Target="https://www.ncbi.nlm.nih.gov/pubmed/12899527" TargetMode="External"/><Relationship Id="rId262" Type="http://schemas.openxmlformats.org/officeDocument/2006/relationships/hyperlink" Target="https://www.ncbi.nlm.nih.gov/pubmed/18065583" TargetMode="External"/><Relationship Id="rId283" Type="http://schemas.openxmlformats.org/officeDocument/2006/relationships/hyperlink" Target="https://www.ncbi.nlm.nih.gov/pmc/articles/PMC3086761/" TargetMode="External"/><Relationship Id="rId313" Type="http://schemas.openxmlformats.org/officeDocument/2006/relationships/hyperlink" Target="https://www.ncbi.nlm.nih.gov/books/NBK56061/#_ch3_s1_" TargetMode="External"/><Relationship Id="rId318" Type="http://schemas.openxmlformats.org/officeDocument/2006/relationships/hyperlink" Target="https://www.ncbi.nlm.nih.gov/books/NBK56061/#_ch3_s21_" TargetMode="External"/><Relationship Id="rId339" Type="http://schemas.openxmlformats.org/officeDocument/2006/relationships/hyperlink" Target="https://www.ncbi.nlm.nih.gov/portal/utils/pageresolver.fcgi?recordid=5d0bd5b839a66e57595ef024" TargetMode="External"/><Relationship Id="rId10" Type="http://schemas.openxmlformats.org/officeDocument/2006/relationships/hyperlink" Target="https://www.ncbi.nlm.nih.gov/books/n/nap13050/appendixes.app1/def-item/appendixes.app1.gl1-d32/" TargetMode="External"/><Relationship Id="rId31" Type="http://schemas.openxmlformats.org/officeDocument/2006/relationships/hyperlink" Target="https://www.ncbi.nlm.nih.gov/books/n/nap13050/appendixes.app1/def-item/appendixes.app1.gl1-d109/" TargetMode="External"/><Relationship Id="rId52" Type="http://schemas.openxmlformats.org/officeDocument/2006/relationships/hyperlink" Target="https://www.ncbi.nlm.nih.gov/books/n/nap13050/appendixes.app1/def-item/appendixes.app1.gl1-d6/" TargetMode="External"/><Relationship Id="rId73" Type="http://schemas.openxmlformats.org/officeDocument/2006/relationships/hyperlink" Target="https://www.ncbi.nlm.nih.gov/pmc/articles/PMC4777331/" TargetMode="External"/><Relationship Id="rId78" Type="http://schemas.openxmlformats.org/officeDocument/2006/relationships/hyperlink" Target="https://www.ncbi.nlm.nih.gov/pubmed/18689559" TargetMode="External"/><Relationship Id="rId94" Type="http://schemas.openxmlformats.org/officeDocument/2006/relationships/hyperlink" Target="https://www.ncbi.nlm.nih.gov/pubmed/14171311" TargetMode="External"/><Relationship Id="rId99" Type="http://schemas.openxmlformats.org/officeDocument/2006/relationships/hyperlink" Target="https://www.ncbi.nlm.nih.gov/pubmed/12867411" TargetMode="External"/><Relationship Id="rId101" Type="http://schemas.openxmlformats.org/officeDocument/2006/relationships/hyperlink" Target="https://www.ncbi.nlm.nih.gov/pubmed/165857" TargetMode="External"/><Relationship Id="rId122" Type="http://schemas.openxmlformats.org/officeDocument/2006/relationships/hyperlink" Target="https://www.ncbi.nlm.nih.gov/pubmed/4357855" TargetMode="External"/><Relationship Id="rId143" Type="http://schemas.openxmlformats.org/officeDocument/2006/relationships/hyperlink" Target="https://www.ncbi.nlm.nih.gov/pubmed/6256855" TargetMode="External"/><Relationship Id="rId148" Type="http://schemas.openxmlformats.org/officeDocument/2006/relationships/hyperlink" Target="https://www.ncbi.nlm.nih.gov/pmc/articles/PMC4571149/" TargetMode="External"/><Relationship Id="rId164" Type="http://schemas.openxmlformats.org/officeDocument/2006/relationships/hyperlink" Target="https://www.ncbi.nlm.nih.gov/pubmed/1078978" TargetMode="External"/><Relationship Id="rId169" Type="http://schemas.openxmlformats.org/officeDocument/2006/relationships/hyperlink" Target="https://www.ncbi.nlm.nih.gov/pubmed/2842896" TargetMode="External"/><Relationship Id="rId185" Type="http://schemas.openxmlformats.org/officeDocument/2006/relationships/hyperlink" Target="https://www.ncbi.nlm.nih.gov/pubmed/1276151" TargetMode="External"/><Relationship Id="rId334" Type="http://schemas.openxmlformats.org/officeDocument/2006/relationships/hyperlink" Target="https://www.ncbi.nlm.nih.gov/books/NBK56061/#ch3.s30" TargetMode="External"/><Relationship Id="rId350" Type="http://schemas.openxmlformats.org/officeDocument/2006/relationships/hyperlink" Target="https://www.sciencedirect.com/topics/biochemistry-genetics-and-molecular-biology/hypervitaminosis" TargetMode="External"/><Relationship Id="rId4" Type="http://schemas.openxmlformats.org/officeDocument/2006/relationships/hyperlink" Target="https://www.ncbi.nlm.nih.gov/books/NBK56061/figure/ch3.f1/?report=objectonly" TargetMode="External"/><Relationship Id="rId9" Type="http://schemas.openxmlformats.org/officeDocument/2006/relationships/hyperlink" Target="https://www.ncbi.nlm.nih.gov/books/n/nap13050/appendixes.app1/def-item/appendixes.app1.gl1-d80/" TargetMode="External"/><Relationship Id="rId180" Type="http://schemas.openxmlformats.org/officeDocument/2006/relationships/hyperlink" Target="https://www.ncbi.nlm.nih.gov/pmc/articles/PMC2820456/" TargetMode="External"/><Relationship Id="rId210" Type="http://schemas.openxmlformats.org/officeDocument/2006/relationships/hyperlink" Target="https://www.ncbi.nlm.nih.gov/pubmed/12126214" TargetMode="External"/><Relationship Id="rId215" Type="http://schemas.openxmlformats.org/officeDocument/2006/relationships/hyperlink" Target="https://www.ncbi.nlm.nih.gov/pubmed/11814039" TargetMode="External"/><Relationship Id="rId236" Type="http://schemas.openxmlformats.org/officeDocument/2006/relationships/hyperlink" Target="https://www.ncbi.nlm.nih.gov/pubmed/4322721" TargetMode="External"/><Relationship Id="rId257" Type="http://schemas.openxmlformats.org/officeDocument/2006/relationships/hyperlink" Target="https://www.ncbi.nlm.nih.gov/pubmed/5307049" TargetMode="External"/><Relationship Id="rId278" Type="http://schemas.openxmlformats.org/officeDocument/2006/relationships/hyperlink" Target="https://www.ncbi.nlm.nih.gov/pubmed/17687438" TargetMode="External"/><Relationship Id="rId26" Type="http://schemas.openxmlformats.org/officeDocument/2006/relationships/hyperlink" Target="https://www.ncbi.nlm.nih.gov/books/n/nap13050/ch2/figure/ch2.f1/?report=objectonly" TargetMode="External"/><Relationship Id="rId231" Type="http://schemas.openxmlformats.org/officeDocument/2006/relationships/hyperlink" Target="https://www.ncbi.nlm.nih.gov/pubmed/15746990" TargetMode="External"/><Relationship Id="rId252" Type="http://schemas.openxmlformats.org/officeDocument/2006/relationships/hyperlink" Target="https://www.ncbi.nlm.nih.gov/pubmed/189668" TargetMode="External"/><Relationship Id="rId273" Type="http://schemas.openxmlformats.org/officeDocument/2006/relationships/hyperlink" Target="https://www.ncbi.nlm.nih.gov/pubmed/3211093" TargetMode="External"/><Relationship Id="rId294" Type="http://schemas.openxmlformats.org/officeDocument/2006/relationships/hyperlink" Target="https://www.ncbi.nlm.nih.gov/pubmed/9379127" TargetMode="External"/><Relationship Id="rId308" Type="http://schemas.openxmlformats.org/officeDocument/2006/relationships/hyperlink" Target="http://www.nal.usda.gov/fnic/foodcomp/search/" TargetMode="External"/><Relationship Id="rId329" Type="http://schemas.openxmlformats.org/officeDocument/2006/relationships/hyperlink" Target="https://www.ncbi.nlm.nih.gov/books/NBK56061/#ch3.s2" TargetMode="External"/><Relationship Id="rId47" Type="http://schemas.openxmlformats.org/officeDocument/2006/relationships/hyperlink" Target="https://www.ncbi.nlm.nih.gov/books/n/nap13050/appendixes.app1/def-item/appendixes.app1.gl1-d57/" TargetMode="External"/><Relationship Id="rId68" Type="http://schemas.openxmlformats.org/officeDocument/2006/relationships/hyperlink" Target="https://www.ncbi.nlm.nih.gov/pubmed/17637484" TargetMode="External"/><Relationship Id="rId89" Type="http://schemas.openxmlformats.org/officeDocument/2006/relationships/hyperlink" Target="https://www.ncbi.nlm.nih.gov/pubmed/20302938" TargetMode="External"/><Relationship Id="rId112" Type="http://schemas.openxmlformats.org/officeDocument/2006/relationships/hyperlink" Target="https://www.ncbi.nlm.nih.gov/pubmed/3280376" TargetMode="External"/><Relationship Id="rId133" Type="http://schemas.openxmlformats.org/officeDocument/2006/relationships/hyperlink" Target="https://www.ncbi.nlm.nih.gov/pubmed/15005856" TargetMode="External"/><Relationship Id="rId154" Type="http://schemas.openxmlformats.org/officeDocument/2006/relationships/hyperlink" Target="https://www.ncbi.nlm.nih.gov/pubmed/18689391" TargetMode="External"/><Relationship Id="rId175" Type="http://schemas.openxmlformats.org/officeDocument/2006/relationships/hyperlink" Target="https://www.ncbi.nlm.nih.gov/pubmed/8613068" TargetMode="External"/><Relationship Id="rId340" Type="http://schemas.openxmlformats.org/officeDocument/2006/relationships/hyperlink" Target="https://www.ncbi.nlm.nih.gov/portal/utils/pageresolver.fcgi?recordid=5d0aa6a6dde0899941361146" TargetMode="External"/><Relationship Id="rId196" Type="http://schemas.openxmlformats.org/officeDocument/2006/relationships/hyperlink" Target="https://www.ncbi.nlm.nih.gov/pubmed/15546897" TargetMode="External"/><Relationship Id="rId200" Type="http://schemas.openxmlformats.org/officeDocument/2006/relationships/hyperlink" Target="https://www.ncbi.nlm.nih.gov/pubmed/16027959" TargetMode="External"/><Relationship Id="rId16" Type="http://schemas.openxmlformats.org/officeDocument/2006/relationships/hyperlink" Target="https://www.ncbi.nlm.nih.gov/books/n/nap13050/ch7/" TargetMode="External"/><Relationship Id="rId221" Type="http://schemas.openxmlformats.org/officeDocument/2006/relationships/hyperlink" Target="https://www.ncbi.nlm.nih.gov/pmc/articles/PMC2586800/" TargetMode="External"/><Relationship Id="rId242" Type="http://schemas.openxmlformats.org/officeDocument/2006/relationships/hyperlink" Target="https://www.ncbi.nlm.nih.gov/pubmed/10659699" TargetMode="External"/><Relationship Id="rId263" Type="http://schemas.openxmlformats.org/officeDocument/2006/relationships/hyperlink" Target="https://www.ncbi.nlm.nih.gov/pmc/articles/PMC1152329/" TargetMode="External"/><Relationship Id="rId284" Type="http://schemas.openxmlformats.org/officeDocument/2006/relationships/hyperlink" Target="https://www.ncbi.nlm.nih.gov/pubmed/20541252" TargetMode="External"/><Relationship Id="rId319" Type="http://schemas.openxmlformats.org/officeDocument/2006/relationships/hyperlink" Target="https://www.ncbi.nlm.nih.gov/books/NBK56061/#_ch3_s30_" TargetMode="External"/><Relationship Id="rId37" Type="http://schemas.openxmlformats.org/officeDocument/2006/relationships/hyperlink" Target="https://www.ncbi.nlm.nih.gov/books/n/nap13050/appendixes.app1/def-item/appendixes.app1.gl1-d4/" TargetMode="External"/><Relationship Id="rId58" Type="http://schemas.openxmlformats.org/officeDocument/2006/relationships/hyperlink" Target="https://www.ncbi.nlm.nih.gov/pmc/articles/PMC1283091/" TargetMode="External"/><Relationship Id="rId79" Type="http://schemas.openxmlformats.org/officeDocument/2006/relationships/hyperlink" Target="https://www.ncbi.nlm.nih.gov/pubmed/4300699" TargetMode="External"/><Relationship Id="rId102" Type="http://schemas.openxmlformats.org/officeDocument/2006/relationships/hyperlink" Target="https://www.ncbi.nlm.nih.gov/pubmed/3690980" TargetMode="External"/><Relationship Id="rId123" Type="http://schemas.openxmlformats.org/officeDocument/2006/relationships/hyperlink" Target="https://www.ncbi.nlm.nih.gov/pubmed/18660671" TargetMode="External"/><Relationship Id="rId144" Type="http://schemas.openxmlformats.org/officeDocument/2006/relationships/hyperlink" Target="https://www.ncbi.nlm.nih.gov/pubmed/2854716" TargetMode="External"/><Relationship Id="rId330" Type="http://schemas.openxmlformats.org/officeDocument/2006/relationships/hyperlink" Target="https://www.ncbi.nlm.nih.gov/books/NBK56061/#ch3.s5" TargetMode="External"/><Relationship Id="rId90" Type="http://schemas.openxmlformats.org/officeDocument/2006/relationships/hyperlink" Target="https://www.ncbi.nlm.nih.gov/pubmed/19064513" TargetMode="External"/><Relationship Id="rId165" Type="http://schemas.openxmlformats.org/officeDocument/2006/relationships/hyperlink" Target="https://www.ncbi.nlm.nih.gov/pubmed/203413" TargetMode="External"/><Relationship Id="rId186" Type="http://schemas.openxmlformats.org/officeDocument/2006/relationships/hyperlink" Target="https://www.ncbi.nlm.nih.gov/pubmed/7426605" TargetMode="External"/><Relationship Id="rId351" Type="http://schemas.openxmlformats.org/officeDocument/2006/relationships/hyperlink" Target="https://www.sciencedirect.com/topics/biochemistry-genetics-and-molecular-biology/dihydrotachysterol" TargetMode="External"/><Relationship Id="rId211" Type="http://schemas.openxmlformats.org/officeDocument/2006/relationships/hyperlink" Target="https://www.ncbi.nlm.nih.gov/pubmed/18676559" TargetMode="External"/><Relationship Id="rId232" Type="http://schemas.openxmlformats.org/officeDocument/2006/relationships/hyperlink" Target="https://www.ncbi.nlm.nih.gov/pmc/articles/PMC4016232/" TargetMode="External"/><Relationship Id="rId253" Type="http://schemas.openxmlformats.org/officeDocument/2006/relationships/hyperlink" Target="https://www.ncbi.nlm.nih.gov/pubmed/69059" TargetMode="External"/><Relationship Id="rId274" Type="http://schemas.openxmlformats.org/officeDocument/2006/relationships/hyperlink" Target="https://www.ncbi.nlm.nih.gov/pubmed/20534751" TargetMode="External"/><Relationship Id="rId295" Type="http://schemas.openxmlformats.org/officeDocument/2006/relationships/hyperlink" Target="https://www.ncbi.nlm.nih.gov/pubmed/16207822" TargetMode="External"/><Relationship Id="rId309" Type="http://schemas.openxmlformats.org/officeDocument/2006/relationships/hyperlink" Target="http://www.hc-sc.gc.ca/fn-an/nutrition/infant-nourisson/vita_d_supp-eng.php" TargetMode="External"/><Relationship Id="rId27" Type="http://schemas.openxmlformats.org/officeDocument/2006/relationships/hyperlink" Target="https://www.ncbi.nlm.nih.gov/books/n/nap13050/appendixes.app1/def-item/appendixes.app1.gl1-d83/" TargetMode="External"/><Relationship Id="rId48" Type="http://schemas.openxmlformats.org/officeDocument/2006/relationships/hyperlink" Target="https://www.ncbi.nlm.nih.gov/books/n/nap13050/appendixes.app1/def-item/appendixes.app1.gl1-d21/" TargetMode="External"/><Relationship Id="rId69" Type="http://schemas.openxmlformats.org/officeDocument/2006/relationships/hyperlink" Target="https://www.ncbi.nlm.nih.gov/pubmed/574626" TargetMode="External"/><Relationship Id="rId113" Type="http://schemas.openxmlformats.org/officeDocument/2006/relationships/hyperlink" Target="https://www.ncbi.nlm.nih.gov/pubmed/11726533" TargetMode="External"/><Relationship Id="rId134" Type="http://schemas.openxmlformats.org/officeDocument/2006/relationships/hyperlink" Target="https://www.ncbi.nlm.nih.gov/pubmed/15546903" TargetMode="External"/><Relationship Id="rId320" Type="http://schemas.openxmlformats.org/officeDocument/2006/relationships/hyperlink" Target="https://www.ncbi.nlm.nih.gov/books/NBK56061/#_ch3_rl1_" TargetMode="External"/><Relationship Id="rId80" Type="http://schemas.openxmlformats.org/officeDocument/2006/relationships/hyperlink" Target="https://www.ncbi.nlm.nih.gov/pubmed/19812604" TargetMode="External"/><Relationship Id="rId155" Type="http://schemas.openxmlformats.org/officeDocument/2006/relationships/hyperlink" Target="https://www.ncbi.nlm.nih.gov/pubmed/434838" TargetMode="External"/><Relationship Id="rId176" Type="http://schemas.openxmlformats.org/officeDocument/2006/relationships/hyperlink" Target="https://www.ncbi.nlm.nih.gov/pubmed/17142054" TargetMode="External"/><Relationship Id="rId197" Type="http://schemas.openxmlformats.org/officeDocument/2006/relationships/hyperlink" Target="https://www.ncbi.nlm.nih.gov/pubmed/17867388" TargetMode="External"/><Relationship Id="rId341" Type="http://schemas.openxmlformats.org/officeDocument/2006/relationships/hyperlink" Target="https://www.ncbi.nlm.nih.gov/portal/utils/pageresolver.fcgi?recordid=5d08224439a66e5759e88857" TargetMode="External"/><Relationship Id="rId201" Type="http://schemas.openxmlformats.org/officeDocument/2006/relationships/hyperlink" Target="https://www.ncbi.nlm.nih.gov/pubmed/15223133" TargetMode="External"/><Relationship Id="rId222" Type="http://schemas.openxmlformats.org/officeDocument/2006/relationships/hyperlink" Target="https://www.ncbi.nlm.nih.gov/pubmed/19033649" TargetMode="External"/><Relationship Id="rId243" Type="http://schemas.openxmlformats.org/officeDocument/2006/relationships/hyperlink" Target="https://www.ncbi.nlm.nih.gov/pubmed/3871952" TargetMode="External"/><Relationship Id="rId264" Type="http://schemas.openxmlformats.org/officeDocument/2006/relationships/hyperlink" Target="https://www.ncbi.nlm.nih.gov/pubmed/6312966" TargetMode="External"/><Relationship Id="rId285" Type="http://schemas.openxmlformats.org/officeDocument/2006/relationships/hyperlink" Target="https://www.ncbi.nlm.nih.gov/pmc/articles/PMC1913133/" TargetMode="External"/><Relationship Id="rId17" Type="http://schemas.openxmlformats.org/officeDocument/2006/relationships/hyperlink" Target="https://www.ncbi.nlm.nih.gov/books/n/nap13050/appendixes.app1/def-item/appendixes.app1.gl2-d111/" TargetMode="External"/><Relationship Id="rId38" Type="http://schemas.openxmlformats.org/officeDocument/2006/relationships/hyperlink" Target="https://www.ncbi.nlm.nih.gov/books/NBK56061/figure/ch3.f4/?report=objectonly" TargetMode="External"/><Relationship Id="rId59" Type="http://schemas.openxmlformats.org/officeDocument/2006/relationships/hyperlink" Target="https://www.ncbi.nlm.nih.gov/pubmed/16076940" TargetMode="External"/><Relationship Id="rId103" Type="http://schemas.openxmlformats.org/officeDocument/2006/relationships/hyperlink" Target="https://www.ncbi.nlm.nih.gov/pubmed/6263539" TargetMode="External"/><Relationship Id="rId124" Type="http://schemas.openxmlformats.org/officeDocument/2006/relationships/hyperlink" Target="https://www.ncbi.nlm.nih.gov/pmc/articles/PMC426775/" TargetMode="External"/><Relationship Id="rId310" Type="http://schemas.openxmlformats.org/officeDocument/2006/relationships/hyperlink" Target="http://www.deqas.org/" TargetMode="External"/><Relationship Id="rId70" Type="http://schemas.openxmlformats.org/officeDocument/2006/relationships/hyperlink" Target="https://www.ncbi.nlm.nih.gov/pubmed/16624828" TargetMode="External"/><Relationship Id="rId91" Type="http://schemas.openxmlformats.org/officeDocument/2006/relationships/hyperlink" Target="https://www.ncbi.nlm.nih.gov/pubmed/19297462" TargetMode="External"/><Relationship Id="rId145" Type="http://schemas.openxmlformats.org/officeDocument/2006/relationships/hyperlink" Target="https://www.ncbi.nlm.nih.gov/pubmed/2572832" TargetMode="External"/><Relationship Id="rId166" Type="http://schemas.openxmlformats.org/officeDocument/2006/relationships/hyperlink" Target="https://www.ncbi.nlm.nih.gov/pubmed/311655" TargetMode="External"/><Relationship Id="rId187" Type="http://schemas.openxmlformats.org/officeDocument/2006/relationships/hyperlink" Target="https://www.ncbi.nlm.nih.gov/pubmed/16574756" TargetMode="External"/><Relationship Id="rId331" Type="http://schemas.openxmlformats.org/officeDocument/2006/relationships/hyperlink" Target="https://www.ncbi.nlm.nih.gov/books/NBK56061/#ch3.s11" TargetMode="External"/><Relationship Id="rId352" Type="http://schemas.openxmlformats.org/officeDocument/2006/relationships/hyperlink" Target="https://www.sciencedirect.com/topics/biochemistry-genetics-and-molecular-biology/calcitriol" TargetMode="External"/><Relationship Id="rId1" Type="http://schemas.openxmlformats.org/officeDocument/2006/relationships/notesMaster" Target="../notesMasters/notesMaster1.xml"/><Relationship Id="rId212" Type="http://schemas.openxmlformats.org/officeDocument/2006/relationships/hyperlink" Target="https://www.ncbi.nlm.nih.gov/pubmed/16140963" TargetMode="External"/><Relationship Id="rId233" Type="http://schemas.openxmlformats.org/officeDocument/2006/relationships/hyperlink" Target="https://www.ncbi.nlm.nih.gov/pubmed/17135609" TargetMode="External"/><Relationship Id="rId254" Type="http://schemas.openxmlformats.org/officeDocument/2006/relationships/hyperlink" Target="https://www.ncbi.nlm.nih.gov/pubmed/18511070" TargetMode="External"/><Relationship Id="rId28" Type="http://schemas.openxmlformats.org/officeDocument/2006/relationships/hyperlink" Target="https://www.ncbi.nlm.nih.gov/books/n/nap13050/appendixes.app1/def-item/appendixes.app1.gl1-d55/" TargetMode="External"/><Relationship Id="rId49" Type="http://schemas.openxmlformats.org/officeDocument/2006/relationships/hyperlink" Target="https://www.ncbi.nlm.nih.gov/books/n/nap13050/appendixes.app1/def-item/appendixes.app1.gl1-d58/" TargetMode="External"/><Relationship Id="rId114" Type="http://schemas.openxmlformats.org/officeDocument/2006/relationships/hyperlink" Target="https://www.ncbi.nlm.nih.gov/pubmed/12915633" TargetMode="External"/><Relationship Id="rId275" Type="http://schemas.openxmlformats.org/officeDocument/2006/relationships/hyperlink" Target="https://www.ncbi.nlm.nih.gov/pubmed/19393625" TargetMode="External"/><Relationship Id="rId296" Type="http://schemas.openxmlformats.org/officeDocument/2006/relationships/hyperlink" Target="https://www.ncbi.nlm.nih.gov/pmc/articles/PMC370503/" TargetMode="External"/><Relationship Id="rId300" Type="http://schemas.openxmlformats.org/officeDocument/2006/relationships/hyperlink" Target="https://www.ncbi.nlm.nih.gov/pmc/articles/PMC2667666/" TargetMode="External"/><Relationship Id="rId60" Type="http://schemas.openxmlformats.org/officeDocument/2006/relationships/hyperlink" Target="https://www.ncbi.nlm.nih.gov/pubmed/2502557" TargetMode="External"/><Relationship Id="rId81" Type="http://schemas.openxmlformats.org/officeDocument/2006/relationships/hyperlink" Target="https://www.ncbi.nlm.nih.gov/pubmed/18689388" TargetMode="External"/><Relationship Id="rId135" Type="http://schemas.openxmlformats.org/officeDocument/2006/relationships/hyperlink" Target="https://www.ncbi.nlm.nih.gov/pubmed/4621128" TargetMode="External"/><Relationship Id="rId156" Type="http://schemas.openxmlformats.org/officeDocument/2006/relationships/hyperlink" Target="https://www.ncbi.nlm.nih.gov/pubmed/3013880" TargetMode="External"/><Relationship Id="rId177" Type="http://schemas.openxmlformats.org/officeDocument/2006/relationships/hyperlink" Target="https://www.ncbi.nlm.nih.gov/pubmed/9113104" TargetMode="External"/><Relationship Id="rId198" Type="http://schemas.openxmlformats.org/officeDocument/2006/relationships/hyperlink" Target="https://www.ncbi.nlm.nih.gov/pmc/articles/PMC2745830/" TargetMode="External"/><Relationship Id="rId321" Type="http://schemas.openxmlformats.org/officeDocument/2006/relationships/hyperlink" Target="https://www.ncbi.nlm.nih.gov/books/NBK56061/#NBK56061_footnotes" TargetMode="External"/><Relationship Id="rId342" Type="http://schemas.openxmlformats.org/officeDocument/2006/relationships/hyperlink" Target="https://www.ncbi.nlm.nih.gov/portal/utils/pageresolver.fcgi?recordid=5d08221739a66e5759e4a929" TargetMode="External"/><Relationship Id="rId202" Type="http://schemas.openxmlformats.org/officeDocument/2006/relationships/hyperlink" Target="https://www.ncbi.nlm.nih.gov/pmc/articles/PMC424123/" TargetMode="External"/><Relationship Id="rId223" Type="http://schemas.openxmlformats.org/officeDocument/2006/relationships/hyperlink" Target="https://www.ncbi.nlm.nih.gov/pubmed/15286019" TargetMode="External"/><Relationship Id="rId244" Type="http://schemas.openxmlformats.org/officeDocument/2006/relationships/hyperlink" Target="https://www.ncbi.nlm.nih.gov/pmc/articles/PMC425405/" TargetMode="External"/><Relationship Id="rId18" Type="http://schemas.openxmlformats.org/officeDocument/2006/relationships/hyperlink" Target="https://www.ncbi.nlm.nih.gov/books/n/nap13050/appendixes.app1/def-item/appendixes.app1.gl1-d108/" TargetMode="External"/><Relationship Id="rId39" Type="http://schemas.openxmlformats.org/officeDocument/2006/relationships/hyperlink" Target="https://www.ncbi.nlm.nih.gov/books/n/nap13050/appendixes.app1/def-item/appendixes.app1.gl1-d13/" TargetMode="External"/><Relationship Id="rId265" Type="http://schemas.openxmlformats.org/officeDocument/2006/relationships/hyperlink" Target="https://www.ncbi.nlm.nih.gov/pubmed/3391970" TargetMode="External"/><Relationship Id="rId286" Type="http://schemas.openxmlformats.org/officeDocument/2006/relationships/hyperlink" Target="https://www.ncbi.nlm.nih.gov/pubmed/17600035" TargetMode="External"/><Relationship Id="rId50" Type="http://schemas.openxmlformats.org/officeDocument/2006/relationships/hyperlink" Target="https://www.ncbi.nlm.nih.gov/books/n/nap13050/appendixes.app1/def-item/appendixes.app1.gl1-d25/" TargetMode="External"/><Relationship Id="rId104" Type="http://schemas.openxmlformats.org/officeDocument/2006/relationships/hyperlink" Target="https://www.ncbi.nlm.nih.gov/pubmed/18689393" TargetMode="External"/><Relationship Id="rId125" Type="http://schemas.openxmlformats.org/officeDocument/2006/relationships/hyperlink" Target="https://www.ncbi.nlm.nih.gov/pubmed/4340153" TargetMode="External"/><Relationship Id="rId146" Type="http://schemas.openxmlformats.org/officeDocument/2006/relationships/hyperlink" Target="https://www.ncbi.nlm.nih.gov/pubmed/1313548" TargetMode="External"/><Relationship Id="rId167" Type="http://schemas.openxmlformats.org/officeDocument/2006/relationships/hyperlink" Target="https://www.ncbi.nlm.nih.gov/pubmed/6965943" TargetMode="External"/><Relationship Id="rId188" Type="http://schemas.openxmlformats.org/officeDocument/2006/relationships/hyperlink" Target="https://www.ncbi.nlm.nih.gov/pubmed/6970592" TargetMode="External"/><Relationship Id="rId311" Type="http://schemas.openxmlformats.org/officeDocument/2006/relationships/hyperlink" Target="http://ts.nist.gov/measurementservices/referencematerials/index.cfm" TargetMode="External"/><Relationship Id="rId332" Type="http://schemas.openxmlformats.org/officeDocument/2006/relationships/hyperlink" Target="https://www.ncbi.nlm.nih.gov/books/NBK56061/#ch3.s16" TargetMode="External"/><Relationship Id="rId353" Type="http://schemas.openxmlformats.org/officeDocument/2006/relationships/hyperlink" Target="https://www.sciencedirect.com/topics/biochemistry-genetics-and-molecular-biology/binding-affinity" TargetMode="External"/><Relationship Id="rId71" Type="http://schemas.openxmlformats.org/officeDocument/2006/relationships/hyperlink" Target="https://www.ncbi.nlm.nih.gov/pubmed/15026558" TargetMode="External"/><Relationship Id="rId92" Type="http://schemas.openxmlformats.org/officeDocument/2006/relationships/hyperlink" Target="https://www.ncbi.nlm.nih.gov/pmc/articles/PMC2277446/" TargetMode="External"/><Relationship Id="rId213" Type="http://schemas.openxmlformats.org/officeDocument/2006/relationships/hyperlink" Target="https://www.ncbi.nlm.nih.gov/pubmed/975590" TargetMode="External"/><Relationship Id="rId234" Type="http://schemas.openxmlformats.org/officeDocument/2006/relationships/hyperlink" Target="https://www.ncbi.nlm.nih.gov/pubmed/14438012" TargetMode="External"/><Relationship Id="rId2" Type="http://schemas.openxmlformats.org/officeDocument/2006/relationships/slide" Target="../slides/slide16.xml"/><Relationship Id="rId29" Type="http://schemas.openxmlformats.org/officeDocument/2006/relationships/hyperlink" Target="https://www.ncbi.nlm.nih.gov/books/n/nap13050/appendixes.app1/def-item/appendixes.app1.gl1-d112/" TargetMode="External"/><Relationship Id="rId255" Type="http://schemas.openxmlformats.org/officeDocument/2006/relationships/hyperlink" Target="https://www.ncbi.nlm.nih.gov/pmc/articles/PMC2834546/" TargetMode="External"/><Relationship Id="rId276" Type="http://schemas.openxmlformats.org/officeDocument/2006/relationships/hyperlink" Target="https://www.ncbi.nlm.nih.gov/pubmed/19517199" TargetMode="External"/><Relationship Id="rId297" Type="http://schemas.openxmlformats.org/officeDocument/2006/relationships/hyperlink" Target="https://www.ncbi.nlm.nih.gov/pubmed/6086715" TargetMode="External"/><Relationship Id="rId40" Type="http://schemas.openxmlformats.org/officeDocument/2006/relationships/hyperlink" Target="https://www.ncbi.nlm.nih.gov/books/n/nap13050/appendixes.app1/def-item/appendixes.app1.gl1-d107/" TargetMode="External"/><Relationship Id="rId115" Type="http://schemas.openxmlformats.org/officeDocument/2006/relationships/hyperlink" Target="https://www.ncbi.nlm.nih.gov/pubmed/10786699" TargetMode="External"/><Relationship Id="rId136" Type="http://schemas.openxmlformats.org/officeDocument/2006/relationships/hyperlink" Target="https://www.ncbi.nlm.nih.gov/pmc/articles/PMC443317/" TargetMode="External"/><Relationship Id="rId157" Type="http://schemas.openxmlformats.org/officeDocument/2006/relationships/hyperlink" Target="https://www.ncbi.nlm.nih.gov/pubmed/17445763" TargetMode="External"/><Relationship Id="rId178" Type="http://schemas.openxmlformats.org/officeDocument/2006/relationships/hyperlink" Target="https://www.ncbi.nlm.nih.gov/pubmed/2834048" TargetMode="External"/><Relationship Id="rId301" Type="http://schemas.openxmlformats.org/officeDocument/2006/relationships/hyperlink" Target="https://www.ncbi.nlm.nih.gov/pubmed/19176741" TargetMode="External"/><Relationship Id="rId322" Type="http://schemas.openxmlformats.org/officeDocument/2006/relationships/hyperlink" Target="https://www.ncbi.nlm.nih.gov/books/about/copyright/" TargetMode="External"/><Relationship Id="rId343" Type="http://schemas.openxmlformats.org/officeDocument/2006/relationships/hyperlink" Target="https://www.ncbi.nlm.nih.gov/portal/utils/pageresolver.fcgi?recordid=5d03ea3a39a66e57595cd590" TargetMode="External"/><Relationship Id="rId61" Type="http://schemas.openxmlformats.org/officeDocument/2006/relationships/hyperlink" Target="https://www.ncbi.nlm.nih.gov/pmc/articles/PMC2678245/" TargetMode="External"/><Relationship Id="rId82" Type="http://schemas.openxmlformats.org/officeDocument/2006/relationships/hyperlink" Target="https://www.ncbi.nlm.nih.gov/pubmed/3000754" TargetMode="External"/><Relationship Id="rId199" Type="http://schemas.openxmlformats.org/officeDocument/2006/relationships/hyperlink" Target="https://www.ncbi.nlm.nih.gov/pubmed/19064511" TargetMode="External"/><Relationship Id="rId203" Type="http://schemas.openxmlformats.org/officeDocument/2006/relationships/hyperlink" Target="https://www.ncbi.nlm.nih.gov/pubmed/2997282" TargetMode="External"/><Relationship Id="rId19" Type="http://schemas.openxmlformats.org/officeDocument/2006/relationships/hyperlink" Target="https://www.ncbi.nlm.nih.gov/books/NBK56061/figure/ch3.f2/?report=objectonly" TargetMode="External"/><Relationship Id="rId224" Type="http://schemas.openxmlformats.org/officeDocument/2006/relationships/hyperlink" Target="https://www.ncbi.nlm.nih.gov/pubmed/11994336" TargetMode="External"/><Relationship Id="rId245" Type="http://schemas.openxmlformats.org/officeDocument/2006/relationships/hyperlink" Target="https://www.ncbi.nlm.nih.gov/pubmed/6549016" TargetMode="External"/><Relationship Id="rId266" Type="http://schemas.openxmlformats.org/officeDocument/2006/relationships/hyperlink" Target="https://www.ncbi.nlm.nih.gov/pmc/articles/PMC292670/" TargetMode="External"/><Relationship Id="rId287" Type="http://schemas.openxmlformats.org/officeDocument/2006/relationships/hyperlink" Target="https://www.ncbi.nlm.nih.gov/pubmed/8760222" TargetMode="External"/><Relationship Id="rId30" Type="http://schemas.openxmlformats.org/officeDocument/2006/relationships/hyperlink" Target="https://www.ncbi.nlm.nih.gov/books/n/nap13050/appendixes.app1/def-item/appendixes.app1.gl2-d98/" TargetMode="External"/><Relationship Id="rId105" Type="http://schemas.openxmlformats.org/officeDocument/2006/relationships/hyperlink" Target="https://www.ncbi.nlm.nih.gov/pubmed/17867373" TargetMode="External"/><Relationship Id="rId126" Type="http://schemas.openxmlformats.org/officeDocument/2006/relationships/hyperlink" Target="https://www.ncbi.nlm.nih.gov/pubmed/12671133" TargetMode="External"/><Relationship Id="rId147" Type="http://schemas.openxmlformats.org/officeDocument/2006/relationships/hyperlink" Target="https://www.ncbi.nlm.nih.gov/pubmed/8092101" TargetMode="External"/><Relationship Id="rId168" Type="http://schemas.openxmlformats.org/officeDocument/2006/relationships/hyperlink" Target="https://www.ncbi.nlm.nih.gov/pubmed/6970013" TargetMode="External"/><Relationship Id="rId312" Type="http://schemas.openxmlformats.org/officeDocument/2006/relationships/hyperlink" Target="http://www.cdc.gov/nchs/data/nhanes/nhanes3/VitaminD_analyticnote.pdf" TargetMode="External"/><Relationship Id="rId333" Type="http://schemas.openxmlformats.org/officeDocument/2006/relationships/hyperlink" Target="https://www.ncbi.nlm.nih.gov/books/NBK56061/#ch3.s21" TargetMode="External"/><Relationship Id="rId51" Type="http://schemas.openxmlformats.org/officeDocument/2006/relationships/hyperlink" Target="https://www.ncbi.nlm.nih.gov/books/n/nap13050/appendixes.app1/def-item/appendixes.app1.gl1-d34/" TargetMode="External"/><Relationship Id="rId72" Type="http://schemas.openxmlformats.org/officeDocument/2006/relationships/hyperlink" Target="https://www.ncbi.nlm.nih.gov/pubmed/4328344" TargetMode="External"/><Relationship Id="rId93" Type="http://schemas.openxmlformats.org/officeDocument/2006/relationships/hyperlink" Target="https://www.ncbi.nlm.nih.gov/pubmed/17874029" TargetMode="External"/><Relationship Id="rId189" Type="http://schemas.openxmlformats.org/officeDocument/2006/relationships/hyperlink" Target="https://www.ncbi.nlm.nih.gov/pubmed/15075339" TargetMode="External"/><Relationship Id="rId3" Type="http://schemas.openxmlformats.org/officeDocument/2006/relationships/hyperlink" Target="https://www.ncbi.nlm.nih.gov/books/NBK56061/" TargetMode="External"/><Relationship Id="rId214" Type="http://schemas.openxmlformats.org/officeDocument/2006/relationships/hyperlink" Target="https://www.ncbi.nlm.nih.gov/pubmed/20200983" TargetMode="External"/><Relationship Id="rId235" Type="http://schemas.openxmlformats.org/officeDocument/2006/relationships/hyperlink" Target="https://www.ncbi.nlm.nih.gov/pmc/articles/PMC291976/" TargetMode="External"/><Relationship Id="rId256" Type="http://schemas.openxmlformats.org/officeDocument/2006/relationships/hyperlink" Target="https://www.ncbi.nlm.nih.gov/pubmed/20007751" TargetMode="External"/><Relationship Id="rId277" Type="http://schemas.openxmlformats.org/officeDocument/2006/relationships/hyperlink" Target="https://www.ncbi.nlm.nih.gov/pmc/articles/PMC1940076/" TargetMode="External"/><Relationship Id="rId298" Type="http://schemas.openxmlformats.org/officeDocument/2006/relationships/hyperlink" Target="https://www.ncbi.nlm.nih.gov/pubmed/10037600" TargetMode="External"/><Relationship Id="rId116" Type="http://schemas.openxmlformats.org/officeDocument/2006/relationships/hyperlink" Target="https://www.ncbi.nlm.nih.gov/pubmed/20136908" TargetMode="External"/><Relationship Id="rId137" Type="http://schemas.openxmlformats.org/officeDocument/2006/relationships/hyperlink" Target="https://www.ncbi.nlm.nih.gov/pubmed/8390483" TargetMode="External"/><Relationship Id="rId158" Type="http://schemas.openxmlformats.org/officeDocument/2006/relationships/hyperlink" Target="https://www.ncbi.nlm.nih.gov/pubmed/4340673" TargetMode="External"/><Relationship Id="rId302" Type="http://schemas.openxmlformats.org/officeDocument/2006/relationships/hyperlink" Target="https://www.ncbi.nlm.nih.gov/pubmed/15178742" TargetMode="External"/><Relationship Id="rId323" Type="http://schemas.openxmlformats.org/officeDocument/2006/relationships/hyperlink" Target="https://www.ncbi.nlm.nih.gov/books/n/nap13050/" TargetMode="External"/><Relationship Id="rId344" Type="http://schemas.openxmlformats.org/officeDocument/2006/relationships/hyperlink" Target="https://www.ncbi.nlm.nih.gov/sites/myncbi/recentactivity" TargetMode="External"/></Relationships>
</file>

<file path=ppt/notesSlides/_rels/notesSlide7.xml.rels><?xml version="1.0" encoding="UTF-8" standalone="yes"?>
<Relationships xmlns="http://schemas.openxmlformats.org/package/2006/relationships"><Relationship Id="rId117" Type="http://schemas.openxmlformats.org/officeDocument/2006/relationships/hyperlink" Target="https://www.ncbi.nlm.nih.gov/pubmed/16886688" TargetMode="External"/><Relationship Id="rId299" Type="http://schemas.openxmlformats.org/officeDocument/2006/relationships/hyperlink" Target="https://www.ncbi.nlm.nih.gov/pubmed/18689402" TargetMode="External"/><Relationship Id="rId303" Type="http://schemas.openxmlformats.org/officeDocument/2006/relationships/hyperlink" Target="https://www.ncbi.nlm.nih.gov/pubmed/19321573" TargetMode="External"/><Relationship Id="rId21" Type="http://schemas.openxmlformats.org/officeDocument/2006/relationships/hyperlink" Target="https://www.ncbi.nlm.nih.gov/books/NBK56061/figure/ch3.f3/?report=objectonly" TargetMode="External"/><Relationship Id="rId42" Type="http://schemas.openxmlformats.org/officeDocument/2006/relationships/hyperlink" Target="https://www.ncbi.nlm.nih.gov/books/NBK56061/table/ch3.t1/?report=objectonly" TargetMode="External"/><Relationship Id="rId63" Type="http://schemas.openxmlformats.org/officeDocument/2006/relationships/hyperlink" Target="https://www.ncbi.nlm.nih.gov/pubmed/6978890" TargetMode="External"/><Relationship Id="rId84" Type="http://schemas.openxmlformats.org/officeDocument/2006/relationships/hyperlink" Target="https://www.ncbi.nlm.nih.gov/pubmed/19858320" TargetMode="External"/><Relationship Id="rId138" Type="http://schemas.openxmlformats.org/officeDocument/2006/relationships/hyperlink" Target="https://www.ncbi.nlm.nih.gov/pubmed/12166534" TargetMode="External"/><Relationship Id="rId159" Type="http://schemas.openxmlformats.org/officeDocument/2006/relationships/hyperlink" Target="https://www.ncbi.nlm.nih.gov/pubmed/18544622" TargetMode="External"/><Relationship Id="rId324" Type="http://schemas.openxmlformats.org/officeDocument/2006/relationships/hyperlink" Target="https://www.ncbi.nlm.nih.gov/books/NBK56061/?report=reader" TargetMode="External"/><Relationship Id="rId345" Type="http://schemas.openxmlformats.org/officeDocument/2006/relationships/hyperlink" Target="https://support.ncbi.nlm.nih.gov/ics/support/KBList.asp?Time=2019-06-20T14:51:36-04:00&amp;Snapshot=/projects/books/PBooks@5.22&amp;Host=portal103&amp;ncbi_phid=CE8A9CE6D0BCF6410000000003990213&amp;ncbi_session=CE8B2F33C65E4AF1_0242SID&amp;from=https://www.ncbi.nlm.nih.gov/books/NBK56061/&amp;Db=pmc&amp;folderID=134&amp;Ncbi_App=bookshelf&amp;Page=literature&amp;style=classic&amp;deptID=28049" TargetMode="External"/><Relationship Id="rId170" Type="http://schemas.openxmlformats.org/officeDocument/2006/relationships/hyperlink" Target="https://www.ncbi.nlm.nih.gov/pubmed/9790574" TargetMode="External"/><Relationship Id="rId191" Type="http://schemas.openxmlformats.org/officeDocument/2006/relationships/hyperlink" Target="https://www.ncbi.nlm.nih.gov/pubmed/16563471" TargetMode="External"/><Relationship Id="rId205" Type="http://schemas.openxmlformats.org/officeDocument/2006/relationships/hyperlink" Target="https://www.ncbi.nlm.nih.gov/pubmed/10926872" TargetMode="External"/><Relationship Id="rId226" Type="http://schemas.openxmlformats.org/officeDocument/2006/relationships/hyperlink" Target="https://www.ncbi.nlm.nih.gov/pubmed/7091022" TargetMode="External"/><Relationship Id="rId247" Type="http://schemas.openxmlformats.org/officeDocument/2006/relationships/hyperlink" Target="https://www.ncbi.nlm.nih.gov/pmc/articles/PMC2774516/" TargetMode="External"/><Relationship Id="rId107" Type="http://schemas.openxmlformats.org/officeDocument/2006/relationships/hyperlink" Target="https://www.ncbi.nlm.nih.gov/pubmed/17721433" TargetMode="External"/><Relationship Id="rId268" Type="http://schemas.openxmlformats.org/officeDocument/2006/relationships/hyperlink" Target="https://www.ncbi.nlm.nih.gov/pubmed/12470639" TargetMode="External"/><Relationship Id="rId289" Type="http://schemas.openxmlformats.org/officeDocument/2006/relationships/hyperlink" Target="https://www.ncbi.nlm.nih.gov/pubmed/2541158" TargetMode="External"/><Relationship Id="rId11" Type="http://schemas.openxmlformats.org/officeDocument/2006/relationships/hyperlink" Target="https://www.ncbi.nlm.nih.gov/books/n/nap13050/appendixes.app1/def-item/appendixes.app1.gl1-d110/" TargetMode="External"/><Relationship Id="rId32" Type="http://schemas.openxmlformats.org/officeDocument/2006/relationships/hyperlink" Target="https://www.ncbi.nlm.nih.gov/books/n/nap13050/ch4/" TargetMode="External"/><Relationship Id="rId53" Type="http://schemas.openxmlformats.org/officeDocument/2006/relationships/hyperlink" Target="https://www.ncbi.nlm.nih.gov/books/n/nap13050/appendixes.app1/def-item/appendixes.app1.gl1-d67/" TargetMode="External"/><Relationship Id="rId74" Type="http://schemas.openxmlformats.org/officeDocument/2006/relationships/hyperlink" Target="https://www.ncbi.nlm.nih.gov/pubmed/20059333" TargetMode="External"/><Relationship Id="rId128" Type="http://schemas.openxmlformats.org/officeDocument/2006/relationships/hyperlink" Target="https://www.ncbi.nlm.nih.gov/pubmed/20101473" TargetMode="External"/><Relationship Id="rId149" Type="http://schemas.openxmlformats.org/officeDocument/2006/relationships/hyperlink" Target="https://www.ncbi.nlm.nih.gov/pubmed/18550652" TargetMode="External"/><Relationship Id="rId314" Type="http://schemas.openxmlformats.org/officeDocument/2006/relationships/hyperlink" Target="https://www.ncbi.nlm.nih.gov/books/NBK56061/#_ch3_s2_" TargetMode="External"/><Relationship Id="rId335" Type="http://schemas.openxmlformats.org/officeDocument/2006/relationships/hyperlink" Target="https://www.ncbi.nlm.nih.gov/books/NBK56061/#ch3.rl1" TargetMode="External"/><Relationship Id="rId5" Type="http://schemas.openxmlformats.org/officeDocument/2006/relationships/hyperlink" Target="https://www.ncbi.nlm.nih.gov/books/n/nap13050/appendixes.app1/def-item/appendixes.app1.gl2-d109/" TargetMode="External"/><Relationship Id="rId95" Type="http://schemas.openxmlformats.org/officeDocument/2006/relationships/hyperlink" Target="https://www.ncbi.nlm.nih.gov/pubmed/8413473" TargetMode="External"/><Relationship Id="rId160" Type="http://schemas.openxmlformats.org/officeDocument/2006/relationships/hyperlink" Target="https://www.ncbi.nlm.nih.gov/pubmed/8903423" TargetMode="External"/><Relationship Id="rId181" Type="http://schemas.openxmlformats.org/officeDocument/2006/relationships/hyperlink" Target="https://www.ncbi.nlm.nih.gov/pubmed/20070897" TargetMode="External"/><Relationship Id="rId216" Type="http://schemas.openxmlformats.org/officeDocument/2006/relationships/hyperlink" Target="https://www.ncbi.nlm.nih.gov/pubmed/18755599" TargetMode="External"/><Relationship Id="rId237" Type="http://schemas.openxmlformats.org/officeDocument/2006/relationships/hyperlink" Target="https://www.ncbi.nlm.nih.gov/pubmed/18325178" TargetMode="External"/><Relationship Id="rId258" Type="http://schemas.openxmlformats.org/officeDocument/2006/relationships/hyperlink" Target="https://www.ncbi.nlm.nih.gov/pubmed/1644855" TargetMode="External"/><Relationship Id="rId279" Type="http://schemas.openxmlformats.org/officeDocument/2006/relationships/hyperlink" Target="https://www.ncbi.nlm.nih.gov/pubmed/19061980" TargetMode="External"/><Relationship Id="rId22" Type="http://schemas.openxmlformats.org/officeDocument/2006/relationships/hyperlink" Target="https://www.ncbi.nlm.nih.gov/books/n/nap13050/appendixes.app1/def-item/appendixes.app1.gl1-d23/" TargetMode="External"/><Relationship Id="rId43" Type="http://schemas.openxmlformats.org/officeDocument/2006/relationships/hyperlink" Target="https://www.ncbi.nlm.nih.gov/books/NBK56061/figure/ch3.f5/?report=objectonly" TargetMode="External"/><Relationship Id="rId64" Type="http://schemas.openxmlformats.org/officeDocument/2006/relationships/hyperlink" Target="https://www.ncbi.nlm.nih.gov/pmc/articles/PMC2777641/" TargetMode="External"/><Relationship Id="rId118" Type="http://schemas.openxmlformats.org/officeDocument/2006/relationships/hyperlink" Target="https://www.ncbi.nlm.nih.gov/pubmed/4305169" TargetMode="External"/><Relationship Id="rId139" Type="http://schemas.openxmlformats.org/officeDocument/2006/relationships/hyperlink" Target="https://www.ncbi.nlm.nih.gov/pmc/articles/PMC2664830/" TargetMode="External"/><Relationship Id="rId290" Type="http://schemas.openxmlformats.org/officeDocument/2006/relationships/hyperlink" Target="https://www.ncbi.nlm.nih.gov/pubmed/7038701" TargetMode="External"/><Relationship Id="rId304" Type="http://schemas.openxmlformats.org/officeDocument/2006/relationships/hyperlink" Target="http://laws.justice.gc.ca/PDF/Regulation/C/C.R.C.,_c._870.pdf" TargetMode="External"/><Relationship Id="rId325" Type="http://schemas.openxmlformats.org/officeDocument/2006/relationships/hyperlink" Target="https://www.ncbi.nlm.nih.gov/books/NBK56061/?report=printable" TargetMode="External"/><Relationship Id="rId346" Type="http://schemas.openxmlformats.org/officeDocument/2006/relationships/hyperlink" Target="https://www.nlm.nih.gov/privacy.html" TargetMode="External"/><Relationship Id="rId85" Type="http://schemas.openxmlformats.org/officeDocument/2006/relationships/hyperlink" Target="https://www.ncbi.nlm.nih.gov/pubmed/9278857" TargetMode="External"/><Relationship Id="rId150" Type="http://schemas.openxmlformats.org/officeDocument/2006/relationships/hyperlink" Target="https://www.ncbi.nlm.nih.gov/pmc/articles/PMC2266966/" TargetMode="External"/><Relationship Id="rId171" Type="http://schemas.openxmlformats.org/officeDocument/2006/relationships/hyperlink" Target="https://www.ncbi.nlm.nih.gov/pubmed/18689406" TargetMode="External"/><Relationship Id="rId192" Type="http://schemas.openxmlformats.org/officeDocument/2006/relationships/hyperlink" Target="https://www.ncbi.nlm.nih.gov/pubmed/16497887" TargetMode="External"/><Relationship Id="rId206" Type="http://schemas.openxmlformats.org/officeDocument/2006/relationships/hyperlink" Target="https://www.ncbi.nlm.nih.gov/pubmed/7734564" TargetMode="External"/><Relationship Id="rId227" Type="http://schemas.openxmlformats.org/officeDocument/2006/relationships/hyperlink" Target="https://www.ncbi.nlm.nih.gov/pubmed/2648151" TargetMode="External"/><Relationship Id="rId248" Type="http://schemas.openxmlformats.org/officeDocument/2006/relationships/hyperlink" Target="https://www.ncbi.nlm.nih.gov/pubmed/19915719" TargetMode="External"/><Relationship Id="rId269" Type="http://schemas.openxmlformats.org/officeDocument/2006/relationships/hyperlink" Target="https://www.ncbi.nlm.nih.gov/pubmed/2990641" TargetMode="External"/><Relationship Id="rId12" Type="http://schemas.openxmlformats.org/officeDocument/2006/relationships/hyperlink" Target="https://www.ncbi.nlm.nih.gov/books/NBK56061/box/ch3.box1/?report=objectonly" TargetMode="External"/><Relationship Id="rId33" Type="http://schemas.openxmlformats.org/officeDocument/2006/relationships/hyperlink" Target="https://www.ncbi.nlm.nih.gov/books/n/nap13050/appendixes.app1/def-item/appendixes.app1.gl1-d12/" TargetMode="External"/><Relationship Id="rId108" Type="http://schemas.openxmlformats.org/officeDocument/2006/relationships/hyperlink" Target="https://www.ncbi.nlm.nih.gov/pubmed/4372106" TargetMode="External"/><Relationship Id="rId129" Type="http://schemas.openxmlformats.org/officeDocument/2006/relationships/hyperlink" Target="https://www.ncbi.nlm.nih.gov/pubmed/16390606" TargetMode="External"/><Relationship Id="rId280" Type="http://schemas.openxmlformats.org/officeDocument/2006/relationships/hyperlink" Target="https://www.ncbi.nlm.nih.gov/pubmed/2085680" TargetMode="External"/><Relationship Id="rId315" Type="http://schemas.openxmlformats.org/officeDocument/2006/relationships/hyperlink" Target="https://www.ncbi.nlm.nih.gov/books/NBK56061/#_ch3_s5_" TargetMode="External"/><Relationship Id="rId336" Type="http://schemas.openxmlformats.org/officeDocument/2006/relationships/hyperlink" Target="https://www.ncbi.nlm.nih.gov/books/n/napcollect/" TargetMode="External"/><Relationship Id="rId54" Type="http://schemas.openxmlformats.org/officeDocument/2006/relationships/hyperlink" Target="https://www.ncbi.nlm.nih.gov/books/n/nap13050/appendixes.app1/def-item/appendixes.app1.gl1-d61/" TargetMode="External"/><Relationship Id="rId75" Type="http://schemas.openxmlformats.org/officeDocument/2006/relationships/hyperlink" Target="https://www.ncbi.nlm.nih.gov/pubmed/15208365" TargetMode="External"/><Relationship Id="rId96" Type="http://schemas.openxmlformats.org/officeDocument/2006/relationships/hyperlink" Target="https://www.ncbi.nlm.nih.gov/pmc/articles/PMC2698590/" TargetMode="External"/><Relationship Id="rId140" Type="http://schemas.openxmlformats.org/officeDocument/2006/relationships/hyperlink" Target="https://www.ncbi.nlm.nih.gov/pubmed/18177842" TargetMode="External"/><Relationship Id="rId161" Type="http://schemas.openxmlformats.org/officeDocument/2006/relationships/hyperlink" Target="https://www.ncbi.nlm.nih.gov/pubmed/9225173" TargetMode="External"/><Relationship Id="rId182" Type="http://schemas.openxmlformats.org/officeDocument/2006/relationships/hyperlink" Target="https://www.ncbi.nlm.nih.gov/pmc/articles/PMC2632995/" TargetMode="External"/><Relationship Id="rId217" Type="http://schemas.openxmlformats.org/officeDocument/2006/relationships/hyperlink" Target="https://www.ncbi.nlm.nih.gov/pubmed/17182549" TargetMode="External"/><Relationship Id="rId6" Type="http://schemas.openxmlformats.org/officeDocument/2006/relationships/hyperlink" Target="https://www.ncbi.nlm.nih.gov/books/n/nap13050/appendixes.app1/def-item/appendixes.app1.gl1-d1/" TargetMode="External"/><Relationship Id="rId238" Type="http://schemas.openxmlformats.org/officeDocument/2006/relationships/hyperlink" Target="https://www.ncbi.nlm.nih.gov/pubmed/10891358" TargetMode="External"/><Relationship Id="rId259" Type="http://schemas.openxmlformats.org/officeDocument/2006/relationships/hyperlink" Target="https://www.ncbi.nlm.nih.gov/pubmed/11079153" TargetMode="External"/><Relationship Id="rId23" Type="http://schemas.openxmlformats.org/officeDocument/2006/relationships/hyperlink" Target="https://www.ncbi.nlm.nih.gov/books/n/nap13050/appendixes.app1/def-item/appendixes.app1.gl2-d20/" TargetMode="External"/><Relationship Id="rId119" Type="http://schemas.openxmlformats.org/officeDocument/2006/relationships/hyperlink" Target="https://www.ncbi.nlm.nih.gov/pubmed/10877385" TargetMode="External"/><Relationship Id="rId270" Type="http://schemas.openxmlformats.org/officeDocument/2006/relationships/hyperlink" Target="https://www.ncbi.nlm.nih.gov/pubmed/9771862" TargetMode="External"/><Relationship Id="rId291" Type="http://schemas.openxmlformats.org/officeDocument/2006/relationships/hyperlink" Target="https://www.ncbi.nlm.nih.gov/pubmed/6317601" TargetMode="External"/><Relationship Id="rId305" Type="http://schemas.openxmlformats.org/officeDocument/2006/relationships/hyperlink" Target="https://www.ncbi.nlm.nih.gov/books/n/nap13050/appendixes.app1/def-item/appendixes.app1.gl2-d76/" TargetMode="External"/><Relationship Id="rId326" Type="http://schemas.openxmlformats.org/officeDocument/2006/relationships/hyperlink" Target="https://www.ncbi.nlm.nih.gov/books/NBK56061/#_ncbi_dlg_citbx_NBK56061" TargetMode="External"/><Relationship Id="rId44" Type="http://schemas.openxmlformats.org/officeDocument/2006/relationships/hyperlink" Target="https://www.ncbi.nlm.nih.gov/books/n/nap13050/appendixes.app1/def-item/appendixes.app1.gl1-d64/" TargetMode="External"/><Relationship Id="rId65" Type="http://schemas.openxmlformats.org/officeDocument/2006/relationships/hyperlink" Target="https://www.ncbi.nlm.nih.gov/pubmed/18689399" TargetMode="External"/><Relationship Id="rId86" Type="http://schemas.openxmlformats.org/officeDocument/2006/relationships/hyperlink" Target="https://www.ncbi.nlm.nih.gov/pubmed/15375018" TargetMode="External"/><Relationship Id="rId130" Type="http://schemas.openxmlformats.org/officeDocument/2006/relationships/hyperlink" Target="https://www.ncbi.nlm.nih.gov/pubmed/18795378" TargetMode="External"/><Relationship Id="rId151" Type="http://schemas.openxmlformats.org/officeDocument/2006/relationships/hyperlink" Target="https://www.ncbi.nlm.nih.gov/pubmed/18089691" TargetMode="External"/><Relationship Id="rId172" Type="http://schemas.openxmlformats.org/officeDocument/2006/relationships/hyperlink" Target="https://www.ncbi.nlm.nih.gov/pubmed/6607788" TargetMode="External"/><Relationship Id="rId193" Type="http://schemas.openxmlformats.org/officeDocument/2006/relationships/hyperlink" Target="https://www.ncbi.nlm.nih.gov/pubmed/17565275" TargetMode="External"/><Relationship Id="rId207" Type="http://schemas.openxmlformats.org/officeDocument/2006/relationships/hyperlink" Target="https://www.ncbi.nlm.nih.gov/pubmed/15498883" TargetMode="External"/><Relationship Id="rId228" Type="http://schemas.openxmlformats.org/officeDocument/2006/relationships/hyperlink" Target="https://www.ncbi.nlm.nih.gov/pubmed/17656603" TargetMode="External"/><Relationship Id="rId249" Type="http://schemas.openxmlformats.org/officeDocument/2006/relationships/hyperlink" Target="https://www.ncbi.nlm.nih.gov/pubmed/19056900" TargetMode="External"/><Relationship Id="rId13" Type="http://schemas.openxmlformats.org/officeDocument/2006/relationships/hyperlink" Target="https://www.ncbi.nlm.nih.gov/books/n/nap13050/appendixes.app1/def-item/appendixes.app1.gl1-d46/" TargetMode="External"/><Relationship Id="rId109" Type="http://schemas.openxmlformats.org/officeDocument/2006/relationships/hyperlink" Target="https://www.ncbi.nlm.nih.gov/pubmed/230941" TargetMode="External"/><Relationship Id="rId260" Type="http://schemas.openxmlformats.org/officeDocument/2006/relationships/hyperlink" Target="https://www.ncbi.nlm.nih.gov/pubmed/971575" TargetMode="External"/><Relationship Id="rId281" Type="http://schemas.openxmlformats.org/officeDocument/2006/relationships/hyperlink" Target="https://www.ncbi.nlm.nih.gov/pubmed/15225842" TargetMode="External"/><Relationship Id="rId316" Type="http://schemas.openxmlformats.org/officeDocument/2006/relationships/hyperlink" Target="https://www.ncbi.nlm.nih.gov/books/NBK56061/#_ch3_s11_" TargetMode="External"/><Relationship Id="rId337" Type="http://schemas.openxmlformats.org/officeDocument/2006/relationships/hyperlink" Target="https://www.ncbi.nlm.nih.gov/books/?Db=pmc&amp;DbFrom=books&amp;Cmd=Link&amp;LinkName=books_pmc_refs&amp;IdsFromResult=2518568" TargetMode="External"/><Relationship Id="rId34" Type="http://schemas.openxmlformats.org/officeDocument/2006/relationships/hyperlink" Target="https://www.ncbi.nlm.nih.gov/books/n/nap13050/appendixes.app1/def-item/appendixes.app1.gl2-d37/" TargetMode="External"/><Relationship Id="rId55" Type="http://schemas.openxmlformats.org/officeDocument/2006/relationships/hyperlink" Target="https://www.ncbi.nlm.nih.gov/books/n/nap13050/appendixes.app1/def-item/appendixes.app1.gl1-d87/" TargetMode="External"/><Relationship Id="rId76" Type="http://schemas.openxmlformats.org/officeDocument/2006/relationships/hyperlink" Target="https://www.ncbi.nlm.nih.gov/pubmed/4293764" TargetMode="External"/><Relationship Id="rId97" Type="http://schemas.openxmlformats.org/officeDocument/2006/relationships/hyperlink" Target="https://www.ncbi.nlm.nih.gov/pubmed/17254541" TargetMode="External"/><Relationship Id="rId120" Type="http://schemas.openxmlformats.org/officeDocument/2006/relationships/hyperlink" Target="https://www.ncbi.nlm.nih.gov/pmc/articles/PMC2542586/" TargetMode="External"/><Relationship Id="rId141" Type="http://schemas.openxmlformats.org/officeDocument/2006/relationships/hyperlink" Target="https://www.ncbi.nlm.nih.gov/pubmed/401479" TargetMode="External"/><Relationship Id="rId7" Type="http://schemas.openxmlformats.org/officeDocument/2006/relationships/hyperlink" Target="https://www.ncbi.nlm.nih.gov/books/n/nap13050/appendixes.app1/def-item/appendixes.app1.gl1-d2/" TargetMode="External"/><Relationship Id="rId162" Type="http://schemas.openxmlformats.org/officeDocument/2006/relationships/hyperlink" Target="https://www.ncbi.nlm.nih.gov/pubmed/15485861" TargetMode="External"/><Relationship Id="rId183" Type="http://schemas.openxmlformats.org/officeDocument/2006/relationships/hyperlink" Target="https://www.ncbi.nlm.nih.gov/pubmed/19152676" TargetMode="External"/><Relationship Id="rId218" Type="http://schemas.openxmlformats.org/officeDocument/2006/relationships/hyperlink" Target="https://www.ncbi.nlm.nih.gov/pubmed/17909142" TargetMode="External"/><Relationship Id="rId239" Type="http://schemas.openxmlformats.org/officeDocument/2006/relationships/hyperlink" Target="https://www.ncbi.nlm.nih.gov/pmc/articles/PMC423816/" TargetMode="External"/><Relationship Id="rId250" Type="http://schemas.openxmlformats.org/officeDocument/2006/relationships/hyperlink" Target="https://www.ncbi.nlm.nih.gov/pubmed/3839846" TargetMode="External"/><Relationship Id="rId271" Type="http://schemas.openxmlformats.org/officeDocument/2006/relationships/hyperlink" Target="https://www.ncbi.nlm.nih.gov/pmc/articles/PMC2857702/" TargetMode="External"/><Relationship Id="rId292" Type="http://schemas.openxmlformats.org/officeDocument/2006/relationships/hyperlink" Target="https://www.ncbi.nlm.nih.gov/pubmed/11315991" TargetMode="External"/><Relationship Id="rId306" Type="http://schemas.openxmlformats.org/officeDocument/2006/relationships/hyperlink" Target="http://www.ars.usda.gov/Services/docs.htm?docid=8964" TargetMode="External"/><Relationship Id="rId24" Type="http://schemas.openxmlformats.org/officeDocument/2006/relationships/hyperlink" Target="https://www.ncbi.nlm.nih.gov/books/n/nap13050/appendixes.app1/def-item/appendixes.app1.gl2-d5/" TargetMode="External"/><Relationship Id="rId45" Type="http://schemas.openxmlformats.org/officeDocument/2006/relationships/hyperlink" Target="https://www.ncbi.nlm.nih.gov/books/n/nap13050/appendixes.app1/def-item/appendixes.app1.gl1-d26/" TargetMode="External"/><Relationship Id="rId66" Type="http://schemas.openxmlformats.org/officeDocument/2006/relationships/hyperlink" Target="https://www.ncbi.nlm.nih.gov/pubmed/18541590" TargetMode="External"/><Relationship Id="rId87" Type="http://schemas.openxmlformats.org/officeDocument/2006/relationships/hyperlink" Target="https://www.ncbi.nlm.nih.gov/pubmed/19423731" TargetMode="External"/><Relationship Id="rId110" Type="http://schemas.openxmlformats.org/officeDocument/2006/relationships/hyperlink" Target="https://www.ncbi.nlm.nih.gov/pubmed/400608" TargetMode="External"/><Relationship Id="rId131" Type="http://schemas.openxmlformats.org/officeDocument/2006/relationships/hyperlink" Target="https://www.ncbi.nlm.nih.gov/pmc/articles/PMC47419/" TargetMode="External"/><Relationship Id="rId327" Type="http://schemas.openxmlformats.org/officeDocument/2006/relationships/hyperlink" Target="https://www.ncbi.nlm.nih.gov/books/n/nap13050/pdf/" TargetMode="External"/><Relationship Id="rId152" Type="http://schemas.openxmlformats.org/officeDocument/2006/relationships/hyperlink" Target="https://www.ncbi.nlm.nih.gov/pubmed/6788913" TargetMode="External"/><Relationship Id="rId173" Type="http://schemas.openxmlformats.org/officeDocument/2006/relationships/hyperlink" Target="https://www.ncbi.nlm.nih.gov/pubmed/2807147" TargetMode="External"/><Relationship Id="rId194" Type="http://schemas.openxmlformats.org/officeDocument/2006/relationships/hyperlink" Target="https://www.ncbi.nlm.nih.gov/pmc/articles/PMC2582909/" TargetMode="External"/><Relationship Id="rId208" Type="http://schemas.openxmlformats.org/officeDocument/2006/relationships/hyperlink" Target="https://www.ncbi.nlm.nih.gov/pubmed/16648549" TargetMode="External"/><Relationship Id="rId229" Type="http://schemas.openxmlformats.org/officeDocument/2006/relationships/hyperlink" Target="https://www.ncbi.nlm.nih.gov/pubmed/2547343" TargetMode="External"/><Relationship Id="rId240" Type="http://schemas.openxmlformats.org/officeDocument/2006/relationships/hyperlink" Target="https://www.ncbi.nlm.nih.gov/pubmed/3771798" TargetMode="External"/><Relationship Id="rId261" Type="http://schemas.openxmlformats.org/officeDocument/2006/relationships/hyperlink" Target="https://www.ncbi.nlm.nih.gov/pmc/articles/PMC2581841/" TargetMode="External"/><Relationship Id="rId14" Type="http://schemas.openxmlformats.org/officeDocument/2006/relationships/hyperlink" Target="https://www.ncbi.nlm.nih.gov/books/n/nap13050/appendixes.app1/def-item/appendixes.app1.gl1-d105/" TargetMode="External"/><Relationship Id="rId35" Type="http://schemas.openxmlformats.org/officeDocument/2006/relationships/hyperlink" Target="https://www.ncbi.nlm.nih.gov/books/n/nap13050/appendixes.app1/def-item/appendixes.app1.gl1-d27/" TargetMode="External"/><Relationship Id="rId56" Type="http://schemas.openxmlformats.org/officeDocument/2006/relationships/hyperlink" Target="https://www.ncbi.nlm.nih.gov/books/n/nap13050/appendixes.app1/def-item/appendixes.app1.gl1-d96/" TargetMode="External"/><Relationship Id="rId77" Type="http://schemas.openxmlformats.org/officeDocument/2006/relationships/hyperlink" Target="https://www.ncbi.nlm.nih.gov/pmc/articles/PMC2729752/" TargetMode="External"/><Relationship Id="rId100" Type="http://schemas.openxmlformats.org/officeDocument/2006/relationships/hyperlink" Target="https://www.ncbi.nlm.nih.gov/pmc/articles/PMC1673157/" TargetMode="External"/><Relationship Id="rId282" Type="http://schemas.openxmlformats.org/officeDocument/2006/relationships/hyperlink" Target="https://www.ncbi.nlm.nih.gov/pubmed/15225759" TargetMode="External"/><Relationship Id="rId317" Type="http://schemas.openxmlformats.org/officeDocument/2006/relationships/hyperlink" Target="https://www.ncbi.nlm.nih.gov/books/NBK56061/#_ch3_s16_" TargetMode="External"/><Relationship Id="rId338" Type="http://schemas.openxmlformats.org/officeDocument/2006/relationships/hyperlink" Target="https://www.ncbi.nlm.nih.gov/books/?Db=pubmed&amp;DbFrom=books&amp;Cmd=Link&amp;LinkName=books_pubmed_refs&amp;IdsFromResult=2518568" TargetMode="External"/><Relationship Id="rId8" Type="http://schemas.openxmlformats.org/officeDocument/2006/relationships/hyperlink" Target="https://www.ncbi.nlm.nih.gov/books/n/nap13050/appendixes.app1/def-item/appendixes.app1.gl1-d24/" TargetMode="External"/><Relationship Id="rId98" Type="http://schemas.openxmlformats.org/officeDocument/2006/relationships/hyperlink" Target="https://www.ncbi.nlm.nih.gov/pmc/articles/PMC4450819/" TargetMode="External"/><Relationship Id="rId121" Type="http://schemas.openxmlformats.org/officeDocument/2006/relationships/hyperlink" Target="https://www.ncbi.nlm.nih.gov/pubmed/18492843" TargetMode="External"/><Relationship Id="rId142" Type="http://schemas.openxmlformats.org/officeDocument/2006/relationships/hyperlink" Target="https://www.ncbi.nlm.nih.gov/pubmed/17368179" TargetMode="External"/><Relationship Id="rId163" Type="http://schemas.openxmlformats.org/officeDocument/2006/relationships/hyperlink" Target="https://www.ncbi.nlm.nih.gov/pubmed/15956292" TargetMode="External"/><Relationship Id="rId184" Type="http://schemas.openxmlformats.org/officeDocument/2006/relationships/hyperlink" Target="https://www.ncbi.nlm.nih.gov/pubmed/15781666" TargetMode="External"/><Relationship Id="rId219" Type="http://schemas.openxmlformats.org/officeDocument/2006/relationships/hyperlink" Target="https://www.ncbi.nlm.nih.gov/pmc/articles/PMC2453093/" TargetMode="External"/><Relationship Id="rId230" Type="http://schemas.openxmlformats.org/officeDocument/2006/relationships/hyperlink" Target="https://www.ncbi.nlm.nih.gov/pmc/articles/PMC4042194/" TargetMode="External"/><Relationship Id="rId251" Type="http://schemas.openxmlformats.org/officeDocument/2006/relationships/hyperlink" Target="https://www.ncbi.nlm.nih.gov/pubmed/20444619" TargetMode="External"/><Relationship Id="rId25" Type="http://schemas.openxmlformats.org/officeDocument/2006/relationships/hyperlink" Target="https://www.ncbi.nlm.nih.gov/books/n/nap13050/ch2/" TargetMode="External"/><Relationship Id="rId46" Type="http://schemas.openxmlformats.org/officeDocument/2006/relationships/hyperlink" Target="https://www.ncbi.nlm.nih.gov/books/n/nap13050/appendixes.app1/def-item/appendixes.app1.gl1-d48/" TargetMode="External"/><Relationship Id="rId67" Type="http://schemas.openxmlformats.org/officeDocument/2006/relationships/hyperlink" Target="https://www.ncbi.nlm.nih.gov/pubmed/15531486" TargetMode="External"/><Relationship Id="rId116" Type="http://schemas.openxmlformats.org/officeDocument/2006/relationships/hyperlink" Target="https://www.ncbi.nlm.nih.gov/pubmed/20136908" TargetMode="External"/><Relationship Id="rId137" Type="http://schemas.openxmlformats.org/officeDocument/2006/relationships/hyperlink" Target="https://www.ncbi.nlm.nih.gov/pubmed/8390483" TargetMode="External"/><Relationship Id="rId158" Type="http://schemas.openxmlformats.org/officeDocument/2006/relationships/hyperlink" Target="https://www.ncbi.nlm.nih.gov/pubmed/4340673" TargetMode="External"/><Relationship Id="rId272" Type="http://schemas.openxmlformats.org/officeDocument/2006/relationships/hyperlink" Target="https://www.ncbi.nlm.nih.gov/pubmed/20164683" TargetMode="External"/><Relationship Id="rId293" Type="http://schemas.openxmlformats.org/officeDocument/2006/relationships/hyperlink" Target="https://www.ncbi.nlm.nih.gov/pubmed/10966885" TargetMode="External"/><Relationship Id="rId302" Type="http://schemas.openxmlformats.org/officeDocument/2006/relationships/hyperlink" Target="https://www.ncbi.nlm.nih.gov/pubmed/15178742" TargetMode="External"/><Relationship Id="rId307" Type="http://schemas.openxmlformats.org/officeDocument/2006/relationships/hyperlink" Target="http://www.ars.usda.gov/main/site_main.htm?modecode=12-35-45-00" TargetMode="External"/><Relationship Id="rId323" Type="http://schemas.openxmlformats.org/officeDocument/2006/relationships/hyperlink" Target="https://www.ncbi.nlm.nih.gov/books/n/nap13050/" TargetMode="External"/><Relationship Id="rId328" Type="http://schemas.openxmlformats.org/officeDocument/2006/relationships/hyperlink" Target="https://www.ncbi.nlm.nih.gov/books/NBK56061/#ch3.s1" TargetMode="External"/><Relationship Id="rId344" Type="http://schemas.openxmlformats.org/officeDocument/2006/relationships/hyperlink" Target="https://www.ncbi.nlm.nih.gov/sites/myncbi/recentactivity" TargetMode="External"/><Relationship Id="rId20" Type="http://schemas.openxmlformats.org/officeDocument/2006/relationships/hyperlink" Target="https://www.ncbi.nlm.nih.gov/books/n/nap13050/appendixes.app1/def-item/appendixes.app1.gl2-d26/" TargetMode="External"/><Relationship Id="rId41" Type="http://schemas.openxmlformats.org/officeDocument/2006/relationships/hyperlink" Target="https://www.ncbi.nlm.nih.gov/books/n/nap13050/appendixes.app1/def-item/appendixes.app1.gl1-d103/" TargetMode="External"/><Relationship Id="rId62" Type="http://schemas.openxmlformats.org/officeDocument/2006/relationships/hyperlink" Target="https://www.ncbi.nlm.nih.gov/pubmed/18212810" TargetMode="External"/><Relationship Id="rId83" Type="http://schemas.openxmlformats.org/officeDocument/2006/relationships/hyperlink" Target="https://www.ncbi.nlm.nih.gov/pmc/articles/PMC2805478/" TargetMode="External"/><Relationship Id="rId88" Type="http://schemas.openxmlformats.org/officeDocument/2006/relationships/hyperlink" Target="https://www.ncbi.nlm.nih.gov/pubmed/19103962" TargetMode="External"/><Relationship Id="rId111" Type="http://schemas.openxmlformats.org/officeDocument/2006/relationships/hyperlink" Target="https://www.ncbi.nlm.nih.gov/pubmed/6311080" TargetMode="External"/><Relationship Id="rId132" Type="http://schemas.openxmlformats.org/officeDocument/2006/relationships/hyperlink" Target="https://www.ncbi.nlm.nih.gov/pubmed/7690968" TargetMode="External"/><Relationship Id="rId153" Type="http://schemas.openxmlformats.org/officeDocument/2006/relationships/hyperlink" Target="https://www.ncbi.nlm.nih.gov/pubmed/4053351" TargetMode="External"/><Relationship Id="rId174" Type="http://schemas.openxmlformats.org/officeDocument/2006/relationships/hyperlink" Target="https://www.ncbi.nlm.nih.gov/pubmed/11705326" TargetMode="External"/><Relationship Id="rId179" Type="http://schemas.openxmlformats.org/officeDocument/2006/relationships/hyperlink" Target="https://www.ncbi.nlm.nih.gov/pubmed/9408745" TargetMode="External"/><Relationship Id="rId195" Type="http://schemas.openxmlformats.org/officeDocument/2006/relationships/hyperlink" Target="https://www.ncbi.nlm.nih.gov/pubmed/18535110" TargetMode="External"/><Relationship Id="rId209" Type="http://schemas.openxmlformats.org/officeDocument/2006/relationships/hyperlink" Target="https://www.ncbi.nlm.nih.gov/pubmed/2549141" TargetMode="External"/><Relationship Id="rId190" Type="http://schemas.openxmlformats.org/officeDocument/2006/relationships/hyperlink" Target="https://www.ncbi.nlm.nih.gov/pubmed/3372686" TargetMode="External"/><Relationship Id="rId204" Type="http://schemas.openxmlformats.org/officeDocument/2006/relationships/hyperlink" Target="https://www.ncbi.nlm.nih.gov/pubmed/18716852" TargetMode="External"/><Relationship Id="rId220" Type="http://schemas.openxmlformats.org/officeDocument/2006/relationships/hyperlink" Target="https://www.ncbi.nlm.nih.gov/pubmed/18372326" TargetMode="External"/><Relationship Id="rId225" Type="http://schemas.openxmlformats.org/officeDocument/2006/relationships/hyperlink" Target="https://www.ncbi.nlm.nih.gov/pubmed/14648011" TargetMode="External"/><Relationship Id="rId241" Type="http://schemas.openxmlformats.org/officeDocument/2006/relationships/hyperlink" Target="https://www.ncbi.nlm.nih.gov/pubmed/16720650" TargetMode="External"/><Relationship Id="rId246" Type="http://schemas.openxmlformats.org/officeDocument/2006/relationships/hyperlink" Target="https://www.ncbi.nlm.nih.gov/pubmed/19225122" TargetMode="External"/><Relationship Id="rId267" Type="http://schemas.openxmlformats.org/officeDocument/2006/relationships/hyperlink" Target="https://www.ncbi.nlm.nih.gov/pubmed/4285212" TargetMode="External"/><Relationship Id="rId288" Type="http://schemas.openxmlformats.org/officeDocument/2006/relationships/hyperlink" Target="https://www.ncbi.nlm.nih.gov/pubmed/2839537" TargetMode="External"/><Relationship Id="rId15" Type="http://schemas.openxmlformats.org/officeDocument/2006/relationships/hyperlink" Target="https://www.ncbi.nlm.nih.gov/books/n/nap13050/appendixes.app1/def-item/appendixes.app1.gl1-d106/" TargetMode="External"/><Relationship Id="rId36" Type="http://schemas.openxmlformats.org/officeDocument/2006/relationships/hyperlink" Target="https://www.ncbi.nlm.nih.gov/books/n/nap13050/appendixes.app1/def-item/appendixes.app1.gl1-d44/" TargetMode="External"/><Relationship Id="rId57" Type="http://schemas.openxmlformats.org/officeDocument/2006/relationships/hyperlink" Target="https://www.ncbi.nlm.nih.gov/pubmed/19439456" TargetMode="External"/><Relationship Id="rId106" Type="http://schemas.openxmlformats.org/officeDocument/2006/relationships/hyperlink" Target="https://www.ncbi.nlm.nih.gov/pubmed/18689403" TargetMode="External"/><Relationship Id="rId127" Type="http://schemas.openxmlformats.org/officeDocument/2006/relationships/hyperlink" Target="https://www.ncbi.nlm.nih.gov/pubmed/12899527" TargetMode="External"/><Relationship Id="rId262" Type="http://schemas.openxmlformats.org/officeDocument/2006/relationships/hyperlink" Target="https://www.ncbi.nlm.nih.gov/pubmed/18065583" TargetMode="External"/><Relationship Id="rId283" Type="http://schemas.openxmlformats.org/officeDocument/2006/relationships/hyperlink" Target="https://www.ncbi.nlm.nih.gov/pmc/articles/PMC3086761/" TargetMode="External"/><Relationship Id="rId313" Type="http://schemas.openxmlformats.org/officeDocument/2006/relationships/hyperlink" Target="https://www.ncbi.nlm.nih.gov/books/NBK56061/#_ch3_s1_" TargetMode="External"/><Relationship Id="rId318" Type="http://schemas.openxmlformats.org/officeDocument/2006/relationships/hyperlink" Target="https://www.ncbi.nlm.nih.gov/books/NBK56061/#_ch3_s21_" TargetMode="External"/><Relationship Id="rId339" Type="http://schemas.openxmlformats.org/officeDocument/2006/relationships/hyperlink" Target="https://www.ncbi.nlm.nih.gov/portal/utils/pageresolver.fcgi?recordid=5d0bd5b839a66e57595ef024" TargetMode="External"/><Relationship Id="rId10" Type="http://schemas.openxmlformats.org/officeDocument/2006/relationships/hyperlink" Target="https://www.ncbi.nlm.nih.gov/books/n/nap13050/appendixes.app1/def-item/appendixes.app1.gl1-d32/" TargetMode="External"/><Relationship Id="rId31" Type="http://schemas.openxmlformats.org/officeDocument/2006/relationships/hyperlink" Target="https://www.ncbi.nlm.nih.gov/books/n/nap13050/appendixes.app1/def-item/appendixes.app1.gl1-d109/" TargetMode="External"/><Relationship Id="rId52" Type="http://schemas.openxmlformats.org/officeDocument/2006/relationships/hyperlink" Target="https://www.ncbi.nlm.nih.gov/books/n/nap13050/appendixes.app1/def-item/appendixes.app1.gl1-d6/" TargetMode="External"/><Relationship Id="rId73" Type="http://schemas.openxmlformats.org/officeDocument/2006/relationships/hyperlink" Target="https://www.ncbi.nlm.nih.gov/pmc/articles/PMC4777331/" TargetMode="External"/><Relationship Id="rId78" Type="http://schemas.openxmlformats.org/officeDocument/2006/relationships/hyperlink" Target="https://www.ncbi.nlm.nih.gov/pubmed/18689559" TargetMode="External"/><Relationship Id="rId94" Type="http://schemas.openxmlformats.org/officeDocument/2006/relationships/hyperlink" Target="https://www.ncbi.nlm.nih.gov/pubmed/14171311" TargetMode="External"/><Relationship Id="rId99" Type="http://schemas.openxmlformats.org/officeDocument/2006/relationships/hyperlink" Target="https://www.ncbi.nlm.nih.gov/pubmed/12867411" TargetMode="External"/><Relationship Id="rId101" Type="http://schemas.openxmlformats.org/officeDocument/2006/relationships/hyperlink" Target="https://www.ncbi.nlm.nih.gov/pubmed/165857" TargetMode="External"/><Relationship Id="rId122" Type="http://schemas.openxmlformats.org/officeDocument/2006/relationships/hyperlink" Target="https://www.ncbi.nlm.nih.gov/pubmed/4357855" TargetMode="External"/><Relationship Id="rId143" Type="http://schemas.openxmlformats.org/officeDocument/2006/relationships/hyperlink" Target="https://www.ncbi.nlm.nih.gov/pubmed/6256855" TargetMode="External"/><Relationship Id="rId148" Type="http://schemas.openxmlformats.org/officeDocument/2006/relationships/hyperlink" Target="https://www.ncbi.nlm.nih.gov/pmc/articles/PMC4571149/" TargetMode="External"/><Relationship Id="rId164" Type="http://schemas.openxmlformats.org/officeDocument/2006/relationships/hyperlink" Target="https://www.ncbi.nlm.nih.gov/pubmed/1078978" TargetMode="External"/><Relationship Id="rId169" Type="http://schemas.openxmlformats.org/officeDocument/2006/relationships/hyperlink" Target="https://www.ncbi.nlm.nih.gov/pubmed/2842896" TargetMode="External"/><Relationship Id="rId185" Type="http://schemas.openxmlformats.org/officeDocument/2006/relationships/hyperlink" Target="https://www.ncbi.nlm.nih.gov/pubmed/1276151" TargetMode="External"/><Relationship Id="rId334" Type="http://schemas.openxmlformats.org/officeDocument/2006/relationships/hyperlink" Target="https://www.ncbi.nlm.nih.gov/books/NBK56061/#ch3.s30" TargetMode="External"/><Relationship Id="rId4" Type="http://schemas.openxmlformats.org/officeDocument/2006/relationships/hyperlink" Target="https://www.ncbi.nlm.nih.gov/books/NBK56061/figure/ch3.f1/?report=objectonly" TargetMode="External"/><Relationship Id="rId9" Type="http://schemas.openxmlformats.org/officeDocument/2006/relationships/hyperlink" Target="https://www.ncbi.nlm.nih.gov/books/n/nap13050/appendixes.app1/def-item/appendixes.app1.gl1-d80/" TargetMode="External"/><Relationship Id="rId180" Type="http://schemas.openxmlformats.org/officeDocument/2006/relationships/hyperlink" Target="https://www.ncbi.nlm.nih.gov/pmc/articles/PMC2820456/" TargetMode="External"/><Relationship Id="rId210" Type="http://schemas.openxmlformats.org/officeDocument/2006/relationships/hyperlink" Target="https://www.ncbi.nlm.nih.gov/pubmed/12126214" TargetMode="External"/><Relationship Id="rId215" Type="http://schemas.openxmlformats.org/officeDocument/2006/relationships/hyperlink" Target="https://www.ncbi.nlm.nih.gov/pubmed/11814039" TargetMode="External"/><Relationship Id="rId236" Type="http://schemas.openxmlformats.org/officeDocument/2006/relationships/hyperlink" Target="https://www.ncbi.nlm.nih.gov/pubmed/4322721" TargetMode="External"/><Relationship Id="rId257" Type="http://schemas.openxmlformats.org/officeDocument/2006/relationships/hyperlink" Target="https://www.ncbi.nlm.nih.gov/pubmed/5307049" TargetMode="External"/><Relationship Id="rId278" Type="http://schemas.openxmlformats.org/officeDocument/2006/relationships/hyperlink" Target="https://www.ncbi.nlm.nih.gov/pubmed/17687438" TargetMode="External"/><Relationship Id="rId26" Type="http://schemas.openxmlformats.org/officeDocument/2006/relationships/hyperlink" Target="https://www.ncbi.nlm.nih.gov/books/n/nap13050/ch2/figure/ch2.f1/?report=objectonly" TargetMode="External"/><Relationship Id="rId231" Type="http://schemas.openxmlformats.org/officeDocument/2006/relationships/hyperlink" Target="https://www.ncbi.nlm.nih.gov/pubmed/15746990" TargetMode="External"/><Relationship Id="rId252" Type="http://schemas.openxmlformats.org/officeDocument/2006/relationships/hyperlink" Target="https://www.ncbi.nlm.nih.gov/pubmed/189668" TargetMode="External"/><Relationship Id="rId273" Type="http://schemas.openxmlformats.org/officeDocument/2006/relationships/hyperlink" Target="https://www.ncbi.nlm.nih.gov/pubmed/3211093" TargetMode="External"/><Relationship Id="rId294" Type="http://schemas.openxmlformats.org/officeDocument/2006/relationships/hyperlink" Target="https://www.ncbi.nlm.nih.gov/pubmed/9379127" TargetMode="External"/><Relationship Id="rId308" Type="http://schemas.openxmlformats.org/officeDocument/2006/relationships/hyperlink" Target="http://www.nal.usda.gov/fnic/foodcomp/search/" TargetMode="External"/><Relationship Id="rId329" Type="http://schemas.openxmlformats.org/officeDocument/2006/relationships/hyperlink" Target="https://www.ncbi.nlm.nih.gov/books/NBK56061/#ch3.s2" TargetMode="External"/><Relationship Id="rId47" Type="http://schemas.openxmlformats.org/officeDocument/2006/relationships/hyperlink" Target="https://www.ncbi.nlm.nih.gov/books/n/nap13050/appendixes.app1/def-item/appendixes.app1.gl1-d57/" TargetMode="External"/><Relationship Id="rId68" Type="http://schemas.openxmlformats.org/officeDocument/2006/relationships/hyperlink" Target="https://www.ncbi.nlm.nih.gov/pubmed/17637484" TargetMode="External"/><Relationship Id="rId89" Type="http://schemas.openxmlformats.org/officeDocument/2006/relationships/hyperlink" Target="https://www.ncbi.nlm.nih.gov/pubmed/20302938" TargetMode="External"/><Relationship Id="rId112" Type="http://schemas.openxmlformats.org/officeDocument/2006/relationships/hyperlink" Target="https://www.ncbi.nlm.nih.gov/pubmed/3280376" TargetMode="External"/><Relationship Id="rId133" Type="http://schemas.openxmlformats.org/officeDocument/2006/relationships/hyperlink" Target="https://www.ncbi.nlm.nih.gov/pubmed/15005856" TargetMode="External"/><Relationship Id="rId154" Type="http://schemas.openxmlformats.org/officeDocument/2006/relationships/hyperlink" Target="https://www.ncbi.nlm.nih.gov/pubmed/18689391" TargetMode="External"/><Relationship Id="rId175" Type="http://schemas.openxmlformats.org/officeDocument/2006/relationships/hyperlink" Target="https://www.ncbi.nlm.nih.gov/pubmed/8613068" TargetMode="External"/><Relationship Id="rId340" Type="http://schemas.openxmlformats.org/officeDocument/2006/relationships/hyperlink" Target="https://www.ncbi.nlm.nih.gov/portal/utils/pageresolver.fcgi?recordid=5d0aa6a6dde0899941361146" TargetMode="External"/><Relationship Id="rId196" Type="http://schemas.openxmlformats.org/officeDocument/2006/relationships/hyperlink" Target="https://www.ncbi.nlm.nih.gov/pubmed/15546897" TargetMode="External"/><Relationship Id="rId200" Type="http://schemas.openxmlformats.org/officeDocument/2006/relationships/hyperlink" Target="https://www.ncbi.nlm.nih.gov/pubmed/16027959" TargetMode="External"/><Relationship Id="rId16" Type="http://schemas.openxmlformats.org/officeDocument/2006/relationships/hyperlink" Target="https://www.ncbi.nlm.nih.gov/books/n/nap13050/ch7/" TargetMode="External"/><Relationship Id="rId221" Type="http://schemas.openxmlformats.org/officeDocument/2006/relationships/hyperlink" Target="https://www.ncbi.nlm.nih.gov/pmc/articles/PMC2586800/" TargetMode="External"/><Relationship Id="rId242" Type="http://schemas.openxmlformats.org/officeDocument/2006/relationships/hyperlink" Target="https://www.ncbi.nlm.nih.gov/pubmed/10659699" TargetMode="External"/><Relationship Id="rId263" Type="http://schemas.openxmlformats.org/officeDocument/2006/relationships/hyperlink" Target="https://www.ncbi.nlm.nih.gov/pmc/articles/PMC1152329/" TargetMode="External"/><Relationship Id="rId284" Type="http://schemas.openxmlformats.org/officeDocument/2006/relationships/hyperlink" Target="https://www.ncbi.nlm.nih.gov/pubmed/20541252" TargetMode="External"/><Relationship Id="rId319" Type="http://schemas.openxmlformats.org/officeDocument/2006/relationships/hyperlink" Target="https://www.ncbi.nlm.nih.gov/books/NBK56061/#_ch3_s30_" TargetMode="External"/><Relationship Id="rId37" Type="http://schemas.openxmlformats.org/officeDocument/2006/relationships/hyperlink" Target="https://www.ncbi.nlm.nih.gov/books/n/nap13050/appendixes.app1/def-item/appendixes.app1.gl1-d4/" TargetMode="External"/><Relationship Id="rId58" Type="http://schemas.openxmlformats.org/officeDocument/2006/relationships/hyperlink" Target="https://www.ncbi.nlm.nih.gov/pmc/articles/PMC1283091/" TargetMode="External"/><Relationship Id="rId79" Type="http://schemas.openxmlformats.org/officeDocument/2006/relationships/hyperlink" Target="https://www.ncbi.nlm.nih.gov/pubmed/4300699" TargetMode="External"/><Relationship Id="rId102" Type="http://schemas.openxmlformats.org/officeDocument/2006/relationships/hyperlink" Target="https://www.ncbi.nlm.nih.gov/pubmed/3690980" TargetMode="External"/><Relationship Id="rId123" Type="http://schemas.openxmlformats.org/officeDocument/2006/relationships/hyperlink" Target="https://www.ncbi.nlm.nih.gov/pubmed/18660671" TargetMode="External"/><Relationship Id="rId144" Type="http://schemas.openxmlformats.org/officeDocument/2006/relationships/hyperlink" Target="https://www.ncbi.nlm.nih.gov/pubmed/2854716" TargetMode="External"/><Relationship Id="rId330" Type="http://schemas.openxmlformats.org/officeDocument/2006/relationships/hyperlink" Target="https://www.ncbi.nlm.nih.gov/books/NBK56061/#ch3.s5" TargetMode="External"/><Relationship Id="rId90" Type="http://schemas.openxmlformats.org/officeDocument/2006/relationships/hyperlink" Target="https://www.ncbi.nlm.nih.gov/pubmed/19064513" TargetMode="External"/><Relationship Id="rId165" Type="http://schemas.openxmlformats.org/officeDocument/2006/relationships/hyperlink" Target="https://www.ncbi.nlm.nih.gov/pubmed/203413" TargetMode="External"/><Relationship Id="rId186" Type="http://schemas.openxmlformats.org/officeDocument/2006/relationships/hyperlink" Target="https://www.ncbi.nlm.nih.gov/pubmed/7426605" TargetMode="External"/><Relationship Id="rId211" Type="http://schemas.openxmlformats.org/officeDocument/2006/relationships/hyperlink" Target="https://www.ncbi.nlm.nih.gov/pubmed/18676559" TargetMode="External"/><Relationship Id="rId232" Type="http://schemas.openxmlformats.org/officeDocument/2006/relationships/hyperlink" Target="https://www.ncbi.nlm.nih.gov/pmc/articles/PMC4016232/" TargetMode="External"/><Relationship Id="rId253" Type="http://schemas.openxmlformats.org/officeDocument/2006/relationships/hyperlink" Target="https://www.ncbi.nlm.nih.gov/pubmed/69059" TargetMode="External"/><Relationship Id="rId274" Type="http://schemas.openxmlformats.org/officeDocument/2006/relationships/hyperlink" Target="https://www.ncbi.nlm.nih.gov/pubmed/20534751" TargetMode="External"/><Relationship Id="rId295" Type="http://schemas.openxmlformats.org/officeDocument/2006/relationships/hyperlink" Target="https://www.ncbi.nlm.nih.gov/pubmed/16207822" TargetMode="External"/><Relationship Id="rId309" Type="http://schemas.openxmlformats.org/officeDocument/2006/relationships/hyperlink" Target="http://www.hc-sc.gc.ca/fn-an/nutrition/infant-nourisson/vita_d_supp-eng.php" TargetMode="External"/><Relationship Id="rId27" Type="http://schemas.openxmlformats.org/officeDocument/2006/relationships/hyperlink" Target="https://www.ncbi.nlm.nih.gov/books/n/nap13050/appendixes.app1/def-item/appendixes.app1.gl1-d83/" TargetMode="External"/><Relationship Id="rId48" Type="http://schemas.openxmlformats.org/officeDocument/2006/relationships/hyperlink" Target="https://www.ncbi.nlm.nih.gov/books/n/nap13050/appendixes.app1/def-item/appendixes.app1.gl1-d21/" TargetMode="External"/><Relationship Id="rId69" Type="http://schemas.openxmlformats.org/officeDocument/2006/relationships/hyperlink" Target="https://www.ncbi.nlm.nih.gov/pubmed/574626" TargetMode="External"/><Relationship Id="rId113" Type="http://schemas.openxmlformats.org/officeDocument/2006/relationships/hyperlink" Target="https://www.ncbi.nlm.nih.gov/pubmed/11726533" TargetMode="External"/><Relationship Id="rId134" Type="http://schemas.openxmlformats.org/officeDocument/2006/relationships/hyperlink" Target="https://www.ncbi.nlm.nih.gov/pubmed/15546903" TargetMode="External"/><Relationship Id="rId320" Type="http://schemas.openxmlformats.org/officeDocument/2006/relationships/hyperlink" Target="https://www.ncbi.nlm.nih.gov/books/NBK56061/#_ch3_rl1_" TargetMode="External"/><Relationship Id="rId80" Type="http://schemas.openxmlformats.org/officeDocument/2006/relationships/hyperlink" Target="https://www.ncbi.nlm.nih.gov/pubmed/19812604" TargetMode="External"/><Relationship Id="rId155" Type="http://schemas.openxmlformats.org/officeDocument/2006/relationships/hyperlink" Target="https://www.ncbi.nlm.nih.gov/pubmed/434838" TargetMode="External"/><Relationship Id="rId176" Type="http://schemas.openxmlformats.org/officeDocument/2006/relationships/hyperlink" Target="https://www.ncbi.nlm.nih.gov/pubmed/17142054" TargetMode="External"/><Relationship Id="rId197" Type="http://schemas.openxmlformats.org/officeDocument/2006/relationships/hyperlink" Target="https://www.ncbi.nlm.nih.gov/pubmed/17867388" TargetMode="External"/><Relationship Id="rId341" Type="http://schemas.openxmlformats.org/officeDocument/2006/relationships/hyperlink" Target="https://www.ncbi.nlm.nih.gov/portal/utils/pageresolver.fcgi?recordid=5d08224439a66e5759e88857" TargetMode="External"/><Relationship Id="rId201" Type="http://schemas.openxmlformats.org/officeDocument/2006/relationships/hyperlink" Target="https://www.ncbi.nlm.nih.gov/pubmed/15223133" TargetMode="External"/><Relationship Id="rId222" Type="http://schemas.openxmlformats.org/officeDocument/2006/relationships/hyperlink" Target="https://www.ncbi.nlm.nih.gov/pubmed/19033649" TargetMode="External"/><Relationship Id="rId243" Type="http://schemas.openxmlformats.org/officeDocument/2006/relationships/hyperlink" Target="https://www.ncbi.nlm.nih.gov/pubmed/3871952" TargetMode="External"/><Relationship Id="rId264" Type="http://schemas.openxmlformats.org/officeDocument/2006/relationships/hyperlink" Target="https://www.ncbi.nlm.nih.gov/pubmed/6312966" TargetMode="External"/><Relationship Id="rId285" Type="http://schemas.openxmlformats.org/officeDocument/2006/relationships/hyperlink" Target="https://www.ncbi.nlm.nih.gov/pmc/articles/PMC1913133/" TargetMode="External"/><Relationship Id="rId17" Type="http://schemas.openxmlformats.org/officeDocument/2006/relationships/hyperlink" Target="https://www.ncbi.nlm.nih.gov/books/n/nap13050/appendixes.app1/def-item/appendixes.app1.gl2-d111/" TargetMode="External"/><Relationship Id="rId38" Type="http://schemas.openxmlformats.org/officeDocument/2006/relationships/hyperlink" Target="https://www.ncbi.nlm.nih.gov/books/NBK56061/figure/ch3.f4/?report=objectonly" TargetMode="External"/><Relationship Id="rId59" Type="http://schemas.openxmlformats.org/officeDocument/2006/relationships/hyperlink" Target="https://www.ncbi.nlm.nih.gov/pubmed/16076940" TargetMode="External"/><Relationship Id="rId103" Type="http://schemas.openxmlformats.org/officeDocument/2006/relationships/hyperlink" Target="https://www.ncbi.nlm.nih.gov/pubmed/6263539" TargetMode="External"/><Relationship Id="rId124" Type="http://schemas.openxmlformats.org/officeDocument/2006/relationships/hyperlink" Target="https://www.ncbi.nlm.nih.gov/pmc/articles/PMC426775/" TargetMode="External"/><Relationship Id="rId310" Type="http://schemas.openxmlformats.org/officeDocument/2006/relationships/hyperlink" Target="http://www.deqas.org/" TargetMode="External"/><Relationship Id="rId70" Type="http://schemas.openxmlformats.org/officeDocument/2006/relationships/hyperlink" Target="https://www.ncbi.nlm.nih.gov/pubmed/16624828" TargetMode="External"/><Relationship Id="rId91" Type="http://schemas.openxmlformats.org/officeDocument/2006/relationships/hyperlink" Target="https://www.ncbi.nlm.nih.gov/pubmed/19297462" TargetMode="External"/><Relationship Id="rId145" Type="http://schemas.openxmlformats.org/officeDocument/2006/relationships/hyperlink" Target="https://www.ncbi.nlm.nih.gov/pubmed/2572832" TargetMode="External"/><Relationship Id="rId166" Type="http://schemas.openxmlformats.org/officeDocument/2006/relationships/hyperlink" Target="https://www.ncbi.nlm.nih.gov/pubmed/311655" TargetMode="External"/><Relationship Id="rId187" Type="http://schemas.openxmlformats.org/officeDocument/2006/relationships/hyperlink" Target="https://www.ncbi.nlm.nih.gov/pubmed/16574756" TargetMode="External"/><Relationship Id="rId331" Type="http://schemas.openxmlformats.org/officeDocument/2006/relationships/hyperlink" Target="https://www.ncbi.nlm.nih.gov/books/NBK56061/#ch3.s11" TargetMode="External"/><Relationship Id="rId1" Type="http://schemas.openxmlformats.org/officeDocument/2006/relationships/notesMaster" Target="../notesMasters/notesMaster1.xml"/><Relationship Id="rId212" Type="http://schemas.openxmlformats.org/officeDocument/2006/relationships/hyperlink" Target="https://www.ncbi.nlm.nih.gov/pubmed/16140963" TargetMode="External"/><Relationship Id="rId233" Type="http://schemas.openxmlformats.org/officeDocument/2006/relationships/hyperlink" Target="https://www.ncbi.nlm.nih.gov/pubmed/17135609" TargetMode="External"/><Relationship Id="rId254" Type="http://schemas.openxmlformats.org/officeDocument/2006/relationships/hyperlink" Target="https://www.ncbi.nlm.nih.gov/pubmed/18511070" TargetMode="External"/><Relationship Id="rId28" Type="http://schemas.openxmlformats.org/officeDocument/2006/relationships/hyperlink" Target="https://www.ncbi.nlm.nih.gov/books/n/nap13050/appendixes.app1/def-item/appendixes.app1.gl1-d55/" TargetMode="External"/><Relationship Id="rId49" Type="http://schemas.openxmlformats.org/officeDocument/2006/relationships/hyperlink" Target="https://www.ncbi.nlm.nih.gov/books/n/nap13050/appendixes.app1/def-item/appendixes.app1.gl1-d58/" TargetMode="External"/><Relationship Id="rId114" Type="http://schemas.openxmlformats.org/officeDocument/2006/relationships/hyperlink" Target="https://www.ncbi.nlm.nih.gov/pubmed/12915633" TargetMode="External"/><Relationship Id="rId275" Type="http://schemas.openxmlformats.org/officeDocument/2006/relationships/hyperlink" Target="https://www.ncbi.nlm.nih.gov/pubmed/19393625" TargetMode="External"/><Relationship Id="rId296" Type="http://schemas.openxmlformats.org/officeDocument/2006/relationships/hyperlink" Target="https://www.ncbi.nlm.nih.gov/pmc/articles/PMC370503/" TargetMode="External"/><Relationship Id="rId300" Type="http://schemas.openxmlformats.org/officeDocument/2006/relationships/hyperlink" Target="https://www.ncbi.nlm.nih.gov/pmc/articles/PMC2667666/" TargetMode="External"/><Relationship Id="rId60" Type="http://schemas.openxmlformats.org/officeDocument/2006/relationships/hyperlink" Target="https://www.ncbi.nlm.nih.gov/pubmed/2502557" TargetMode="External"/><Relationship Id="rId81" Type="http://schemas.openxmlformats.org/officeDocument/2006/relationships/hyperlink" Target="https://www.ncbi.nlm.nih.gov/pubmed/18689388" TargetMode="External"/><Relationship Id="rId135" Type="http://schemas.openxmlformats.org/officeDocument/2006/relationships/hyperlink" Target="https://www.ncbi.nlm.nih.gov/pubmed/4621128" TargetMode="External"/><Relationship Id="rId156" Type="http://schemas.openxmlformats.org/officeDocument/2006/relationships/hyperlink" Target="https://www.ncbi.nlm.nih.gov/pubmed/3013880" TargetMode="External"/><Relationship Id="rId177" Type="http://schemas.openxmlformats.org/officeDocument/2006/relationships/hyperlink" Target="https://www.ncbi.nlm.nih.gov/pubmed/9113104" TargetMode="External"/><Relationship Id="rId198" Type="http://schemas.openxmlformats.org/officeDocument/2006/relationships/hyperlink" Target="https://www.ncbi.nlm.nih.gov/pmc/articles/PMC2745830/" TargetMode="External"/><Relationship Id="rId321" Type="http://schemas.openxmlformats.org/officeDocument/2006/relationships/hyperlink" Target="https://www.ncbi.nlm.nih.gov/books/NBK56061/#NBK56061_footnotes" TargetMode="External"/><Relationship Id="rId342" Type="http://schemas.openxmlformats.org/officeDocument/2006/relationships/hyperlink" Target="https://www.ncbi.nlm.nih.gov/portal/utils/pageresolver.fcgi?recordid=5d08221739a66e5759e4a929" TargetMode="External"/><Relationship Id="rId202" Type="http://schemas.openxmlformats.org/officeDocument/2006/relationships/hyperlink" Target="https://www.ncbi.nlm.nih.gov/pmc/articles/PMC424123/" TargetMode="External"/><Relationship Id="rId223" Type="http://schemas.openxmlformats.org/officeDocument/2006/relationships/hyperlink" Target="https://www.ncbi.nlm.nih.gov/pubmed/15286019" TargetMode="External"/><Relationship Id="rId244" Type="http://schemas.openxmlformats.org/officeDocument/2006/relationships/hyperlink" Target="https://www.ncbi.nlm.nih.gov/pmc/articles/PMC425405/" TargetMode="External"/><Relationship Id="rId18" Type="http://schemas.openxmlformats.org/officeDocument/2006/relationships/hyperlink" Target="https://www.ncbi.nlm.nih.gov/books/n/nap13050/appendixes.app1/def-item/appendixes.app1.gl1-d108/" TargetMode="External"/><Relationship Id="rId39" Type="http://schemas.openxmlformats.org/officeDocument/2006/relationships/hyperlink" Target="https://www.ncbi.nlm.nih.gov/books/n/nap13050/appendixes.app1/def-item/appendixes.app1.gl1-d13/" TargetMode="External"/><Relationship Id="rId265" Type="http://schemas.openxmlformats.org/officeDocument/2006/relationships/hyperlink" Target="https://www.ncbi.nlm.nih.gov/pubmed/3391970" TargetMode="External"/><Relationship Id="rId286" Type="http://schemas.openxmlformats.org/officeDocument/2006/relationships/hyperlink" Target="https://www.ncbi.nlm.nih.gov/pubmed/17600035" TargetMode="External"/><Relationship Id="rId50" Type="http://schemas.openxmlformats.org/officeDocument/2006/relationships/hyperlink" Target="https://www.ncbi.nlm.nih.gov/books/n/nap13050/appendixes.app1/def-item/appendixes.app1.gl1-d25/" TargetMode="External"/><Relationship Id="rId104" Type="http://schemas.openxmlformats.org/officeDocument/2006/relationships/hyperlink" Target="https://www.ncbi.nlm.nih.gov/pubmed/18689393" TargetMode="External"/><Relationship Id="rId125" Type="http://schemas.openxmlformats.org/officeDocument/2006/relationships/hyperlink" Target="https://www.ncbi.nlm.nih.gov/pubmed/4340153" TargetMode="External"/><Relationship Id="rId146" Type="http://schemas.openxmlformats.org/officeDocument/2006/relationships/hyperlink" Target="https://www.ncbi.nlm.nih.gov/pubmed/1313548" TargetMode="External"/><Relationship Id="rId167" Type="http://schemas.openxmlformats.org/officeDocument/2006/relationships/hyperlink" Target="https://www.ncbi.nlm.nih.gov/pubmed/6965943" TargetMode="External"/><Relationship Id="rId188" Type="http://schemas.openxmlformats.org/officeDocument/2006/relationships/hyperlink" Target="https://www.ncbi.nlm.nih.gov/pubmed/6970592" TargetMode="External"/><Relationship Id="rId311" Type="http://schemas.openxmlformats.org/officeDocument/2006/relationships/hyperlink" Target="http://ts.nist.gov/measurementservices/referencematerials/index.cfm" TargetMode="External"/><Relationship Id="rId332" Type="http://schemas.openxmlformats.org/officeDocument/2006/relationships/hyperlink" Target="https://www.ncbi.nlm.nih.gov/books/NBK56061/#ch3.s16" TargetMode="External"/><Relationship Id="rId71" Type="http://schemas.openxmlformats.org/officeDocument/2006/relationships/hyperlink" Target="https://www.ncbi.nlm.nih.gov/pubmed/15026558" TargetMode="External"/><Relationship Id="rId92" Type="http://schemas.openxmlformats.org/officeDocument/2006/relationships/hyperlink" Target="https://www.ncbi.nlm.nih.gov/pmc/articles/PMC2277446/" TargetMode="External"/><Relationship Id="rId213" Type="http://schemas.openxmlformats.org/officeDocument/2006/relationships/hyperlink" Target="https://www.ncbi.nlm.nih.gov/pubmed/975590" TargetMode="External"/><Relationship Id="rId234" Type="http://schemas.openxmlformats.org/officeDocument/2006/relationships/hyperlink" Target="https://www.ncbi.nlm.nih.gov/pubmed/14438012" TargetMode="External"/><Relationship Id="rId2" Type="http://schemas.openxmlformats.org/officeDocument/2006/relationships/slide" Target="../slides/slide17.xml"/><Relationship Id="rId29" Type="http://schemas.openxmlformats.org/officeDocument/2006/relationships/hyperlink" Target="https://www.ncbi.nlm.nih.gov/books/n/nap13050/appendixes.app1/def-item/appendixes.app1.gl1-d112/" TargetMode="External"/><Relationship Id="rId255" Type="http://schemas.openxmlformats.org/officeDocument/2006/relationships/hyperlink" Target="https://www.ncbi.nlm.nih.gov/pmc/articles/PMC2834546/" TargetMode="External"/><Relationship Id="rId276" Type="http://schemas.openxmlformats.org/officeDocument/2006/relationships/hyperlink" Target="https://www.ncbi.nlm.nih.gov/pubmed/19517199" TargetMode="External"/><Relationship Id="rId297" Type="http://schemas.openxmlformats.org/officeDocument/2006/relationships/hyperlink" Target="https://www.ncbi.nlm.nih.gov/pubmed/6086715" TargetMode="External"/><Relationship Id="rId40" Type="http://schemas.openxmlformats.org/officeDocument/2006/relationships/hyperlink" Target="https://www.ncbi.nlm.nih.gov/books/n/nap13050/appendixes.app1/def-item/appendixes.app1.gl1-d107/" TargetMode="External"/><Relationship Id="rId115" Type="http://schemas.openxmlformats.org/officeDocument/2006/relationships/hyperlink" Target="https://www.ncbi.nlm.nih.gov/pubmed/10786699" TargetMode="External"/><Relationship Id="rId136" Type="http://schemas.openxmlformats.org/officeDocument/2006/relationships/hyperlink" Target="https://www.ncbi.nlm.nih.gov/pmc/articles/PMC443317/" TargetMode="External"/><Relationship Id="rId157" Type="http://schemas.openxmlformats.org/officeDocument/2006/relationships/hyperlink" Target="https://www.ncbi.nlm.nih.gov/pubmed/17445763" TargetMode="External"/><Relationship Id="rId178" Type="http://schemas.openxmlformats.org/officeDocument/2006/relationships/hyperlink" Target="https://www.ncbi.nlm.nih.gov/pubmed/2834048" TargetMode="External"/><Relationship Id="rId301" Type="http://schemas.openxmlformats.org/officeDocument/2006/relationships/hyperlink" Target="https://www.ncbi.nlm.nih.gov/pubmed/19176741" TargetMode="External"/><Relationship Id="rId322" Type="http://schemas.openxmlformats.org/officeDocument/2006/relationships/hyperlink" Target="https://www.ncbi.nlm.nih.gov/books/about/copyright/" TargetMode="External"/><Relationship Id="rId343" Type="http://schemas.openxmlformats.org/officeDocument/2006/relationships/hyperlink" Target="https://www.ncbi.nlm.nih.gov/portal/utils/pageresolver.fcgi?recordid=5d03ea3a39a66e57595cd590" TargetMode="External"/><Relationship Id="rId61" Type="http://schemas.openxmlformats.org/officeDocument/2006/relationships/hyperlink" Target="https://www.ncbi.nlm.nih.gov/pmc/articles/PMC2678245/" TargetMode="External"/><Relationship Id="rId82" Type="http://schemas.openxmlformats.org/officeDocument/2006/relationships/hyperlink" Target="https://www.ncbi.nlm.nih.gov/pubmed/3000754" TargetMode="External"/><Relationship Id="rId199" Type="http://schemas.openxmlformats.org/officeDocument/2006/relationships/hyperlink" Target="https://www.ncbi.nlm.nih.gov/pubmed/19064511" TargetMode="External"/><Relationship Id="rId203" Type="http://schemas.openxmlformats.org/officeDocument/2006/relationships/hyperlink" Target="https://www.ncbi.nlm.nih.gov/pubmed/2997282" TargetMode="External"/><Relationship Id="rId19" Type="http://schemas.openxmlformats.org/officeDocument/2006/relationships/hyperlink" Target="https://www.ncbi.nlm.nih.gov/books/NBK56061/figure/ch3.f2/?report=objectonly" TargetMode="External"/><Relationship Id="rId224" Type="http://schemas.openxmlformats.org/officeDocument/2006/relationships/hyperlink" Target="https://www.ncbi.nlm.nih.gov/pubmed/11994336" TargetMode="External"/><Relationship Id="rId245" Type="http://schemas.openxmlformats.org/officeDocument/2006/relationships/hyperlink" Target="https://www.ncbi.nlm.nih.gov/pubmed/6549016" TargetMode="External"/><Relationship Id="rId266" Type="http://schemas.openxmlformats.org/officeDocument/2006/relationships/hyperlink" Target="https://www.ncbi.nlm.nih.gov/pmc/articles/PMC292670/" TargetMode="External"/><Relationship Id="rId287" Type="http://schemas.openxmlformats.org/officeDocument/2006/relationships/hyperlink" Target="https://www.ncbi.nlm.nih.gov/pubmed/8760222" TargetMode="External"/><Relationship Id="rId30" Type="http://schemas.openxmlformats.org/officeDocument/2006/relationships/hyperlink" Target="https://www.ncbi.nlm.nih.gov/books/n/nap13050/appendixes.app1/def-item/appendixes.app1.gl2-d98/" TargetMode="External"/><Relationship Id="rId105" Type="http://schemas.openxmlformats.org/officeDocument/2006/relationships/hyperlink" Target="https://www.ncbi.nlm.nih.gov/pubmed/17867373" TargetMode="External"/><Relationship Id="rId126" Type="http://schemas.openxmlformats.org/officeDocument/2006/relationships/hyperlink" Target="https://www.ncbi.nlm.nih.gov/pubmed/12671133" TargetMode="External"/><Relationship Id="rId147" Type="http://schemas.openxmlformats.org/officeDocument/2006/relationships/hyperlink" Target="https://www.ncbi.nlm.nih.gov/pubmed/8092101" TargetMode="External"/><Relationship Id="rId168" Type="http://schemas.openxmlformats.org/officeDocument/2006/relationships/hyperlink" Target="https://www.ncbi.nlm.nih.gov/pubmed/6970013" TargetMode="External"/><Relationship Id="rId312" Type="http://schemas.openxmlformats.org/officeDocument/2006/relationships/hyperlink" Target="http://www.cdc.gov/nchs/data/nhanes/nhanes3/VitaminD_analyticnote.pdf" TargetMode="External"/><Relationship Id="rId333" Type="http://schemas.openxmlformats.org/officeDocument/2006/relationships/hyperlink" Target="https://www.ncbi.nlm.nih.gov/books/NBK56061/#ch3.s21" TargetMode="External"/><Relationship Id="rId51" Type="http://schemas.openxmlformats.org/officeDocument/2006/relationships/hyperlink" Target="https://www.ncbi.nlm.nih.gov/books/n/nap13050/appendixes.app1/def-item/appendixes.app1.gl1-d34/" TargetMode="External"/><Relationship Id="rId72" Type="http://schemas.openxmlformats.org/officeDocument/2006/relationships/hyperlink" Target="https://www.ncbi.nlm.nih.gov/pubmed/4328344" TargetMode="External"/><Relationship Id="rId93" Type="http://schemas.openxmlformats.org/officeDocument/2006/relationships/hyperlink" Target="https://www.ncbi.nlm.nih.gov/pubmed/17874029" TargetMode="External"/><Relationship Id="rId189" Type="http://schemas.openxmlformats.org/officeDocument/2006/relationships/hyperlink" Target="https://www.ncbi.nlm.nih.gov/pubmed/15075339" TargetMode="External"/><Relationship Id="rId3" Type="http://schemas.openxmlformats.org/officeDocument/2006/relationships/hyperlink" Target="https://www.ncbi.nlm.nih.gov/books/NBK56061/" TargetMode="External"/><Relationship Id="rId214" Type="http://schemas.openxmlformats.org/officeDocument/2006/relationships/hyperlink" Target="https://www.ncbi.nlm.nih.gov/pubmed/20200983" TargetMode="External"/><Relationship Id="rId235" Type="http://schemas.openxmlformats.org/officeDocument/2006/relationships/hyperlink" Target="https://www.ncbi.nlm.nih.gov/pmc/articles/PMC291976/" TargetMode="External"/><Relationship Id="rId256" Type="http://schemas.openxmlformats.org/officeDocument/2006/relationships/hyperlink" Target="https://www.ncbi.nlm.nih.gov/pubmed/20007751" TargetMode="External"/><Relationship Id="rId277" Type="http://schemas.openxmlformats.org/officeDocument/2006/relationships/hyperlink" Target="https://www.ncbi.nlm.nih.gov/pmc/articles/PMC1940076/" TargetMode="External"/><Relationship Id="rId298" Type="http://schemas.openxmlformats.org/officeDocument/2006/relationships/hyperlink" Target="https://www.ncbi.nlm.nih.gov/pubmed/10037600"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sz="1800" smtClean="0">
              <a:latin typeface="Arial" charset="0"/>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30g of nuts =</a:t>
            </a:r>
            <a:r>
              <a:rPr lang="en-US" baseline="0" dirty="0" smtClean="0"/>
              <a:t> a handful (15-20 nuts), sesame seed = 1 tablespoon</a:t>
            </a:r>
            <a:endParaRPr lang="en-US" dirty="0"/>
          </a:p>
        </p:txBody>
      </p:sp>
      <p:sp>
        <p:nvSpPr>
          <p:cNvPr id="4" name="Slide Number Placeholder 3"/>
          <p:cNvSpPr>
            <a:spLocks noGrp="1"/>
          </p:cNvSpPr>
          <p:nvPr>
            <p:ph type="sldNum" sz="quarter" idx="10"/>
          </p:nvPr>
        </p:nvSpPr>
        <p:spPr/>
        <p:txBody>
          <a:bodyPr/>
          <a:lstStyle/>
          <a:p>
            <a:pPr>
              <a:defRPr/>
            </a:pPr>
            <a:fld id="{7DB2A8AD-D296-4D4F-B011-9008027F9263}" type="slidenum">
              <a:rPr lang="en-US" smtClean="0"/>
              <a:pPr>
                <a:defRPr/>
              </a:pPr>
              <a:t>22</a:t>
            </a:fld>
            <a:endParaRPr lang="en-US"/>
          </a:p>
        </p:txBody>
      </p:sp>
    </p:spTree>
    <p:extLst>
      <p:ext uri="{BB962C8B-B14F-4D97-AF65-F5344CB8AC3E}">
        <p14:creationId xmlns:p14="http://schemas.microsoft.com/office/powerpoint/2010/main" val="36645656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Citrate is easily absorbed</a:t>
            </a:r>
            <a:r>
              <a:rPr lang="en-US" baseline="0" dirty="0" smtClean="0"/>
              <a:t> so can take any time</a:t>
            </a:r>
            <a:endParaRPr lang="en-US" dirty="0"/>
          </a:p>
        </p:txBody>
      </p:sp>
      <p:sp>
        <p:nvSpPr>
          <p:cNvPr id="4" name="Slide Number Placeholder 3"/>
          <p:cNvSpPr>
            <a:spLocks noGrp="1"/>
          </p:cNvSpPr>
          <p:nvPr>
            <p:ph type="sldNum" sz="quarter" idx="10"/>
          </p:nvPr>
        </p:nvSpPr>
        <p:spPr/>
        <p:txBody>
          <a:bodyPr/>
          <a:lstStyle/>
          <a:p>
            <a:pPr>
              <a:defRPr/>
            </a:pPr>
            <a:fld id="{7DB2A8AD-D296-4D4F-B011-9008027F9263}" type="slidenum">
              <a:rPr lang="en-US" smtClean="0"/>
              <a:pPr>
                <a:defRPr/>
              </a:pPr>
              <a:t>23</a:t>
            </a:fld>
            <a:endParaRPr lang="en-US"/>
          </a:p>
        </p:txBody>
      </p:sp>
    </p:spTree>
    <p:extLst>
      <p:ext uri="{BB962C8B-B14F-4D97-AF65-F5344CB8AC3E}">
        <p14:creationId xmlns:p14="http://schemas.microsoft.com/office/powerpoint/2010/main" val="11817034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200" b="0" i="0" kern="1200" dirty="0" smtClean="0">
                <a:solidFill>
                  <a:schemeClr val="tx1"/>
                </a:solidFill>
                <a:effectLst/>
                <a:latin typeface="+mn-lt"/>
                <a:ea typeface="+mn-ea"/>
                <a:cs typeface="+mn-cs"/>
              </a:rPr>
              <a:t>Vitamin D2 and/or Vitamin D3</a:t>
            </a:r>
          </a:p>
          <a:p>
            <a:r>
              <a:rPr lang="en-US" sz="1200" b="0" i="0" kern="1200" dirty="0" smtClean="0">
                <a:solidFill>
                  <a:schemeClr val="tx1"/>
                </a:solidFill>
                <a:effectLst/>
                <a:latin typeface="+mn-lt"/>
                <a:ea typeface="+mn-ea"/>
                <a:cs typeface="+mn-cs"/>
              </a:rPr>
              <a:t>There are two types of vitamin D supplements available for over-the-counter purchase (vitamin D2 and vitamin D3). Vitamin D3 is the type that most experts believe should be utilized in clinical practice (</a:t>
            </a:r>
            <a:r>
              <a:rPr lang="en-US" sz="1200" b="0" i="0" kern="1200" dirty="0" err="1" smtClean="0">
                <a:solidFill>
                  <a:schemeClr val="tx1"/>
                </a:solidFill>
                <a:effectLst/>
                <a:latin typeface="+mn-lt"/>
                <a:ea typeface="+mn-ea"/>
                <a:cs typeface="+mn-cs"/>
              </a:rPr>
              <a:t>Wolpowitz</a:t>
            </a:r>
            <a:r>
              <a:rPr lang="en-US" sz="1200" b="0" i="0" kern="1200" dirty="0" smtClean="0">
                <a:solidFill>
                  <a:schemeClr val="tx1"/>
                </a:solidFill>
                <a:effectLst/>
                <a:latin typeface="+mn-lt"/>
                <a:ea typeface="+mn-ea"/>
                <a:cs typeface="+mn-cs"/>
              </a:rPr>
              <a:t> &amp; Gilchrest, 2006). Vitamin D2 is also known as "</a:t>
            </a:r>
            <a:r>
              <a:rPr lang="en-US" sz="1200" b="0" i="0" kern="1200" dirty="0" err="1" smtClean="0">
                <a:solidFill>
                  <a:schemeClr val="tx1"/>
                </a:solidFill>
                <a:effectLst/>
                <a:latin typeface="+mn-lt"/>
                <a:ea typeface="+mn-ea"/>
                <a:cs typeface="+mn-cs"/>
              </a:rPr>
              <a:t>ergocalciferol</a:t>
            </a:r>
            <a:r>
              <a:rPr lang="en-US" sz="1200" b="0" i="0" kern="1200" dirty="0" smtClean="0">
                <a:solidFill>
                  <a:schemeClr val="tx1"/>
                </a:solidFill>
                <a:effectLst/>
                <a:latin typeface="+mn-lt"/>
                <a:ea typeface="+mn-ea"/>
                <a:cs typeface="+mn-cs"/>
              </a:rPr>
              <a:t>," and vitamin D3 is also known as "cholecalciferol." This is important for patients who have purchased a dietary supplement that does not indicate the specific type of vitamin D in the product by number but have listed the scientific name. Most experts now believe that the only form that should be purchased is vitamin D3. Vitamin D2 is also very acceptable, but in the author’s opinion, most individuals should switch to D3. There is a plethora of logical reasons for advocating the use of vitamin D3 over vitamin D2 dietary supplements (</a:t>
            </a:r>
            <a:r>
              <a:rPr lang="en-US" sz="1200" b="0" i="0" kern="1200" dirty="0" err="1" smtClean="0">
                <a:solidFill>
                  <a:schemeClr val="tx1"/>
                </a:solidFill>
                <a:effectLst/>
                <a:latin typeface="+mn-lt"/>
                <a:ea typeface="+mn-ea"/>
                <a:cs typeface="+mn-cs"/>
              </a:rPr>
              <a:t>Wolpowitz</a:t>
            </a:r>
            <a:r>
              <a:rPr lang="en-US" sz="1200" b="0" i="0" kern="1200" dirty="0" smtClean="0">
                <a:solidFill>
                  <a:schemeClr val="tx1"/>
                </a:solidFill>
                <a:effectLst/>
                <a:latin typeface="+mn-lt"/>
                <a:ea typeface="+mn-ea"/>
                <a:cs typeface="+mn-cs"/>
              </a:rPr>
              <a:t>, &amp; Gilchrest, 2006), including:</a:t>
            </a:r>
          </a:p>
          <a:p>
            <a:r>
              <a:rPr lang="en-US" sz="1200" b="0" i="0" kern="1200" dirty="0" smtClean="0">
                <a:solidFill>
                  <a:schemeClr val="tx1"/>
                </a:solidFill>
                <a:effectLst/>
                <a:latin typeface="+mn-lt"/>
                <a:ea typeface="+mn-ea"/>
                <a:cs typeface="+mn-cs"/>
              </a:rPr>
              <a:t>UVB light from the sun strikes the skin, and humans synthesize vitamin D3, so it is the most "natural" form. Human beings do not make vitamin D2, and most healthy fish contain vitamin D3.</a:t>
            </a:r>
          </a:p>
          <a:p>
            <a:r>
              <a:rPr lang="en-US" sz="1200" b="0" i="0" kern="1200" dirty="0" smtClean="0">
                <a:solidFill>
                  <a:schemeClr val="tx1"/>
                </a:solidFill>
                <a:effectLst/>
                <a:latin typeface="+mn-lt"/>
                <a:ea typeface="+mn-ea"/>
                <a:cs typeface="+mn-cs"/>
              </a:rPr>
              <a:t>Vitamin D3 is the same price as vitamin D2.</a:t>
            </a:r>
          </a:p>
          <a:p>
            <a:r>
              <a:rPr lang="en-US" sz="1200" b="0" i="0" kern="1200" dirty="0" smtClean="0">
                <a:solidFill>
                  <a:schemeClr val="tx1"/>
                </a:solidFill>
                <a:effectLst/>
                <a:latin typeface="+mn-lt"/>
                <a:ea typeface="+mn-ea"/>
                <a:cs typeface="+mn-cs"/>
              </a:rPr>
              <a:t>Vitamin D3 may be less toxic than D2 because higher concentrations of D2 circulate in the blood when consumed (compared to vitamin D3). It does not bind as well to the receptors in the human tissues compared to vitamin D3.</a:t>
            </a:r>
          </a:p>
          <a:p>
            <a:r>
              <a:rPr lang="en-US" sz="1200" b="0" i="0" kern="1200" dirty="0" smtClean="0">
                <a:solidFill>
                  <a:schemeClr val="tx1"/>
                </a:solidFill>
                <a:effectLst/>
                <a:latin typeface="+mn-lt"/>
                <a:ea typeface="+mn-ea"/>
                <a:cs typeface="+mn-cs"/>
              </a:rPr>
              <a:t>Vitamin D3 is the more potent form of vitamin D, which is a potential benefit. For example, obesity tends to lower blood levels of vitamin D, so a more potent form is needed.</a:t>
            </a:r>
          </a:p>
          <a:p>
            <a:r>
              <a:rPr lang="en-US" sz="1200" b="0" i="0" kern="1200" dirty="0" smtClean="0">
                <a:solidFill>
                  <a:schemeClr val="tx1"/>
                </a:solidFill>
                <a:effectLst/>
                <a:latin typeface="+mn-lt"/>
                <a:ea typeface="+mn-ea"/>
                <a:cs typeface="+mn-cs"/>
              </a:rPr>
              <a:t>Vitamin D3 is more stable on the shelf compared to D2, and is more likely to remain active for a longer period of time and when exposed to different conditions (temperature, humidity, and storage). This is perhaps why the amount of vitamin D2 in certain fortified food products have been significantly lower than that advertised on the label in numerous instances.</a:t>
            </a:r>
          </a:p>
          <a:p>
            <a:r>
              <a:rPr lang="en-US" sz="1200" b="0" i="0" kern="1200" dirty="0" smtClean="0">
                <a:solidFill>
                  <a:schemeClr val="tx1"/>
                </a:solidFill>
                <a:effectLst/>
                <a:latin typeface="+mn-lt"/>
                <a:ea typeface="+mn-ea"/>
                <a:cs typeface="+mn-cs"/>
              </a:rPr>
              <a:t>Vitamin D3 has been the most utilized form of vitamin D in clinical trials, and there have only been a few clinical trials of vitamin D2 to prevent bone fractures in adults.</a:t>
            </a:r>
          </a:p>
          <a:p>
            <a:r>
              <a:rPr lang="en-US" sz="1200" b="0" i="0" kern="1200" dirty="0" smtClean="0">
                <a:solidFill>
                  <a:schemeClr val="tx1"/>
                </a:solidFill>
                <a:effectLst/>
                <a:latin typeface="+mn-lt"/>
                <a:ea typeface="+mn-ea"/>
                <a:cs typeface="+mn-cs"/>
              </a:rPr>
              <a:t>Vitamin D3 is more effective at raising and maintaining the vitamin D blood test (again, D2 binds less tightly to the vitamin D receptors in the body; therefore, D2 does not circulate as long in the body, which means it has a shorter half-life).</a:t>
            </a:r>
          </a:p>
          <a:p>
            <a:endParaRPr lang="en-US" dirty="0"/>
          </a:p>
        </p:txBody>
      </p:sp>
      <p:sp>
        <p:nvSpPr>
          <p:cNvPr id="4" name="Slide Number Placeholder 3"/>
          <p:cNvSpPr>
            <a:spLocks noGrp="1"/>
          </p:cNvSpPr>
          <p:nvPr>
            <p:ph type="sldNum" sz="quarter" idx="10"/>
          </p:nvPr>
        </p:nvSpPr>
        <p:spPr/>
        <p:txBody>
          <a:bodyPr/>
          <a:lstStyle/>
          <a:p>
            <a:pPr>
              <a:defRPr/>
            </a:pPr>
            <a:fld id="{7DB2A8AD-D296-4D4F-B011-9008027F9263}" type="slidenum">
              <a:rPr lang="en-US" smtClean="0"/>
              <a:pPr>
                <a:defRPr/>
              </a:pPr>
              <a:t>26</a:t>
            </a:fld>
            <a:endParaRPr lang="en-US"/>
          </a:p>
        </p:txBody>
      </p:sp>
    </p:spTree>
    <p:extLst>
      <p:ext uri="{BB962C8B-B14F-4D97-AF65-F5344CB8AC3E}">
        <p14:creationId xmlns:p14="http://schemas.microsoft.com/office/powerpoint/2010/main" val="23069806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*If you have a spine fracture, consult a physical therapist/</a:t>
            </a:r>
            <a:r>
              <a:rPr lang="en-US" dirty="0" err="1" smtClean="0"/>
              <a:t>kinesiologist</a:t>
            </a:r>
            <a:r>
              <a:rPr lang="en-US" dirty="0" smtClean="0"/>
              <a:t> before using weights, and choose moderate, </a:t>
            </a:r>
            <a:r>
              <a:rPr lang="en-US" dirty="0" err="1" smtClean="0"/>
              <a:t>notvigorous</a:t>
            </a:r>
            <a:r>
              <a:rPr lang="en-US" dirty="0" smtClean="0"/>
              <a:t> aerobic physical activity</a:t>
            </a:r>
          </a:p>
          <a:p>
            <a:endParaRPr lang="en-US" dirty="0"/>
          </a:p>
        </p:txBody>
      </p:sp>
      <p:sp>
        <p:nvSpPr>
          <p:cNvPr id="4" name="Slide Number Placeholder 3"/>
          <p:cNvSpPr>
            <a:spLocks noGrp="1"/>
          </p:cNvSpPr>
          <p:nvPr>
            <p:ph type="sldNum" sz="quarter" idx="10"/>
          </p:nvPr>
        </p:nvSpPr>
        <p:spPr/>
        <p:txBody>
          <a:bodyPr/>
          <a:lstStyle/>
          <a:p>
            <a:pPr>
              <a:defRPr/>
            </a:pPr>
            <a:fld id="{7DB2A8AD-D296-4D4F-B011-9008027F9263}" type="slidenum">
              <a:rPr lang="en-US" smtClean="0"/>
              <a:pPr>
                <a:defRPr/>
              </a:pPr>
              <a:t>34</a:t>
            </a:fld>
            <a:endParaRPr lang="en-US"/>
          </a:p>
        </p:txBody>
      </p:sp>
    </p:spTree>
    <p:extLst>
      <p:ext uri="{BB962C8B-B14F-4D97-AF65-F5344CB8AC3E}">
        <p14:creationId xmlns:p14="http://schemas.microsoft.com/office/powerpoint/2010/main" val="8450253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DB2A8AD-D296-4D4F-B011-9008027F9263}" type="slidenum">
              <a:rPr lang="en-US" smtClean="0"/>
              <a:pPr>
                <a:defRPr/>
              </a:pPr>
              <a:t>35</a:t>
            </a:fld>
            <a:endParaRPr lang="en-US"/>
          </a:p>
        </p:txBody>
      </p:sp>
    </p:spTree>
    <p:extLst>
      <p:ext uri="{BB962C8B-B14F-4D97-AF65-F5344CB8AC3E}">
        <p14:creationId xmlns:p14="http://schemas.microsoft.com/office/powerpoint/2010/main" val="8450253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Questions? Want a free physical activity booklet? Contact Osteoporosis Canada: English 1 800 463 6842 / French 1 800 977 1778 or www.osteoporosis.ca</a:t>
            </a:r>
          </a:p>
          <a:p>
            <a:r>
              <a:rPr lang="en-US" sz="1200" b="0" i="0" u="none" strike="noStrike" kern="1200" baseline="0" dirty="0" smtClean="0">
                <a:solidFill>
                  <a:schemeClr val="tx1"/>
                </a:solidFill>
                <a:latin typeface="+mn-lt"/>
                <a:ea typeface="+mn-ea"/>
                <a:cs typeface="+mn-cs"/>
              </a:rPr>
              <a:t>Locate a Bone </a:t>
            </a:r>
            <a:r>
              <a:rPr lang="en-US" sz="1200" b="0" i="0" u="none" strike="noStrike" kern="1200" baseline="0" dirty="0" err="1" smtClean="0">
                <a:solidFill>
                  <a:schemeClr val="tx1"/>
                </a:solidFill>
                <a:latin typeface="+mn-lt"/>
                <a:ea typeface="+mn-ea"/>
                <a:cs typeface="+mn-cs"/>
              </a:rPr>
              <a:t>FitTM</a:t>
            </a:r>
            <a:r>
              <a:rPr lang="en-US" sz="1200" b="0" i="0" u="none" strike="noStrike" kern="1200" baseline="0" dirty="0" smtClean="0">
                <a:solidFill>
                  <a:schemeClr val="tx1"/>
                </a:solidFill>
                <a:latin typeface="+mn-lt"/>
                <a:ea typeface="+mn-ea"/>
                <a:cs typeface="+mn-cs"/>
              </a:rPr>
              <a:t> trained instructor: English 1 800 463 6842 / French 1 800 977 1778 or www.bonefit.ca</a:t>
            </a:r>
            <a:endParaRPr lang="en-US" dirty="0"/>
          </a:p>
        </p:txBody>
      </p:sp>
      <p:sp>
        <p:nvSpPr>
          <p:cNvPr id="4" name="Slide Number Placeholder 3"/>
          <p:cNvSpPr>
            <a:spLocks noGrp="1"/>
          </p:cNvSpPr>
          <p:nvPr>
            <p:ph type="sldNum" sz="quarter" idx="10"/>
          </p:nvPr>
        </p:nvSpPr>
        <p:spPr/>
        <p:txBody>
          <a:bodyPr/>
          <a:lstStyle/>
          <a:p>
            <a:pPr>
              <a:defRPr/>
            </a:pPr>
            <a:fld id="{7DB2A8AD-D296-4D4F-B011-9008027F9263}" type="slidenum">
              <a:rPr lang="en-US" smtClean="0"/>
              <a:pPr>
                <a:defRPr/>
              </a:pPr>
              <a:t>36</a:t>
            </a:fld>
            <a:endParaRPr lang="en-US"/>
          </a:p>
        </p:txBody>
      </p:sp>
    </p:spTree>
    <p:extLst>
      <p:ext uri="{BB962C8B-B14F-4D97-AF65-F5344CB8AC3E}">
        <p14:creationId xmlns:p14="http://schemas.microsoft.com/office/powerpoint/2010/main" val="27840302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X-ray of hip, back, wrist</a:t>
            </a:r>
          </a:p>
          <a:p>
            <a:endParaRPr lang="en-US" dirty="0"/>
          </a:p>
        </p:txBody>
      </p:sp>
      <p:sp>
        <p:nvSpPr>
          <p:cNvPr id="4" name="Slide Number Placeholder 3"/>
          <p:cNvSpPr>
            <a:spLocks noGrp="1"/>
          </p:cNvSpPr>
          <p:nvPr>
            <p:ph type="sldNum" sz="quarter" idx="10"/>
          </p:nvPr>
        </p:nvSpPr>
        <p:spPr/>
        <p:txBody>
          <a:bodyPr/>
          <a:lstStyle/>
          <a:p>
            <a:pPr>
              <a:defRPr/>
            </a:pPr>
            <a:fld id="{7DB2A8AD-D296-4D4F-B011-9008027F9263}" type="slidenum">
              <a:rPr lang="en-US" smtClean="0"/>
              <a:pPr>
                <a:defRPr/>
              </a:pPr>
              <a:t>38</a:t>
            </a:fld>
            <a:endParaRPr lang="en-US"/>
          </a:p>
        </p:txBody>
      </p:sp>
    </p:spTree>
    <p:extLst>
      <p:ext uri="{BB962C8B-B14F-4D97-AF65-F5344CB8AC3E}">
        <p14:creationId xmlns:p14="http://schemas.microsoft.com/office/powerpoint/2010/main" val="40751750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Block osteoclast</a:t>
            </a:r>
            <a:r>
              <a:rPr lang="en-US" baseline="0" dirty="0" smtClean="0"/>
              <a:t> differentiation</a:t>
            </a:r>
          </a:p>
          <a:p>
            <a:r>
              <a:rPr lang="en-US" baseline="0" dirty="0" err="1" smtClean="0"/>
              <a:t>Denosumab</a:t>
            </a:r>
            <a:r>
              <a:rPr lang="en-US" baseline="0" dirty="0" smtClean="0"/>
              <a:t> phase 3 2015 (first phase 1 2004)</a:t>
            </a:r>
            <a:endParaRPr lang="en-US" dirty="0"/>
          </a:p>
        </p:txBody>
      </p:sp>
      <p:sp>
        <p:nvSpPr>
          <p:cNvPr id="4" name="Slide Number Placeholder 3"/>
          <p:cNvSpPr>
            <a:spLocks noGrp="1"/>
          </p:cNvSpPr>
          <p:nvPr>
            <p:ph type="sldNum" sz="quarter" idx="10"/>
          </p:nvPr>
        </p:nvSpPr>
        <p:spPr/>
        <p:txBody>
          <a:bodyPr/>
          <a:lstStyle/>
          <a:p>
            <a:pPr>
              <a:defRPr/>
            </a:pPr>
            <a:fld id="{7DB2A8AD-D296-4D4F-B011-9008027F9263}" type="slidenum">
              <a:rPr lang="en-US" smtClean="0"/>
              <a:pPr>
                <a:defRPr/>
              </a:pPr>
              <a:t>42</a:t>
            </a:fld>
            <a:endParaRPr lang="en-US"/>
          </a:p>
        </p:txBody>
      </p:sp>
    </p:spTree>
    <p:extLst>
      <p:ext uri="{BB962C8B-B14F-4D97-AF65-F5344CB8AC3E}">
        <p14:creationId xmlns:p14="http://schemas.microsoft.com/office/powerpoint/2010/main" val="20224161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Estrogen affects osteoblasts,</a:t>
            </a:r>
            <a:r>
              <a:rPr lang="en-US" baseline="0" dirty="0" smtClean="0"/>
              <a:t> so after menopause, they cannot produce bone as effectively</a:t>
            </a:r>
            <a:endParaRPr lang="en-US" dirty="0"/>
          </a:p>
        </p:txBody>
      </p:sp>
      <p:sp>
        <p:nvSpPr>
          <p:cNvPr id="4" name="Slide Number Placeholder 3"/>
          <p:cNvSpPr>
            <a:spLocks noGrp="1"/>
          </p:cNvSpPr>
          <p:nvPr>
            <p:ph type="sldNum" sz="quarter" idx="10"/>
          </p:nvPr>
        </p:nvSpPr>
        <p:spPr/>
        <p:txBody>
          <a:bodyPr/>
          <a:lstStyle/>
          <a:p>
            <a:pPr>
              <a:defRPr/>
            </a:pPr>
            <a:fld id="{7DB2A8AD-D296-4D4F-B011-9008027F9263}" type="slidenum">
              <a:rPr lang="en-US" smtClean="0"/>
              <a:pPr>
                <a:defRPr/>
              </a:pPr>
              <a:t>6</a:t>
            </a:fld>
            <a:endParaRPr lang="en-US"/>
          </a:p>
        </p:txBody>
      </p:sp>
    </p:spTree>
    <p:extLst>
      <p:ext uri="{BB962C8B-B14F-4D97-AF65-F5344CB8AC3E}">
        <p14:creationId xmlns:p14="http://schemas.microsoft.com/office/powerpoint/2010/main" val="29894017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Estrogen affects osteoblasts,</a:t>
            </a:r>
            <a:r>
              <a:rPr lang="en-US" baseline="0" dirty="0" smtClean="0"/>
              <a:t> so after menopause, they cannot produce bone as effectively</a:t>
            </a:r>
            <a:endParaRPr lang="en-US" dirty="0"/>
          </a:p>
        </p:txBody>
      </p:sp>
      <p:sp>
        <p:nvSpPr>
          <p:cNvPr id="4" name="Slide Number Placeholder 3"/>
          <p:cNvSpPr>
            <a:spLocks noGrp="1"/>
          </p:cNvSpPr>
          <p:nvPr>
            <p:ph type="sldNum" sz="quarter" idx="10"/>
          </p:nvPr>
        </p:nvSpPr>
        <p:spPr/>
        <p:txBody>
          <a:bodyPr/>
          <a:lstStyle/>
          <a:p>
            <a:pPr>
              <a:defRPr/>
            </a:pPr>
            <a:fld id="{7DB2A8AD-D296-4D4F-B011-9008027F9263}" type="slidenum">
              <a:rPr lang="en-US" smtClean="0"/>
              <a:pPr>
                <a:defRPr/>
              </a:pPr>
              <a:t>7</a:t>
            </a:fld>
            <a:endParaRPr lang="en-US"/>
          </a:p>
        </p:txBody>
      </p:sp>
    </p:spTree>
    <p:extLst>
      <p:ext uri="{BB962C8B-B14F-4D97-AF65-F5344CB8AC3E}">
        <p14:creationId xmlns:p14="http://schemas.microsoft.com/office/powerpoint/2010/main" val="29894017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AM Cheung </a:t>
            </a:r>
            <a:r>
              <a:rPr lang="en-US" dirty="0" smtClean="0">
                <a:sym typeface="Wingdings" panose="05000000000000000000" pitchFamily="2" charset="2"/>
              </a:rPr>
              <a:t></a:t>
            </a:r>
            <a:endParaRPr lang="en-US" dirty="0"/>
          </a:p>
        </p:txBody>
      </p:sp>
      <p:sp>
        <p:nvSpPr>
          <p:cNvPr id="4" name="Slide Number Placeholder 3"/>
          <p:cNvSpPr>
            <a:spLocks noGrp="1"/>
          </p:cNvSpPr>
          <p:nvPr>
            <p:ph type="sldNum" sz="quarter" idx="10"/>
          </p:nvPr>
        </p:nvSpPr>
        <p:spPr/>
        <p:txBody>
          <a:bodyPr/>
          <a:lstStyle/>
          <a:p>
            <a:pPr>
              <a:defRPr/>
            </a:pPr>
            <a:fld id="{7DB2A8AD-D296-4D4F-B011-9008027F9263}" type="slidenum">
              <a:rPr lang="en-US" smtClean="0"/>
              <a:pPr>
                <a:defRPr/>
              </a:pPr>
              <a:t>10</a:t>
            </a:fld>
            <a:endParaRPr lang="en-US"/>
          </a:p>
        </p:txBody>
      </p:sp>
    </p:spTree>
    <p:extLst>
      <p:ext uri="{BB962C8B-B14F-4D97-AF65-F5344CB8AC3E}">
        <p14:creationId xmlns:p14="http://schemas.microsoft.com/office/powerpoint/2010/main" val="40608287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r>
              <a:rPr lang="en-US" dirty="0" smtClean="0"/>
              <a:t>Vitamin D (inactive form)</a:t>
            </a:r>
          </a:p>
          <a:p>
            <a:r>
              <a:rPr lang="en-US" dirty="0" err="1" smtClean="0"/>
              <a:t>Calcidiol</a:t>
            </a:r>
            <a:r>
              <a:rPr lang="en-US" dirty="0" smtClean="0"/>
              <a:t> (circulating Vitamin D)</a:t>
            </a:r>
          </a:p>
          <a:p>
            <a:r>
              <a:rPr lang="en-US" dirty="0" smtClean="0"/>
              <a:t>Calcitriol (active Vitamin D)</a:t>
            </a:r>
          </a:p>
          <a:p>
            <a:r>
              <a:rPr lang="en-US" dirty="0" smtClean="0">
                <a:effectLst/>
              </a:rPr>
              <a:t>. Both vitamin D</a:t>
            </a:r>
            <a:r>
              <a:rPr lang="en-US" baseline="-25000" dirty="0" smtClean="0">
                <a:effectLst/>
              </a:rPr>
              <a:t>3</a:t>
            </a:r>
            <a:r>
              <a:rPr lang="en-US" dirty="0" smtClean="0">
                <a:effectLst/>
              </a:rPr>
              <a:t> and vitamin D</a:t>
            </a:r>
            <a:r>
              <a:rPr lang="en-US" baseline="-25000" dirty="0" smtClean="0">
                <a:effectLst/>
              </a:rPr>
              <a:t>2</a:t>
            </a:r>
            <a:r>
              <a:rPr lang="en-US" dirty="0" smtClean="0">
                <a:effectLst/>
              </a:rPr>
              <a:t> are synthesized commercially and found in dietary supplements or fortified foods. The D</a:t>
            </a:r>
            <a:r>
              <a:rPr lang="en-US" baseline="-25000" dirty="0" smtClean="0">
                <a:effectLst/>
              </a:rPr>
              <a:t>2</a:t>
            </a:r>
            <a:r>
              <a:rPr lang="en-US" dirty="0" smtClean="0">
                <a:effectLst/>
              </a:rPr>
              <a:t> and D</a:t>
            </a:r>
            <a:r>
              <a:rPr lang="en-US" baseline="-25000" dirty="0" smtClean="0">
                <a:effectLst/>
              </a:rPr>
              <a:t>3</a:t>
            </a:r>
            <a:r>
              <a:rPr lang="en-US" dirty="0" smtClean="0">
                <a:effectLst/>
              </a:rPr>
              <a:t> forms differ only in their side chain structure. The differences do not affect metabolism (i.e., activation), and both forms function as prohormones. When activated, the D</a:t>
            </a:r>
            <a:r>
              <a:rPr lang="en-US" baseline="-25000" dirty="0" smtClean="0">
                <a:effectLst/>
              </a:rPr>
              <a:t>2</a:t>
            </a:r>
            <a:r>
              <a:rPr lang="en-US" dirty="0" smtClean="0">
                <a:effectLst/>
              </a:rPr>
              <a:t> and D</a:t>
            </a:r>
            <a:r>
              <a:rPr lang="en-US" baseline="-25000" dirty="0" smtClean="0">
                <a:effectLst/>
              </a:rPr>
              <a:t>3</a:t>
            </a:r>
            <a:r>
              <a:rPr lang="en-US" dirty="0" smtClean="0">
                <a:effectLst/>
              </a:rPr>
              <a:t> forms have been reported to exhibit identical responses in the body, and the potency related to the ability to cure vitamin D–deficiency rickets is the same (</a:t>
            </a:r>
            <a:r>
              <a:rPr lang="en-US" dirty="0" err="1" smtClean="0">
                <a:effectLst/>
                <a:hlinkClick r:id="rId3"/>
              </a:rPr>
              <a:t>Fieser</a:t>
            </a:r>
            <a:r>
              <a:rPr lang="en-US" dirty="0" smtClean="0">
                <a:effectLst/>
                <a:hlinkClick r:id="rId3"/>
              </a:rPr>
              <a:t> and </a:t>
            </a:r>
            <a:r>
              <a:rPr lang="en-US" dirty="0" err="1" smtClean="0">
                <a:effectLst/>
                <a:hlinkClick r:id="rId3"/>
              </a:rPr>
              <a:t>Fieser</a:t>
            </a:r>
            <a:r>
              <a:rPr lang="en-US" dirty="0" smtClean="0">
                <a:effectLst/>
                <a:hlinkClick r:id="rId3"/>
              </a:rPr>
              <a:t>, 1959</a:t>
            </a:r>
            <a:r>
              <a:rPr lang="en-US" dirty="0" smtClean="0">
                <a:effectLst/>
              </a:rPr>
              <a:t>; </a:t>
            </a:r>
            <a:r>
              <a:rPr lang="en-US" dirty="0" smtClean="0">
                <a:effectLst/>
                <a:hlinkClick r:id="rId3"/>
              </a:rPr>
              <a:t>Jones et al., 1998</a:t>
            </a:r>
            <a:r>
              <a:rPr lang="en-US" dirty="0" smtClean="0">
                <a:effectLst/>
              </a:rPr>
              <a:t>; </a:t>
            </a:r>
            <a:r>
              <a:rPr lang="en-US" dirty="0" err="1" smtClean="0">
                <a:effectLst/>
                <a:hlinkClick r:id="rId3"/>
              </a:rPr>
              <a:t>Jurutka</a:t>
            </a:r>
            <a:r>
              <a:rPr lang="en-US" dirty="0" smtClean="0">
                <a:effectLst/>
                <a:hlinkClick r:id="rId3"/>
              </a:rPr>
              <a:t> et al., 2001</a:t>
            </a:r>
            <a:r>
              <a:rPr lang="en-US" dirty="0" smtClean="0">
                <a:effectLst/>
              </a:rPr>
              <a:t>). Experimental animal studies have indicated that vitamin D</a:t>
            </a:r>
            <a:r>
              <a:rPr lang="en-US" baseline="-25000" dirty="0" smtClean="0">
                <a:effectLst/>
              </a:rPr>
              <a:t>2</a:t>
            </a:r>
            <a:r>
              <a:rPr lang="en-US" dirty="0" smtClean="0">
                <a:effectLst/>
              </a:rPr>
              <a:t> is less toxic than vitamin D</a:t>
            </a:r>
            <a:r>
              <a:rPr lang="en-US" baseline="-25000" dirty="0" smtClean="0">
                <a:effectLst/>
              </a:rPr>
              <a:t>3</a:t>
            </a:r>
            <a:r>
              <a:rPr lang="en-US" dirty="0" smtClean="0">
                <a:effectLst/>
              </a:rPr>
              <a:t>, but this has not been demonstrated in humans.</a:t>
            </a:r>
          </a:p>
          <a:p>
            <a:r>
              <a:rPr lang="en-US" dirty="0" smtClean="0">
                <a:effectLst/>
              </a:rPr>
              <a:t>The activation steps involved in converting vitamin D from the diet and cutaneous synthesis are illustrated in </a:t>
            </a:r>
            <a:r>
              <a:rPr lang="en-US" dirty="0" smtClean="0">
                <a:effectLst/>
                <a:hlinkClick r:id="rId4"/>
              </a:rPr>
              <a:t>Figure 3-1</a:t>
            </a:r>
            <a:r>
              <a:rPr lang="en-US" dirty="0" smtClean="0">
                <a:effectLst/>
              </a:rPr>
              <a:t>. </a:t>
            </a:r>
            <a:r>
              <a:rPr lang="en-US" dirty="0" smtClean="0">
                <a:effectLst/>
                <a:hlinkClick r:id="rId5"/>
              </a:rPr>
              <a:t>Vitamin D</a:t>
            </a:r>
            <a:r>
              <a:rPr lang="en-US" dirty="0" smtClean="0">
                <a:effectLst/>
              </a:rPr>
              <a:t>, in either the D</a:t>
            </a:r>
            <a:r>
              <a:rPr lang="en-US" baseline="-25000" dirty="0" smtClean="0">
                <a:effectLst/>
              </a:rPr>
              <a:t>2</a:t>
            </a:r>
            <a:r>
              <a:rPr lang="en-US" dirty="0" smtClean="0">
                <a:effectLst/>
              </a:rPr>
              <a:t> or D</a:t>
            </a:r>
            <a:r>
              <a:rPr lang="en-US" baseline="-25000" dirty="0" smtClean="0">
                <a:effectLst/>
              </a:rPr>
              <a:t>3</a:t>
            </a:r>
            <a:r>
              <a:rPr lang="en-US" dirty="0" smtClean="0">
                <a:effectLst/>
              </a:rPr>
              <a:t> form, is considered biologically inactive until it undergoes two enzymatic hydroxylation reactions. The first takes place in the liver, mediated by the 25-hydroxylase (most likely cytochrome P450 2R1 [CYP2R1]) which forms </a:t>
            </a:r>
            <a:r>
              <a:rPr lang="en-US" dirty="0" smtClean="0">
                <a:effectLst/>
                <a:hlinkClick r:id="rId6"/>
              </a:rPr>
              <a:t>25-hydroxyvitamin D</a:t>
            </a:r>
            <a:r>
              <a:rPr lang="en-US" dirty="0" smtClean="0">
                <a:effectLst/>
              </a:rPr>
              <a:t> (hereafter referred to as 25OHD). The second reaction takes place in the kidney, mediated by 1α-hydroxylase (CYP27B1), which converts 25OHD to the biologically active hormone, calcitriol (</a:t>
            </a:r>
            <a:r>
              <a:rPr lang="en-US" dirty="0" smtClean="0">
                <a:effectLst/>
                <a:hlinkClick r:id="rId7"/>
              </a:rPr>
              <a:t>1,25-dihydroxyvitamin D</a:t>
            </a:r>
            <a:r>
              <a:rPr lang="en-US" dirty="0" smtClean="0">
                <a:effectLst/>
              </a:rPr>
              <a:t>). The 1α-hydroxylase gene is also expressed in several extra-renal tissues, but its contribution to calcitriol formation in these tissues is unknown. 25OHD, the precursor of calcitriol, is the major circulating form of vitamin D; it circulates bound to a specific plasma carrier protein, vitamin D binding protein (</a:t>
            </a:r>
            <a:r>
              <a:rPr lang="en-US" dirty="0" smtClean="0">
                <a:effectLst/>
                <a:hlinkClick r:id="rId8"/>
              </a:rPr>
              <a:t>DBP</a:t>
            </a:r>
            <a:r>
              <a:rPr lang="en-US" dirty="0" smtClean="0">
                <a:effectLst/>
              </a:rPr>
              <a:t>). DBP also transports vitamin D and calcitriol.</a:t>
            </a:r>
          </a:p>
          <a:p>
            <a:r>
              <a:rPr lang="en-US" b="1" dirty="0" smtClean="0">
                <a:hlinkClick r:id="rId4"/>
              </a:rPr>
              <a:t>FIGURE 3-1</a:t>
            </a:r>
            <a:endParaRPr lang="en-US" b="1" dirty="0" smtClean="0"/>
          </a:p>
          <a:p>
            <a:r>
              <a:rPr lang="en-US" dirty="0" smtClean="0">
                <a:effectLst/>
              </a:rPr>
              <a:t>Overview of vitamin D synthesis, intake, and activation. </a:t>
            </a:r>
          </a:p>
          <a:p>
            <a:r>
              <a:rPr lang="en-US" dirty="0" smtClean="0">
                <a:effectLst/>
              </a:rPr>
              <a:t>The renal synthesis of calcitriol is tightly regulated by two counter-acting hormones, with up-regulation via parathyroid hormone (</a:t>
            </a:r>
            <a:r>
              <a:rPr lang="en-US" dirty="0" smtClean="0">
                <a:effectLst/>
                <a:hlinkClick r:id="rId9"/>
              </a:rPr>
              <a:t>PTH</a:t>
            </a:r>
            <a:r>
              <a:rPr lang="en-US" dirty="0" smtClean="0">
                <a:effectLst/>
              </a:rPr>
              <a:t>) and down-regulation via fibroblast-like growth factor-23 (</a:t>
            </a:r>
            <a:r>
              <a:rPr lang="en-US" dirty="0" smtClean="0">
                <a:effectLst/>
                <a:hlinkClick r:id="rId10"/>
              </a:rPr>
              <a:t>FGF23</a:t>
            </a:r>
            <a:r>
              <a:rPr lang="en-US" dirty="0" smtClean="0">
                <a:effectLst/>
              </a:rPr>
              <a:t>) (</a:t>
            </a:r>
            <a:r>
              <a:rPr lang="en-US" dirty="0" err="1" smtClean="0">
                <a:effectLst/>
                <a:hlinkClick r:id="rId3"/>
              </a:rPr>
              <a:t>Galitzer</a:t>
            </a:r>
            <a:r>
              <a:rPr lang="en-US" dirty="0" smtClean="0">
                <a:effectLst/>
                <a:hlinkClick r:id="rId3"/>
              </a:rPr>
              <a:t> et al., 2008</a:t>
            </a:r>
            <a:r>
              <a:rPr lang="en-US" dirty="0" smtClean="0">
                <a:effectLst/>
              </a:rPr>
              <a:t>; </a:t>
            </a:r>
            <a:r>
              <a:rPr lang="en-US" dirty="0" err="1" smtClean="0">
                <a:effectLst/>
                <a:hlinkClick r:id="rId3"/>
              </a:rPr>
              <a:t>Bergwitz</a:t>
            </a:r>
            <a:r>
              <a:rPr lang="en-US" dirty="0" smtClean="0">
                <a:effectLst/>
                <a:hlinkClick r:id="rId3"/>
              </a:rPr>
              <a:t> and </a:t>
            </a:r>
            <a:r>
              <a:rPr lang="en-US" dirty="0" err="1" smtClean="0">
                <a:effectLst/>
                <a:hlinkClick r:id="rId3"/>
              </a:rPr>
              <a:t>Juppner</a:t>
            </a:r>
            <a:r>
              <a:rPr lang="en-US" dirty="0" smtClean="0">
                <a:effectLst/>
                <a:hlinkClick r:id="rId3"/>
              </a:rPr>
              <a:t>, 2010</a:t>
            </a:r>
            <a:r>
              <a:rPr lang="en-US" dirty="0" smtClean="0">
                <a:effectLst/>
              </a:rPr>
              <a:t>). Low serum phosphorus levels stimulate calcitriol synthesis, whereas high serum phosphorus levels inhibit it. Following its synthesis in the kidney, calcitriol binds to </a:t>
            </a:r>
            <a:r>
              <a:rPr lang="en-US" dirty="0" smtClean="0">
                <a:effectLst/>
                <a:hlinkClick r:id="rId8"/>
              </a:rPr>
              <a:t>DBP</a:t>
            </a:r>
            <a:r>
              <a:rPr lang="en-US" dirty="0" smtClean="0">
                <a:effectLst/>
              </a:rPr>
              <a:t> to be transported to target organs. The biological actions of calcitriol, involve regulation of gene expression at the transcriptional level, and are mediated through binding to a vitamin D receptor (</a:t>
            </a:r>
            <a:r>
              <a:rPr lang="en-US" dirty="0" smtClean="0">
                <a:effectLst/>
                <a:hlinkClick r:id="rId11"/>
              </a:rPr>
              <a:t>VDR</a:t>
            </a:r>
            <a:r>
              <a:rPr lang="en-US" dirty="0" smtClean="0">
                <a:effectLst/>
              </a:rPr>
              <a:t>), located primarily in the nuclei of target cells (</a:t>
            </a:r>
            <a:r>
              <a:rPr lang="en-US" dirty="0" smtClean="0">
                <a:effectLst/>
                <a:hlinkClick r:id="rId3"/>
              </a:rPr>
              <a:t>Jones et al., 1998</a:t>
            </a:r>
            <a:r>
              <a:rPr lang="en-US" dirty="0" smtClean="0">
                <a:effectLst/>
              </a:rPr>
              <a:t>; </a:t>
            </a:r>
            <a:r>
              <a:rPr lang="en-US" dirty="0" err="1" smtClean="0">
                <a:effectLst/>
                <a:hlinkClick r:id="rId3"/>
              </a:rPr>
              <a:t>Jurutka</a:t>
            </a:r>
            <a:r>
              <a:rPr lang="en-US" dirty="0" smtClean="0">
                <a:effectLst/>
                <a:hlinkClick r:id="rId3"/>
              </a:rPr>
              <a:t> et al., 2001</a:t>
            </a:r>
            <a:r>
              <a:rPr lang="en-US" dirty="0" smtClean="0">
                <a:effectLst/>
              </a:rPr>
              <a:t>). Additional hydroxylation reactions, such as that mediated by CYP24A1, as shown in </a:t>
            </a:r>
            <a:r>
              <a:rPr lang="en-US" dirty="0" smtClean="0">
                <a:effectLst/>
                <a:hlinkClick r:id="rId4"/>
              </a:rPr>
              <a:t>Figure 3-1</a:t>
            </a:r>
            <a:r>
              <a:rPr lang="en-US" dirty="0" smtClean="0">
                <a:effectLst/>
              </a:rPr>
              <a:t>, result in more polar metabolites with greatly reduced or no apparent biological activity.</a:t>
            </a:r>
          </a:p>
          <a:p>
            <a:r>
              <a:rPr lang="en-US" dirty="0" smtClean="0">
                <a:effectLst/>
              </a:rPr>
              <a:t>The classical actions of vitamin D—which by itself is inactive—are due to the functions of the active metabolite, calcitriol. These actions take the form of the regulation of serum calcium and phosphate homeostasis and, in turn, the development and maintenance of bone health (</a:t>
            </a:r>
            <a:r>
              <a:rPr lang="en-US" dirty="0" smtClean="0">
                <a:effectLst/>
                <a:hlinkClick r:id="rId3"/>
              </a:rPr>
              <a:t>DeLuca, 1988</a:t>
            </a:r>
            <a:r>
              <a:rPr lang="en-US" dirty="0" smtClean="0">
                <a:effectLst/>
              </a:rPr>
              <a:t>; </a:t>
            </a:r>
            <a:r>
              <a:rPr lang="en-US" dirty="0" err="1" smtClean="0">
                <a:effectLst/>
                <a:hlinkClick r:id="rId3"/>
              </a:rPr>
              <a:t>Reichel</a:t>
            </a:r>
            <a:r>
              <a:rPr lang="en-US" dirty="0" smtClean="0">
                <a:effectLst/>
                <a:hlinkClick r:id="rId3"/>
              </a:rPr>
              <a:t> et al., 1989</a:t>
            </a:r>
            <a:r>
              <a:rPr lang="en-US" dirty="0" smtClean="0">
                <a:effectLst/>
              </a:rPr>
              <a:t>; </a:t>
            </a:r>
            <a:r>
              <a:rPr lang="en-US" dirty="0" smtClean="0">
                <a:effectLst/>
                <a:hlinkClick r:id="rId3"/>
              </a:rPr>
              <a:t>Jones et al., 1998</a:t>
            </a:r>
            <a:r>
              <a:rPr lang="en-US" dirty="0" smtClean="0">
                <a:effectLst/>
              </a:rPr>
              <a:t>). Non-classical functions are less well elucidated. VDRs are found fairly ubiquitously throughout the body in tissues not involved with calcium and phosphate homeostasis, and the presence of VDRs in these tissues implies that calcitriol may play a more general role or that ligands other than calcitriol can activate the </a:t>
            </a:r>
            <a:r>
              <a:rPr lang="en-US" dirty="0" smtClean="0">
                <a:effectLst/>
                <a:hlinkClick r:id="rId11"/>
              </a:rPr>
              <a:t>VDR</a:t>
            </a:r>
            <a:r>
              <a:rPr lang="en-US" dirty="0" smtClean="0">
                <a:effectLst/>
              </a:rPr>
              <a:t>. Furthermore, the specific vitamin D–responsive elements (VDREs), considered the hallmark of vitamin D action, are present in a large number of human genes involved in a wide range of classical and non-classical roles, such as the regulation of cell proliferation, cell differentiation, and apoptosis. It has been suggested that calcitriol exerts immunomodulatory and anti-proliferative effects through autocrine and paracrine pathways (</a:t>
            </a:r>
            <a:r>
              <a:rPr lang="en-US" dirty="0" smtClean="0">
                <a:effectLst/>
                <a:hlinkClick r:id="rId3"/>
              </a:rPr>
              <a:t>Adams and </a:t>
            </a:r>
            <a:r>
              <a:rPr lang="en-US" dirty="0" err="1" smtClean="0">
                <a:effectLst/>
                <a:hlinkClick r:id="rId3"/>
              </a:rPr>
              <a:t>Hewison</a:t>
            </a:r>
            <a:r>
              <a:rPr lang="en-US" dirty="0" smtClean="0">
                <a:effectLst/>
                <a:hlinkClick r:id="rId3"/>
              </a:rPr>
              <a:t>, 2008</a:t>
            </a:r>
            <a:r>
              <a:rPr lang="en-US" dirty="0" smtClean="0">
                <a:effectLst/>
              </a:rPr>
              <a:t>). These wide-ranging actions of calcitriol have further been hypothesized to play a potential role in preventive or therapeutic action in cancer (</a:t>
            </a:r>
            <a:r>
              <a:rPr lang="en-US" dirty="0" smtClean="0">
                <a:effectLst/>
                <a:hlinkClick r:id="rId3"/>
              </a:rPr>
              <a:t>Masuda and Jones, 2006</a:t>
            </a:r>
            <a:r>
              <a:rPr lang="en-US" dirty="0" smtClean="0">
                <a:effectLst/>
              </a:rPr>
              <a:t>) and chronic conditions such as auto-immune conditions (including type 1 diabetes), cardiovascular disease, and infections (</a:t>
            </a:r>
            <a:r>
              <a:rPr lang="en-US" dirty="0" err="1" smtClean="0">
                <a:effectLst/>
              </a:rPr>
              <a:t>Holick</a:t>
            </a:r>
            <a:r>
              <a:rPr lang="en-US" dirty="0" smtClean="0">
                <a:effectLst/>
              </a:rPr>
              <a:t> et al., 2007).</a:t>
            </a:r>
          </a:p>
          <a:p>
            <a:r>
              <a:rPr lang="en-US" dirty="0" smtClean="0">
                <a:effectLst/>
              </a:rPr>
              <a:t>Outside of the biological forms of vitamin D, a number of analogues based on the vitamin D structure have been synthesized for use as potential pharmacological agents. These are not, however, dietary or biosynthesized compounds; rather, they are designed for specific applications in research or clinical treatment. Examples of synthetic analogues that have gained importance in clinical medicine are briefly mentioned below.</a:t>
            </a:r>
          </a:p>
          <a:p>
            <a:r>
              <a:rPr lang="en-US" dirty="0" smtClean="0">
                <a:effectLst/>
              </a:rPr>
              <a:t>The term vitamin D is generally used in this report to refer to both the D</a:t>
            </a:r>
            <a:r>
              <a:rPr lang="en-US" baseline="-25000" dirty="0" smtClean="0">
                <a:effectLst/>
              </a:rPr>
              <a:t>2</a:t>
            </a:r>
            <a:r>
              <a:rPr lang="en-US" dirty="0" smtClean="0">
                <a:effectLst/>
              </a:rPr>
              <a:t> and D</a:t>
            </a:r>
            <a:r>
              <a:rPr lang="en-US" baseline="-25000" dirty="0" smtClean="0">
                <a:effectLst/>
              </a:rPr>
              <a:t>3</a:t>
            </a:r>
            <a:r>
              <a:rPr lang="en-US" dirty="0" smtClean="0">
                <a:effectLst/>
              </a:rPr>
              <a:t> forms as well as their metabolites, although the two forms are distinguished when necessary for clarification (see </a:t>
            </a:r>
            <a:r>
              <a:rPr lang="en-US" dirty="0" smtClean="0">
                <a:effectLst/>
                <a:hlinkClick r:id="rId12"/>
              </a:rPr>
              <a:t>Box 3-1</a:t>
            </a:r>
            <a:r>
              <a:rPr lang="en-US" dirty="0" smtClean="0">
                <a:effectLst/>
              </a:rPr>
              <a:t> for definitions). </a:t>
            </a:r>
            <a:r>
              <a:rPr lang="en-US" dirty="0" smtClean="0">
                <a:effectLst/>
                <a:hlinkClick r:id="rId5"/>
              </a:rPr>
              <a:t>Vitamin D</a:t>
            </a:r>
            <a:r>
              <a:rPr lang="en-US" dirty="0" smtClean="0">
                <a:effectLst/>
              </a:rPr>
              <a:t> levels in the diet—from foods and supplements—are expressed in International Units (</a:t>
            </a:r>
            <a:r>
              <a:rPr lang="en-US" dirty="0" smtClean="0">
                <a:effectLst/>
                <a:hlinkClick r:id="rId13"/>
              </a:rPr>
              <a:t>IU</a:t>
            </a:r>
            <a:r>
              <a:rPr lang="en-US" dirty="0" smtClean="0">
                <a:effectLst/>
              </a:rPr>
              <a:t>), but may be expressed elsewhere in micrograms (</a:t>
            </a:r>
            <a:r>
              <a:rPr lang="en-US" dirty="0" err="1" smtClean="0">
                <a:effectLst/>
              </a:rPr>
              <a:t>μg</a:t>
            </a:r>
            <a:r>
              <a:rPr lang="en-US" dirty="0" smtClean="0">
                <a:effectLst/>
              </a:rPr>
              <a:t>). The biological activity of 1 </a:t>
            </a:r>
            <a:r>
              <a:rPr lang="en-US" dirty="0" err="1" smtClean="0">
                <a:effectLst/>
              </a:rPr>
              <a:t>μg</a:t>
            </a:r>
            <a:r>
              <a:rPr lang="en-US" dirty="0" smtClean="0">
                <a:effectLst/>
              </a:rPr>
              <a:t> of vitamin D is equivalent to 40 IU. Owing to the frequency with which serum 25OHD levels are included in this report text, the levels are expressed only as </a:t>
            </a:r>
            <a:r>
              <a:rPr lang="en-US" dirty="0" err="1" smtClean="0">
                <a:effectLst/>
              </a:rPr>
              <a:t>nanomoles</a:t>
            </a:r>
            <a:r>
              <a:rPr lang="en-US" dirty="0" smtClean="0">
                <a:effectLst/>
              </a:rPr>
              <a:t> per liter (</a:t>
            </a:r>
            <a:r>
              <a:rPr lang="en-US" dirty="0" err="1" smtClean="0">
                <a:effectLst/>
              </a:rPr>
              <a:t>nmol</a:t>
            </a:r>
            <a:r>
              <a:rPr lang="en-US" dirty="0" smtClean="0">
                <a:effectLst/>
              </a:rPr>
              <a:t>/L). As shown in </a:t>
            </a:r>
            <a:r>
              <a:rPr lang="en-US" dirty="0" smtClean="0">
                <a:effectLst/>
                <a:hlinkClick r:id="rId12"/>
              </a:rPr>
              <a:t>Box 3-1</a:t>
            </a:r>
            <a:r>
              <a:rPr lang="en-US" dirty="0" smtClean="0">
                <a:effectLst/>
              </a:rPr>
              <a:t>, the </a:t>
            </a:r>
            <a:r>
              <a:rPr lang="en-US" dirty="0" err="1" smtClean="0">
                <a:effectLst/>
              </a:rPr>
              <a:t>nanomoles</a:t>
            </a:r>
            <a:r>
              <a:rPr lang="en-US" dirty="0" smtClean="0">
                <a:effectLst/>
              </a:rPr>
              <a:t> per liter measure can be converted to </a:t>
            </a:r>
            <a:r>
              <a:rPr lang="en-US" dirty="0" err="1" smtClean="0">
                <a:effectLst/>
              </a:rPr>
              <a:t>nanograms</a:t>
            </a:r>
            <a:r>
              <a:rPr lang="en-US" dirty="0" smtClean="0">
                <a:effectLst/>
              </a:rPr>
              <a:t> per milliliter (ng/mL) by dividing by a factor of 2.5.</a:t>
            </a:r>
          </a:p>
          <a:p>
            <a:r>
              <a:rPr lang="en-US" b="1" dirty="0" smtClean="0">
                <a:hlinkClick r:id="rId12"/>
              </a:rPr>
              <a:t>BOX 3-1</a:t>
            </a:r>
            <a:endParaRPr lang="en-US" b="1" dirty="0" smtClean="0"/>
          </a:p>
          <a:p>
            <a:r>
              <a:rPr lang="en-US" dirty="0" smtClean="0">
                <a:effectLst/>
              </a:rPr>
              <a:t>Terms and Conversions Used in Reference to Vitamin D. </a:t>
            </a:r>
            <a:r>
              <a:rPr lang="en-US" i="1" dirty="0" smtClean="0">
                <a:effectLst/>
              </a:rPr>
              <a:t>Vitamin D</a:t>
            </a:r>
            <a:r>
              <a:rPr lang="en-US" dirty="0" smtClean="0">
                <a:effectLst/>
              </a:rPr>
              <a:t>—also referred to as </a:t>
            </a:r>
            <a:r>
              <a:rPr lang="en-US" i="1" dirty="0" err="1" smtClean="0">
                <a:effectLst/>
              </a:rPr>
              <a:t>calciferol</a:t>
            </a:r>
            <a:r>
              <a:rPr lang="en-US" dirty="0" smtClean="0">
                <a:effectLst/>
              </a:rPr>
              <a:t> </a:t>
            </a:r>
            <a:r>
              <a:rPr lang="en-US" i="1" dirty="0" smtClean="0">
                <a:effectLst/>
              </a:rPr>
              <a:t>Vitamin D</a:t>
            </a:r>
            <a:r>
              <a:rPr lang="en-US" i="1" baseline="-25000" dirty="0" smtClean="0">
                <a:effectLst/>
              </a:rPr>
              <a:t>2</a:t>
            </a:r>
            <a:r>
              <a:rPr lang="en-US" dirty="0" smtClean="0">
                <a:effectLst/>
              </a:rPr>
              <a:t>—also referred to as </a:t>
            </a:r>
            <a:r>
              <a:rPr lang="en-US" i="1" dirty="0" err="1" smtClean="0">
                <a:effectLst/>
              </a:rPr>
              <a:t>ergocalciferol</a:t>
            </a:r>
            <a:endParaRPr lang="en-US" dirty="0" smtClean="0">
              <a:effectLst/>
            </a:endParaRPr>
          </a:p>
          <a:p>
            <a:r>
              <a:rPr lang="en-US" dirty="0" smtClean="0">
                <a:hlinkClick r:id="rId3" tooltip="Go to other sections in this page"/>
              </a:rPr>
              <a:t>Go to:</a:t>
            </a:r>
            <a:endParaRPr lang="en-US" dirty="0" smtClean="0"/>
          </a:p>
          <a:p>
            <a:r>
              <a:rPr lang="en-US" b="1" dirty="0" smtClean="0"/>
              <a:t>SOURCES OF VITAMIN D</a:t>
            </a:r>
          </a:p>
          <a:p>
            <a:r>
              <a:rPr lang="en-US" b="1" dirty="0" smtClean="0"/>
              <a:t>Diet</a:t>
            </a:r>
          </a:p>
          <a:p>
            <a:r>
              <a:rPr lang="en-US" dirty="0" smtClean="0">
                <a:effectLst/>
              </a:rPr>
              <a:t>The dietary sources of vitamin D include food and dietary supplements; therefore, “total vitamin D intake” reflects the combined dietary contribution from foods and supplements. There are a few naturally occurring food sources of vitamin D. These include fatty fish, fish liver oil, and egg yolk. Some foods are, however, fortified with vitamin D. After vitamin D was recognized as important for the prevention of rickets in the 1920s (</a:t>
            </a:r>
            <a:r>
              <a:rPr lang="en-US" dirty="0" err="1" smtClean="0">
                <a:effectLst/>
                <a:hlinkClick r:id="rId3"/>
              </a:rPr>
              <a:t>Steenbock</a:t>
            </a:r>
            <a:r>
              <a:rPr lang="en-US" dirty="0" smtClean="0">
                <a:effectLst/>
                <a:hlinkClick r:id="rId3"/>
              </a:rPr>
              <a:t> and Black, 1924</a:t>
            </a:r>
            <a:r>
              <a:rPr lang="en-US" dirty="0" smtClean="0">
                <a:effectLst/>
              </a:rPr>
              <a:t>), vitamin D fortification of some foods was initiated on a voluntary basis.</a:t>
            </a:r>
          </a:p>
          <a:p>
            <a:r>
              <a:rPr lang="en-US" dirty="0" smtClean="0">
                <a:effectLst/>
              </a:rPr>
              <a:t>In the United States, fluid milk is voluntarily fortified with 400 </a:t>
            </a:r>
            <a:r>
              <a:rPr lang="en-US" dirty="0" smtClean="0">
                <a:effectLst/>
                <a:hlinkClick r:id="rId13"/>
              </a:rPr>
              <a:t>IU</a:t>
            </a:r>
            <a:r>
              <a:rPr lang="en-US" dirty="0" smtClean="0">
                <a:effectLst/>
              </a:rPr>
              <a:t> per quart (or 385 IU/L) of vitamin D (</a:t>
            </a:r>
            <a:r>
              <a:rPr lang="en-US" dirty="0" smtClean="0">
                <a:effectLst/>
                <a:hlinkClick r:id="rId14"/>
              </a:rPr>
              <a:t>U.S.</a:t>
            </a:r>
            <a:r>
              <a:rPr lang="en-US" dirty="0" smtClean="0">
                <a:effectLst/>
              </a:rPr>
              <a:t> regulations do not specify the form) (</a:t>
            </a:r>
            <a:r>
              <a:rPr lang="en-US" dirty="0" smtClean="0">
                <a:effectLst/>
                <a:hlinkClick r:id="rId3"/>
              </a:rPr>
              <a:t>FDA, 2009</a:t>
            </a:r>
            <a:r>
              <a:rPr lang="en-US" dirty="0" smtClean="0">
                <a:effectLst/>
              </a:rPr>
              <a:t>). In Canada, under the Food and Drug Regulation,</a:t>
            </a:r>
            <a:r>
              <a:rPr lang="en-US" baseline="30000" dirty="0" smtClean="0">
                <a:effectLst/>
                <a:hlinkClick r:id="rId3"/>
              </a:rPr>
              <a:t>1</a:t>
            </a:r>
            <a:r>
              <a:rPr lang="en-US" dirty="0" smtClean="0">
                <a:effectLst/>
              </a:rPr>
              <a:t> fortification of fluid milk and margarine with vitamin D is mandatory. Fluid milk must contain 35–45 IU vitamin D per 100 mL and margarine, 530 IU per 100 g. In addition, fortified plant-based beverages must contain vitamin D in an amount equivalent to fluid milk. In analyses conducted in the 1980s and early 1990s, a significant portion of milk samples in the United States were found to contain less than the specified amount of vitamin D (</a:t>
            </a:r>
            <a:r>
              <a:rPr lang="en-US" dirty="0" smtClean="0">
                <a:effectLst/>
                <a:hlinkClick r:id="rId3"/>
              </a:rPr>
              <a:t>Tanner et al., 1988</a:t>
            </a:r>
            <a:r>
              <a:rPr lang="en-US" dirty="0" smtClean="0">
                <a:effectLst/>
              </a:rPr>
              <a:t>). </a:t>
            </a:r>
            <a:r>
              <a:rPr lang="en-US" dirty="0" err="1" smtClean="0">
                <a:effectLst/>
                <a:hlinkClick r:id="rId3"/>
              </a:rPr>
              <a:t>Holick</a:t>
            </a:r>
            <a:r>
              <a:rPr lang="en-US" dirty="0" smtClean="0">
                <a:effectLst/>
                <a:hlinkClick r:id="rId3"/>
              </a:rPr>
              <a:t> et al. (1992)</a:t>
            </a:r>
            <a:r>
              <a:rPr lang="en-US" dirty="0" smtClean="0">
                <a:effectLst/>
              </a:rPr>
              <a:t> found that 62 percent of milk sampled from five eastern states contained less than 80 percent and 10 percent contained more than 120 percent of the amount of vitamin D stated on the label. </a:t>
            </a:r>
            <a:r>
              <a:rPr lang="en-US" dirty="0" smtClean="0">
                <a:effectLst/>
                <a:hlinkClick r:id="rId3"/>
              </a:rPr>
              <a:t>Chen et al. (1993)</a:t>
            </a:r>
            <a:r>
              <a:rPr lang="en-US" dirty="0" smtClean="0">
                <a:effectLst/>
              </a:rPr>
              <a:t> reported similar findings. A more recent report on vitamin D–fortified milk sampled in New York State over a period of 4 years showed that an average of only 47.7 percent of samples fell within the range of acceptable levels of vitamin D fortification (</a:t>
            </a:r>
            <a:r>
              <a:rPr lang="en-US" dirty="0" smtClean="0">
                <a:effectLst/>
                <a:hlinkClick r:id="rId3"/>
              </a:rPr>
              <a:t>Murphy et al., 2001</a:t>
            </a:r>
            <a:r>
              <a:rPr lang="en-US" dirty="0" smtClean="0">
                <a:effectLst/>
              </a:rPr>
              <a:t>). However, recent surveys from the U.S. Department of Agriculture (</a:t>
            </a:r>
            <a:r>
              <a:rPr lang="en-US" dirty="0" smtClean="0">
                <a:effectLst/>
                <a:hlinkClick r:id="rId15"/>
              </a:rPr>
              <a:t>USDA</a:t>
            </a:r>
            <a:r>
              <a:rPr lang="en-US" dirty="0" smtClean="0">
                <a:effectLst/>
              </a:rPr>
              <a:t>) indicate that these problems have been corrected. In a presentation to this committee, </a:t>
            </a:r>
            <a:r>
              <a:rPr lang="en-US" dirty="0" err="1" smtClean="0">
                <a:effectLst/>
                <a:hlinkClick r:id="rId3"/>
              </a:rPr>
              <a:t>Byrdwell</a:t>
            </a:r>
            <a:r>
              <a:rPr lang="en-US" dirty="0" smtClean="0">
                <a:effectLst/>
                <a:hlinkClick r:id="rId3"/>
              </a:rPr>
              <a:t> (2009)</a:t>
            </a:r>
            <a:r>
              <a:rPr lang="en-US" dirty="0" smtClean="0">
                <a:effectLst/>
              </a:rPr>
              <a:t> reported that a USDA survey of milk samples taken in 2007 from 24 locations across the United States showed that most samples had vitamin D levels within the range of 400 to 600 IU/quart.</a:t>
            </a:r>
          </a:p>
          <a:p>
            <a:r>
              <a:rPr lang="en-US" dirty="0" smtClean="0">
                <a:effectLst/>
              </a:rPr>
              <a:t>In Canada, </a:t>
            </a:r>
            <a:r>
              <a:rPr lang="en-US" dirty="0" smtClean="0">
                <a:effectLst/>
                <a:hlinkClick r:id="rId3"/>
              </a:rPr>
              <a:t>Faulkner et al. (2000)</a:t>
            </a:r>
            <a:r>
              <a:rPr lang="en-US" dirty="0" smtClean="0">
                <a:effectLst/>
              </a:rPr>
              <a:t> surveyed milk samples and found that 20 percent of skim milk, 40 percent of 2 percent fat milk, and 20 percent of whole milk, contained the recommended level of vitamin D. Samples collected by the Canadian Food Inspection Agency from 1999 through 2009 and analyzed for vitamin D indicated that during the last 4 years of sample collection, 47 to 69 percent were within the range specified by regulation (personal communication, S. Brooks, Health Canada, April 30, 2010). In addition, over the past 5 years, the average vitamin D content of analyzed milk samples fell within this range. Over time, manufacturers in the United States have added vitamin D to other foods, and the food industry is increasingly marketing foods fortified with vitamin D (</a:t>
            </a:r>
            <a:r>
              <a:rPr lang="en-US" dirty="0" err="1" smtClean="0">
                <a:effectLst/>
                <a:hlinkClick r:id="rId3"/>
              </a:rPr>
              <a:t>Yetley</a:t>
            </a:r>
            <a:r>
              <a:rPr lang="en-US" dirty="0" smtClean="0">
                <a:effectLst/>
                <a:hlinkClick r:id="rId3"/>
              </a:rPr>
              <a:t>, 2008</a:t>
            </a:r>
            <a:r>
              <a:rPr lang="en-US" dirty="0" smtClean="0">
                <a:effectLst/>
              </a:rPr>
              <a:t>). Based on data from a </a:t>
            </a:r>
            <a:r>
              <a:rPr lang="en-US" dirty="0" smtClean="0">
                <a:effectLst/>
                <a:hlinkClick r:id="rId14"/>
              </a:rPr>
              <a:t>U.S.</a:t>
            </a:r>
            <a:r>
              <a:rPr lang="en-US" dirty="0" smtClean="0">
                <a:effectLst/>
              </a:rPr>
              <a:t> Food and Drug Administration (FDA) survey that provides information on the labels of processed, packaged food products in the United States, </a:t>
            </a:r>
            <a:r>
              <a:rPr lang="en-US" dirty="0" err="1" smtClean="0">
                <a:effectLst/>
                <a:hlinkClick r:id="rId3"/>
              </a:rPr>
              <a:t>Yetley</a:t>
            </a:r>
            <a:r>
              <a:rPr lang="en-US" dirty="0" smtClean="0">
                <a:effectLst/>
                <a:hlinkClick r:id="rId3"/>
              </a:rPr>
              <a:t> (2008)</a:t>
            </a:r>
            <a:r>
              <a:rPr lang="en-US" dirty="0" smtClean="0">
                <a:effectLst/>
              </a:rPr>
              <a:t> reported that almost all fluid milks, approximately 75 percent of ready-to-eat breakfast cereals, slightly more than half of all milk substitutes, approximately one-quarter of yogurts, and approximately 8 to 14 percent of cheeses, juices, and spreads are fortified with vitamin D in the U.S. market. Many product labels included in the survey indicated that the form of added vitamin D was vitamin D</a:t>
            </a:r>
            <a:r>
              <a:rPr lang="en-US" baseline="-25000" dirty="0" smtClean="0">
                <a:effectLst/>
              </a:rPr>
              <a:t>3</a:t>
            </a:r>
            <a:r>
              <a:rPr lang="en-US" dirty="0" smtClean="0">
                <a:effectLst/>
              </a:rPr>
              <a:t>. However, some milk substitutes are fortified with vitamin D</a:t>
            </a:r>
            <a:r>
              <a:rPr lang="en-US" baseline="-25000" dirty="0" smtClean="0">
                <a:effectLst/>
              </a:rPr>
              <a:t>2</a:t>
            </a:r>
            <a:r>
              <a:rPr lang="en-US" dirty="0" smtClean="0">
                <a:effectLst/>
              </a:rPr>
              <a:t> Cereal labels did not specify the form of added vitamin D. Levels of vitamin D ranged from 40 </a:t>
            </a:r>
            <a:r>
              <a:rPr lang="en-US" dirty="0" smtClean="0">
                <a:effectLst/>
                <a:hlinkClick r:id="rId13"/>
              </a:rPr>
              <a:t>IU</a:t>
            </a:r>
            <a:r>
              <a:rPr lang="en-US" dirty="0" smtClean="0">
                <a:effectLst/>
              </a:rPr>
              <a:t> per regulatory serving for cereals and cheeses to 60 IU per regulatory serving for spreads and 100 IU per regulatory serving for fluid milk. Several food categories had within-category ranges of 40 to 100 IU of vitamin D per regulatory serving. Serum vitamin D and 25OHD have low penetrance into breast milk, together comprising 40 to 50 IU of </a:t>
            </a:r>
            <a:r>
              <a:rPr lang="en-US" dirty="0" err="1" smtClean="0">
                <a:effectLst/>
              </a:rPr>
              <a:t>antirachitic</a:t>
            </a:r>
            <a:r>
              <a:rPr lang="en-US" dirty="0" smtClean="0">
                <a:effectLst/>
              </a:rPr>
              <a:t> activity per liter, most of which is contributed by 25OHD (</a:t>
            </a:r>
            <a:r>
              <a:rPr lang="en-US" dirty="0" err="1" smtClean="0">
                <a:effectLst/>
                <a:hlinkClick r:id="rId3"/>
              </a:rPr>
              <a:t>Leerbeck</a:t>
            </a:r>
            <a:r>
              <a:rPr lang="en-US" dirty="0" smtClean="0">
                <a:effectLst/>
                <a:hlinkClick r:id="rId3"/>
              </a:rPr>
              <a:t> and </a:t>
            </a:r>
            <a:r>
              <a:rPr lang="en-US" dirty="0" err="1" smtClean="0">
                <a:effectLst/>
                <a:hlinkClick r:id="rId3"/>
              </a:rPr>
              <a:t>Sondergaard</a:t>
            </a:r>
            <a:r>
              <a:rPr lang="en-US" dirty="0" smtClean="0">
                <a:effectLst/>
                <a:hlinkClick r:id="rId3"/>
              </a:rPr>
              <a:t>, 1980</a:t>
            </a:r>
            <a:r>
              <a:rPr lang="en-US" dirty="0" smtClean="0">
                <a:effectLst/>
              </a:rPr>
              <a:t>; </a:t>
            </a:r>
            <a:r>
              <a:rPr lang="en-US" dirty="0" smtClean="0">
                <a:effectLst/>
                <a:hlinkClick r:id="rId3"/>
              </a:rPr>
              <a:t>Hollis et al., 1981</a:t>
            </a:r>
            <a:r>
              <a:rPr lang="en-US" dirty="0" smtClean="0">
                <a:effectLst/>
              </a:rPr>
              <a:t>; </a:t>
            </a:r>
            <a:r>
              <a:rPr lang="en-US" dirty="0" smtClean="0">
                <a:effectLst/>
                <a:hlinkClick r:id="rId3"/>
              </a:rPr>
              <a:t>Reeve et al., 1982</a:t>
            </a:r>
            <a:r>
              <a:rPr lang="en-US" dirty="0" smtClean="0">
                <a:effectLst/>
              </a:rPr>
              <a:t>; </a:t>
            </a:r>
            <a:r>
              <a:rPr lang="en-US" dirty="0" err="1" smtClean="0">
                <a:effectLst/>
                <a:hlinkClick r:id="rId3"/>
              </a:rPr>
              <a:t>Specker</a:t>
            </a:r>
            <a:r>
              <a:rPr lang="en-US" dirty="0" smtClean="0">
                <a:effectLst/>
                <a:hlinkClick r:id="rId3"/>
              </a:rPr>
              <a:t> et al., 1985</a:t>
            </a:r>
            <a:r>
              <a:rPr lang="en-US" dirty="0" smtClean="0">
                <a:effectLst/>
              </a:rPr>
              <a:t>). Data from the </a:t>
            </a:r>
            <a:r>
              <a:rPr lang="en-US" dirty="0" smtClean="0">
                <a:effectLst/>
                <a:hlinkClick r:id="rId15"/>
              </a:rPr>
              <a:t>USDA</a:t>
            </a:r>
            <a:r>
              <a:rPr lang="en-US" dirty="0" smtClean="0">
                <a:effectLst/>
              </a:rPr>
              <a:t> report the vitamin D content of human milk to be 4.3 IU/100 kcal.</a:t>
            </a:r>
            <a:r>
              <a:rPr lang="en-US" baseline="30000" dirty="0" smtClean="0">
                <a:effectLst/>
                <a:hlinkClick r:id="rId3"/>
              </a:rPr>
              <a:t>2</a:t>
            </a:r>
            <a:r>
              <a:rPr lang="en-US" dirty="0" smtClean="0">
                <a:effectLst/>
              </a:rPr>
              <a:t> However, the vitamin D biological activity may be higher than the analyzed values, because human milk contains small amounts of 25OHD in addition to vitamin D</a:t>
            </a:r>
            <a:r>
              <a:rPr lang="en-US" baseline="-25000" dirty="0" smtClean="0">
                <a:effectLst/>
              </a:rPr>
              <a:t>3</a:t>
            </a:r>
            <a:r>
              <a:rPr lang="en-US" dirty="0" smtClean="0">
                <a:effectLst/>
              </a:rPr>
              <a:t> (</a:t>
            </a:r>
            <a:r>
              <a:rPr lang="en-US" dirty="0" smtClean="0">
                <a:effectLst/>
                <a:hlinkClick r:id="rId3"/>
              </a:rPr>
              <a:t>Reeve et al., 1982</a:t>
            </a:r>
            <a:r>
              <a:rPr lang="en-US" dirty="0" smtClean="0">
                <a:effectLst/>
              </a:rPr>
              <a:t>); further, the biological activity of 25OHD is approximately 50 percent higher than that of vitamin D (</a:t>
            </a:r>
            <a:r>
              <a:rPr lang="en-US" dirty="0" smtClean="0">
                <a:effectLst/>
                <a:hlinkClick r:id="rId3"/>
              </a:rPr>
              <a:t>Blunt et al., 1968</a:t>
            </a:r>
            <a:r>
              <a:rPr lang="en-US" dirty="0" smtClean="0">
                <a:effectLst/>
              </a:rPr>
              <a:t>).</a:t>
            </a:r>
          </a:p>
          <a:p>
            <a:r>
              <a:rPr lang="en-US" dirty="0" smtClean="0">
                <a:effectLst/>
              </a:rPr>
              <a:t>The FDA has established that infant formula must contain 40 to 100 </a:t>
            </a:r>
            <a:r>
              <a:rPr lang="en-US" dirty="0" smtClean="0">
                <a:effectLst/>
                <a:hlinkClick r:id="rId13"/>
              </a:rPr>
              <a:t>IU</a:t>
            </a:r>
            <a:r>
              <a:rPr lang="en-US" dirty="0" smtClean="0">
                <a:effectLst/>
              </a:rPr>
              <a:t> of vitamin D per 100 kcal.</a:t>
            </a:r>
            <a:r>
              <a:rPr lang="en-US" baseline="30000" dirty="0" smtClean="0">
                <a:effectLst/>
                <a:hlinkClick r:id="rId3"/>
              </a:rPr>
              <a:t>3</a:t>
            </a:r>
            <a:r>
              <a:rPr lang="en-US" dirty="0" smtClean="0">
                <a:effectLst/>
              </a:rPr>
              <a:t> Commercial infant formulas contain approximately 60 IU of vitamin D per 100 kcal, as estimated by the </a:t>
            </a:r>
            <a:r>
              <a:rPr lang="en-US" dirty="0" smtClean="0">
                <a:effectLst/>
                <a:hlinkClick r:id="rId15"/>
              </a:rPr>
              <a:t>USDA</a:t>
            </a:r>
            <a:r>
              <a:rPr lang="en-US" dirty="0" smtClean="0">
                <a:effectLst/>
              </a:rPr>
              <a:t> food composition database,</a:t>
            </a:r>
            <a:r>
              <a:rPr lang="en-US" baseline="30000" dirty="0" smtClean="0">
                <a:effectLst/>
                <a:hlinkClick r:id="rId3"/>
              </a:rPr>
              <a:t>4</a:t>
            </a:r>
            <a:r>
              <a:rPr lang="en-US" dirty="0" smtClean="0">
                <a:effectLst/>
              </a:rPr>
              <a:t> and </a:t>
            </a:r>
            <a:r>
              <a:rPr lang="en-US" dirty="0" err="1" smtClean="0">
                <a:effectLst/>
                <a:hlinkClick r:id="rId3"/>
              </a:rPr>
              <a:t>Yetley</a:t>
            </a:r>
            <a:r>
              <a:rPr lang="en-US" dirty="0" smtClean="0">
                <a:effectLst/>
                <a:hlinkClick r:id="rId3"/>
              </a:rPr>
              <a:t> (2008)</a:t>
            </a:r>
            <a:r>
              <a:rPr lang="en-US" dirty="0" smtClean="0">
                <a:effectLst/>
              </a:rPr>
              <a:t> reported that commercial milk-based infant formulas collected between 2003 and 2006 contained 87 to 184 percent of label declarations. In Canada, infant formula is required by regulation to contain between 40 and 80 IU of vitamin D per 100 kcal.</a:t>
            </a:r>
          </a:p>
          <a:p>
            <a:r>
              <a:rPr lang="en-US" dirty="0" smtClean="0">
                <a:effectLst/>
              </a:rPr>
              <a:t>In recent years, dietary supplements containing vitamin D have become more common and have been more frequently consumed. The form of vitamin D used in supplement products can be either vitamin D</a:t>
            </a:r>
            <a:r>
              <a:rPr lang="en-US" baseline="-25000" dirty="0" smtClean="0">
                <a:effectLst/>
              </a:rPr>
              <a:t>2</a:t>
            </a:r>
            <a:r>
              <a:rPr lang="en-US" dirty="0" smtClean="0">
                <a:effectLst/>
              </a:rPr>
              <a:t> or vitamin D</a:t>
            </a:r>
            <a:r>
              <a:rPr lang="en-US" baseline="-25000" dirty="0" smtClean="0">
                <a:effectLst/>
              </a:rPr>
              <a:t>3</a:t>
            </a:r>
            <a:r>
              <a:rPr lang="en-US" dirty="0" smtClean="0">
                <a:effectLst/>
              </a:rPr>
              <a:t>. It would appear from informal observations of the market place that manufacturers are increasingly switching from vitamin D</a:t>
            </a:r>
            <a:r>
              <a:rPr lang="en-US" baseline="-25000" dirty="0" smtClean="0">
                <a:effectLst/>
              </a:rPr>
              <a:t>2</a:t>
            </a:r>
            <a:r>
              <a:rPr lang="en-US" dirty="0" smtClean="0">
                <a:effectLst/>
              </a:rPr>
              <a:t> to vitamin D</a:t>
            </a:r>
            <a:r>
              <a:rPr lang="en-US" baseline="-25000" dirty="0" smtClean="0">
                <a:effectLst/>
              </a:rPr>
              <a:t>3</a:t>
            </a:r>
            <a:r>
              <a:rPr lang="en-US" dirty="0" smtClean="0">
                <a:effectLst/>
              </a:rPr>
              <a:t>, and some are increasing the vitamin D content of their products. Traditionally, many marketed dietary supplements have contained 400 </a:t>
            </a:r>
            <a:r>
              <a:rPr lang="en-US" dirty="0" smtClean="0">
                <a:effectLst/>
                <a:hlinkClick r:id="rId13"/>
              </a:rPr>
              <a:t>IU</a:t>
            </a:r>
            <a:r>
              <a:rPr lang="en-US" dirty="0" smtClean="0">
                <a:effectLst/>
              </a:rPr>
              <a:t> per daily dose, but levels in supplements have been increasing. In the United States, vitamin D can now be found in multi-vitamin/multi-mineral formulations as well as a single supplement in a range of dosage levels, including 1,000 to 5,000 IU of vitamin D</a:t>
            </a:r>
            <a:r>
              <a:rPr lang="en-US" baseline="-25000" dirty="0" smtClean="0">
                <a:effectLst/>
              </a:rPr>
              <a:t>3</a:t>
            </a:r>
            <a:r>
              <a:rPr lang="en-US" dirty="0" smtClean="0">
                <a:effectLst/>
              </a:rPr>
              <a:t> per dose and even up to 50,000 IU of vitamin D</a:t>
            </a:r>
            <a:r>
              <a:rPr lang="en-US" baseline="-25000" dirty="0" smtClean="0">
                <a:effectLst/>
              </a:rPr>
              <a:t>2</a:t>
            </a:r>
            <a:r>
              <a:rPr lang="en-US" dirty="0" smtClean="0">
                <a:effectLst/>
              </a:rPr>
              <a:t> per dose. In Canada, dosage levels of vitamin D above 1,000 IU are obtainable only with a prescription.</a:t>
            </a:r>
          </a:p>
          <a:p>
            <a:r>
              <a:rPr lang="en-US" dirty="0" smtClean="0">
                <a:effectLst/>
              </a:rPr>
              <a:t>Information about current national survey estimates of the intake of vitamin D from foods and supplements can be found in </a:t>
            </a:r>
            <a:r>
              <a:rPr lang="en-US" dirty="0" smtClean="0">
                <a:effectLst/>
                <a:hlinkClick r:id="rId16"/>
              </a:rPr>
              <a:t>Chapter 7</a:t>
            </a:r>
            <a:r>
              <a:rPr lang="en-US" dirty="0" smtClean="0">
                <a:effectLst/>
              </a:rPr>
              <a:t>.</a:t>
            </a:r>
          </a:p>
          <a:p>
            <a:r>
              <a:rPr lang="en-US" b="1" dirty="0" smtClean="0"/>
              <a:t>Synthesis in the Skin</a:t>
            </a:r>
          </a:p>
          <a:p>
            <a:r>
              <a:rPr lang="en-US" dirty="0" smtClean="0">
                <a:effectLst/>
                <a:hlinkClick r:id="rId17"/>
              </a:rPr>
              <a:t>Vitamin D</a:t>
            </a:r>
            <a:r>
              <a:rPr lang="en-US" baseline="-25000" dirty="0" smtClean="0">
                <a:effectLst/>
                <a:hlinkClick r:id="rId17"/>
              </a:rPr>
              <a:t>3</a:t>
            </a:r>
            <a:r>
              <a:rPr lang="en-US" dirty="0" smtClean="0">
                <a:effectLst/>
              </a:rPr>
              <a:t> is synthesized in human skin from 7-dehydrocholesterol following exposure to ultraviolet B (</a:t>
            </a:r>
            <a:r>
              <a:rPr lang="en-US" dirty="0" smtClean="0">
                <a:effectLst/>
                <a:hlinkClick r:id="rId18"/>
              </a:rPr>
              <a:t>UVB</a:t>
            </a:r>
            <a:r>
              <a:rPr lang="en-US" dirty="0" smtClean="0">
                <a:effectLst/>
              </a:rPr>
              <a:t>) radiation with wavelength 290 to 320 nm.</a:t>
            </a:r>
            <a:r>
              <a:rPr lang="en-US" baseline="30000" dirty="0" smtClean="0">
                <a:effectLst/>
                <a:hlinkClick r:id="rId3"/>
              </a:rPr>
              <a:t>5</a:t>
            </a:r>
            <a:r>
              <a:rPr lang="en-US" dirty="0" smtClean="0">
                <a:effectLst/>
              </a:rPr>
              <a:t> The process of UVB-mediated conversion of 7-dehydrocholesterol to the </a:t>
            </a:r>
            <a:r>
              <a:rPr lang="en-US" dirty="0" err="1" smtClean="0">
                <a:effectLst/>
              </a:rPr>
              <a:t>previtamin</a:t>
            </a:r>
            <a:r>
              <a:rPr lang="en-US" dirty="0" smtClean="0">
                <a:effectLst/>
              </a:rPr>
              <a:t> D</a:t>
            </a:r>
            <a:r>
              <a:rPr lang="en-US" baseline="-25000" dirty="0" smtClean="0">
                <a:effectLst/>
              </a:rPr>
              <a:t>3</a:t>
            </a:r>
            <a:r>
              <a:rPr lang="en-US" dirty="0" smtClean="0">
                <a:effectLst/>
              </a:rPr>
              <a:t> form and subsequent thermal isomerization to vitamin D</a:t>
            </a:r>
            <a:r>
              <a:rPr lang="en-US" baseline="-25000" dirty="0" smtClean="0">
                <a:effectLst/>
              </a:rPr>
              <a:t>3</a:t>
            </a:r>
            <a:r>
              <a:rPr lang="en-US" dirty="0" smtClean="0">
                <a:effectLst/>
              </a:rPr>
              <a:t> occurring in the epidermis is illustrated in </a:t>
            </a:r>
            <a:r>
              <a:rPr lang="en-US" dirty="0" smtClean="0">
                <a:effectLst/>
                <a:hlinkClick r:id="rId19"/>
              </a:rPr>
              <a:t>Figure 3-2</a:t>
            </a:r>
            <a:r>
              <a:rPr lang="en-US" dirty="0" smtClean="0">
                <a:effectLst/>
              </a:rPr>
              <a:t>.</a:t>
            </a:r>
          </a:p>
          <a:p>
            <a:r>
              <a:rPr lang="en-US" b="1" dirty="0" smtClean="0">
                <a:hlinkClick r:id="rId19"/>
              </a:rPr>
              <a:t>FIGURE 3-2</a:t>
            </a:r>
            <a:endParaRPr lang="en-US" b="1" dirty="0" smtClean="0"/>
          </a:p>
          <a:p>
            <a:r>
              <a:rPr lang="en-US" dirty="0" smtClean="0">
                <a:effectLst/>
              </a:rPr>
              <a:t>Photochemical events that lead to the production and regulation of vitamin D</a:t>
            </a:r>
            <a:r>
              <a:rPr lang="en-US" baseline="-25000" dirty="0" smtClean="0">
                <a:effectLst/>
              </a:rPr>
              <a:t>3</a:t>
            </a:r>
            <a:r>
              <a:rPr lang="en-US" dirty="0" smtClean="0">
                <a:effectLst/>
              </a:rPr>
              <a:t> (cholecalciferol) in the skin. NOTE: DBP = vitamin D binding protein. SOURCE: </a:t>
            </a:r>
            <a:r>
              <a:rPr lang="en-US" dirty="0" err="1" smtClean="0">
                <a:effectLst/>
              </a:rPr>
              <a:t>Holick</a:t>
            </a:r>
            <a:r>
              <a:rPr lang="en-US" dirty="0" smtClean="0">
                <a:effectLst/>
              </a:rPr>
              <a:t> (1994). Reprinted with permission from the </a:t>
            </a:r>
            <a:r>
              <a:rPr lang="en-US" i="1" dirty="0" smtClean="0">
                <a:effectLst/>
              </a:rPr>
              <a:t>American Journal of Clinical Nutrition</a:t>
            </a:r>
            <a:r>
              <a:rPr lang="en-US" dirty="0" smtClean="0">
                <a:effectLst/>
              </a:rPr>
              <a:t> (1994, </a:t>
            </a:r>
            <a:r>
              <a:rPr lang="en-US" dirty="0" smtClean="0">
                <a:effectLst/>
                <a:hlinkClick r:id="rId19"/>
              </a:rPr>
              <a:t>(more...)</a:t>
            </a:r>
            <a:endParaRPr lang="en-US" dirty="0" smtClean="0">
              <a:effectLst/>
            </a:endParaRPr>
          </a:p>
          <a:p>
            <a:r>
              <a:rPr lang="en-US" dirty="0" smtClean="0">
                <a:effectLst/>
              </a:rPr>
              <a:t>The production of vitamin D</a:t>
            </a:r>
            <a:r>
              <a:rPr lang="en-US" baseline="-25000" dirty="0" smtClean="0">
                <a:effectLst/>
              </a:rPr>
              <a:t>3</a:t>
            </a:r>
            <a:r>
              <a:rPr lang="en-US" dirty="0" smtClean="0">
                <a:effectLst/>
              </a:rPr>
              <a:t> in skin is a function of the amount of </a:t>
            </a:r>
            <a:r>
              <a:rPr lang="en-US" dirty="0" smtClean="0">
                <a:effectLst/>
                <a:hlinkClick r:id="rId18"/>
              </a:rPr>
              <a:t>UVB</a:t>
            </a:r>
            <a:r>
              <a:rPr lang="en-US" dirty="0" smtClean="0">
                <a:effectLst/>
              </a:rPr>
              <a:t> radiation reaching the dermis as well as the availability of 7-dehydrocholesterol (</a:t>
            </a:r>
            <a:r>
              <a:rPr lang="en-US" dirty="0" err="1" smtClean="0">
                <a:effectLst/>
                <a:hlinkClick r:id="rId3"/>
              </a:rPr>
              <a:t>Holick</a:t>
            </a:r>
            <a:r>
              <a:rPr lang="en-US" dirty="0" smtClean="0">
                <a:effectLst/>
                <a:hlinkClick r:id="rId3"/>
              </a:rPr>
              <a:t>, 1995</a:t>
            </a:r>
            <a:r>
              <a:rPr lang="en-US" dirty="0" smtClean="0">
                <a:effectLst/>
              </a:rPr>
              <a:t>). As such, the level of synthesis is influenced by a number of factors, as described below in the section entitled “Measures Associated with </a:t>
            </a:r>
            <a:r>
              <a:rPr lang="en-US" dirty="0" smtClean="0">
                <a:effectLst/>
                <a:hlinkClick r:id="rId5"/>
              </a:rPr>
              <a:t>Vitamin D</a:t>
            </a:r>
            <a:r>
              <a:rPr lang="en-US" dirty="0" smtClean="0">
                <a:effectLst/>
              </a:rPr>
              <a:t>: Serum 25OHD,” including season of the year, skin pigmentation, latitude, use of sunscreen, clothing, and amount of skin exposed. Age is also a factor, in that synthesis of vitamin D declines with increasing age, due in part to a fall in 7-dehydrocholesterol levels and due in part to alterations in skin morphology (</a:t>
            </a:r>
            <a:r>
              <a:rPr lang="en-US" dirty="0" err="1" smtClean="0">
                <a:effectLst/>
                <a:hlinkClick r:id="rId3"/>
              </a:rPr>
              <a:t>MacLaughlin</a:t>
            </a:r>
            <a:r>
              <a:rPr lang="en-US" dirty="0" smtClean="0">
                <a:effectLst/>
                <a:hlinkClick r:id="rId3"/>
              </a:rPr>
              <a:t> and </a:t>
            </a:r>
            <a:r>
              <a:rPr lang="en-US" dirty="0" err="1" smtClean="0">
                <a:effectLst/>
                <a:hlinkClick r:id="rId3"/>
              </a:rPr>
              <a:t>Holick</a:t>
            </a:r>
            <a:r>
              <a:rPr lang="en-US" dirty="0" smtClean="0">
                <a:effectLst/>
                <a:hlinkClick r:id="rId3"/>
              </a:rPr>
              <a:t>, 1985</a:t>
            </a:r>
            <a:r>
              <a:rPr lang="en-US" dirty="0" smtClean="0">
                <a:effectLst/>
              </a:rPr>
              <a:t>).</a:t>
            </a:r>
          </a:p>
          <a:p>
            <a:r>
              <a:rPr lang="en-US" dirty="0" smtClean="0">
                <a:effectLst/>
              </a:rPr>
              <a:t>Toxic levels of vitamin D do not occur from prolonged sun exposure. Thermal activation of </a:t>
            </a:r>
            <a:r>
              <a:rPr lang="en-US" dirty="0" err="1" smtClean="0">
                <a:effectLst/>
              </a:rPr>
              <a:t>previtamin</a:t>
            </a:r>
            <a:r>
              <a:rPr lang="en-US" dirty="0" smtClean="0">
                <a:effectLst/>
              </a:rPr>
              <a:t> D</a:t>
            </a:r>
            <a:r>
              <a:rPr lang="en-US" baseline="-25000" dirty="0" smtClean="0">
                <a:effectLst/>
              </a:rPr>
              <a:t>3</a:t>
            </a:r>
            <a:r>
              <a:rPr lang="en-US" dirty="0" smtClean="0">
                <a:effectLst/>
              </a:rPr>
              <a:t> in the skin gives rise to multiple non–vitamin D forms, such as </a:t>
            </a:r>
            <a:r>
              <a:rPr lang="en-US" dirty="0" err="1" smtClean="0">
                <a:effectLst/>
              </a:rPr>
              <a:t>lumisterol</a:t>
            </a:r>
            <a:r>
              <a:rPr lang="en-US" dirty="0" smtClean="0">
                <a:effectLst/>
              </a:rPr>
              <a:t>, </a:t>
            </a:r>
            <a:r>
              <a:rPr lang="en-US" dirty="0" err="1" smtClean="0">
                <a:effectLst/>
              </a:rPr>
              <a:t>tachysterol</a:t>
            </a:r>
            <a:r>
              <a:rPr lang="en-US" dirty="0" smtClean="0">
                <a:effectLst/>
              </a:rPr>
              <a:t> and others (</a:t>
            </a:r>
            <a:r>
              <a:rPr lang="en-US" dirty="0" err="1" smtClean="0">
                <a:effectLst/>
                <a:hlinkClick r:id="rId3"/>
              </a:rPr>
              <a:t>Holick</a:t>
            </a:r>
            <a:r>
              <a:rPr lang="en-US" dirty="0" smtClean="0">
                <a:effectLst/>
                <a:hlinkClick r:id="rId3"/>
              </a:rPr>
              <a:t> et al., 1981</a:t>
            </a:r>
            <a:r>
              <a:rPr lang="en-US" dirty="0" smtClean="0">
                <a:effectLst/>
              </a:rPr>
              <a:t>; </a:t>
            </a:r>
            <a:r>
              <a:rPr lang="en-US" dirty="0" smtClean="0">
                <a:effectLst/>
                <a:hlinkClick r:id="rId3"/>
              </a:rPr>
              <a:t>Webb et al., 1989</a:t>
            </a:r>
            <a:r>
              <a:rPr lang="en-US" dirty="0" smtClean="0">
                <a:effectLst/>
              </a:rPr>
              <a:t>), as illustrated in </a:t>
            </a:r>
            <a:r>
              <a:rPr lang="en-US" dirty="0" smtClean="0">
                <a:effectLst/>
                <a:hlinkClick r:id="rId19"/>
              </a:rPr>
              <a:t>Figure 3-2</a:t>
            </a:r>
            <a:r>
              <a:rPr lang="en-US" dirty="0" smtClean="0">
                <a:effectLst/>
              </a:rPr>
              <a:t>; this limits the formation of vitamin D</a:t>
            </a:r>
            <a:r>
              <a:rPr lang="en-US" baseline="-25000" dirty="0" smtClean="0">
                <a:effectLst/>
              </a:rPr>
              <a:t>3</a:t>
            </a:r>
            <a:r>
              <a:rPr lang="en-US" dirty="0" smtClean="0">
                <a:effectLst/>
              </a:rPr>
              <a:t> itself. </a:t>
            </a:r>
            <a:r>
              <a:rPr lang="en-US" dirty="0" smtClean="0">
                <a:effectLst/>
                <a:hlinkClick r:id="rId17"/>
              </a:rPr>
              <a:t>Vitamin D</a:t>
            </a:r>
            <a:r>
              <a:rPr lang="en-US" baseline="-25000" dirty="0" smtClean="0">
                <a:effectLst/>
                <a:hlinkClick r:id="rId17"/>
              </a:rPr>
              <a:t>3</a:t>
            </a:r>
            <a:r>
              <a:rPr lang="en-US" dirty="0" smtClean="0">
                <a:effectLst/>
              </a:rPr>
              <a:t> can also be converted to </a:t>
            </a:r>
            <a:r>
              <a:rPr lang="en-US" dirty="0" err="1" smtClean="0">
                <a:effectLst/>
              </a:rPr>
              <a:t>nonactive</a:t>
            </a:r>
            <a:r>
              <a:rPr lang="en-US" dirty="0" smtClean="0">
                <a:effectLst/>
              </a:rPr>
              <a:t> forms.</a:t>
            </a:r>
          </a:p>
          <a:p>
            <a:r>
              <a:rPr lang="en-US" dirty="0" smtClean="0">
                <a:effectLst/>
              </a:rPr>
              <a:t>The absolute percentage of circulating 25OHD that arises from cutaneous synthesis versus oral intake of vitamin D in the free-living North American population cannot be clearly specified. Individuals living at Earth's poles during winter months and submariner crew members with very limited or no measurable </a:t>
            </a:r>
            <a:r>
              <a:rPr lang="en-US" dirty="0" smtClean="0">
                <a:effectLst/>
                <a:hlinkClick r:id="rId18"/>
              </a:rPr>
              <a:t>UVB</a:t>
            </a:r>
            <a:r>
              <a:rPr lang="en-US" dirty="0" smtClean="0">
                <a:effectLst/>
              </a:rPr>
              <a:t> exposure have detectable levels of 25OHD in blood, arising from dietary sources and likely from previously synthesized and stored vitamin D. This topic is further explored in the section below that focuses on serum 25OHD.</a:t>
            </a:r>
          </a:p>
          <a:p>
            <a:r>
              <a:rPr lang="en-US" dirty="0" smtClean="0">
                <a:hlinkClick r:id="rId3" tooltip="Go to other sections in this page"/>
              </a:rPr>
              <a:t>Go to:</a:t>
            </a:r>
            <a:endParaRPr lang="en-US" dirty="0" smtClean="0"/>
          </a:p>
          <a:p>
            <a:r>
              <a:rPr lang="en-US" b="1" dirty="0" smtClean="0"/>
              <a:t>METABOLISM OF VITAMIN D</a:t>
            </a:r>
          </a:p>
          <a:p>
            <a:r>
              <a:rPr lang="en-US" b="1" dirty="0" smtClean="0"/>
              <a:t>Absorption</a:t>
            </a:r>
          </a:p>
          <a:p>
            <a:r>
              <a:rPr lang="en-US" dirty="0" smtClean="0">
                <a:effectLst/>
              </a:rPr>
              <a:t>Owing to its fat-soluble nature, dietary vitamin D (either D</a:t>
            </a:r>
            <a:r>
              <a:rPr lang="en-US" baseline="-25000" dirty="0" smtClean="0">
                <a:effectLst/>
              </a:rPr>
              <a:t>2</a:t>
            </a:r>
            <a:r>
              <a:rPr lang="en-US" dirty="0" smtClean="0">
                <a:effectLst/>
              </a:rPr>
              <a:t> or D</a:t>
            </a:r>
            <a:r>
              <a:rPr lang="en-US" baseline="-25000" dirty="0" smtClean="0">
                <a:effectLst/>
              </a:rPr>
              <a:t>3</a:t>
            </a:r>
            <a:r>
              <a:rPr lang="en-US" dirty="0" smtClean="0">
                <a:effectLst/>
              </a:rPr>
              <a:t>) is absorbed with other dietary fats in the small intestine (</a:t>
            </a:r>
            <a:r>
              <a:rPr lang="en-US" dirty="0" smtClean="0">
                <a:effectLst/>
                <a:hlinkClick r:id="rId3"/>
              </a:rPr>
              <a:t>Haddad et al., 1993</a:t>
            </a:r>
            <a:r>
              <a:rPr lang="en-US" dirty="0" smtClean="0">
                <a:effectLst/>
              </a:rPr>
              <a:t>; </a:t>
            </a:r>
            <a:r>
              <a:rPr lang="en-US" dirty="0" err="1" smtClean="0">
                <a:effectLst/>
                <a:hlinkClick r:id="rId3"/>
              </a:rPr>
              <a:t>Holick</a:t>
            </a:r>
            <a:r>
              <a:rPr lang="en-US" dirty="0" smtClean="0">
                <a:effectLst/>
                <a:hlinkClick r:id="rId3"/>
              </a:rPr>
              <a:t>, 1995</a:t>
            </a:r>
            <a:r>
              <a:rPr lang="en-US" dirty="0" smtClean="0">
                <a:effectLst/>
              </a:rPr>
              <a:t>). The efficient absorption of vitamin D is dependent upon the presence of fat in the lumen, which triggers the release of bile acids and pancreatic lipase (</a:t>
            </a:r>
            <a:r>
              <a:rPr lang="en-US" dirty="0" smtClean="0">
                <a:effectLst/>
                <a:hlinkClick r:id="rId3"/>
              </a:rPr>
              <a:t>Weber, 1981</a:t>
            </a:r>
            <a:r>
              <a:rPr lang="en-US" dirty="0" smtClean="0">
                <a:effectLst/>
              </a:rPr>
              <a:t>, </a:t>
            </a:r>
            <a:r>
              <a:rPr lang="en-US" dirty="0" smtClean="0">
                <a:effectLst/>
                <a:hlinkClick r:id="rId3"/>
              </a:rPr>
              <a:t>1983</a:t>
            </a:r>
            <a:r>
              <a:rPr lang="en-US" dirty="0" smtClean="0">
                <a:effectLst/>
              </a:rPr>
              <a:t>). In turn, bile acids initiate the emulsification of lipids, pancreatic lipase hydrolyzes the triglycerides into </a:t>
            </a:r>
            <a:r>
              <a:rPr lang="en-US" dirty="0" err="1" smtClean="0">
                <a:effectLst/>
              </a:rPr>
              <a:t>monoglycerides</a:t>
            </a:r>
            <a:r>
              <a:rPr lang="en-US" dirty="0" smtClean="0">
                <a:effectLst/>
              </a:rPr>
              <a:t> and free fatty acids, and bile acids support the formation of lipid-containing micelles, which diffuse into enterocytes. Early studies demonstrated that radiolabeled vitamin D</a:t>
            </a:r>
            <a:r>
              <a:rPr lang="en-US" baseline="-25000" dirty="0" smtClean="0">
                <a:effectLst/>
              </a:rPr>
              <a:t>3</a:t>
            </a:r>
            <a:r>
              <a:rPr lang="en-US" dirty="0" smtClean="0">
                <a:effectLst/>
              </a:rPr>
              <a:t> appeared almost exclusively in the lymphatics and in the chylomicron fraction of plasma; as well, subjects with impaired bile acid release or pancreatic insufficiency both demonstrated significantly reduced absorption of vitamin D (</a:t>
            </a:r>
            <a:r>
              <a:rPr lang="en-US" dirty="0" smtClean="0">
                <a:effectLst/>
                <a:hlinkClick r:id="rId3"/>
              </a:rPr>
              <a:t>Thompson et al., 1966</a:t>
            </a:r>
            <a:r>
              <a:rPr lang="en-US" dirty="0" smtClean="0">
                <a:effectLst/>
              </a:rPr>
              <a:t>; </a:t>
            </a:r>
            <a:r>
              <a:rPr lang="en-US" dirty="0" err="1" smtClean="0">
                <a:effectLst/>
                <a:hlinkClick r:id="rId3"/>
              </a:rPr>
              <a:t>Blomstrand</a:t>
            </a:r>
            <a:r>
              <a:rPr lang="en-US" dirty="0" smtClean="0">
                <a:effectLst/>
                <a:hlinkClick r:id="rId3"/>
              </a:rPr>
              <a:t> and </a:t>
            </a:r>
            <a:r>
              <a:rPr lang="en-US" dirty="0" err="1" smtClean="0">
                <a:effectLst/>
                <a:hlinkClick r:id="rId3"/>
              </a:rPr>
              <a:t>Forsgren</a:t>
            </a:r>
            <a:r>
              <a:rPr lang="en-US" dirty="0" smtClean="0">
                <a:effectLst/>
                <a:hlinkClick r:id="rId3"/>
              </a:rPr>
              <a:t>, 1967</a:t>
            </a:r>
            <a:r>
              <a:rPr lang="en-US" dirty="0" smtClean="0">
                <a:effectLst/>
              </a:rPr>
              <a:t>; </a:t>
            </a:r>
            <a:r>
              <a:rPr lang="en-US" dirty="0" err="1" smtClean="0">
                <a:effectLst/>
                <a:hlinkClick r:id="rId3"/>
              </a:rPr>
              <a:t>Compston</a:t>
            </a:r>
            <a:r>
              <a:rPr lang="en-US" dirty="0" smtClean="0">
                <a:effectLst/>
                <a:hlinkClick r:id="rId3"/>
              </a:rPr>
              <a:t> et al., 1981</a:t>
            </a:r>
            <a:r>
              <a:rPr lang="en-US" dirty="0" smtClean="0">
                <a:effectLst/>
              </a:rPr>
              <a:t>). Subsequently, other clinical and experimental animal studies confirmed that vitamin D is most efficiently absorbed when consumed with foods containing fat (</a:t>
            </a:r>
            <a:r>
              <a:rPr lang="en-US" dirty="0" smtClean="0">
                <a:effectLst/>
                <a:hlinkClick r:id="rId3"/>
              </a:rPr>
              <a:t>Weber, 1981</a:t>
            </a:r>
            <a:r>
              <a:rPr lang="en-US" dirty="0" smtClean="0">
                <a:effectLst/>
              </a:rPr>
              <a:t>; </a:t>
            </a:r>
            <a:r>
              <a:rPr lang="en-US" dirty="0" smtClean="0">
                <a:effectLst/>
                <a:hlinkClick r:id="rId3"/>
              </a:rPr>
              <a:t>Johnson et al., 2005</a:t>
            </a:r>
            <a:r>
              <a:rPr lang="en-US" dirty="0" smtClean="0">
                <a:effectLst/>
              </a:rPr>
              <a:t>; </a:t>
            </a:r>
            <a:r>
              <a:rPr lang="en-US" dirty="0" smtClean="0">
                <a:effectLst/>
                <a:hlinkClick r:id="rId3"/>
              </a:rPr>
              <a:t>Mulligan and Licata, 2010</a:t>
            </a:r>
            <a:r>
              <a:rPr lang="en-US" dirty="0" smtClean="0">
                <a:effectLst/>
              </a:rPr>
              <a:t>) and, conversely, that a weight-loss agent that blocks fat absorption also impairs the absorption of vitamin D (</a:t>
            </a:r>
            <a:r>
              <a:rPr lang="en-US" dirty="0" smtClean="0">
                <a:effectLst/>
                <a:hlinkClick r:id="rId3"/>
              </a:rPr>
              <a:t>James et al., 1997</a:t>
            </a:r>
            <a:r>
              <a:rPr lang="en-US" dirty="0" smtClean="0">
                <a:effectLst/>
              </a:rPr>
              <a:t>; </a:t>
            </a:r>
            <a:r>
              <a:rPr lang="en-US" dirty="0" smtClean="0">
                <a:effectLst/>
                <a:hlinkClick r:id="rId3"/>
              </a:rPr>
              <a:t>McDuffie et al., 2002</a:t>
            </a:r>
            <a:r>
              <a:rPr lang="en-US" dirty="0" smtClean="0">
                <a:effectLst/>
              </a:rPr>
              <a:t>). The optimal amount of fat required for maximal absorption of vitamin D has not been determined.</a:t>
            </a:r>
          </a:p>
          <a:p>
            <a:r>
              <a:rPr lang="en-US" dirty="0" smtClean="0">
                <a:effectLst/>
              </a:rPr>
              <a:t>Within the intestinal wall, vitamin D, cholesterol, triglycerides, lipoproteins, and other lipids are packaged together into chylomicrons. Importantly, while a fraction of newly absorbed intestinal vitamin D is also transported along with amino acids and carbohydrates into the portal system to reach the liver directly, the main pathway of vitamin D uptake is incorporation into chylomicrons that reach the systemic circulation via the lymphatics. </a:t>
            </a:r>
            <a:r>
              <a:rPr lang="en-US" dirty="0" smtClean="0">
                <a:effectLst/>
                <a:hlinkClick r:id="rId20"/>
              </a:rPr>
              <a:t>Chylomicron</a:t>
            </a:r>
            <a:r>
              <a:rPr lang="en-US" dirty="0" smtClean="0">
                <a:effectLst/>
              </a:rPr>
              <a:t> lipids are metabolized in peripheral tissues that express lipoprotein lipase, but particularly in adipose tissue and skeletal muscle, which are rich in this enzyme. During hydrolysis of the chylomicron triglycerides, a fraction of the vitamin D contained in the chylomicron can be taken up by these tissues. Uptake into adipose tissue and skeletal muscle accounts for the rapid postprandial disappearance of vitamin D from plasma and probably also explains why increased adiposity causes sequestering of vitamin D and is associated with lower 25OHD levels (</a:t>
            </a:r>
            <a:r>
              <a:rPr lang="en-US" dirty="0" smtClean="0">
                <a:effectLst/>
                <a:hlinkClick r:id="rId3"/>
              </a:rPr>
              <a:t>Jones, 2008</a:t>
            </a:r>
            <a:r>
              <a:rPr lang="en-US" dirty="0" smtClean="0">
                <a:effectLst/>
              </a:rPr>
              <a:t>). What remains of the original chylomicron after lipolysis is a chylomicron remnant, a cholesterol-enriched, triglyceride-depleted particle that still contains a fraction of its vitamin D content.</a:t>
            </a:r>
          </a:p>
          <a:p>
            <a:r>
              <a:rPr lang="en-US" b="1" dirty="0" smtClean="0"/>
              <a:t>Metabolism to the Active Hormonal Form</a:t>
            </a:r>
          </a:p>
          <a:p>
            <a:r>
              <a:rPr lang="en-US" dirty="0" smtClean="0">
                <a:effectLst/>
                <a:hlinkClick r:id="rId5"/>
              </a:rPr>
              <a:t>Vitamin D</a:t>
            </a:r>
            <a:r>
              <a:rPr lang="en-US" dirty="0" smtClean="0">
                <a:effectLst/>
              </a:rPr>
              <a:t>, regardless of origin, is an inactive prohormone and must first be metabolized to its hormonal form before it can function. Once vitamin D enters the circulation from the skin or from the lymph, it is cleared by the liver or storage tissues within a few hours. The processes that follow are illustrated in </a:t>
            </a:r>
            <a:r>
              <a:rPr lang="en-US" dirty="0" smtClean="0">
                <a:effectLst/>
                <a:hlinkClick r:id="rId21"/>
              </a:rPr>
              <a:t>Figure 3-3</a:t>
            </a:r>
            <a:r>
              <a:rPr lang="en-US" dirty="0" smtClean="0">
                <a:effectLst/>
              </a:rPr>
              <a:t>. Vitamin D is converted in the liver to 25OHD, a process carried out by a </a:t>
            </a:r>
            <a:r>
              <a:rPr lang="en-US" dirty="0" smtClean="0">
                <a:effectLst/>
                <a:hlinkClick r:id="rId22"/>
              </a:rPr>
              <a:t>CYP</a:t>
            </a:r>
            <a:r>
              <a:rPr lang="en-US" dirty="0" smtClean="0">
                <a:effectLst/>
              </a:rPr>
              <a:t> enzyme that has yet to be fully defined but is likely CYP2R1 (</a:t>
            </a:r>
            <a:r>
              <a:rPr lang="en-US" dirty="0" smtClean="0">
                <a:effectLst/>
                <a:hlinkClick r:id="rId3"/>
              </a:rPr>
              <a:t>Cheng et al., 2003</a:t>
            </a:r>
            <a:r>
              <a:rPr lang="en-US" dirty="0" smtClean="0">
                <a:effectLst/>
              </a:rPr>
              <a:t>). The crystal structure of CYP2R1 has been determined with vitamin D in the active site, and the enzyme has been shown to metabolize both vitamin D</a:t>
            </a:r>
            <a:r>
              <a:rPr lang="en-US" baseline="-25000" dirty="0" smtClean="0">
                <a:effectLst/>
              </a:rPr>
              <a:t>2</a:t>
            </a:r>
            <a:r>
              <a:rPr lang="en-US" dirty="0" smtClean="0">
                <a:effectLst/>
              </a:rPr>
              <a:t> and vitamin D</a:t>
            </a:r>
            <a:r>
              <a:rPr lang="en-US" baseline="-25000" dirty="0" smtClean="0">
                <a:effectLst/>
              </a:rPr>
              <a:t>3</a:t>
            </a:r>
            <a:r>
              <a:rPr lang="en-US" dirty="0" smtClean="0">
                <a:effectLst/>
              </a:rPr>
              <a:t> equally efficiently (</a:t>
            </a:r>
            <a:r>
              <a:rPr lang="en-US" dirty="0" err="1" smtClean="0">
                <a:effectLst/>
                <a:hlinkClick r:id="rId3"/>
              </a:rPr>
              <a:t>Strushkevich</a:t>
            </a:r>
            <a:r>
              <a:rPr lang="en-US" dirty="0" smtClean="0">
                <a:effectLst/>
                <a:hlinkClick r:id="rId3"/>
              </a:rPr>
              <a:t> et al., 2008</a:t>
            </a:r>
            <a:r>
              <a:rPr lang="en-US" dirty="0" smtClean="0">
                <a:effectLst/>
              </a:rPr>
              <a:t>). There is little, if any, feedback regulation of this enzyme. A large genome-wide association study of factors that might be determinants of the circulating 25OHD levels identified the human chromosomal 11p15 locus of CYP2R1 as a significant determinant, whereas the loci of the other enzymes purported to have 25-hydroxylase activity (e.g., CYP27A1 and CYP3A4) were not identified (</a:t>
            </a:r>
            <a:r>
              <a:rPr lang="en-US" dirty="0" smtClean="0">
                <a:effectLst/>
                <a:hlinkClick r:id="rId3"/>
              </a:rPr>
              <a:t>Wang et al., 2010</a:t>
            </a:r>
            <a:r>
              <a:rPr lang="en-US" dirty="0" smtClean="0">
                <a:effectLst/>
              </a:rPr>
              <a:t>). The other determinants of serum 25OHD besides CYP2R1 have been reported to be </a:t>
            </a:r>
            <a:r>
              <a:rPr lang="en-US" dirty="0" smtClean="0">
                <a:effectLst/>
                <a:hlinkClick r:id="rId8"/>
              </a:rPr>
              <a:t>DBP</a:t>
            </a:r>
            <a:r>
              <a:rPr lang="en-US" dirty="0" smtClean="0">
                <a:effectLst/>
              </a:rPr>
              <a:t> (also known as </a:t>
            </a:r>
            <a:r>
              <a:rPr lang="en-US" dirty="0" err="1" smtClean="0">
                <a:effectLst/>
              </a:rPr>
              <a:t>Gc</a:t>
            </a:r>
            <a:r>
              <a:rPr lang="en-US" dirty="0" smtClean="0">
                <a:effectLst/>
              </a:rPr>
              <a:t> protein), which has six common phenotypes (</a:t>
            </a:r>
            <a:r>
              <a:rPr lang="en-US" dirty="0" smtClean="0">
                <a:effectLst/>
                <a:hlinkClick r:id="rId3"/>
              </a:rPr>
              <a:t>Laing and Cooke, 2005</a:t>
            </a:r>
            <a:r>
              <a:rPr lang="en-US" dirty="0" smtClean="0">
                <a:effectLst/>
              </a:rPr>
              <a:t>) as well as 7-dehydrocholesterol reductase and CYP24A1. Increasing intake of vitamin D results in higher blood levels of 25OHD, although perhaps not in a linear manner (</a:t>
            </a:r>
            <a:r>
              <a:rPr lang="en-US" dirty="0" smtClean="0">
                <a:effectLst/>
                <a:hlinkClick r:id="rId3"/>
              </a:rPr>
              <a:t>Stamp et al., 1977</a:t>
            </a:r>
            <a:r>
              <a:rPr lang="en-US" dirty="0" smtClean="0">
                <a:effectLst/>
              </a:rPr>
              <a:t>; </a:t>
            </a:r>
            <a:r>
              <a:rPr lang="en-US" dirty="0" smtClean="0">
                <a:effectLst/>
                <a:hlinkClick r:id="rId3"/>
              </a:rPr>
              <a:t>Clements et al., 1987</a:t>
            </a:r>
            <a:r>
              <a:rPr lang="en-US" dirty="0" smtClean="0">
                <a:effectLst/>
              </a:rPr>
              <a:t>).</a:t>
            </a:r>
          </a:p>
          <a:p>
            <a:r>
              <a:rPr lang="en-US" b="1" dirty="0" smtClean="0">
                <a:hlinkClick r:id="rId21"/>
              </a:rPr>
              <a:t>FIGURE 3-3</a:t>
            </a:r>
            <a:endParaRPr lang="en-US" b="1" dirty="0" smtClean="0"/>
          </a:p>
          <a:p>
            <a:r>
              <a:rPr lang="en-US" dirty="0" smtClean="0">
                <a:effectLst/>
              </a:rPr>
              <a:t>The metabolism of vitamin D</a:t>
            </a:r>
            <a:r>
              <a:rPr lang="en-US" baseline="-25000" dirty="0" smtClean="0">
                <a:effectLst/>
              </a:rPr>
              <a:t>3</a:t>
            </a:r>
            <a:r>
              <a:rPr lang="en-US" dirty="0" smtClean="0">
                <a:effectLst/>
              </a:rPr>
              <a:t> from synthesis/intake to formation of metabolites. The process is the same for vitamin D</a:t>
            </a:r>
            <a:r>
              <a:rPr lang="en-US" baseline="-25000" dirty="0" smtClean="0">
                <a:effectLst/>
              </a:rPr>
              <a:t>2</a:t>
            </a:r>
            <a:r>
              <a:rPr lang="en-US" dirty="0" smtClean="0">
                <a:effectLst/>
              </a:rPr>
              <a:t> once it enters the circulation. NOTE: CYP = cytochrome P450 (a large and diverse group of enzymes).</a:t>
            </a:r>
          </a:p>
          <a:p>
            <a:r>
              <a:rPr lang="en-US" dirty="0" smtClean="0">
                <a:effectLst/>
              </a:rPr>
              <a:t>At this point, 25OHD bound to </a:t>
            </a:r>
            <a:r>
              <a:rPr lang="en-US" dirty="0" smtClean="0">
                <a:effectLst/>
                <a:hlinkClick r:id="rId8"/>
              </a:rPr>
              <a:t>DBP</a:t>
            </a:r>
            <a:r>
              <a:rPr lang="en-US" dirty="0" smtClean="0">
                <a:effectLst/>
              </a:rPr>
              <a:t> circulates in the blood stream and, when calcitriol is required due to a lack of calcium (or lack of phosphate), 25OHD is 1α-hydroxylated in the kidney to form calcitriol, the active form, by the 1α-hydroxylase enzyme (also known as CYP27B1) (</a:t>
            </a:r>
            <a:r>
              <a:rPr lang="en-US" dirty="0" smtClean="0">
                <a:effectLst/>
                <a:hlinkClick r:id="rId3"/>
              </a:rPr>
              <a:t>Tanaka and DeLuca, 1983</a:t>
            </a:r>
            <a:r>
              <a:rPr lang="en-US" dirty="0" smtClean="0">
                <a:effectLst/>
              </a:rPr>
              <a:t>). This metabolic step is very tightly regulated by blood calcium and phosphate levels through </a:t>
            </a:r>
            <a:r>
              <a:rPr lang="en-US" dirty="0" smtClean="0">
                <a:effectLst/>
                <a:hlinkClick r:id="rId9"/>
              </a:rPr>
              <a:t>PTH</a:t>
            </a:r>
            <a:r>
              <a:rPr lang="en-US" dirty="0" smtClean="0">
                <a:effectLst/>
              </a:rPr>
              <a:t> and the </a:t>
            </a:r>
            <a:r>
              <a:rPr lang="en-US" dirty="0" err="1" smtClean="0">
                <a:effectLst/>
              </a:rPr>
              <a:t>phosphaturic</a:t>
            </a:r>
            <a:r>
              <a:rPr lang="en-US" dirty="0" smtClean="0">
                <a:effectLst/>
              </a:rPr>
              <a:t> hormone, </a:t>
            </a:r>
            <a:r>
              <a:rPr lang="en-US" dirty="0" smtClean="0">
                <a:effectLst/>
                <a:hlinkClick r:id="rId10"/>
              </a:rPr>
              <a:t>FGF23</a:t>
            </a:r>
            <a:r>
              <a:rPr lang="en-US" dirty="0" smtClean="0">
                <a:effectLst/>
              </a:rPr>
              <a:t>, and constitutes the basis of the vitamin D endocrine system that is central to maintaining calcium and phosphate homeostasis (see discussion below on functions and physiological actions). FGF23 acts by reducing the expression of renal sodium–phosphate transporters and reducing serum calcitriol levels.</a:t>
            </a:r>
          </a:p>
          <a:p>
            <a:r>
              <a:rPr lang="en-US" dirty="0" smtClean="0">
                <a:effectLst/>
              </a:rPr>
              <a:t>Production of the CYP27B1 enzyme is stimulated by </a:t>
            </a:r>
            <a:r>
              <a:rPr lang="en-US" dirty="0" smtClean="0">
                <a:effectLst/>
                <a:hlinkClick r:id="rId9"/>
              </a:rPr>
              <a:t>PTH</a:t>
            </a:r>
            <a:r>
              <a:rPr lang="en-US" dirty="0" smtClean="0">
                <a:effectLst/>
              </a:rPr>
              <a:t>, which is secreted in response to a lack of calcium. It is also stimulated by the </a:t>
            </a:r>
            <a:r>
              <a:rPr lang="en-US" dirty="0" err="1" smtClean="0">
                <a:effectLst/>
              </a:rPr>
              <a:t>hypophosphatemic</a:t>
            </a:r>
            <a:r>
              <a:rPr lang="en-US" dirty="0" smtClean="0">
                <a:effectLst/>
              </a:rPr>
              <a:t> action of </a:t>
            </a:r>
            <a:r>
              <a:rPr lang="en-US" dirty="0" smtClean="0">
                <a:effectLst/>
                <a:hlinkClick r:id="rId10"/>
              </a:rPr>
              <a:t>FGF23</a:t>
            </a:r>
            <a:r>
              <a:rPr lang="en-US" dirty="0" smtClean="0">
                <a:effectLst/>
              </a:rPr>
              <a:t> on renal phosphate excretion, but to a lesser extent. When PTH is suppressed, or FGF23, produced by osteocytes, is stimulated, 1α-hydroxylation is markedly reduced (</a:t>
            </a:r>
            <a:r>
              <a:rPr lang="en-US" dirty="0" smtClean="0">
                <a:effectLst/>
                <a:hlinkClick r:id="rId3"/>
              </a:rPr>
              <a:t>Liu et al., 2007</a:t>
            </a:r>
            <a:r>
              <a:rPr lang="en-US" dirty="0" smtClean="0">
                <a:effectLst/>
              </a:rPr>
              <a:t>; </a:t>
            </a:r>
            <a:r>
              <a:rPr lang="en-US" dirty="0" smtClean="0">
                <a:effectLst/>
                <a:hlinkClick r:id="rId3"/>
              </a:rPr>
              <a:t>Quarles, 2008</a:t>
            </a:r>
            <a:r>
              <a:rPr lang="en-US" dirty="0" smtClean="0">
                <a:effectLst/>
              </a:rPr>
              <a:t>). Furthermore, calcitriol can act as a suppressor of CYP27B1, although the mechanism is not fully understood.</a:t>
            </a:r>
          </a:p>
          <a:p>
            <a:r>
              <a:rPr lang="en-US" dirty="0" smtClean="0">
                <a:effectLst/>
                <a:hlinkClick r:id="rId23"/>
              </a:rPr>
              <a:t>Calcitriol</a:t>
            </a:r>
            <a:r>
              <a:rPr lang="en-US" dirty="0" smtClean="0">
                <a:effectLst/>
              </a:rPr>
              <a:t> has its strongest metabolic activity in inducing its own destruction by stimulating the 24-hydroxylase enzyme (now known as CYP24A1; </a:t>
            </a:r>
            <a:r>
              <a:rPr lang="en-US" dirty="0" smtClean="0">
                <a:effectLst/>
                <a:hlinkClick r:id="rId4"/>
              </a:rPr>
              <a:t>Figure 3-1</a:t>
            </a:r>
            <a:r>
              <a:rPr lang="en-US" dirty="0" smtClean="0">
                <a:effectLst/>
              </a:rPr>
              <a:t>) (</a:t>
            </a:r>
            <a:r>
              <a:rPr lang="en-US" dirty="0" smtClean="0">
                <a:effectLst/>
                <a:hlinkClick r:id="rId3"/>
              </a:rPr>
              <a:t>Jones et al., 1998</a:t>
            </a:r>
            <a:r>
              <a:rPr lang="en-US" dirty="0" smtClean="0">
                <a:effectLst/>
              </a:rPr>
              <a:t>). The enzyme CYP24A1 is found in all target tissues and is induced in response to calcitriol interacting with the </a:t>
            </a:r>
            <a:r>
              <a:rPr lang="en-US" dirty="0" smtClean="0">
                <a:effectLst/>
                <a:hlinkClick r:id="rId11"/>
              </a:rPr>
              <a:t>VDR</a:t>
            </a:r>
            <a:r>
              <a:rPr lang="en-US" dirty="0" smtClean="0">
                <a:effectLst/>
              </a:rPr>
              <a:t>. CYP24A1 is largely responsible for the metabolic degradation of calcitriol and its precursor, 25OHD, and its deletion in the mouse results in 50 percent lethality at weaning and an inability to efficiently clear the active form of vitamin D (</a:t>
            </a:r>
            <a:r>
              <a:rPr lang="en-US" dirty="0" smtClean="0">
                <a:effectLst/>
                <a:hlinkClick r:id="rId3"/>
              </a:rPr>
              <a:t>Masuda et al., 2005</a:t>
            </a:r>
            <a:r>
              <a:rPr lang="en-US" dirty="0" smtClean="0">
                <a:effectLst/>
              </a:rPr>
              <a:t>). CYP24A1 carries out a series of reactions resulting ultimately in production of </a:t>
            </a:r>
            <a:r>
              <a:rPr lang="en-US" dirty="0" err="1" smtClean="0">
                <a:effectLst/>
              </a:rPr>
              <a:t>calcitroic</a:t>
            </a:r>
            <a:r>
              <a:rPr lang="en-US" dirty="0" smtClean="0">
                <a:effectLst/>
              </a:rPr>
              <a:t> acid from calcitriol and 1-desoxycalcitroic acid from 24,25(OH)</a:t>
            </a:r>
            <a:r>
              <a:rPr lang="en-US" baseline="-25000" dirty="0" smtClean="0">
                <a:effectLst/>
              </a:rPr>
              <a:t>2</a:t>
            </a:r>
            <a:r>
              <a:rPr lang="en-US" dirty="0" smtClean="0">
                <a:effectLst/>
              </a:rPr>
              <a:t>D, the major metabolite of 25OHD. These products are excreted through the bile into the feces (</a:t>
            </a:r>
            <a:r>
              <a:rPr lang="en-US" dirty="0" smtClean="0">
                <a:effectLst/>
                <a:hlinkClick r:id="rId3"/>
              </a:rPr>
              <a:t>Jones et al., 1998</a:t>
            </a:r>
            <a:r>
              <a:rPr lang="en-US" dirty="0" smtClean="0">
                <a:effectLst/>
              </a:rPr>
              <a:t>); very little is eliminated through the urine (</a:t>
            </a:r>
            <a:r>
              <a:rPr lang="en-US" dirty="0" smtClean="0">
                <a:effectLst/>
                <a:hlinkClick r:id="rId3"/>
              </a:rPr>
              <a:t>Kumar et al., 1976</a:t>
            </a:r>
            <a:r>
              <a:rPr lang="en-US" dirty="0" smtClean="0">
                <a:effectLst/>
              </a:rPr>
              <a:t>). The active forms of vitamin D</a:t>
            </a:r>
            <a:r>
              <a:rPr lang="en-US" baseline="-25000" dirty="0" smtClean="0">
                <a:effectLst/>
              </a:rPr>
              <a:t>2</a:t>
            </a:r>
            <a:r>
              <a:rPr lang="en-US" dirty="0" smtClean="0">
                <a:effectLst/>
              </a:rPr>
              <a:t> are also catabolized by CYP24A1 into a series of biliary metabolites, somewhat analogous to those of vitamin D</a:t>
            </a:r>
            <a:r>
              <a:rPr lang="en-US" baseline="-25000" dirty="0" smtClean="0">
                <a:effectLst/>
              </a:rPr>
              <a:t>3</a:t>
            </a:r>
            <a:r>
              <a:rPr lang="en-US" dirty="0" smtClean="0">
                <a:effectLst/>
              </a:rPr>
              <a:t>.</a:t>
            </a:r>
          </a:p>
          <a:p>
            <a:r>
              <a:rPr lang="en-US" dirty="0" smtClean="0">
                <a:effectLst/>
              </a:rPr>
              <a:t>As described above, all naturally occurring vitamin D compounds interact with </a:t>
            </a:r>
            <a:r>
              <a:rPr lang="en-US" dirty="0" smtClean="0">
                <a:effectLst/>
                <a:hlinkClick r:id="rId8"/>
              </a:rPr>
              <a:t>DBP</a:t>
            </a:r>
            <a:r>
              <a:rPr lang="en-US" dirty="0" smtClean="0">
                <a:effectLst/>
              </a:rPr>
              <a:t>. </a:t>
            </a:r>
            <a:r>
              <a:rPr lang="en-US" dirty="0" smtClean="0">
                <a:effectLst/>
                <a:hlinkClick r:id="rId23"/>
              </a:rPr>
              <a:t>Calcitriol</a:t>
            </a:r>
            <a:r>
              <a:rPr lang="en-US" dirty="0" smtClean="0">
                <a:effectLst/>
              </a:rPr>
              <a:t> and vitamin D have significantly lower affinity for this protein than does 25OHD. Whereas vitamin D has an average lifetime in the body of approximately 2 months, 25OHD has a lifetime of 15 days, and calcitriol has a lifetime measured in hours (</a:t>
            </a:r>
            <a:r>
              <a:rPr lang="en-US" dirty="0" smtClean="0">
                <a:effectLst/>
                <a:hlinkClick r:id="rId3"/>
              </a:rPr>
              <a:t>Jones et al., 1998</a:t>
            </a:r>
            <a:r>
              <a:rPr lang="en-US" dirty="0" smtClean="0">
                <a:effectLst/>
              </a:rPr>
              <a:t>). Aside from these key elements in vitamin D metabolism, more than 30 other metabolites have been found, including the 3-epi series of vitamin D compounds (</a:t>
            </a:r>
            <a:r>
              <a:rPr lang="en-US" dirty="0" smtClean="0">
                <a:effectLst/>
                <a:hlinkClick r:id="rId3"/>
              </a:rPr>
              <a:t>DeLuca and </a:t>
            </a:r>
            <a:r>
              <a:rPr lang="en-US" dirty="0" err="1" smtClean="0">
                <a:effectLst/>
                <a:hlinkClick r:id="rId3"/>
              </a:rPr>
              <a:t>Schnoes</a:t>
            </a:r>
            <a:r>
              <a:rPr lang="en-US" dirty="0" smtClean="0">
                <a:effectLst/>
                <a:hlinkClick r:id="rId3"/>
              </a:rPr>
              <a:t>, 1983</a:t>
            </a:r>
            <a:r>
              <a:rPr lang="en-US" dirty="0" smtClean="0">
                <a:effectLst/>
              </a:rPr>
              <a:t>; </a:t>
            </a:r>
            <a:r>
              <a:rPr lang="en-US" dirty="0" smtClean="0">
                <a:effectLst/>
                <a:hlinkClick r:id="rId3"/>
              </a:rPr>
              <a:t>Siu-Caldera et al., 1999</a:t>
            </a:r>
            <a:r>
              <a:rPr lang="en-US" dirty="0" smtClean="0">
                <a:effectLst/>
              </a:rPr>
              <a:t>). Their importance seems minimal and need not be discussed here.</a:t>
            </a:r>
          </a:p>
          <a:p>
            <a:r>
              <a:rPr lang="en-US" dirty="0" smtClean="0">
                <a:effectLst/>
              </a:rPr>
              <a:t>Although the route of catabolism between 1α,25(OH)</a:t>
            </a:r>
            <a:r>
              <a:rPr lang="en-US" baseline="-25000" dirty="0" smtClean="0">
                <a:effectLst/>
              </a:rPr>
              <a:t>2</a:t>
            </a:r>
            <a:r>
              <a:rPr lang="en-US" dirty="0" smtClean="0">
                <a:effectLst/>
              </a:rPr>
              <a:t>D</a:t>
            </a:r>
            <a:r>
              <a:rPr lang="en-US" baseline="-25000" dirty="0" smtClean="0">
                <a:effectLst/>
              </a:rPr>
              <a:t>2</a:t>
            </a:r>
            <a:r>
              <a:rPr lang="en-US" dirty="0" smtClean="0">
                <a:effectLst/>
              </a:rPr>
              <a:t> and 1α,25(OH)</a:t>
            </a:r>
            <a:r>
              <a:rPr lang="en-US" baseline="-25000" dirty="0" smtClean="0">
                <a:effectLst/>
              </a:rPr>
              <a:t>2</a:t>
            </a:r>
            <a:r>
              <a:rPr lang="en-US" dirty="0" smtClean="0">
                <a:effectLst/>
              </a:rPr>
              <a:t>D</a:t>
            </a:r>
            <a:r>
              <a:rPr lang="en-US" baseline="-25000" dirty="0" smtClean="0">
                <a:effectLst/>
              </a:rPr>
              <a:t>3</a:t>
            </a:r>
            <a:r>
              <a:rPr lang="en-US" dirty="0" smtClean="0">
                <a:effectLst/>
              </a:rPr>
              <a:t> differs beyond the initial 24-hydroxylation step, because 24-hydroxylation is primarily a deactivation step (</a:t>
            </a:r>
            <a:r>
              <a:rPr lang="en-US" dirty="0" err="1" smtClean="0">
                <a:effectLst/>
                <a:hlinkClick r:id="rId3"/>
              </a:rPr>
              <a:t>Brommage</a:t>
            </a:r>
            <a:r>
              <a:rPr lang="en-US" dirty="0" smtClean="0">
                <a:effectLst/>
                <a:hlinkClick r:id="rId3"/>
              </a:rPr>
              <a:t> and DeLuca, 1985</a:t>
            </a:r>
            <a:r>
              <a:rPr lang="en-US" dirty="0" smtClean="0">
                <a:effectLst/>
              </a:rPr>
              <a:t>; </a:t>
            </a:r>
            <a:r>
              <a:rPr lang="en-US" dirty="0" smtClean="0">
                <a:effectLst/>
                <a:hlinkClick r:id="rId3"/>
              </a:rPr>
              <a:t>Horst et al., 1986</a:t>
            </a:r>
            <a:r>
              <a:rPr lang="en-US" dirty="0" smtClean="0">
                <a:effectLst/>
              </a:rPr>
              <a:t>; </a:t>
            </a:r>
            <a:r>
              <a:rPr lang="en-US" dirty="0" err="1" smtClean="0">
                <a:effectLst/>
                <a:hlinkClick r:id="rId3"/>
              </a:rPr>
              <a:t>Lohnes</a:t>
            </a:r>
            <a:r>
              <a:rPr lang="en-US" dirty="0" smtClean="0">
                <a:effectLst/>
                <a:hlinkClick r:id="rId3"/>
              </a:rPr>
              <a:t> and Jones, 1992</a:t>
            </a:r>
            <a:r>
              <a:rPr lang="en-US" dirty="0" smtClean="0">
                <a:effectLst/>
              </a:rPr>
              <a:t>; </a:t>
            </a:r>
            <a:r>
              <a:rPr lang="en-US" dirty="0" smtClean="0">
                <a:effectLst/>
                <a:hlinkClick r:id="rId3"/>
              </a:rPr>
              <a:t>Jones et al., 1998</a:t>
            </a:r>
            <a:r>
              <a:rPr lang="en-US" dirty="0" smtClean="0">
                <a:effectLst/>
              </a:rPr>
              <a:t>), the rate of this initial step should be the important indicator of the loss of biological action. Comparisons of initial rate kinetics of the 24-hydroxylase enzyme (CYP24A1) activity toward 1α,25(OH)</a:t>
            </a:r>
            <a:r>
              <a:rPr lang="en-US" baseline="-25000" dirty="0" smtClean="0">
                <a:effectLst/>
              </a:rPr>
              <a:t>2</a:t>
            </a:r>
            <a:r>
              <a:rPr lang="en-US" dirty="0" smtClean="0">
                <a:effectLst/>
              </a:rPr>
              <a:t>D</a:t>
            </a:r>
            <a:r>
              <a:rPr lang="en-US" baseline="-25000" dirty="0" smtClean="0">
                <a:effectLst/>
              </a:rPr>
              <a:t>2</a:t>
            </a:r>
            <a:r>
              <a:rPr lang="en-US" dirty="0" smtClean="0">
                <a:effectLst/>
              </a:rPr>
              <a:t> and 1α,25(OH)</a:t>
            </a:r>
            <a:r>
              <a:rPr lang="en-US" baseline="-25000" dirty="0" smtClean="0">
                <a:effectLst/>
              </a:rPr>
              <a:t>2</a:t>
            </a:r>
            <a:r>
              <a:rPr lang="en-US" dirty="0" smtClean="0">
                <a:effectLst/>
              </a:rPr>
              <a:t>D</a:t>
            </a:r>
            <a:r>
              <a:rPr lang="en-US" baseline="-25000" dirty="0" smtClean="0">
                <a:effectLst/>
              </a:rPr>
              <a:t>3</a:t>
            </a:r>
            <a:r>
              <a:rPr lang="en-US" dirty="0" smtClean="0">
                <a:effectLst/>
              </a:rPr>
              <a:t> and their precursors suggest that the rates of inactivation by CYP24A1 in vitro are virtually identical (</a:t>
            </a:r>
            <a:r>
              <a:rPr lang="en-US" dirty="0" smtClean="0">
                <a:effectLst/>
                <a:hlinkClick r:id="rId3"/>
              </a:rPr>
              <a:t>Jones et al., 2009</a:t>
            </a:r>
            <a:r>
              <a:rPr lang="en-US" dirty="0" smtClean="0">
                <a:effectLst/>
              </a:rPr>
              <a:t>; </a:t>
            </a:r>
            <a:r>
              <a:rPr lang="en-US" dirty="0" err="1" smtClean="0">
                <a:effectLst/>
                <a:hlinkClick r:id="rId3"/>
              </a:rPr>
              <a:t>Urushino</a:t>
            </a:r>
            <a:r>
              <a:rPr lang="en-US" dirty="0" smtClean="0">
                <a:effectLst/>
                <a:hlinkClick r:id="rId3"/>
              </a:rPr>
              <a:t> et al., 2009</a:t>
            </a:r>
            <a:r>
              <a:rPr lang="en-US" dirty="0" smtClean="0">
                <a:effectLst/>
              </a:rPr>
              <a:t>). Although side-chain hydroxylation of 1α,25(OH)</a:t>
            </a:r>
            <a:r>
              <a:rPr lang="en-US" baseline="-25000" dirty="0" smtClean="0">
                <a:effectLst/>
              </a:rPr>
              <a:t>2</a:t>
            </a:r>
            <a:r>
              <a:rPr lang="en-US" dirty="0" smtClean="0">
                <a:effectLst/>
              </a:rPr>
              <a:t>D</a:t>
            </a:r>
            <a:r>
              <a:rPr lang="en-US" baseline="-25000" dirty="0" smtClean="0">
                <a:effectLst/>
              </a:rPr>
              <a:t>2</a:t>
            </a:r>
            <a:r>
              <a:rPr lang="en-US" dirty="0" smtClean="0">
                <a:effectLst/>
              </a:rPr>
              <a:t> represents the primary route of metabolism in the target cell, clearance of the metabolic products in vivo is complicated by additional non-specific liver CYPs (e.g., CYP3A4) (</a:t>
            </a:r>
            <a:r>
              <a:rPr lang="en-US" dirty="0" smtClean="0">
                <a:effectLst/>
                <a:hlinkClick r:id="rId3"/>
              </a:rPr>
              <a:t>Gupta et al., 2004</a:t>
            </a:r>
            <a:r>
              <a:rPr lang="en-US" dirty="0" smtClean="0">
                <a:effectLst/>
              </a:rPr>
              <a:t>, </a:t>
            </a:r>
            <a:r>
              <a:rPr lang="en-US" dirty="0" smtClean="0">
                <a:effectLst/>
                <a:hlinkClick r:id="rId3"/>
              </a:rPr>
              <a:t>2005</a:t>
            </a:r>
            <a:r>
              <a:rPr lang="en-US" dirty="0" smtClean="0">
                <a:effectLst/>
              </a:rPr>
              <a:t>) that are inducible by 1α,25(OH)</a:t>
            </a:r>
            <a:r>
              <a:rPr lang="en-US" baseline="-25000" dirty="0" smtClean="0">
                <a:effectLst/>
              </a:rPr>
              <a:t>2</a:t>
            </a:r>
            <a:r>
              <a:rPr lang="en-US" dirty="0" smtClean="0">
                <a:effectLst/>
              </a:rPr>
              <a:t>D</a:t>
            </a:r>
            <a:r>
              <a:rPr lang="en-US" baseline="-25000" dirty="0" smtClean="0">
                <a:effectLst/>
              </a:rPr>
              <a:t>3</a:t>
            </a:r>
            <a:r>
              <a:rPr lang="en-US" dirty="0" smtClean="0">
                <a:effectLst/>
              </a:rPr>
              <a:t> in certain extra-hepatic tissues (</a:t>
            </a:r>
            <a:r>
              <a:rPr lang="en-US" dirty="0" smtClean="0">
                <a:effectLst/>
                <a:hlinkClick r:id="rId3"/>
              </a:rPr>
              <a:t>Thompson et al., 2002</a:t>
            </a:r>
            <a:r>
              <a:rPr lang="en-US" dirty="0" smtClean="0">
                <a:effectLst/>
              </a:rPr>
              <a:t>) and also Phase II enzymes, including uridine diphosphate-</a:t>
            </a:r>
            <a:r>
              <a:rPr lang="en-US" dirty="0" err="1" smtClean="0">
                <a:effectLst/>
              </a:rPr>
              <a:t>glucuronosyl</a:t>
            </a:r>
            <a:r>
              <a:rPr lang="en-US" dirty="0" smtClean="0">
                <a:effectLst/>
              </a:rPr>
              <a:t> transferases, which are known to subject vitamin D metabolites to </a:t>
            </a:r>
            <a:r>
              <a:rPr lang="en-US" dirty="0" err="1" smtClean="0">
                <a:effectLst/>
              </a:rPr>
              <a:t>glucuronidation</a:t>
            </a:r>
            <a:r>
              <a:rPr lang="en-US" dirty="0" smtClean="0">
                <a:effectLst/>
              </a:rPr>
              <a:t> (</a:t>
            </a:r>
            <a:r>
              <a:rPr lang="en-US" dirty="0" err="1" smtClean="0">
                <a:effectLst/>
                <a:hlinkClick r:id="rId3"/>
              </a:rPr>
              <a:t>LeVan</a:t>
            </a:r>
            <a:r>
              <a:rPr lang="en-US" dirty="0" smtClean="0">
                <a:effectLst/>
                <a:hlinkClick r:id="rId3"/>
              </a:rPr>
              <a:t> et al., 1981</a:t>
            </a:r>
            <a:r>
              <a:rPr lang="en-US" dirty="0" smtClean="0">
                <a:effectLst/>
              </a:rPr>
              <a:t>; </a:t>
            </a:r>
            <a:r>
              <a:rPr lang="en-US" dirty="0" err="1" smtClean="0">
                <a:effectLst/>
                <a:hlinkClick r:id="rId3"/>
              </a:rPr>
              <a:t>Hashizume</a:t>
            </a:r>
            <a:r>
              <a:rPr lang="en-US" dirty="0" smtClean="0">
                <a:effectLst/>
                <a:hlinkClick r:id="rId3"/>
              </a:rPr>
              <a:t> et al., 2008</a:t>
            </a:r>
            <a:r>
              <a:rPr lang="en-US" dirty="0" smtClean="0">
                <a:effectLst/>
              </a:rPr>
              <a:t>). The pharmacokinetic consequence of the sum of these catabolic systems, as shown in studies in rats, is a slightly reduced half-life for 1α,25(OH)</a:t>
            </a:r>
            <a:r>
              <a:rPr lang="en-US" baseline="-25000" dirty="0" smtClean="0">
                <a:effectLst/>
              </a:rPr>
              <a:t>2</a:t>
            </a:r>
            <a:r>
              <a:rPr lang="en-US" dirty="0" smtClean="0">
                <a:effectLst/>
              </a:rPr>
              <a:t>D</a:t>
            </a:r>
            <a:r>
              <a:rPr lang="en-US" baseline="-25000" dirty="0" smtClean="0">
                <a:effectLst/>
              </a:rPr>
              <a:t>2</a:t>
            </a:r>
            <a:r>
              <a:rPr lang="en-US" dirty="0" smtClean="0">
                <a:effectLst/>
              </a:rPr>
              <a:t> compared with 1α,25(OH)</a:t>
            </a:r>
            <a:r>
              <a:rPr lang="en-US" baseline="-25000" dirty="0" smtClean="0">
                <a:effectLst/>
              </a:rPr>
              <a:t>2</a:t>
            </a:r>
            <a:r>
              <a:rPr lang="en-US" dirty="0" smtClean="0">
                <a:effectLst/>
              </a:rPr>
              <a:t>D</a:t>
            </a:r>
            <a:r>
              <a:rPr lang="en-US" baseline="-25000" dirty="0" smtClean="0">
                <a:effectLst/>
              </a:rPr>
              <a:t>3</a:t>
            </a:r>
            <a:r>
              <a:rPr lang="en-US" dirty="0" smtClean="0">
                <a:effectLst/>
              </a:rPr>
              <a:t> (</a:t>
            </a:r>
            <a:r>
              <a:rPr lang="en-US" dirty="0" smtClean="0">
                <a:effectLst/>
                <a:hlinkClick r:id="rId3"/>
              </a:rPr>
              <a:t>Knutson et al., 1997</a:t>
            </a:r>
            <a:r>
              <a:rPr lang="en-US" dirty="0" smtClean="0">
                <a:effectLst/>
              </a:rPr>
              <a:t>).</a:t>
            </a:r>
          </a:p>
          <a:p>
            <a:r>
              <a:rPr lang="en-US" dirty="0" smtClean="0">
                <a:effectLst/>
              </a:rPr>
              <a:t>There are reports that vitamin D</a:t>
            </a:r>
            <a:r>
              <a:rPr lang="en-US" baseline="-25000" dirty="0" smtClean="0">
                <a:effectLst/>
              </a:rPr>
              <a:t>2</a:t>
            </a:r>
            <a:r>
              <a:rPr lang="en-US" dirty="0" smtClean="0">
                <a:effectLst/>
              </a:rPr>
              <a:t> and vitamin D</a:t>
            </a:r>
            <a:r>
              <a:rPr lang="en-US" baseline="-25000" dirty="0" smtClean="0">
                <a:effectLst/>
              </a:rPr>
              <a:t>3</a:t>
            </a:r>
            <a:r>
              <a:rPr lang="en-US" dirty="0" smtClean="0">
                <a:effectLst/>
              </a:rPr>
              <a:t> are differentially susceptible to these non-specific inactivating modifications, such as those occurring in the liver in response to a variety of drugs. These enzymes include the liver and intestinal CYPs that are known to metabolize vitamin D compounds differently, such as CYP27A1, which 25-hydroxylates vitamin D</a:t>
            </a:r>
            <a:r>
              <a:rPr lang="en-US" baseline="-25000" dirty="0" smtClean="0">
                <a:effectLst/>
              </a:rPr>
              <a:t>3</a:t>
            </a:r>
            <a:r>
              <a:rPr lang="en-US" dirty="0" smtClean="0">
                <a:effectLst/>
              </a:rPr>
              <a:t> and 24-hydroxylates vitamin D</a:t>
            </a:r>
            <a:r>
              <a:rPr lang="en-US" baseline="-25000" dirty="0" smtClean="0">
                <a:effectLst/>
              </a:rPr>
              <a:t>2</a:t>
            </a:r>
            <a:r>
              <a:rPr lang="en-US" dirty="0" smtClean="0">
                <a:effectLst/>
              </a:rPr>
              <a:t> (</a:t>
            </a:r>
            <a:r>
              <a:rPr lang="en-US" dirty="0" err="1" smtClean="0">
                <a:effectLst/>
                <a:hlinkClick r:id="rId3"/>
              </a:rPr>
              <a:t>Guo</a:t>
            </a:r>
            <a:r>
              <a:rPr lang="en-US" dirty="0" smtClean="0">
                <a:effectLst/>
                <a:hlinkClick r:id="rId3"/>
              </a:rPr>
              <a:t> et al., 1993</a:t>
            </a:r>
            <a:r>
              <a:rPr lang="en-US" dirty="0" smtClean="0">
                <a:effectLst/>
              </a:rPr>
              <a:t>), and CYP3A4, which 24- and 25-hydroxylates vitamin D</a:t>
            </a:r>
            <a:r>
              <a:rPr lang="en-US" baseline="-25000" dirty="0" smtClean="0">
                <a:effectLst/>
              </a:rPr>
              <a:t>2</a:t>
            </a:r>
            <a:r>
              <a:rPr lang="en-US" dirty="0" smtClean="0">
                <a:effectLst/>
              </a:rPr>
              <a:t> substrates more efficiently than vitamin D</a:t>
            </a:r>
            <a:r>
              <a:rPr lang="en-US" baseline="-25000" dirty="0" smtClean="0">
                <a:effectLst/>
              </a:rPr>
              <a:t>3</a:t>
            </a:r>
            <a:r>
              <a:rPr lang="en-US" dirty="0" smtClean="0">
                <a:effectLst/>
              </a:rPr>
              <a:t> substrates (</a:t>
            </a:r>
            <a:r>
              <a:rPr lang="en-US" dirty="0" smtClean="0">
                <a:effectLst/>
                <a:hlinkClick r:id="rId3"/>
              </a:rPr>
              <a:t>Gupta et al., 2004</a:t>
            </a:r>
            <a:r>
              <a:rPr lang="en-US" dirty="0" smtClean="0">
                <a:effectLst/>
              </a:rPr>
              <a:t>, </a:t>
            </a:r>
            <a:r>
              <a:rPr lang="en-US" dirty="0" smtClean="0">
                <a:effectLst/>
                <a:hlinkClick r:id="rId3"/>
              </a:rPr>
              <a:t>2005</a:t>
            </a:r>
            <a:r>
              <a:rPr lang="en-US" dirty="0" smtClean="0">
                <a:effectLst/>
              </a:rPr>
              <a:t>) and 23</a:t>
            </a:r>
            <a:r>
              <a:rPr lang="en-US" i="1" dirty="0" smtClean="0">
                <a:effectLst/>
              </a:rPr>
              <a:t>R</a:t>
            </a:r>
            <a:r>
              <a:rPr lang="en-US" dirty="0" smtClean="0">
                <a:effectLst/>
              </a:rPr>
              <a:t>- and 24</a:t>
            </a:r>
            <a:r>
              <a:rPr lang="en-US" i="1" dirty="0" smtClean="0">
                <a:effectLst/>
              </a:rPr>
              <a:t>S</a:t>
            </a:r>
            <a:r>
              <a:rPr lang="en-US" dirty="0" smtClean="0">
                <a:effectLst/>
              </a:rPr>
              <a:t>-hydroxylates 1α,25(OH)</a:t>
            </a:r>
            <a:r>
              <a:rPr lang="en-US" baseline="-25000" dirty="0" smtClean="0">
                <a:effectLst/>
              </a:rPr>
              <a:t>2</a:t>
            </a:r>
            <a:r>
              <a:rPr lang="en-US" dirty="0" smtClean="0">
                <a:effectLst/>
              </a:rPr>
              <a:t>D</a:t>
            </a:r>
            <a:r>
              <a:rPr lang="en-US" baseline="-25000" dirty="0" smtClean="0">
                <a:effectLst/>
              </a:rPr>
              <a:t>3</a:t>
            </a:r>
            <a:r>
              <a:rPr lang="en-US" dirty="0" smtClean="0">
                <a:effectLst/>
              </a:rPr>
              <a:t> (</a:t>
            </a:r>
            <a:r>
              <a:rPr lang="en-US" dirty="0" smtClean="0">
                <a:effectLst/>
                <a:hlinkClick r:id="rId3"/>
              </a:rPr>
              <a:t>Xu et al., 2006</a:t>
            </a:r>
            <a:r>
              <a:rPr lang="en-US" dirty="0" smtClean="0">
                <a:effectLst/>
              </a:rPr>
              <a:t>); the latter enzyme has recently been shown to be selectively induced by 1α,25(OH)</a:t>
            </a:r>
            <a:r>
              <a:rPr lang="en-US" baseline="-25000" dirty="0" smtClean="0">
                <a:effectLst/>
              </a:rPr>
              <a:t>2</a:t>
            </a:r>
            <a:r>
              <a:rPr lang="en-US" dirty="0" smtClean="0">
                <a:effectLst/>
              </a:rPr>
              <a:t>D in the intestine (</a:t>
            </a:r>
            <a:r>
              <a:rPr lang="en-US" dirty="0" smtClean="0">
                <a:effectLst/>
                <a:hlinkClick r:id="rId3"/>
              </a:rPr>
              <a:t>Thompson et al., 2002</a:t>
            </a:r>
            <a:r>
              <a:rPr lang="en-US" dirty="0" smtClean="0">
                <a:effectLst/>
              </a:rPr>
              <a:t>; </a:t>
            </a:r>
            <a:r>
              <a:rPr lang="en-US" dirty="0" smtClean="0">
                <a:effectLst/>
                <a:hlinkClick r:id="rId3"/>
              </a:rPr>
              <a:t>Xu et al., 2006</a:t>
            </a:r>
            <a:r>
              <a:rPr lang="en-US" dirty="0" smtClean="0">
                <a:effectLst/>
              </a:rPr>
              <a:t>). Both CYP27A1 and CYP3A4 are known to have significantly lower </a:t>
            </a:r>
            <a:r>
              <a:rPr lang="en-US" dirty="0" err="1" smtClean="0">
                <a:effectLst/>
              </a:rPr>
              <a:t>Michaelis-Menten</a:t>
            </a:r>
            <a:r>
              <a:rPr lang="en-US" dirty="0" smtClean="0">
                <a:effectLst/>
              </a:rPr>
              <a:t> constants (K</a:t>
            </a:r>
            <a:r>
              <a:rPr lang="en-US" baseline="-25000" dirty="0" smtClean="0">
                <a:effectLst/>
              </a:rPr>
              <a:t>m</a:t>
            </a:r>
            <a:r>
              <a:rPr lang="en-US" dirty="0" smtClean="0">
                <a:effectLst/>
              </a:rPr>
              <a:t> values) for 25OHD</a:t>
            </a:r>
            <a:r>
              <a:rPr lang="en-US" baseline="-25000" dirty="0" smtClean="0">
                <a:effectLst/>
              </a:rPr>
              <a:t>3</a:t>
            </a:r>
            <a:r>
              <a:rPr lang="en-US" dirty="0" smtClean="0">
                <a:effectLst/>
              </a:rPr>
              <a:t> compared with CYP2R1 (</a:t>
            </a:r>
            <a:r>
              <a:rPr lang="en-US" dirty="0" err="1" smtClean="0">
                <a:effectLst/>
                <a:hlinkClick r:id="rId3"/>
              </a:rPr>
              <a:t>Guo</a:t>
            </a:r>
            <a:r>
              <a:rPr lang="en-US" dirty="0" smtClean="0">
                <a:effectLst/>
                <a:hlinkClick r:id="rId3"/>
              </a:rPr>
              <a:t> et al., 1993</a:t>
            </a:r>
            <a:r>
              <a:rPr lang="en-US" dirty="0" smtClean="0">
                <a:effectLst/>
              </a:rPr>
              <a:t>; </a:t>
            </a:r>
            <a:r>
              <a:rPr lang="en-US" dirty="0" smtClean="0">
                <a:effectLst/>
                <a:hlinkClick r:id="rId3"/>
              </a:rPr>
              <a:t>Sawada et al., 2000</a:t>
            </a:r>
            <a:r>
              <a:rPr lang="en-US" dirty="0" smtClean="0">
                <a:effectLst/>
              </a:rPr>
              <a:t>), in the micromole per liter range; this questions their physiological but not their pharmacological relevance. Recent work (</a:t>
            </a:r>
            <a:r>
              <a:rPr lang="en-US" dirty="0" err="1" smtClean="0">
                <a:effectLst/>
                <a:hlinkClick r:id="rId3"/>
              </a:rPr>
              <a:t>Helvig</a:t>
            </a:r>
            <a:r>
              <a:rPr lang="en-US" dirty="0" smtClean="0">
                <a:effectLst/>
                <a:hlinkClick r:id="rId3"/>
              </a:rPr>
              <a:t> et al., 2008</a:t>
            </a:r>
            <a:r>
              <a:rPr lang="en-US" dirty="0" smtClean="0">
                <a:effectLst/>
              </a:rPr>
              <a:t>; </a:t>
            </a:r>
            <a:r>
              <a:rPr lang="en-US" dirty="0" smtClean="0">
                <a:effectLst/>
                <a:hlinkClick r:id="rId3"/>
              </a:rPr>
              <a:t>Jones et al., 2009</a:t>
            </a:r>
            <a:r>
              <a:rPr lang="en-US" dirty="0" smtClean="0">
                <a:effectLst/>
              </a:rPr>
              <a:t>) has shown that both human intestinal </a:t>
            </a:r>
            <a:r>
              <a:rPr lang="en-US" dirty="0" err="1" smtClean="0">
                <a:effectLst/>
              </a:rPr>
              <a:t>microsomes</a:t>
            </a:r>
            <a:r>
              <a:rPr lang="en-US" dirty="0" smtClean="0">
                <a:effectLst/>
              </a:rPr>
              <a:t> and recombinant CYP3A4 protein break down 1α,25(OH)</a:t>
            </a:r>
            <a:r>
              <a:rPr lang="en-US" baseline="-25000" dirty="0" smtClean="0">
                <a:effectLst/>
              </a:rPr>
              <a:t>2</a:t>
            </a:r>
            <a:r>
              <a:rPr lang="en-US" dirty="0" smtClean="0">
                <a:effectLst/>
              </a:rPr>
              <a:t>D</a:t>
            </a:r>
            <a:r>
              <a:rPr lang="en-US" baseline="-25000" dirty="0" smtClean="0">
                <a:effectLst/>
              </a:rPr>
              <a:t>2</a:t>
            </a:r>
            <a:r>
              <a:rPr lang="en-US" dirty="0" smtClean="0">
                <a:effectLst/>
              </a:rPr>
              <a:t> at a significantly faster rate than 1α,25(OH)</a:t>
            </a:r>
            <a:r>
              <a:rPr lang="en-US" baseline="-25000" dirty="0" smtClean="0">
                <a:effectLst/>
              </a:rPr>
              <a:t>2</a:t>
            </a:r>
            <a:r>
              <a:rPr lang="en-US" dirty="0" smtClean="0">
                <a:effectLst/>
              </a:rPr>
              <a:t>D</a:t>
            </a:r>
            <a:r>
              <a:rPr lang="en-US" baseline="-25000" dirty="0" smtClean="0">
                <a:effectLst/>
              </a:rPr>
              <a:t>3</a:t>
            </a:r>
            <a:r>
              <a:rPr lang="en-US" dirty="0" smtClean="0">
                <a:effectLst/>
              </a:rPr>
              <a:t>, suggesting that this non-specific </a:t>
            </a:r>
            <a:r>
              <a:rPr lang="en-US" dirty="0" smtClean="0">
                <a:effectLst/>
                <a:hlinkClick r:id="rId22"/>
              </a:rPr>
              <a:t>CYP</a:t>
            </a:r>
            <a:r>
              <a:rPr lang="en-US" dirty="0" smtClean="0">
                <a:effectLst/>
              </a:rPr>
              <a:t> might limit vitamin D</a:t>
            </a:r>
            <a:r>
              <a:rPr lang="en-US" baseline="-25000" dirty="0" smtClean="0">
                <a:effectLst/>
              </a:rPr>
              <a:t>2</a:t>
            </a:r>
            <a:r>
              <a:rPr lang="en-US" dirty="0" smtClean="0">
                <a:effectLst/>
              </a:rPr>
              <a:t> action preferentially in target cells, where it is expressed and when the substrate is in the pharmacological dose range. The same type of mechanism involving differential induction of non-specific CYPs may underlie the occasional reports of co-administered drug classes, such as anti-</a:t>
            </a:r>
            <a:r>
              <a:rPr lang="en-US" dirty="0" err="1" smtClean="0">
                <a:effectLst/>
              </a:rPr>
              <a:t>convulsants</a:t>
            </a:r>
            <a:r>
              <a:rPr lang="en-US" dirty="0" smtClean="0">
                <a:effectLst/>
              </a:rPr>
              <a:t> (</a:t>
            </a:r>
            <a:r>
              <a:rPr lang="en-US" dirty="0" smtClean="0">
                <a:effectLst/>
                <a:hlinkClick r:id="rId3"/>
              </a:rPr>
              <a:t>Christiansen et al., 1975</a:t>
            </a:r>
            <a:r>
              <a:rPr lang="en-US" dirty="0" smtClean="0">
                <a:effectLst/>
              </a:rPr>
              <a:t>; </a:t>
            </a:r>
            <a:r>
              <a:rPr lang="en-US" dirty="0" err="1" smtClean="0">
                <a:effectLst/>
                <a:hlinkClick r:id="rId3"/>
              </a:rPr>
              <a:t>Tjellesen</a:t>
            </a:r>
            <a:r>
              <a:rPr lang="en-US" dirty="0" smtClean="0">
                <a:effectLst/>
                <a:hlinkClick r:id="rId3"/>
              </a:rPr>
              <a:t> et al., 1985</a:t>
            </a:r>
            <a:r>
              <a:rPr lang="en-US" dirty="0" smtClean="0">
                <a:effectLst/>
              </a:rPr>
              <a:t>; </a:t>
            </a:r>
            <a:r>
              <a:rPr lang="en-US" dirty="0" err="1" smtClean="0">
                <a:effectLst/>
                <a:hlinkClick r:id="rId3"/>
              </a:rPr>
              <a:t>Hosseinpour</a:t>
            </a:r>
            <a:r>
              <a:rPr lang="en-US" dirty="0" smtClean="0">
                <a:effectLst/>
                <a:hlinkClick r:id="rId3"/>
              </a:rPr>
              <a:t> et al., 2007</a:t>
            </a:r>
            <a:r>
              <a:rPr lang="en-US" dirty="0" smtClean="0">
                <a:effectLst/>
              </a:rPr>
              <a:t>), causing accelerated degradation of one vitamin D form over the other.</a:t>
            </a:r>
          </a:p>
          <a:p>
            <a:r>
              <a:rPr lang="en-US" b="1" dirty="0" smtClean="0"/>
              <a:t>Storage</a:t>
            </a:r>
          </a:p>
          <a:p>
            <a:r>
              <a:rPr lang="en-US" dirty="0" smtClean="0">
                <a:effectLst/>
                <a:hlinkClick r:id="rId24"/>
              </a:rPr>
              <a:t>Adipose tissue</a:t>
            </a:r>
            <a:r>
              <a:rPr lang="en-US" dirty="0" smtClean="0">
                <a:effectLst/>
              </a:rPr>
              <a:t> stores of vitamin D probably represent “non-specific” stores sequestered because of the hydrophobic nature of vitamin D, but the extent to which the processes of accumulation or mobilization are regulated by normal physiological mechanisms remains unknown at this time. </a:t>
            </a:r>
            <a:r>
              <a:rPr lang="en-US" dirty="0" err="1" smtClean="0">
                <a:effectLst/>
                <a:hlinkClick r:id="rId3"/>
              </a:rPr>
              <a:t>Rosenstreich</a:t>
            </a:r>
            <a:r>
              <a:rPr lang="en-US" dirty="0" smtClean="0">
                <a:effectLst/>
                <a:hlinkClick r:id="rId3"/>
              </a:rPr>
              <a:t> et al. (1971)</a:t>
            </a:r>
            <a:r>
              <a:rPr lang="en-US" dirty="0" smtClean="0">
                <a:effectLst/>
              </a:rPr>
              <a:t> first identified adipose tissue as the primary site of vitamin D accumulation from experiments in which radiolabeled vitamin D was administered to vitamin D–deficient rats. Tissue levels of radioactivity measured during vitamin D repletion and during a subsequent period of deprivation showed that adipose tissue acquired the greatest quantity of radioactive compound and had the slowest rate of release. Work by </a:t>
            </a:r>
            <a:r>
              <a:rPr lang="en-US" dirty="0" err="1" smtClean="0">
                <a:effectLst/>
                <a:hlinkClick r:id="rId3"/>
              </a:rPr>
              <a:t>Liel</a:t>
            </a:r>
            <a:r>
              <a:rPr lang="en-US" dirty="0" smtClean="0">
                <a:effectLst/>
                <a:hlinkClick r:id="rId3"/>
              </a:rPr>
              <a:t> et al. (1988)</a:t>
            </a:r>
            <a:r>
              <a:rPr lang="en-US" dirty="0" smtClean="0">
                <a:effectLst/>
              </a:rPr>
              <a:t> suggested that there was enhanced uptake and clearance of vitamin D by adipose tissue in obese subjects compared with those of normal weights. Similarly, </a:t>
            </a:r>
            <a:r>
              <a:rPr lang="en-US" dirty="0" err="1" smtClean="0">
                <a:effectLst/>
                <a:hlinkClick r:id="rId3"/>
              </a:rPr>
              <a:t>Wortsman</a:t>
            </a:r>
            <a:r>
              <a:rPr lang="en-US" dirty="0" smtClean="0">
                <a:effectLst/>
                <a:hlinkClick r:id="rId3"/>
              </a:rPr>
              <a:t> et al. (2000)</a:t>
            </a:r>
            <a:r>
              <a:rPr lang="en-US" dirty="0" smtClean="0">
                <a:effectLst/>
              </a:rPr>
              <a:t> concluded that in obese subjects, vitamin D was stored in adipose tissue and not released when needed. Finally, </a:t>
            </a:r>
            <a:r>
              <a:rPr lang="en-US" dirty="0" smtClean="0">
                <a:effectLst/>
                <a:hlinkClick r:id="rId3"/>
              </a:rPr>
              <a:t>Blum et al. (2008)</a:t>
            </a:r>
            <a:r>
              <a:rPr lang="en-US" dirty="0" smtClean="0">
                <a:effectLst/>
              </a:rPr>
              <a:t> found that, in elderly subjects supplemented with 700 </a:t>
            </a:r>
            <a:r>
              <a:rPr lang="en-US" dirty="0" smtClean="0">
                <a:effectLst/>
                <a:hlinkClick r:id="rId13"/>
              </a:rPr>
              <a:t>IU</a:t>
            </a:r>
            <a:r>
              <a:rPr lang="en-US" dirty="0" smtClean="0">
                <a:effectLst/>
              </a:rPr>
              <a:t> of vitamin D per day, for every additional 15 kg of weight above “normal” at baseline, the mean adjusted change in 25OHD level was approximately 10 </a:t>
            </a:r>
            <a:r>
              <a:rPr lang="en-US" dirty="0" err="1" smtClean="0">
                <a:effectLst/>
              </a:rPr>
              <a:t>nmol</a:t>
            </a:r>
            <a:r>
              <a:rPr lang="en-US" dirty="0" smtClean="0">
                <a:effectLst/>
              </a:rPr>
              <a:t>/L lower after 1 year of supplementation. The authors estimated that in order for subjects with body mass indexes (BMIs) above the normal range to obtain an increase in serum 25OHD level similar to that of subjects with weight in the normal range, an additional 17 percent increase in vitamin D above the administered dose of 700 IU/day would be needed for every 10 kg increase in body weight above baseline in their study population.</a:t>
            </a:r>
          </a:p>
          <a:p>
            <a:r>
              <a:rPr lang="en-US" dirty="0" smtClean="0">
                <a:effectLst/>
              </a:rPr>
              <a:t>The implication of these studies is that vitamin D deposited in fat tissue is not readily available, and obese individuals may require larger than usual doses of vitamin D supplements to achieve a serum 25OHD level comparable to that of their normal weight counterparts. In support of the hypothesis that vitamin D is stored in adipose tissues, weight reduction studies show that serum 25OHD levels rise when obese individuals lose body fat (</a:t>
            </a:r>
            <a:r>
              <a:rPr lang="en-US" dirty="0" err="1" smtClean="0">
                <a:effectLst/>
                <a:hlinkClick r:id="rId3"/>
              </a:rPr>
              <a:t>Riedt</a:t>
            </a:r>
            <a:r>
              <a:rPr lang="en-US" dirty="0" smtClean="0">
                <a:effectLst/>
                <a:hlinkClick r:id="rId3"/>
              </a:rPr>
              <a:t> et al., 2005</a:t>
            </a:r>
            <a:r>
              <a:rPr lang="en-US" dirty="0" smtClean="0">
                <a:effectLst/>
              </a:rPr>
              <a:t>; </a:t>
            </a:r>
            <a:r>
              <a:rPr lang="en-US" dirty="0" err="1" smtClean="0">
                <a:effectLst/>
                <a:hlinkClick r:id="rId3"/>
              </a:rPr>
              <a:t>Zitterman</a:t>
            </a:r>
            <a:r>
              <a:rPr lang="en-US" dirty="0" smtClean="0">
                <a:effectLst/>
                <a:hlinkClick r:id="rId3"/>
              </a:rPr>
              <a:t> et al., 2009</a:t>
            </a:r>
            <a:r>
              <a:rPr lang="en-US" dirty="0" smtClean="0">
                <a:effectLst/>
              </a:rPr>
              <a:t>; </a:t>
            </a:r>
            <a:r>
              <a:rPr lang="en-US" dirty="0" err="1" smtClean="0">
                <a:effectLst/>
                <a:hlinkClick r:id="rId3"/>
              </a:rPr>
              <a:t>Tzotzas</a:t>
            </a:r>
            <a:r>
              <a:rPr lang="en-US" dirty="0" smtClean="0">
                <a:effectLst/>
                <a:hlinkClick r:id="rId3"/>
              </a:rPr>
              <a:t> et al., 2010</a:t>
            </a:r>
            <a:r>
              <a:rPr lang="en-US" dirty="0" smtClean="0">
                <a:effectLst/>
              </a:rPr>
              <a:t>). Conclusive statements regarding changes in serum 25OHD levels after gastric bypass surgery cannot be made, as a result of confounding factors, such as weight change, possible malabsorption, and diet. There is evidence of a rise in serum 25OHD levels after surgery (</a:t>
            </a:r>
            <a:r>
              <a:rPr lang="en-US" dirty="0" err="1" smtClean="0">
                <a:effectLst/>
                <a:hlinkClick r:id="rId3"/>
              </a:rPr>
              <a:t>Mahdy</a:t>
            </a:r>
            <a:r>
              <a:rPr lang="en-US" dirty="0" smtClean="0">
                <a:effectLst/>
                <a:hlinkClick r:id="rId3"/>
              </a:rPr>
              <a:t> et al., 2008</a:t>
            </a:r>
            <a:r>
              <a:rPr lang="en-US" dirty="0" smtClean="0">
                <a:effectLst/>
              </a:rPr>
              <a:t>; </a:t>
            </a:r>
            <a:r>
              <a:rPr lang="en-US" dirty="0" err="1" smtClean="0">
                <a:effectLst/>
                <a:hlinkClick r:id="rId3"/>
              </a:rPr>
              <a:t>Aasheim</a:t>
            </a:r>
            <a:r>
              <a:rPr lang="en-US" dirty="0" smtClean="0">
                <a:effectLst/>
                <a:hlinkClick r:id="rId3"/>
              </a:rPr>
              <a:t> et al., 2009</a:t>
            </a:r>
            <a:r>
              <a:rPr lang="en-US" dirty="0" smtClean="0">
                <a:effectLst/>
              </a:rPr>
              <a:t>; </a:t>
            </a:r>
            <a:r>
              <a:rPr lang="en-US" dirty="0" err="1" smtClean="0">
                <a:effectLst/>
                <a:hlinkClick r:id="rId3"/>
              </a:rPr>
              <a:t>Goldner</a:t>
            </a:r>
            <a:r>
              <a:rPr lang="en-US" dirty="0" smtClean="0">
                <a:effectLst/>
                <a:hlinkClick r:id="rId3"/>
              </a:rPr>
              <a:t> et al., 2009</a:t>
            </a:r>
            <a:r>
              <a:rPr lang="en-US" dirty="0" smtClean="0">
                <a:effectLst/>
              </a:rPr>
              <a:t>; </a:t>
            </a:r>
            <a:r>
              <a:rPr lang="en-US" dirty="0" smtClean="0">
                <a:effectLst/>
                <a:hlinkClick r:id="rId3"/>
              </a:rPr>
              <a:t>Bruno et al., 2010</a:t>
            </a:r>
            <a:r>
              <a:rPr lang="en-US" dirty="0" smtClean="0">
                <a:effectLst/>
              </a:rPr>
              <a:t>), as well as evidence that there is no change after surgery (</a:t>
            </a:r>
            <a:r>
              <a:rPr lang="en-US" dirty="0" err="1" smtClean="0">
                <a:effectLst/>
                <a:hlinkClick r:id="rId3"/>
              </a:rPr>
              <a:t>Riedt</a:t>
            </a:r>
            <a:r>
              <a:rPr lang="en-US" dirty="0" smtClean="0">
                <a:effectLst/>
                <a:hlinkClick r:id="rId3"/>
              </a:rPr>
              <a:t> et al., 2006</a:t>
            </a:r>
            <a:r>
              <a:rPr lang="en-US" dirty="0" smtClean="0">
                <a:effectLst/>
              </a:rPr>
              <a:t>; Fleischer et al., 2008; </a:t>
            </a:r>
            <a:r>
              <a:rPr lang="en-US" dirty="0" err="1" smtClean="0">
                <a:effectLst/>
                <a:hlinkClick r:id="rId3"/>
              </a:rPr>
              <a:t>Valderas</a:t>
            </a:r>
            <a:r>
              <a:rPr lang="en-US" dirty="0" smtClean="0">
                <a:effectLst/>
                <a:hlinkClick r:id="rId3"/>
              </a:rPr>
              <a:t> et al., 2009</a:t>
            </a:r>
            <a:r>
              <a:rPr lang="en-US" dirty="0" smtClean="0">
                <a:effectLst/>
              </a:rPr>
              <a:t>). </a:t>
            </a:r>
            <a:r>
              <a:rPr lang="en-US" dirty="0" err="1" smtClean="0">
                <a:effectLst/>
                <a:hlinkClick r:id="rId3"/>
              </a:rPr>
              <a:t>Gehrer</a:t>
            </a:r>
            <a:r>
              <a:rPr lang="en-US" dirty="0" smtClean="0">
                <a:effectLst/>
                <a:hlinkClick r:id="rId3"/>
              </a:rPr>
              <a:t> et al. (2010)</a:t>
            </a:r>
            <a:r>
              <a:rPr lang="en-US" dirty="0" smtClean="0">
                <a:effectLst/>
              </a:rPr>
              <a:t> indicated that serum 25OHD levels decrease after gastric bypass surgery, although the quality of the methods used is questionable.</a:t>
            </a:r>
          </a:p>
          <a:p>
            <a:r>
              <a:rPr lang="en-US" b="1" dirty="0" smtClean="0"/>
              <a:t>Excretion</a:t>
            </a:r>
          </a:p>
          <a:p>
            <a:r>
              <a:rPr lang="en-US" dirty="0" smtClean="0">
                <a:effectLst/>
              </a:rPr>
              <a:t>As described previously, the products of vitamin D metabolism are excreted through the bile into the feces, and very little is eliminated through the urine. This is in part due to renal reuptake of vitamin D metabolites bound to </a:t>
            </a:r>
            <a:r>
              <a:rPr lang="en-US" dirty="0" smtClean="0">
                <a:effectLst/>
                <a:hlinkClick r:id="rId8"/>
              </a:rPr>
              <a:t>DBP</a:t>
            </a:r>
            <a:r>
              <a:rPr lang="en-US" dirty="0" smtClean="0">
                <a:effectLst/>
              </a:rPr>
              <a:t>, as mediated by the </a:t>
            </a:r>
            <a:r>
              <a:rPr lang="en-US" dirty="0" err="1" smtClean="0">
                <a:effectLst/>
              </a:rPr>
              <a:t>cubilin</a:t>
            </a:r>
            <a:r>
              <a:rPr lang="en-US" dirty="0" smtClean="0">
                <a:effectLst/>
              </a:rPr>
              <a:t>–</a:t>
            </a:r>
            <a:r>
              <a:rPr lang="en-US" dirty="0" err="1" smtClean="0">
                <a:effectLst/>
              </a:rPr>
              <a:t>megalin</a:t>
            </a:r>
            <a:r>
              <a:rPr lang="en-US" dirty="0" smtClean="0">
                <a:effectLst/>
              </a:rPr>
              <a:t> receptor system (</a:t>
            </a:r>
            <a:r>
              <a:rPr lang="en-US" dirty="0" err="1" smtClean="0">
                <a:effectLst/>
                <a:hlinkClick r:id="rId3"/>
              </a:rPr>
              <a:t>Willnow</a:t>
            </a:r>
            <a:r>
              <a:rPr lang="en-US" dirty="0" smtClean="0">
                <a:effectLst/>
                <a:hlinkClick r:id="rId3"/>
              </a:rPr>
              <a:t> and </a:t>
            </a:r>
            <a:r>
              <a:rPr lang="en-US" dirty="0" err="1" smtClean="0">
                <a:effectLst/>
                <a:hlinkClick r:id="rId3"/>
              </a:rPr>
              <a:t>Nykjaer</a:t>
            </a:r>
            <a:r>
              <a:rPr lang="en-US" dirty="0" smtClean="0">
                <a:effectLst/>
                <a:hlinkClick r:id="rId3"/>
              </a:rPr>
              <a:t>, 2005</a:t>
            </a:r>
            <a:r>
              <a:rPr lang="en-US" dirty="0" smtClean="0">
                <a:effectLst/>
              </a:rPr>
              <a:t>).</a:t>
            </a:r>
          </a:p>
          <a:p>
            <a:r>
              <a:rPr lang="en-US" b="1" dirty="0" smtClean="0"/>
              <a:t>Excess Intake</a:t>
            </a:r>
          </a:p>
          <a:p>
            <a:r>
              <a:rPr lang="en-US" dirty="0" smtClean="0">
                <a:effectLst/>
              </a:rPr>
              <a:t>Excess intake of vitamin D—but not sun exposure, which is associated with a series of thermal and </a:t>
            </a:r>
            <a:r>
              <a:rPr lang="en-US" dirty="0" err="1" smtClean="0">
                <a:effectLst/>
              </a:rPr>
              <a:t>photoisomerization</a:t>
            </a:r>
            <a:r>
              <a:rPr lang="en-US" dirty="0" smtClean="0">
                <a:effectLst/>
              </a:rPr>
              <a:t> reactions (see </a:t>
            </a:r>
            <a:r>
              <a:rPr lang="en-US" dirty="0" smtClean="0">
                <a:effectLst/>
                <a:hlinkClick r:id="rId19"/>
              </a:rPr>
              <a:t>Figure 3-2</a:t>
            </a:r>
            <a:r>
              <a:rPr lang="en-US" dirty="0" smtClean="0">
                <a:effectLst/>
              </a:rPr>
              <a:t>) —can lead to a state of vitamin D “intoxication” or “</a:t>
            </a:r>
            <a:r>
              <a:rPr lang="en-US" dirty="0" err="1" smtClean="0">
                <a:effectLst/>
              </a:rPr>
              <a:t>hypervitaminosis</a:t>
            </a:r>
            <a:r>
              <a:rPr lang="en-US" dirty="0" smtClean="0">
                <a:effectLst/>
              </a:rPr>
              <a:t> D.” Chemically synthesized vitamin D became available late in the third decade of the 20th century; reports of vitamin D intoxication were first found from 1928 to 1932 and continued throughout most of the 20th century (</a:t>
            </a:r>
            <a:r>
              <a:rPr lang="en-US" dirty="0" smtClean="0">
                <a:effectLst/>
                <a:hlinkClick r:id="rId3"/>
              </a:rPr>
              <a:t>DeLuca, 2009</a:t>
            </a:r>
            <a:r>
              <a:rPr lang="en-US" dirty="0" smtClean="0">
                <a:effectLst/>
              </a:rPr>
              <a:t>). The condition of </a:t>
            </a:r>
            <a:r>
              <a:rPr lang="en-US" dirty="0" err="1" smtClean="0">
                <a:effectLst/>
              </a:rPr>
              <a:t>hypervitaminosis</a:t>
            </a:r>
            <a:r>
              <a:rPr lang="en-US" dirty="0" smtClean="0">
                <a:effectLst/>
              </a:rPr>
              <a:t> D leads to hypercalcemia and eventually to soft tissue calcification and resultant renal and cardiovascular damage (</a:t>
            </a:r>
            <a:r>
              <a:rPr lang="en-US" dirty="0" smtClean="0">
                <a:effectLst/>
                <a:hlinkClick r:id="rId3"/>
              </a:rPr>
              <a:t>DeLuca, 1974</a:t>
            </a:r>
            <a:r>
              <a:rPr lang="en-US" dirty="0" smtClean="0">
                <a:effectLst/>
              </a:rPr>
              <a:t>). In the case of animal models, at necropsy, vitamin D–intoxicated rats show widespread calcification of organs and tissues. The form of the vitamin implicated in the intoxication is 25OHD (</a:t>
            </a:r>
            <a:r>
              <a:rPr lang="en-US" dirty="0" err="1" smtClean="0">
                <a:effectLst/>
                <a:hlinkClick r:id="rId3"/>
              </a:rPr>
              <a:t>Vieth</a:t>
            </a:r>
            <a:r>
              <a:rPr lang="en-US" dirty="0" smtClean="0">
                <a:effectLst/>
                <a:hlinkClick r:id="rId3"/>
              </a:rPr>
              <a:t>, 1990</a:t>
            </a:r>
            <a:r>
              <a:rPr lang="en-US" dirty="0" smtClean="0">
                <a:effectLst/>
              </a:rPr>
              <a:t>; </a:t>
            </a:r>
            <a:r>
              <a:rPr lang="en-US" dirty="0" smtClean="0">
                <a:effectLst/>
                <a:hlinkClick r:id="rId3"/>
              </a:rPr>
              <a:t>Jones, 2008</a:t>
            </a:r>
            <a:r>
              <a:rPr lang="en-US" dirty="0" smtClean="0">
                <a:effectLst/>
              </a:rPr>
              <a:t>). In fact, it has been shown in dietary supplementation studies using the CYP27B1 knockout mouse, which is incapable of making calcitriol, sufficiently high concentrations of serum levels of 25OHD can cause changes in vitamin D–dependent general expression even in the absence of calcitriol (Rowling et al., 2007; </a:t>
            </a:r>
            <a:r>
              <a:rPr lang="en-US" dirty="0" smtClean="0">
                <a:effectLst/>
                <a:hlinkClick r:id="rId3"/>
              </a:rPr>
              <a:t>Fleet et al., 2008</a:t>
            </a:r>
            <a:r>
              <a:rPr lang="en-US" dirty="0" smtClean="0">
                <a:effectLst/>
              </a:rPr>
              <a:t>).</a:t>
            </a:r>
          </a:p>
          <a:p>
            <a:r>
              <a:rPr lang="en-US" dirty="0" smtClean="0">
                <a:hlinkClick r:id="rId3" tooltip="Go to other sections in this page"/>
              </a:rPr>
              <a:t>Go to:</a:t>
            </a:r>
            <a:endParaRPr lang="en-US" dirty="0" smtClean="0"/>
          </a:p>
          <a:p>
            <a:r>
              <a:rPr lang="en-US" b="1" dirty="0" smtClean="0"/>
              <a:t>FUNCTIONS AND PHYSIOLOGICAL ACTIONS OF VITAMIN D</a:t>
            </a:r>
          </a:p>
          <a:p>
            <a:r>
              <a:rPr lang="en-US" b="1" dirty="0" smtClean="0"/>
              <a:t>Calcium and Phosphate Homeostasis</a:t>
            </a:r>
          </a:p>
          <a:p>
            <a:r>
              <a:rPr lang="en-US" dirty="0" smtClean="0">
                <a:effectLst/>
              </a:rPr>
              <a:t>The dominant function of vitamin D in its hormonal form (calcitriol or </a:t>
            </a:r>
            <a:r>
              <a:rPr lang="en-US" dirty="0" smtClean="0">
                <a:effectLst/>
                <a:hlinkClick r:id="rId7"/>
              </a:rPr>
              <a:t>1,25-dihydroxyvitamin D</a:t>
            </a:r>
            <a:r>
              <a:rPr lang="en-US" dirty="0" smtClean="0">
                <a:effectLst/>
              </a:rPr>
              <a:t>) is the elevation of plasma calcium and phosphate levels, which are required for mineralization of bone (</a:t>
            </a:r>
            <a:r>
              <a:rPr lang="en-US" dirty="0" smtClean="0">
                <a:effectLst/>
                <a:hlinkClick r:id="rId3"/>
              </a:rPr>
              <a:t>DeLuca, 1979b</a:t>
            </a:r>
            <a:r>
              <a:rPr lang="en-US" dirty="0" smtClean="0">
                <a:effectLst/>
              </a:rPr>
              <a:t>; </a:t>
            </a:r>
            <a:r>
              <a:rPr lang="en-US" dirty="0" err="1" smtClean="0">
                <a:effectLst/>
                <a:hlinkClick r:id="rId3"/>
              </a:rPr>
              <a:t>Holick</a:t>
            </a:r>
            <a:r>
              <a:rPr lang="en-US" dirty="0" smtClean="0">
                <a:effectLst/>
                <a:hlinkClick r:id="rId3"/>
              </a:rPr>
              <a:t>, 1996</a:t>
            </a:r>
            <a:r>
              <a:rPr lang="en-US" dirty="0" smtClean="0">
                <a:effectLst/>
              </a:rPr>
              <a:t>). Furthermore, the elevation of plasma calcium to normal levels is also required for the functioning of the neuromuscular junction as well as vasodilatation, nerve transmission, and hormonal secretion.</a:t>
            </a:r>
          </a:p>
          <a:p>
            <a:r>
              <a:rPr lang="en-US" dirty="0" smtClean="0">
                <a:effectLst/>
                <a:hlinkClick r:id="rId23"/>
              </a:rPr>
              <a:t>Calcitriol</a:t>
            </a:r>
            <a:r>
              <a:rPr lang="en-US" dirty="0" smtClean="0">
                <a:effectLst/>
              </a:rPr>
              <a:t>—functioning as part of the endocrine system for maintaining serum calcium levels as outlined in </a:t>
            </a:r>
            <a:r>
              <a:rPr lang="en-US" dirty="0" smtClean="0">
                <a:effectLst/>
                <a:hlinkClick r:id="rId25"/>
              </a:rPr>
              <a:t>Chapter 2</a:t>
            </a:r>
            <a:r>
              <a:rPr lang="en-US" dirty="0" smtClean="0">
                <a:effectLst/>
              </a:rPr>
              <a:t>—elevates plasma ionized calcium levels to the normal range by three different mechanisms (see </a:t>
            </a:r>
            <a:r>
              <a:rPr lang="en-US" dirty="0" smtClean="0">
                <a:effectLst/>
                <a:hlinkClick r:id="rId26"/>
              </a:rPr>
              <a:t>Figure 2-1</a:t>
            </a:r>
            <a:r>
              <a:rPr lang="en-US" dirty="0" smtClean="0">
                <a:effectLst/>
              </a:rPr>
              <a:t> in </a:t>
            </a:r>
            <a:r>
              <a:rPr lang="en-US" dirty="0" smtClean="0">
                <a:effectLst/>
                <a:hlinkClick r:id="rId25"/>
              </a:rPr>
              <a:t>Chapter 2</a:t>
            </a:r>
            <a:r>
              <a:rPr lang="en-US" dirty="0" smtClean="0">
                <a:effectLst/>
              </a:rPr>
              <a:t>). The first mechanism, which does not require </a:t>
            </a:r>
            <a:r>
              <a:rPr lang="en-US" dirty="0" smtClean="0">
                <a:effectLst/>
                <a:hlinkClick r:id="rId9"/>
              </a:rPr>
              <a:t>PTH</a:t>
            </a:r>
            <a:r>
              <a:rPr lang="en-US" dirty="0" smtClean="0">
                <a:effectLst/>
              </a:rPr>
              <a:t>, is the well-established role of calcitriol in stimulating intestinal calcium absorption throughout the entire length of the intestine, although its greatest activity is in the duodenum and jejunum. It is clear that calcitriol directly stimulates intestinal calcium and, independently, phosphate absorption.</a:t>
            </a:r>
          </a:p>
          <a:p>
            <a:r>
              <a:rPr lang="en-US" dirty="0" smtClean="0">
                <a:effectLst/>
              </a:rPr>
              <a:t>In the second mechanism, calcitriol plays an essential role in the mobilization of calcium from bone, a process requiring </a:t>
            </a:r>
            <a:r>
              <a:rPr lang="en-US" dirty="0" smtClean="0">
                <a:effectLst/>
                <a:hlinkClick r:id="rId9"/>
              </a:rPr>
              <a:t>PTH</a:t>
            </a:r>
            <a:r>
              <a:rPr lang="en-US" dirty="0" smtClean="0">
                <a:effectLst/>
              </a:rPr>
              <a:t> (</a:t>
            </a:r>
            <a:r>
              <a:rPr lang="en-US" dirty="0" err="1" smtClean="0">
                <a:effectLst/>
                <a:hlinkClick r:id="rId3"/>
              </a:rPr>
              <a:t>Garabedian</a:t>
            </a:r>
            <a:r>
              <a:rPr lang="en-US" dirty="0" smtClean="0">
                <a:effectLst/>
                <a:hlinkClick r:id="rId3"/>
              </a:rPr>
              <a:t> et al., 1972</a:t>
            </a:r>
            <a:r>
              <a:rPr lang="en-US" dirty="0" smtClean="0">
                <a:effectLst/>
              </a:rPr>
              <a:t>; </a:t>
            </a:r>
            <a:r>
              <a:rPr lang="en-US" dirty="0" smtClean="0">
                <a:effectLst/>
                <a:hlinkClick r:id="rId3"/>
              </a:rPr>
              <a:t>Lips, 2006</a:t>
            </a:r>
            <a:r>
              <a:rPr lang="en-US" dirty="0" smtClean="0">
                <a:effectLst/>
              </a:rPr>
              <a:t>). It induces the formation and activation of the osteoclast to function in the mobilization of calcium from bone, as discussed in </a:t>
            </a:r>
            <a:r>
              <a:rPr lang="en-US" dirty="0" smtClean="0">
                <a:effectLst/>
                <a:hlinkClick r:id="rId25"/>
              </a:rPr>
              <a:t>Chapter 2</a:t>
            </a:r>
            <a:r>
              <a:rPr lang="en-US" dirty="0" smtClean="0">
                <a:effectLst/>
              </a:rPr>
              <a:t>. In short, calcitriol facilitates the formation of osteoclasts by stimulating the secretion of a protein called receptor activator for nuclear factor κ B (</a:t>
            </a:r>
            <a:r>
              <a:rPr lang="en-US" dirty="0" smtClean="0">
                <a:effectLst/>
                <a:hlinkClick r:id="rId27"/>
              </a:rPr>
              <a:t>RANK</a:t>
            </a:r>
            <a:r>
              <a:rPr lang="en-US" dirty="0" smtClean="0">
                <a:effectLst/>
              </a:rPr>
              <a:t>) ligand, which, in turn, is responsible for </a:t>
            </a:r>
            <a:r>
              <a:rPr lang="en-US" dirty="0" err="1" smtClean="0">
                <a:effectLst/>
              </a:rPr>
              <a:t>osteoclastogenesis</a:t>
            </a:r>
            <a:r>
              <a:rPr lang="en-US" dirty="0" smtClean="0">
                <a:effectLst/>
              </a:rPr>
              <a:t> and bone resorption (</a:t>
            </a:r>
            <a:r>
              <a:rPr lang="en-US" dirty="0" err="1" smtClean="0">
                <a:effectLst/>
                <a:hlinkClick r:id="rId3"/>
              </a:rPr>
              <a:t>Suda</a:t>
            </a:r>
            <a:r>
              <a:rPr lang="en-US" dirty="0" smtClean="0">
                <a:effectLst/>
                <a:hlinkClick r:id="rId3"/>
              </a:rPr>
              <a:t> et al., 1992</a:t>
            </a:r>
            <a:r>
              <a:rPr lang="en-US" dirty="0" smtClean="0">
                <a:effectLst/>
              </a:rPr>
              <a:t>; </a:t>
            </a:r>
            <a:r>
              <a:rPr lang="en-US" dirty="0" smtClean="0">
                <a:effectLst/>
                <a:hlinkClick r:id="rId3"/>
              </a:rPr>
              <a:t>Yasuda et al., 2005</a:t>
            </a:r>
            <a:r>
              <a:rPr lang="en-US" dirty="0" smtClean="0">
                <a:effectLst/>
              </a:rPr>
              <a:t>).</a:t>
            </a:r>
          </a:p>
          <a:p>
            <a:r>
              <a:rPr lang="en-US" dirty="0" smtClean="0">
                <a:effectLst/>
              </a:rPr>
              <a:t>In the third mechanism, calcitriol together with </a:t>
            </a:r>
            <a:r>
              <a:rPr lang="en-US" dirty="0" smtClean="0">
                <a:effectLst/>
                <a:hlinkClick r:id="rId9"/>
              </a:rPr>
              <a:t>PTH</a:t>
            </a:r>
            <a:r>
              <a:rPr lang="en-US" dirty="0" smtClean="0">
                <a:effectLst/>
              </a:rPr>
              <a:t> stimulates the renal distal tubule reabsorption of calcium, ensuring retention of calcium by the kidney when calcium is needed (</a:t>
            </a:r>
            <a:r>
              <a:rPr lang="en-US" dirty="0" smtClean="0">
                <a:effectLst/>
                <a:hlinkClick r:id="rId3"/>
              </a:rPr>
              <a:t>Sutton et al., 1976</a:t>
            </a:r>
            <a:r>
              <a:rPr lang="en-US" dirty="0" smtClean="0">
                <a:effectLst/>
              </a:rPr>
              <a:t>; </a:t>
            </a:r>
            <a:r>
              <a:rPr lang="en-US" dirty="0" smtClean="0">
                <a:effectLst/>
                <a:hlinkClick r:id="rId3"/>
              </a:rPr>
              <a:t>Yamamoto et al., 1984</a:t>
            </a:r>
            <a:r>
              <a:rPr lang="en-US" dirty="0" smtClean="0">
                <a:effectLst/>
              </a:rPr>
              <a:t>). These well-known functions dominate vitamin D physiology and many of the functional proteins involved in these processes have been identified, although the exact molecular mechanisms of all of these systems have yet to be elucidated.</a:t>
            </a:r>
          </a:p>
          <a:p>
            <a:r>
              <a:rPr lang="en-US" dirty="0" smtClean="0">
                <a:effectLst/>
              </a:rPr>
              <a:t>Thus, overall, calcitriol acts on the intestine, bone, and kidney as described above, and as illustrated in </a:t>
            </a:r>
            <a:r>
              <a:rPr lang="en-US" dirty="0" smtClean="0">
                <a:effectLst/>
                <a:hlinkClick r:id="rId26"/>
              </a:rPr>
              <a:t>Figure 2-1</a:t>
            </a:r>
            <a:r>
              <a:rPr lang="en-US" dirty="0" smtClean="0">
                <a:effectLst/>
              </a:rPr>
              <a:t> in </a:t>
            </a:r>
            <a:r>
              <a:rPr lang="en-US" dirty="0" smtClean="0">
                <a:effectLst/>
                <a:hlinkClick r:id="rId25"/>
              </a:rPr>
              <a:t>Chapter 2</a:t>
            </a:r>
            <a:r>
              <a:rPr lang="en-US" dirty="0" smtClean="0">
                <a:effectLst/>
              </a:rPr>
              <a:t>, to elevate serum calcium levels, closing the calcium loop. As serum calcium levels rise, </a:t>
            </a:r>
            <a:r>
              <a:rPr lang="en-US" dirty="0" smtClean="0">
                <a:effectLst/>
                <a:hlinkClick r:id="rId9"/>
              </a:rPr>
              <a:t>PTH</a:t>
            </a:r>
            <a:r>
              <a:rPr lang="en-US" dirty="0" smtClean="0">
                <a:effectLst/>
              </a:rPr>
              <a:t> secretion drops. If serum calcium levels become too high, the </a:t>
            </a:r>
            <a:r>
              <a:rPr lang="en-US" dirty="0" err="1" smtClean="0">
                <a:effectLst/>
              </a:rPr>
              <a:t>parafollicular</a:t>
            </a:r>
            <a:r>
              <a:rPr lang="en-US" dirty="0" smtClean="0">
                <a:effectLst/>
              </a:rPr>
              <a:t> cells (“C” cells) of the thyroid secrete calcitonin, which blocks calcium resorption from bone and helps to keep calcium levels in the normal range. </a:t>
            </a:r>
            <a:r>
              <a:rPr lang="en-US" dirty="0" smtClean="0">
                <a:effectLst/>
                <a:hlinkClick r:id="rId23"/>
              </a:rPr>
              <a:t>Calcitriol</a:t>
            </a:r>
            <a:r>
              <a:rPr lang="en-US" dirty="0" smtClean="0">
                <a:effectLst/>
              </a:rPr>
              <a:t>, through its receptor, the </a:t>
            </a:r>
            <a:r>
              <a:rPr lang="en-US" dirty="0" smtClean="0">
                <a:effectLst/>
                <a:hlinkClick r:id="rId11"/>
              </a:rPr>
              <a:t>VDR</a:t>
            </a:r>
            <a:r>
              <a:rPr lang="en-US" dirty="0" smtClean="0">
                <a:effectLst/>
              </a:rPr>
              <a:t>, suppresses parathyroid gene expression and parathyroid cell proliferation, providing important feedback loops that reinforce the direct action of increased serum calcium levels (</a:t>
            </a:r>
            <a:r>
              <a:rPr lang="en-US" dirty="0" err="1" smtClean="0">
                <a:effectLst/>
                <a:hlinkClick r:id="rId3"/>
              </a:rPr>
              <a:t>Slatopolsky</a:t>
            </a:r>
            <a:r>
              <a:rPr lang="en-US" dirty="0" smtClean="0">
                <a:effectLst/>
                <a:hlinkClick r:id="rId3"/>
              </a:rPr>
              <a:t> et al., 1984</a:t>
            </a:r>
            <a:r>
              <a:rPr lang="en-US" dirty="0" smtClean="0">
                <a:effectLst/>
              </a:rPr>
              <a:t>; </a:t>
            </a:r>
            <a:r>
              <a:rPr lang="en-US" dirty="0" smtClean="0">
                <a:effectLst/>
                <a:hlinkClick r:id="rId3"/>
              </a:rPr>
              <a:t>Silver et al., 1986</a:t>
            </a:r>
            <a:r>
              <a:rPr lang="en-US" dirty="0" smtClean="0">
                <a:effectLst/>
              </a:rPr>
              <a:t>).</a:t>
            </a:r>
          </a:p>
          <a:p>
            <a:r>
              <a:rPr lang="en-US" dirty="0" smtClean="0">
                <a:effectLst/>
              </a:rPr>
              <a:t>Not shown in </a:t>
            </a:r>
            <a:r>
              <a:rPr lang="en-US" dirty="0" smtClean="0">
                <a:effectLst/>
                <a:hlinkClick r:id="rId26"/>
              </a:rPr>
              <a:t>Figure 2-1</a:t>
            </a:r>
            <a:r>
              <a:rPr lang="en-US" dirty="0" smtClean="0">
                <a:effectLst/>
              </a:rPr>
              <a:t> in </a:t>
            </a:r>
            <a:r>
              <a:rPr lang="en-US" dirty="0" smtClean="0">
                <a:effectLst/>
                <a:hlinkClick r:id="rId25"/>
              </a:rPr>
              <a:t>Chapter 2</a:t>
            </a:r>
            <a:r>
              <a:rPr lang="en-US" dirty="0" smtClean="0">
                <a:effectLst/>
              </a:rPr>
              <a:t> is the mechanism of action of vitamin D in regulating serum phosphorus levels, certain aspects of which remain obscure. What is known is that (1) a deficiency of phosphate stimulates CYP27B1 to produce more calcitriol, which in turn stimulates phosphate absorption in the small intestine; and (2) calcitriol can also induce the secretion of </a:t>
            </a:r>
            <a:r>
              <a:rPr lang="en-US" dirty="0" smtClean="0">
                <a:effectLst/>
                <a:hlinkClick r:id="rId10"/>
              </a:rPr>
              <a:t>FGF23</a:t>
            </a:r>
            <a:r>
              <a:rPr lang="en-US" dirty="0" smtClean="0">
                <a:effectLst/>
              </a:rPr>
              <a:t> by osteocytes in bone, which results in phosphate excretion in the kidney (</a:t>
            </a:r>
            <a:r>
              <a:rPr lang="en-US" dirty="0" smtClean="0">
                <a:effectLst/>
                <a:hlinkClick r:id="rId3"/>
              </a:rPr>
              <a:t>Liu et al., 2008</a:t>
            </a:r>
            <a:r>
              <a:rPr lang="en-US" dirty="0" smtClean="0">
                <a:effectLst/>
              </a:rPr>
              <a:t>), as well as feedback on vitamin D metabolism.</a:t>
            </a:r>
          </a:p>
          <a:p>
            <a:r>
              <a:rPr lang="en-US" b="1" dirty="0" smtClean="0"/>
              <a:t>Other Actions</a:t>
            </a:r>
          </a:p>
          <a:p>
            <a:r>
              <a:rPr lang="en-US" dirty="0" smtClean="0">
                <a:effectLst/>
              </a:rPr>
              <a:t>It is noteworthy that the </a:t>
            </a:r>
            <a:r>
              <a:rPr lang="en-US" dirty="0" smtClean="0">
                <a:effectLst/>
                <a:hlinkClick r:id="rId11"/>
              </a:rPr>
              <a:t>VDR</a:t>
            </a:r>
            <a:r>
              <a:rPr lang="en-US" dirty="0" smtClean="0">
                <a:effectLst/>
              </a:rPr>
              <a:t> is present in the nucleus of many tissues that are not involved in the regulation of calcium and phosphate metabolism. For example, the VDR has been clearly described in epidermal keratinocytes, in activated T cells of the immune system, in antigen-presenting cells, in macrophages and monocytes, and in cytotoxic T cells. Gene array studies in many cells and tissues show that calcitriol regulates several hundred genes throughout the body or as much as 5 percent of the human genome (</a:t>
            </a:r>
            <a:r>
              <a:rPr lang="en-US" dirty="0" smtClean="0">
                <a:effectLst/>
                <a:hlinkClick r:id="rId3"/>
              </a:rPr>
              <a:t>Pike et al., 2008</a:t>
            </a:r>
            <a:r>
              <a:rPr lang="en-US" dirty="0" smtClean="0">
                <a:effectLst/>
              </a:rPr>
              <a:t>). However, exactly how calcitriol functions in these tissues and the physiological consequences are not clearly known.</a:t>
            </a:r>
          </a:p>
          <a:p>
            <a:r>
              <a:rPr lang="en-US" dirty="0" smtClean="0">
                <a:effectLst/>
              </a:rPr>
              <a:t>Likewise, the importance of the paracrine or autocrine synthesis of calcitriol under non-disease conditions is unclear. The 1α-hydroxylase (CYP27B1) gene has been reported to be expressed in many extra-renal tissues (</a:t>
            </a:r>
            <a:r>
              <a:rPr lang="en-US" dirty="0" err="1" smtClean="0">
                <a:effectLst/>
                <a:hlinkClick r:id="rId3"/>
              </a:rPr>
              <a:t>Hewison</a:t>
            </a:r>
            <a:r>
              <a:rPr lang="en-US" dirty="0" smtClean="0">
                <a:effectLst/>
                <a:hlinkClick r:id="rId3"/>
              </a:rPr>
              <a:t> et al., 2007</a:t>
            </a:r>
            <a:r>
              <a:rPr lang="en-US" dirty="0" smtClean="0">
                <a:effectLst/>
              </a:rPr>
              <a:t>). In some cases, this is based upon in vitro production of calcitriol by cell lines as a consequence of culture conditions, but it also includes detection of the messenger ribonucleic acid (</a:t>
            </a:r>
            <a:r>
              <a:rPr lang="en-US" dirty="0" smtClean="0">
                <a:effectLst/>
                <a:hlinkClick r:id="rId28"/>
              </a:rPr>
              <a:t>mRNA</a:t>
            </a:r>
            <a:r>
              <a:rPr lang="en-US" dirty="0" smtClean="0">
                <a:effectLst/>
              </a:rPr>
              <a:t>) transcript or protein for CYP27B1 in tissues in vivo (</a:t>
            </a:r>
            <a:r>
              <a:rPr lang="en-US" dirty="0" err="1" smtClean="0">
                <a:effectLst/>
                <a:hlinkClick r:id="rId3"/>
              </a:rPr>
              <a:t>Hewison</a:t>
            </a:r>
            <a:r>
              <a:rPr lang="en-US" dirty="0" smtClean="0">
                <a:effectLst/>
                <a:hlinkClick r:id="rId3"/>
              </a:rPr>
              <a:t> et al., 2007</a:t>
            </a:r>
            <a:r>
              <a:rPr lang="en-US" dirty="0" smtClean="0">
                <a:effectLst/>
              </a:rPr>
              <a:t>). There is no doubt that the kidney is physiologically the overwhelming site of production of calcitriol for the circulation, as chronic kidney disease or nephrectomy results in a significant fall in the serum calcitriol level (</a:t>
            </a:r>
            <a:r>
              <a:rPr lang="en-US" dirty="0" smtClean="0">
                <a:effectLst/>
                <a:hlinkClick r:id="rId3"/>
              </a:rPr>
              <a:t>Martinez et al., 1995</a:t>
            </a:r>
            <a:r>
              <a:rPr lang="en-US" dirty="0" smtClean="0">
                <a:effectLst/>
              </a:rPr>
              <a:t>). The contribution of calcitriol to the maternal circulation stemming from production by the placenta is not clearly known; based on a case report for an </a:t>
            </a:r>
            <a:r>
              <a:rPr lang="en-US" dirty="0" err="1" smtClean="0">
                <a:effectLst/>
              </a:rPr>
              <a:t>anephric</a:t>
            </a:r>
            <a:r>
              <a:rPr lang="en-US" dirty="0" smtClean="0">
                <a:effectLst/>
              </a:rPr>
              <a:t> patient, it appears that the placenta produces calcitriol, but its contribution to the maternal circulation is low (</a:t>
            </a:r>
            <a:r>
              <a:rPr lang="en-US" dirty="0" smtClean="0">
                <a:effectLst/>
                <a:hlinkClick r:id="rId3"/>
              </a:rPr>
              <a:t>Turner et al., 1988</a:t>
            </a:r>
            <a:r>
              <a:rPr lang="en-US" dirty="0" smtClean="0">
                <a:effectLst/>
              </a:rPr>
              <a:t>). The pregnancy-related rise in calcitriol is due to up-regulation of the enzymes in the maternal kidney (</a:t>
            </a:r>
            <a:r>
              <a:rPr lang="en-US" dirty="0" smtClean="0">
                <a:effectLst/>
                <a:hlinkClick r:id="rId3"/>
              </a:rPr>
              <a:t>Kovacs and </a:t>
            </a:r>
            <a:r>
              <a:rPr lang="en-US" dirty="0" err="1" smtClean="0">
                <a:effectLst/>
                <a:hlinkClick r:id="rId3"/>
              </a:rPr>
              <a:t>Kronenberg</a:t>
            </a:r>
            <a:r>
              <a:rPr lang="en-US" dirty="0" smtClean="0">
                <a:effectLst/>
                <a:hlinkClick r:id="rId3"/>
              </a:rPr>
              <a:t>, 1997</a:t>
            </a:r>
            <a:r>
              <a:rPr lang="en-US" dirty="0" smtClean="0">
                <a:effectLst/>
              </a:rPr>
              <a:t>). However, there may be other extra-renal 1α-hydroxylation sites that can act as </a:t>
            </a:r>
            <a:r>
              <a:rPr lang="en-US" dirty="0" err="1" smtClean="0">
                <a:effectLst/>
              </a:rPr>
              <a:t>intracrine</a:t>
            </a:r>
            <a:r>
              <a:rPr lang="en-US" dirty="0" smtClean="0">
                <a:effectLst/>
              </a:rPr>
              <a:t> systems primarily involved in regulation of cell or tissue growth: skin, gastrointestinal tract, or glandular tissue, such as prostate and breast (</a:t>
            </a:r>
            <a:r>
              <a:rPr lang="en-US" dirty="0" err="1" smtClean="0">
                <a:effectLst/>
                <a:hlinkClick r:id="rId3"/>
              </a:rPr>
              <a:t>Diesing</a:t>
            </a:r>
            <a:r>
              <a:rPr lang="en-US" dirty="0" smtClean="0">
                <a:effectLst/>
                <a:hlinkClick r:id="rId3"/>
              </a:rPr>
              <a:t> et al., 2006</a:t>
            </a:r>
            <a:r>
              <a:rPr lang="en-US" dirty="0" smtClean="0">
                <a:effectLst/>
              </a:rPr>
              <a:t>). In mice missing the </a:t>
            </a:r>
            <a:r>
              <a:rPr lang="en-US" i="1" dirty="0" err="1" smtClean="0">
                <a:effectLst/>
              </a:rPr>
              <a:t>Vdr</a:t>
            </a:r>
            <a:r>
              <a:rPr lang="en-US" dirty="0" smtClean="0">
                <a:effectLst/>
              </a:rPr>
              <a:t> gene (</a:t>
            </a:r>
            <a:r>
              <a:rPr lang="en-US" i="1" dirty="0" err="1" smtClean="0">
                <a:effectLst/>
              </a:rPr>
              <a:t>Vdr</a:t>
            </a:r>
            <a:r>
              <a:rPr lang="en-US" dirty="0" smtClean="0">
                <a:effectLst/>
              </a:rPr>
              <a:t>-null), calcitriol and the </a:t>
            </a:r>
            <a:r>
              <a:rPr lang="en-US" dirty="0" smtClean="0">
                <a:effectLst/>
                <a:hlinkClick r:id="rId11"/>
              </a:rPr>
              <a:t>VDR</a:t>
            </a:r>
            <a:r>
              <a:rPr lang="en-US" dirty="0" smtClean="0">
                <a:effectLst/>
              </a:rPr>
              <a:t> play a role in </a:t>
            </a:r>
            <a:r>
              <a:rPr lang="en-US" dirty="0" err="1" smtClean="0">
                <a:effectLst/>
              </a:rPr>
              <a:t>lactational</a:t>
            </a:r>
            <a:r>
              <a:rPr lang="en-US" dirty="0" smtClean="0">
                <a:effectLst/>
              </a:rPr>
              <a:t> physiology; there is accelerated mammary development during pregnancy, but delayed involution of the mammary tissue after lactation (</a:t>
            </a:r>
            <a:r>
              <a:rPr lang="en-US" dirty="0" err="1" smtClean="0">
                <a:effectLst/>
                <a:hlinkClick r:id="rId3"/>
              </a:rPr>
              <a:t>Zinser</a:t>
            </a:r>
            <a:r>
              <a:rPr lang="en-US" dirty="0" smtClean="0">
                <a:effectLst/>
                <a:hlinkClick r:id="rId3"/>
              </a:rPr>
              <a:t> and Welsh, 2004</a:t>
            </a:r>
            <a:r>
              <a:rPr lang="en-US" dirty="0" smtClean="0">
                <a:effectLst/>
              </a:rPr>
              <a:t>). Extra-renal CYP27B1 may be up-regulated during inflammation (</a:t>
            </a:r>
            <a:r>
              <a:rPr lang="en-US" dirty="0" smtClean="0">
                <a:effectLst/>
                <a:hlinkClick r:id="rId3"/>
              </a:rPr>
              <a:t>Ma et al., 2004</a:t>
            </a:r>
            <a:r>
              <a:rPr lang="en-US" dirty="0" smtClean="0">
                <a:effectLst/>
              </a:rPr>
              <a:t>; </a:t>
            </a:r>
            <a:r>
              <a:rPr lang="en-US" dirty="0" smtClean="0">
                <a:effectLst/>
                <a:hlinkClick r:id="rId3"/>
              </a:rPr>
              <a:t>Liu et al., 2008</a:t>
            </a:r>
            <a:r>
              <a:rPr lang="en-US" dirty="0" smtClean="0">
                <a:effectLst/>
              </a:rPr>
              <a:t>) or down-regulated in cancerous tissue proliferation (</a:t>
            </a:r>
            <a:r>
              <a:rPr lang="en-US" dirty="0" err="1" smtClean="0">
                <a:effectLst/>
                <a:hlinkClick r:id="rId3"/>
              </a:rPr>
              <a:t>Bises</a:t>
            </a:r>
            <a:r>
              <a:rPr lang="en-US" dirty="0" smtClean="0">
                <a:effectLst/>
                <a:hlinkClick r:id="rId3"/>
              </a:rPr>
              <a:t> et al., 2004</a:t>
            </a:r>
            <a:r>
              <a:rPr lang="en-US" dirty="0" smtClean="0">
                <a:effectLst/>
              </a:rPr>
              <a:t>; </a:t>
            </a:r>
            <a:r>
              <a:rPr lang="en-US" dirty="0" smtClean="0">
                <a:effectLst/>
                <a:hlinkClick r:id="rId3"/>
              </a:rPr>
              <a:t>Wang et al., 2004</a:t>
            </a:r>
            <a:r>
              <a:rPr lang="en-US" dirty="0" smtClean="0">
                <a:effectLst/>
              </a:rPr>
              <a:t>). Furthermore, extra-renal production of calcitriol is clearly found in certain pathological diseases, including granulomatous conditions such as sarcoidosis, lymphoma, and tuberculosis (</a:t>
            </a:r>
            <a:r>
              <a:rPr lang="en-US" dirty="0" smtClean="0">
                <a:effectLst/>
                <a:hlinkClick r:id="rId3"/>
              </a:rPr>
              <a:t>Adams et al., 1989</a:t>
            </a:r>
            <a:r>
              <a:rPr lang="en-US" dirty="0" smtClean="0">
                <a:effectLst/>
              </a:rPr>
              <a:t>), which can be associated with hypercalcemia. If sarcoidosis is left untreated, the extra-</a:t>
            </a:r>
            <a:r>
              <a:rPr lang="en-US" dirty="0" err="1" smtClean="0">
                <a:effectLst/>
              </a:rPr>
              <a:t>renally</a:t>
            </a:r>
            <a:r>
              <a:rPr lang="en-US" dirty="0" smtClean="0">
                <a:effectLst/>
              </a:rPr>
              <a:t> produced calcitriol can enter the circulation, resulting in </a:t>
            </a:r>
            <a:r>
              <a:rPr lang="en-US" dirty="0" err="1" smtClean="0">
                <a:effectLst/>
              </a:rPr>
              <a:t>hypercalciuria</a:t>
            </a:r>
            <a:r>
              <a:rPr lang="en-US" dirty="0" smtClean="0">
                <a:effectLst/>
              </a:rPr>
              <a:t> and eventually hypercalcemia.</a:t>
            </a:r>
          </a:p>
          <a:p>
            <a:r>
              <a:rPr lang="en-US" dirty="0" smtClean="0">
                <a:effectLst/>
              </a:rPr>
              <a:t>There is emerging evidence that calcitriol plays a role in the immune system that has not yet been clearly described. Exogenous calcitriol can suppress autoimmune diseases, but with hypercalcemia as an important side effect (</a:t>
            </a:r>
            <a:r>
              <a:rPr lang="en-US" dirty="0" smtClean="0">
                <a:effectLst/>
                <a:hlinkClick r:id="rId3"/>
              </a:rPr>
              <a:t>DeLuca and </a:t>
            </a:r>
            <a:r>
              <a:rPr lang="en-US" dirty="0" err="1" smtClean="0">
                <a:effectLst/>
                <a:hlinkClick r:id="rId3"/>
              </a:rPr>
              <a:t>Cantorna</a:t>
            </a:r>
            <a:r>
              <a:rPr lang="en-US" dirty="0" smtClean="0">
                <a:effectLst/>
                <a:hlinkClick r:id="rId3"/>
              </a:rPr>
              <a:t>, 2001</a:t>
            </a:r>
            <a:r>
              <a:rPr lang="en-US" dirty="0" smtClean="0">
                <a:effectLst/>
              </a:rPr>
              <a:t>). It has been shown that the local conversion of 25OHD into calcitriol in monocytes or macrophages results in an increase in cellular immunity by stimulating the production of </a:t>
            </a:r>
            <a:r>
              <a:rPr lang="en-US" dirty="0" err="1" smtClean="0">
                <a:effectLst/>
              </a:rPr>
              <a:t>cathelicidin</a:t>
            </a:r>
            <a:r>
              <a:rPr lang="en-US" dirty="0" smtClean="0">
                <a:effectLst/>
              </a:rPr>
              <a:t>, an anti-microbial peptide capable of killing bacteria, particularly </a:t>
            </a:r>
            <a:r>
              <a:rPr lang="en-US" i="1" dirty="0" smtClean="0">
                <a:effectLst/>
              </a:rPr>
              <a:t>Mycobacterium tuberculosis</a:t>
            </a:r>
            <a:r>
              <a:rPr lang="en-US" dirty="0" smtClean="0">
                <a:effectLst/>
              </a:rPr>
              <a:t> (</a:t>
            </a:r>
            <a:r>
              <a:rPr lang="en-US" dirty="0" smtClean="0">
                <a:effectLst/>
                <a:hlinkClick r:id="rId3"/>
              </a:rPr>
              <a:t>Liu et al., 2006</a:t>
            </a:r>
            <a:r>
              <a:rPr lang="en-US" dirty="0" smtClean="0">
                <a:effectLst/>
              </a:rPr>
              <a:t>). Recently, </a:t>
            </a:r>
            <a:r>
              <a:rPr lang="en-US" dirty="0" smtClean="0">
                <a:effectLst/>
                <a:hlinkClick r:id="rId3"/>
              </a:rPr>
              <a:t>Stubbs et al. (2010)</a:t>
            </a:r>
            <a:r>
              <a:rPr lang="en-US" dirty="0" smtClean="0">
                <a:effectLst/>
              </a:rPr>
              <a:t> showed that renal dialysis patients treated with high-dose vitamin D</a:t>
            </a:r>
            <a:r>
              <a:rPr lang="en-US" baseline="-25000" dirty="0" smtClean="0">
                <a:effectLst/>
              </a:rPr>
              <a:t>3</a:t>
            </a:r>
            <a:r>
              <a:rPr lang="en-US" dirty="0" smtClean="0">
                <a:effectLst/>
              </a:rPr>
              <a:t> develop a population of immune cells with increased CYP27B1, </a:t>
            </a:r>
            <a:r>
              <a:rPr lang="en-US" dirty="0" smtClean="0">
                <a:effectLst/>
                <a:hlinkClick r:id="rId11"/>
              </a:rPr>
              <a:t>VDR</a:t>
            </a:r>
            <a:r>
              <a:rPr lang="en-US" dirty="0" smtClean="0">
                <a:effectLst/>
              </a:rPr>
              <a:t>, and </a:t>
            </a:r>
            <a:r>
              <a:rPr lang="en-US" dirty="0" err="1" smtClean="0">
                <a:effectLst/>
              </a:rPr>
              <a:t>cathelicidin</a:t>
            </a:r>
            <a:r>
              <a:rPr lang="en-US" dirty="0" smtClean="0">
                <a:effectLst/>
              </a:rPr>
              <a:t> expression, although the role of these cells in vivo is unknown. Ironically, calcitriol has an opposite effect on the adaptive immune (B and T cell function) response. </a:t>
            </a:r>
            <a:r>
              <a:rPr lang="en-US" dirty="0" smtClean="0">
                <a:effectLst/>
                <a:hlinkClick r:id="rId23"/>
              </a:rPr>
              <a:t>Calcitriol</a:t>
            </a:r>
            <a:r>
              <a:rPr lang="en-US" dirty="0" smtClean="0">
                <a:effectLst/>
              </a:rPr>
              <a:t> generally inhibits T helper cell proliferation and B cell immunoglobulin production. In contrast, calcitriol promotes the proliferation of immunosuppressive regulatory T cells and their accumulation at sites of inflammation (</a:t>
            </a:r>
            <a:r>
              <a:rPr lang="en-US" dirty="0" smtClean="0">
                <a:effectLst/>
                <a:hlinkClick r:id="rId3"/>
              </a:rPr>
              <a:t>Penna et al., 2007</a:t>
            </a:r>
            <a:r>
              <a:rPr lang="en-US" dirty="0" smtClean="0">
                <a:effectLst/>
              </a:rPr>
              <a:t>).</a:t>
            </a:r>
          </a:p>
          <a:p>
            <a:r>
              <a:rPr lang="en-US" dirty="0" smtClean="0">
                <a:effectLst/>
              </a:rPr>
              <a:t>A role for vitamin D in carcinogenesis evolved initially from in vitro studies as cell culture approaches became more widely available for the evaluation of the mechanisms of action of vitamin D and its metabolites (</a:t>
            </a:r>
            <a:r>
              <a:rPr lang="en-US" dirty="0" smtClean="0">
                <a:effectLst/>
                <a:hlinkClick r:id="rId3"/>
              </a:rPr>
              <a:t>Masuda and Jones, 2006</a:t>
            </a:r>
            <a:r>
              <a:rPr lang="en-US" dirty="0" smtClean="0">
                <a:effectLst/>
              </a:rPr>
              <a:t>). The active hormone, calcitriol, was shown to consistently inhibit the growth of cancer cells and promote differentiation in vitro by regulating multiple pathways (</a:t>
            </a:r>
            <a:r>
              <a:rPr lang="en-US" dirty="0" err="1" smtClean="0">
                <a:effectLst/>
                <a:hlinkClick r:id="rId3"/>
              </a:rPr>
              <a:t>Deeb</a:t>
            </a:r>
            <a:r>
              <a:rPr lang="en-US" dirty="0" smtClean="0">
                <a:effectLst/>
                <a:hlinkClick r:id="rId3"/>
              </a:rPr>
              <a:t> et al., 2007</a:t>
            </a:r>
            <a:r>
              <a:rPr lang="en-US" dirty="0" smtClean="0">
                <a:effectLst/>
              </a:rPr>
              <a:t>; </a:t>
            </a:r>
            <a:r>
              <a:rPr lang="en-US" dirty="0" err="1" smtClean="0">
                <a:effectLst/>
                <a:hlinkClick r:id="rId3"/>
              </a:rPr>
              <a:t>Kovalenko</a:t>
            </a:r>
            <a:r>
              <a:rPr lang="en-US" dirty="0" smtClean="0">
                <a:effectLst/>
                <a:hlinkClick r:id="rId3"/>
              </a:rPr>
              <a:t> et al., 2010</a:t>
            </a:r>
            <a:r>
              <a:rPr lang="en-US" dirty="0" smtClean="0">
                <a:effectLst/>
              </a:rPr>
              <a:t>). Additional studies documented the presence of the </a:t>
            </a:r>
            <a:r>
              <a:rPr lang="en-US" dirty="0" smtClean="0">
                <a:effectLst/>
                <a:hlinkClick r:id="rId11"/>
              </a:rPr>
              <a:t>VDR</a:t>
            </a:r>
            <a:r>
              <a:rPr lang="en-US" dirty="0" smtClean="0">
                <a:effectLst/>
              </a:rPr>
              <a:t> in a wide array of cancer cell types. </a:t>
            </a:r>
            <a:r>
              <a:rPr lang="en-US" dirty="0" smtClean="0">
                <a:effectLst/>
                <a:hlinkClick r:id="rId5"/>
              </a:rPr>
              <a:t>Vitamin D</a:t>
            </a:r>
            <a:r>
              <a:rPr lang="en-US" dirty="0" smtClean="0">
                <a:effectLst/>
              </a:rPr>
              <a:t> orchestrates cell cycle progression via alterations in key regulators such as cyclin-dependent kinases, retinoblastoma protein phosphorylation, and repression of the proto-oncogene </a:t>
            </a:r>
            <a:r>
              <a:rPr lang="en-US" dirty="0" err="1" smtClean="0">
                <a:effectLst/>
              </a:rPr>
              <a:t>myc</a:t>
            </a:r>
            <a:r>
              <a:rPr lang="en-US" dirty="0" smtClean="0">
                <a:effectLst/>
              </a:rPr>
              <a:t> as well as by modulating growth factor receptor-mediated signaling pathways (</a:t>
            </a:r>
            <a:r>
              <a:rPr lang="en-US" dirty="0" smtClean="0">
                <a:effectLst/>
                <a:hlinkClick r:id="rId3"/>
              </a:rPr>
              <a:t>Koga et al., 1988</a:t>
            </a:r>
            <a:r>
              <a:rPr lang="en-US" dirty="0" smtClean="0">
                <a:effectLst/>
              </a:rPr>
              <a:t>; </a:t>
            </a:r>
            <a:r>
              <a:rPr lang="en-US" dirty="0" smtClean="0">
                <a:effectLst/>
                <a:hlinkClick r:id="rId3"/>
              </a:rPr>
              <a:t>Kawa et al., 1996</a:t>
            </a:r>
            <a:r>
              <a:rPr lang="en-US" dirty="0" smtClean="0">
                <a:effectLst/>
              </a:rPr>
              <a:t>; </a:t>
            </a:r>
            <a:r>
              <a:rPr lang="en-US" dirty="0" smtClean="0">
                <a:effectLst/>
                <a:hlinkClick r:id="rId3"/>
              </a:rPr>
              <a:t>Campbell et al., 1997</a:t>
            </a:r>
            <a:r>
              <a:rPr lang="en-US" dirty="0" smtClean="0">
                <a:effectLst/>
              </a:rPr>
              <a:t>; </a:t>
            </a:r>
            <a:r>
              <a:rPr lang="en-US" dirty="0" err="1" smtClean="0">
                <a:effectLst/>
                <a:hlinkClick r:id="rId3"/>
              </a:rPr>
              <a:t>Xie</a:t>
            </a:r>
            <a:r>
              <a:rPr lang="en-US" dirty="0" smtClean="0">
                <a:effectLst/>
                <a:hlinkClick r:id="rId3"/>
              </a:rPr>
              <a:t> et al., 1997</a:t>
            </a:r>
            <a:r>
              <a:rPr lang="en-US" dirty="0" smtClean="0">
                <a:effectLst/>
              </a:rPr>
              <a:t>; </a:t>
            </a:r>
            <a:r>
              <a:rPr lang="en-US" dirty="0" smtClean="0">
                <a:effectLst/>
                <a:hlinkClick r:id="rId3"/>
              </a:rPr>
              <a:t>Yanagisawa et al., 1999</a:t>
            </a:r>
            <a:r>
              <a:rPr lang="en-US" dirty="0" smtClean="0">
                <a:effectLst/>
              </a:rPr>
              <a:t>; </a:t>
            </a:r>
            <a:r>
              <a:rPr lang="en-US" dirty="0" err="1" smtClean="0">
                <a:effectLst/>
                <a:hlinkClick r:id="rId3"/>
              </a:rPr>
              <a:t>Sundaram</a:t>
            </a:r>
            <a:r>
              <a:rPr lang="en-US" dirty="0" smtClean="0">
                <a:effectLst/>
                <a:hlinkClick r:id="rId3"/>
              </a:rPr>
              <a:t> et al., 2000</a:t>
            </a:r>
            <a:r>
              <a:rPr lang="en-US" dirty="0" smtClean="0">
                <a:effectLst/>
              </a:rPr>
              <a:t>; </a:t>
            </a:r>
            <a:r>
              <a:rPr lang="en-US" dirty="0" err="1" smtClean="0">
                <a:effectLst/>
                <a:hlinkClick r:id="rId3"/>
              </a:rPr>
              <a:t>Gaschott</a:t>
            </a:r>
            <a:r>
              <a:rPr lang="en-US" dirty="0" smtClean="0">
                <a:effectLst/>
                <a:hlinkClick r:id="rId3"/>
              </a:rPr>
              <a:t> and Stein, 2003</a:t>
            </a:r>
            <a:r>
              <a:rPr lang="en-US" dirty="0" smtClean="0">
                <a:effectLst/>
              </a:rPr>
              <a:t>; </a:t>
            </a:r>
            <a:r>
              <a:rPr lang="en-US" dirty="0" smtClean="0">
                <a:effectLst/>
                <a:hlinkClick r:id="rId3"/>
              </a:rPr>
              <a:t>Li et al., 2004</a:t>
            </a:r>
            <a:r>
              <a:rPr lang="en-US" dirty="0" smtClean="0">
                <a:effectLst/>
              </a:rPr>
              <a:t>). In addition, calcitriol restores or enhances pro-apoptotic effects in cancer cells by several possible pathways, including repression of several pro-survival proteins such as Bc12 and telomerase reverse transcriptase and by activating pro-apoptotic proteins </a:t>
            </a:r>
            <a:r>
              <a:rPr lang="en-US" dirty="0" err="1" smtClean="0">
                <a:effectLst/>
              </a:rPr>
              <a:t>Bax</a:t>
            </a:r>
            <a:r>
              <a:rPr lang="en-US" dirty="0" smtClean="0">
                <a:effectLst/>
              </a:rPr>
              <a:t> and μ-</a:t>
            </a:r>
            <a:r>
              <a:rPr lang="en-US" dirty="0" err="1" smtClean="0">
                <a:effectLst/>
              </a:rPr>
              <a:t>calpain</a:t>
            </a:r>
            <a:r>
              <a:rPr lang="en-US" dirty="0" smtClean="0">
                <a:effectLst/>
              </a:rPr>
              <a:t> (</a:t>
            </a:r>
            <a:r>
              <a:rPr lang="en-US" dirty="0" smtClean="0">
                <a:effectLst/>
                <a:hlinkClick r:id="rId3"/>
              </a:rPr>
              <a:t>James et al., 1996</a:t>
            </a:r>
            <a:r>
              <a:rPr lang="en-US" dirty="0" smtClean="0">
                <a:effectLst/>
              </a:rPr>
              <a:t>; </a:t>
            </a:r>
            <a:r>
              <a:rPr lang="en-US" dirty="0" smtClean="0">
                <a:effectLst/>
                <a:hlinkClick r:id="rId3"/>
              </a:rPr>
              <a:t>Diaz et al., 2000</a:t>
            </a:r>
            <a:r>
              <a:rPr lang="en-US" dirty="0" smtClean="0">
                <a:effectLst/>
              </a:rPr>
              <a:t>; </a:t>
            </a:r>
            <a:r>
              <a:rPr lang="en-US" dirty="0" smtClean="0">
                <a:effectLst/>
                <a:hlinkClick r:id="rId3"/>
              </a:rPr>
              <a:t>Jiang et al., 2004</a:t>
            </a:r>
            <a:r>
              <a:rPr lang="en-US" dirty="0" smtClean="0">
                <a:effectLst/>
              </a:rPr>
              <a:t>; </a:t>
            </a:r>
            <a:r>
              <a:rPr lang="en-US" dirty="0" err="1" smtClean="0">
                <a:effectLst/>
                <a:hlinkClick r:id="rId3"/>
              </a:rPr>
              <a:t>Kumagai</a:t>
            </a:r>
            <a:r>
              <a:rPr lang="en-US" dirty="0" smtClean="0">
                <a:effectLst/>
                <a:hlinkClick r:id="rId3"/>
              </a:rPr>
              <a:t> et al., 2005</a:t>
            </a:r>
            <a:r>
              <a:rPr lang="en-US" dirty="0" smtClean="0">
                <a:effectLst/>
              </a:rPr>
              <a:t>). Evidence also supports an anti-angiogenic effect of vitamin D. Vascular endothelial growth factor (</a:t>
            </a:r>
            <a:r>
              <a:rPr lang="en-US" dirty="0" smtClean="0">
                <a:effectLst/>
                <a:hlinkClick r:id="rId29"/>
              </a:rPr>
              <a:t>VEGF</a:t>
            </a:r>
            <a:r>
              <a:rPr lang="en-US" dirty="0" smtClean="0">
                <a:effectLst/>
              </a:rPr>
              <a:t>) expression by cancer cells is suppressed and endothelial cell responses to VEGF are inhibited by vitamin D, an observation supported by in vivo xenograft studies (</a:t>
            </a:r>
            <a:r>
              <a:rPr lang="en-US" dirty="0" err="1" smtClean="0">
                <a:effectLst/>
                <a:hlinkClick r:id="rId3"/>
              </a:rPr>
              <a:t>Mantell</a:t>
            </a:r>
            <a:r>
              <a:rPr lang="en-US" dirty="0" smtClean="0">
                <a:effectLst/>
                <a:hlinkClick r:id="rId3"/>
              </a:rPr>
              <a:t> et al., 2000</a:t>
            </a:r>
            <a:r>
              <a:rPr lang="en-US" dirty="0" smtClean="0">
                <a:effectLst/>
              </a:rPr>
              <a:t>; </a:t>
            </a:r>
            <a:r>
              <a:rPr lang="en-US" dirty="0" err="1" smtClean="0">
                <a:effectLst/>
                <a:hlinkClick r:id="rId3"/>
              </a:rPr>
              <a:t>Bao</a:t>
            </a:r>
            <a:r>
              <a:rPr lang="en-US" dirty="0" smtClean="0">
                <a:effectLst/>
                <a:hlinkClick r:id="rId3"/>
              </a:rPr>
              <a:t> et al., 2006</a:t>
            </a:r>
            <a:r>
              <a:rPr lang="en-US" dirty="0" smtClean="0">
                <a:effectLst/>
              </a:rPr>
              <a:t>). The </a:t>
            </a:r>
            <a:r>
              <a:rPr lang="en-US" dirty="0" err="1" smtClean="0">
                <a:effectLst/>
              </a:rPr>
              <a:t>immunoregulatory</a:t>
            </a:r>
            <a:r>
              <a:rPr lang="en-US" dirty="0" smtClean="0">
                <a:effectLst/>
              </a:rPr>
              <a:t> effects of vitamin D may also have an impact on cancer biology. Inflammation is a critical early step in the carcinogenesis cascade for many cancers, and the ability of vitamin D to exhibit anti-inflammatory effects on cancer cells by down-regulating the pro-inflammatory pathways, such as cyclooxygenase-2, may contribute to cancer inhibition (</a:t>
            </a:r>
            <a:r>
              <a:rPr lang="en-US" dirty="0" smtClean="0">
                <a:effectLst/>
                <a:hlinkClick r:id="rId3"/>
              </a:rPr>
              <a:t>Moreno et al., 2005</a:t>
            </a:r>
            <a:r>
              <a:rPr lang="en-US" dirty="0" smtClean="0">
                <a:effectLst/>
              </a:rPr>
              <a:t>). In contrast, the role of vitamin D in cancer </a:t>
            </a:r>
            <a:r>
              <a:rPr lang="en-US" dirty="0" err="1" smtClean="0">
                <a:effectLst/>
              </a:rPr>
              <a:t>immunosurveillance</a:t>
            </a:r>
            <a:r>
              <a:rPr lang="en-US" dirty="0" smtClean="0">
                <a:effectLst/>
              </a:rPr>
              <a:t> of nascent or established cancers remains to be defined.</a:t>
            </a:r>
          </a:p>
          <a:p>
            <a:r>
              <a:rPr lang="en-US" dirty="0" smtClean="0">
                <a:effectLst/>
              </a:rPr>
              <a:t>The encouraging in vitro findings, tempered with concerns about hypercalcemia, led to the development of many vitamin D analogues in the hope of retaining anti-cancer activity, but without increasing serum calcium, for the pharmacological therapy of cancer, as recently reviewed (</a:t>
            </a:r>
            <a:r>
              <a:rPr lang="en-US" dirty="0" smtClean="0">
                <a:effectLst/>
                <a:hlinkClick r:id="rId3"/>
              </a:rPr>
              <a:t>Beer and </a:t>
            </a:r>
            <a:r>
              <a:rPr lang="en-US" dirty="0" err="1" smtClean="0">
                <a:effectLst/>
                <a:hlinkClick r:id="rId3"/>
              </a:rPr>
              <a:t>Myrthue</a:t>
            </a:r>
            <a:r>
              <a:rPr lang="en-US" dirty="0" smtClean="0">
                <a:effectLst/>
                <a:hlinkClick r:id="rId3"/>
              </a:rPr>
              <a:t>, 2004</a:t>
            </a:r>
            <a:r>
              <a:rPr lang="en-US" dirty="0" smtClean="0">
                <a:effectLst/>
              </a:rPr>
              <a:t>; </a:t>
            </a:r>
            <a:r>
              <a:rPr lang="en-US" dirty="0" smtClean="0">
                <a:effectLst/>
                <a:hlinkClick r:id="rId3"/>
              </a:rPr>
              <a:t>Masuda and Jones, 2006</a:t>
            </a:r>
            <a:r>
              <a:rPr lang="en-US" dirty="0" smtClean="0">
                <a:effectLst/>
              </a:rPr>
              <a:t>; </a:t>
            </a:r>
            <a:r>
              <a:rPr lang="en-US" dirty="0" smtClean="0">
                <a:effectLst/>
                <a:hlinkClick r:id="rId3"/>
              </a:rPr>
              <a:t>Trump et al., 2010</a:t>
            </a:r>
            <a:r>
              <a:rPr lang="en-US" dirty="0" smtClean="0">
                <a:effectLst/>
              </a:rPr>
              <a:t>).</a:t>
            </a:r>
          </a:p>
          <a:p>
            <a:r>
              <a:rPr lang="en-US" b="1" dirty="0" smtClean="0"/>
              <a:t>Vitamin D</a:t>
            </a:r>
            <a:r>
              <a:rPr lang="en-US" b="1" baseline="-25000" dirty="0" smtClean="0"/>
              <a:t>2</a:t>
            </a:r>
            <a:r>
              <a:rPr lang="en-US" b="1" dirty="0" smtClean="0"/>
              <a:t> Versus Vitamin D</a:t>
            </a:r>
            <a:r>
              <a:rPr lang="en-US" b="1" baseline="-25000" dirty="0" smtClean="0"/>
              <a:t>3</a:t>
            </a:r>
            <a:endParaRPr lang="en-US" b="1" dirty="0" smtClean="0"/>
          </a:p>
          <a:p>
            <a:r>
              <a:rPr lang="en-US" dirty="0" smtClean="0">
                <a:effectLst/>
              </a:rPr>
              <a:t>Vitamins D</a:t>
            </a:r>
            <a:r>
              <a:rPr lang="en-US" baseline="-25000" dirty="0" smtClean="0">
                <a:effectLst/>
              </a:rPr>
              <a:t>2</a:t>
            </a:r>
            <a:r>
              <a:rPr lang="en-US" dirty="0" smtClean="0">
                <a:effectLst/>
              </a:rPr>
              <a:t> and D</a:t>
            </a:r>
            <a:r>
              <a:rPr lang="en-US" baseline="-25000" dirty="0" smtClean="0">
                <a:effectLst/>
              </a:rPr>
              <a:t>3</a:t>
            </a:r>
            <a:r>
              <a:rPr lang="en-US" dirty="0" smtClean="0">
                <a:effectLst/>
              </a:rPr>
              <a:t>, as described previously, differ only in their side chain structure. Physiological responses to both forms of the vitamin include regulation of calcium and phosphate homeostasis and regulation of cell proliferation and cell differentiation of specific cell types, as described above. Qualitatively, vitamins D</a:t>
            </a:r>
            <a:r>
              <a:rPr lang="en-US" baseline="-25000" dirty="0" smtClean="0">
                <a:effectLst/>
              </a:rPr>
              <a:t>2</a:t>
            </a:r>
            <a:r>
              <a:rPr lang="en-US" dirty="0" smtClean="0">
                <a:effectLst/>
              </a:rPr>
              <a:t> and D</a:t>
            </a:r>
            <a:r>
              <a:rPr lang="en-US" baseline="-25000" dirty="0" smtClean="0">
                <a:effectLst/>
              </a:rPr>
              <a:t>3</a:t>
            </a:r>
            <a:r>
              <a:rPr lang="en-US" dirty="0" smtClean="0">
                <a:effectLst/>
              </a:rPr>
              <a:t> exhibit virtually identical biological responses throughout the body (i.e., through gene expression) that are mediated by the </a:t>
            </a:r>
            <a:r>
              <a:rPr lang="en-US" dirty="0" smtClean="0">
                <a:effectLst/>
                <a:hlinkClick r:id="rId11"/>
              </a:rPr>
              <a:t>VDR</a:t>
            </a:r>
            <a:r>
              <a:rPr lang="en-US" dirty="0" smtClean="0">
                <a:effectLst/>
              </a:rPr>
              <a:t> (</a:t>
            </a:r>
            <a:r>
              <a:rPr lang="en-US" dirty="0" smtClean="0">
                <a:effectLst/>
                <a:hlinkClick r:id="rId3"/>
              </a:rPr>
              <a:t>Jones et al., 1998</a:t>
            </a:r>
            <a:r>
              <a:rPr lang="en-US" dirty="0" smtClean="0">
                <a:effectLst/>
              </a:rPr>
              <a:t>; </a:t>
            </a:r>
            <a:r>
              <a:rPr lang="en-US" dirty="0" err="1" smtClean="0">
                <a:effectLst/>
                <a:hlinkClick r:id="rId3"/>
              </a:rPr>
              <a:t>Jurutka</a:t>
            </a:r>
            <a:r>
              <a:rPr lang="en-US" dirty="0" smtClean="0">
                <a:effectLst/>
                <a:hlinkClick r:id="rId3"/>
              </a:rPr>
              <a:t> et al., 2001</a:t>
            </a:r>
            <a:r>
              <a:rPr lang="en-US" dirty="0" smtClean="0">
                <a:effectLst/>
              </a:rPr>
              <a:t>).</a:t>
            </a:r>
          </a:p>
          <a:p>
            <a:r>
              <a:rPr lang="en-US" dirty="0" smtClean="0">
                <a:effectLst/>
              </a:rPr>
              <a:t>Regarding the potency of the two forms of vitamin D, there are reports that certain animals, such as avian species and New World monkeys (</a:t>
            </a:r>
            <a:r>
              <a:rPr lang="en-US" dirty="0" smtClean="0">
                <a:effectLst/>
                <a:hlinkClick r:id="rId3"/>
              </a:rPr>
              <a:t>Chen and </a:t>
            </a:r>
            <a:r>
              <a:rPr lang="en-US" dirty="0" err="1" smtClean="0">
                <a:effectLst/>
                <a:hlinkClick r:id="rId3"/>
              </a:rPr>
              <a:t>Bosmann</a:t>
            </a:r>
            <a:r>
              <a:rPr lang="en-US" dirty="0" smtClean="0">
                <a:effectLst/>
                <a:hlinkClick r:id="rId3"/>
              </a:rPr>
              <a:t>, 1964</a:t>
            </a:r>
            <a:r>
              <a:rPr lang="en-US" dirty="0" smtClean="0">
                <a:effectLst/>
              </a:rPr>
              <a:t>; </a:t>
            </a:r>
            <a:r>
              <a:rPr lang="en-US" dirty="0" err="1" smtClean="0">
                <a:effectLst/>
                <a:hlinkClick r:id="rId3"/>
              </a:rPr>
              <a:t>Drescher</a:t>
            </a:r>
            <a:r>
              <a:rPr lang="en-US" dirty="0" smtClean="0">
                <a:effectLst/>
                <a:hlinkClick r:id="rId3"/>
              </a:rPr>
              <a:t> et al., 1969</a:t>
            </a:r>
            <a:r>
              <a:rPr lang="en-US" dirty="0" smtClean="0">
                <a:effectLst/>
              </a:rPr>
              <a:t>), discriminate against vitamin D</a:t>
            </a:r>
            <a:r>
              <a:rPr lang="en-US" baseline="-25000" dirty="0" smtClean="0">
                <a:effectLst/>
              </a:rPr>
              <a:t>2</a:t>
            </a:r>
            <a:r>
              <a:rPr lang="en-US" dirty="0" smtClean="0">
                <a:effectLst/>
              </a:rPr>
              <a:t> However, it has been assumed for several decades that the two forms are essentially equipotent in humans (</a:t>
            </a:r>
            <a:r>
              <a:rPr lang="en-US" dirty="0" smtClean="0">
                <a:effectLst/>
                <a:hlinkClick r:id="rId3"/>
              </a:rPr>
              <a:t>Christiansen et al., 1975</a:t>
            </a:r>
            <a:r>
              <a:rPr lang="en-US" dirty="0" smtClean="0">
                <a:effectLst/>
              </a:rPr>
              <a:t>). Recent reports involving human dietary studies have argued for (</a:t>
            </a:r>
            <a:r>
              <a:rPr lang="en-US" dirty="0" smtClean="0">
                <a:effectLst/>
                <a:hlinkClick r:id="rId3"/>
              </a:rPr>
              <a:t>Trang et al., 1998</a:t>
            </a:r>
            <a:r>
              <a:rPr lang="en-US" dirty="0" smtClean="0">
                <a:effectLst/>
              </a:rPr>
              <a:t>; </a:t>
            </a:r>
            <a:r>
              <a:rPr lang="en-US" dirty="0" err="1" smtClean="0">
                <a:effectLst/>
                <a:hlinkClick r:id="rId3"/>
              </a:rPr>
              <a:t>Armas</a:t>
            </a:r>
            <a:r>
              <a:rPr lang="en-US" dirty="0" smtClean="0">
                <a:effectLst/>
                <a:hlinkClick r:id="rId3"/>
              </a:rPr>
              <a:t> et al., 2004</a:t>
            </a:r>
            <a:r>
              <a:rPr lang="en-US" dirty="0" smtClean="0">
                <a:effectLst/>
              </a:rPr>
              <a:t>) or against (</a:t>
            </a:r>
            <a:r>
              <a:rPr lang="en-US" dirty="0" err="1" smtClean="0">
                <a:effectLst/>
                <a:hlinkClick r:id="rId3"/>
              </a:rPr>
              <a:t>Holick</a:t>
            </a:r>
            <a:r>
              <a:rPr lang="en-US" dirty="0" smtClean="0">
                <a:effectLst/>
                <a:hlinkClick r:id="rId3"/>
              </a:rPr>
              <a:t> et al., 2008</a:t>
            </a:r>
            <a:r>
              <a:rPr lang="en-US" dirty="0" smtClean="0">
                <a:effectLst/>
              </a:rPr>
              <a:t>) a metabolic discrimination against vitamin D</a:t>
            </a:r>
            <a:r>
              <a:rPr lang="en-US" baseline="-25000" dirty="0" smtClean="0">
                <a:effectLst/>
              </a:rPr>
              <a:t>2</a:t>
            </a:r>
            <a:r>
              <a:rPr lang="en-US" dirty="0" smtClean="0">
                <a:effectLst/>
              </a:rPr>
              <a:t>, compared with vitamin D</a:t>
            </a:r>
            <a:r>
              <a:rPr lang="en-US" baseline="-25000" dirty="0" smtClean="0">
                <a:effectLst/>
              </a:rPr>
              <a:t>3</a:t>
            </a:r>
            <a:r>
              <a:rPr lang="en-US" dirty="0" smtClean="0">
                <a:effectLst/>
              </a:rPr>
              <a:t>. Part of the apparent conflict between these different studies (</a:t>
            </a:r>
            <a:r>
              <a:rPr lang="en-US" dirty="0" smtClean="0">
                <a:effectLst/>
                <a:hlinkClick r:id="rId3"/>
              </a:rPr>
              <a:t>Trang et al., 1998</a:t>
            </a:r>
            <a:r>
              <a:rPr lang="en-US" dirty="0" smtClean="0">
                <a:effectLst/>
              </a:rPr>
              <a:t>; </a:t>
            </a:r>
            <a:r>
              <a:rPr lang="en-US" dirty="0" err="1" smtClean="0">
                <a:effectLst/>
                <a:hlinkClick r:id="rId3"/>
              </a:rPr>
              <a:t>Armas</a:t>
            </a:r>
            <a:r>
              <a:rPr lang="en-US" dirty="0" smtClean="0">
                <a:effectLst/>
                <a:hlinkClick r:id="rId3"/>
              </a:rPr>
              <a:t> et al., 2004</a:t>
            </a:r>
            <a:r>
              <a:rPr lang="en-US" dirty="0" smtClean="0">
                <a:effectLst/>
              </a:rPr>
              <a:t>; </a:t>
            </a:r>
            <a:r>
              <a:rPr lang="en-US" dirty="0" err="1" smtClean="0">
                <a:effectLst/>
                <a:hlinkClick r:id="rId3"/>
              </a:rPr>
              <a:t>Holick</a:t>
            </a:r>
            <a:r>
              <a:rPr lang="en-US" dirty="0" smtClean="0">
                <a:effectLst/>
                <a:hlinkClick r:id="rId3"/>
              </a:rPr>
              <a:t> et al., 2008</a:t>
            </a:r>
            <a:r>
              <a:rPr lang="en-US" dirty="0" smtClean="0">
                <a:effectLst/>
              </a:rPr>
              <a:t>) is almost certainly due to differences in size and frequency of dose (which have ranged from 1,000 </a:t>
            </a:r>
            <a:r>
              <a:rPr lang="en-US" dirty="0" smtClean="0">
                <a:effectLst/>
                <a:hlinkClick r:id="rId13"/>
              </a:rPr>
              <a:t>IU</a:t>
            </a:r>
            <a:r>
              <a:rPr lang="en-US" dirty="0" smtClean="0">
                <a:effectLst/>
              </a:rPr>
              <a:t> daily doses to 50,000 IU in a single dose); the differences reported suggest a difference in pharmacokinetic parameters between vitamin D</a:t>
            </a:r>
            <a:r>
              <a:rPr lang="en-US" baseline="-25000" dirty="0" smtClean="0">
                <a:effectLst/>
              </a:rPr>
              <a:t>2</a:t>
            </a:r>
            <a:r>
              <a:rPr lang="en-US" dirty="0" smtClean="0">
                <a:effectLst/>
              </a:rPr>
              <a:t> and vitamin D</a:t>
            </a:r>
            <a:r>
              <a:rPr lang="en-US" baseline="-25000" dirty="0" smtClean="0">
                <a:effectLst/>
              </a:rPr>
              <a:t>3</a:t>
            </a:r>
            <a:r>
              <a:rPr lang="en-US" dirty="0" smtClean="0">
                <a:effectLst/>
              </a:rPr>
              <a:t>.</a:t>
            </a:r>
          </a:p>
          <a:p>
            <a:r>
              <a:rPr lang="en-US" dirty="0" smtClean="0">
                <a:effectLst/>
              </a:rPr>
              <a:t>This debate runs parallel to the suggestion that vitamin D</a:t>
            </a:r>
            <a:r>
              <a:rPr lang="en-US" baseline="-25000" dirty="0" smtClean="0">
                <a:effectLst/>
              </a:rPr>
              <a:t>2</a:t>
            </a:r>
            <a:r>
              <a:rPr lang="en-US" dirty="0" smtClean="0">
                <a:effectLst/>
              </a:rPr>
              <a:t> is less toxic than its vitamin D</a:t>
            </a:r>
            <a:r>
              <a:rPr lang="en-US" baseline="-25000" dirty="0" smtClean="0">
                <a:effectLst/>
              </a:rPr>
              <a:t>3</a:t>
            </a:r>
            <a:r>
              <a:rPr lang="en-US" dirty="0" smtClean="0">
                <a:effectLst/>
              </a:rPr>
              <a:t> counterpart. Experimental animal data from a number of mammalian species ranging from rodents to primates (</a:t>
            </a:r>
            <a:r>
              <a:rPr lang="en-US" dirty="0" err="1" smtClean="0">
                <a:effectLst/>
                <a:hlinkClick r:id="rId3"/>
              </a:rPr>
              <a:t>Roborgh</a:t>
            </a:r>
            <a:r>
              <a:rPr lang="en-US" dirty="0" smtClean="0">
                <a:effectLst/>
                <a:hlinkClick r:id="rId3"/>
              </a:rPr>
              <a:t> and de Man, 1959</a:t>
            </a:r>
            <a:r>
              <a:rPr lang="en-US" dirty="0" smtClean="0">
                <a:effectLst/>
              </a:rPr>
              <a:t>, </a:t>
            </a:r>
            <a:r>
              <a:rPr lang="en-US" dirty="0" smtClean="0">
                <a:effectLst/>
                <a:hlinkClick r:id="rId3"/>
              </a:rPr>
              <a:t>1960</a:t>
            </a:r>
            <a:r>
              <a:rPr lang="en-US" dirty="0" smtClean="0">
                <a:effectLst/>
              </a:rPr>
              <a:t>; </a:t>
            </a:r>
            <a:r>
              <a:rPr lang="en-US" dirty="0" smtClean="0">
                <a:effectLst/>
                <a:hlinkClick r:id="rId3"/>
              </a:rPr>
              <a:t>Hunt et al., 1972</a:t>
            </a:r>
            <a:r>
              <a:rPr lang="en-US" dirty="0" smtClean="0">
                <a:effectLst/>
              </a:rPr>
              <a:t>; </a:t>
            </a:r>
            <a:r>
              <a:rPr lang="en-US" dirty="0" err="1" smtClean="0">
                <a:effectLst/>
                <a:hlinkClick r:id="rId3"/>
              </a:rPr>
              <a:t>Sjoden</a:t>
            </a:r>
            <a:r>
              <a:rPr lang="en-US" dirty="0" smtClean="0">
                <a:effectLst/>
                <a:hlinkClick r:id="rId3"/>
              </a:rPr>
              <a:t> et al., 1985</a:t>
            </a:r>
            <a:r>
              <a:rPr lang="en-US" dirty="0" smtClean="0">
                <a:effectLst/>
              </a:rPr>
              <a:t>; </a:t>
            </a:r>
            <a:r>
              <a:rPr lang="en-US" dirty="0" smtClean="0">
                <a:effectLst/>
                <a:hlinkClick r:id="rId3"/>
              </a:rPr>
              <a:t>Weber et al., 2001</a:t>
            </a:r>
            <a:r>
              <a:rPr lang="en-US" dirty="0" smtClean="0">
                <a:effectLst/>
              </a:rPr>
              <a:t>), support the concept that the D</a:t>
            </a:r>
            <a:r>
              <a:rPr lang="en-US" baseline="-25000" dirty="0" smtClean="0">
                <a:effectLst/>
              </a:rPr>
              <a:t>2</a:t>
            </a:r>
            <a:r>
              <a:rPr lang="en-US" dirty="0" smtClean="0">
                <a:effectLst/>
              </a:rPr>
              <a:t> form is less toxic than D</a:t>
            </a:r>
            <a:r>
              <a:rPr lang="en-US" baseline="-25000" dirty="0" smtClean="0">
                <a:effectLst/>
              </a:rPr>
              <a:t>3</a:t>
            </a:r>
            <a:r>
              <a:rPr lang="en-US" dirty="0" smtClean="0">
                <a:effectLst/>
              </a:rPr>
              <a:t>, but there is no evidence available in humans. Nonetheless, the implication of these diverse studies in several mammalian species is that vitamin D</a:t>
            </a:r>
            <a:r>
              <a:rPr lang="en-US" baseline="-25000" dirty="0" smtClean="0">
                <a:effectLst/>
              </a:rPr>
              <a:t>2</a:t>
            </a:r>
            <a:r>
              <a:rPr lang="en-US" dirty="0" smtClean="0">
                <a:effectLst/>
              </a:rPr>
              <a:t> compounds may show differences in pharmacokinetics that manifest as lower toxicity from high doses.</a:t>
            </a:r>
          </a:p>
          <a:p>
            <a:r>
              <a:rPr lang="en-US" dirty="0" smtClean="0">
                <a:effectLst/>
              </a:rPr>
              <a:t>There is considerable evidence that most of the steps involved in the metabolism and actions of vitamin D</a:t>
            </a:r>
            <a:r>
              <a:rPr lang="en-US" baseline="-25000" dirty="0" smtClean="0">
                <a:effectLst/>
              </a:rPr>
              <a:t>2</a:t>
            </a:r>
            <a:r>
              <a:rPr lang="en-US" dirty="0" smtClean="0">
                <a:effectLst/>
              </a:rPr>
              <a:t> and vitamin D</a:t>
            </a:r>
            <a:r>
              <a:rPr lang="en-US" baseline="-25000" dirty="0" smtClean="0">
                <a:effectLst/>
              </a:rPr>
              <a:t>3</a:t>
            </a:r>
            <a:r>
              <a:rPr lang="en-US" dirty="0" smtClean="0">
                <a:effectLst/>
              </a:rPr>
              <a:t> are identical (</a:t>
            </a:r>
            <a:r>
              <a:rPr lang="en-US" dirty="0" smtClean="0">
                <a:effectLst/>
                <a:hlinkClick r:id="rId3"/>
              </a:rPr>
              <a:t>Jones et al., 1998</a:t>
            </a:r>
            <a:r>
              <a:rPr lang="en-US" dirty="0" smtClean="0">
                <a:effectLst/>
              </a:rPr>
              <a:t>). The identification of the series of vitamin D</a:t>
            </a:r>
            <a:r>
              <a:rPr lang="en-US" baseline="-25000" dirty="0" smtClean="0">
                <a:effectLst/>
              </a:rPr>
              <a:t>3</a:t>
            </a:r>
            <a:r>
              <a:rPr lang="en-US" dirty="0" smtClean="0">
                <a:effectLst/>
              </a:rPr>
              <a:t> metabolites in the late 1960s and early 1970s was followed by the identification of their vitamin D</a:t>
            </a:r>
            <a:r>
              <a:rPr lang="en-US" baseline="-25000" dirty="0" smtClean="0">
                <a:effectLst/>
              </a:rPr>
              <a:t>2</a:t>
            </a:r>
            <a:r>
              <a:rPr lang="en-US" dirty="0" smtClean="0">
                <a:effectLst/>
              </a:rPr>
              <a:t> counterparts: 25OHD</a:t>
            </a:r>
            <a:r>
              <a:rPr lang="en-US" baseline="-25000" dirty="0" smtClean="0">
                <a:effectLst/>
              </a:rPr>
              <a:t>2</a:t>
            </a:r>
            <a:r>
              <a:rPr lang="en-US" dirty="0" smtClean="0">
                <a:effectLst/>
              </a:rPr>
              <a:t>, 1α,25(OH)</a:t>
            </a:r>
            <a:r>
              <a:rPr lang="en-US" baseline="-25000" dirty="0" smtClean="0">
                <a:effectLst/>
              </a:rPr>
              <a:t>2</a:t>
            </a:r>
            <a:r>
              <a:rPr lang="en-US" dirty="0" smtClean="0">
                <a:effectLst/>
              </a:rPr>
              <a:t>D</a:t>
            </a:r>
            <a:r>
              <a:rPr lang="en-US" baseline="-25000" dirty="0" smtClean="0">
                <a:effectLst/>
              </a:rPr>
              <a:t>2</a:t>
            </a:r>
            <a:r>
              <a:rPr lang="en-US" dirty="0" smtClean="0">
                <a:effectLst/>
              </a:rPr>
              <a:t>, and 24,25(OH)</a:t>
            </a:r>
            <a:r>
              <a:rPr lang="en-US" baseline="-25000" dirty="0" smtClean="0">
                <a:effectLst/>
              </a:rPr>
              <a:t>2</a:t>
            </a:r>
            <a:r>
              <a:rPr lang="en-US" dirty="0" smtClean="0">
                <a:effectLst/>
              </a:rPr>
              <a:t>D</a:t>
            </a:r>
            <a:r>
              <a:rPr lang="en-US" baseline="-25000" dirty="0" smtClean="0">
                <a:effectLst/>
              </a:rPr>
              <a:t>2</a:t>
            </a:r>
            <a:r>
              <a:rPr lang="en-US" dirty="0" smtClean="0">
                <a:effectLst/>
              </a:rPr>
              <a:t> (</a:t>
            </a:r>
            <a:r>
              <a:rPr lang="en-US" dirty="0" err="1" smtClean="0">
                <a:effectLst/>
                <a:hlinkClick r:id="rId3"/>
              </a:rPr>
              <a:t>Suda</a:t>
            </a:r>
            <a:r>
              <a:rPr lang="en-US" dirty="0" smtClean="0">
                <a:effectLst/>
                <a:hlinkClick r:id="rId3"/>
              </a:rPr>
              <a:t> et al., 1969</a:t>
            </a:r>
            <a:r>
              <a:rPr lang="en-US" dirty="0" smtClean="0">
                <a:effectLst/>
              </a:rPr>
              <a:t>; </a:t>
            </a:r>
            <a:r>
              <a:rPr lang="en-US" dirty="0" smtClean="0">
                <a:effectLst/>
                <a:hlinkClick r:id="rId3"/>
              </a:rPr>
              <a:t>Jones et al., 1975</a:t>
            </a:r>
            <a:r>
              <a:rPr lang="en-US" dirty="0" smtClean="0">
                <a:effectLst/>
              </a:rPr>
              <a:t>, </a:t>
            </a:r>
            <a:r>
              <a:rPr lang="en-US" dirty="0" smtClean="0">
                <a:effectLst/>
                <a:hlinkClick r:id="rId3"/>
              </a:rPr>
              <a:t>1979</a:t>
            </a:r>
            <a:r>
              <a:rPr lang="en-US" dirty="0" smtClean="0">
                <a:effectLst/>
              </a:rPr>
              <a:t>, </a:t>
            </a:r>
            <a:r>
              <a:rPr lang="en-US" dirty="0" smtClean="0">
                <a:effectLst/>
                <a:hlinkClick r:id="rId3"/>
              </a:rPr>
              <a:t>1980a</a:t>
            </a:r>
            <a:r>
              <a:rPr lang="en-US" dirty="0" smtClean="0">
                <a:effectLst/>
              </a:rPr>
              <a:t>). Noteworthy here is the fact that the structural features unique to the vitamin D</a:t>
            </a:r>
            <a:r>
              <a:rPr lang="en-US" baseline="-25000" dirty="0" smtClean="0">
                <a:effectLst/>
              </a:rPr>
              <a:t>2</a:t>
            </a:r>
            <a:r>
              <a:rPr lang="en-US" dirty="0" smtClean="0">
                <a:effectLst/>
              </a:rPr>
              <a:t> side chain did not preclude either the 25- or 1α-hydroxylation steps in activation of the molecule or the first step of inactivation, namely 24-hydroxylation. Studies have also shown that the steps in the specific vitamin D signal transduction cascade do not appear to discriminate discernibly between the two vitamin D homologues at the molecular level (e.g., binding to the transport protein, </a:t>
            </a:r>
            <a:r>
              <a:rPr lang="en-US" dirty="0" smtClean="0">
                <a:effectLst/>
                <a:hlinkClick r:id="rId8"/>
              </a:rPr>
              <a:t>DBP</a:t>
            </a:r>
            <a:r>
              <a:rPr lang="en-US" dirty="0" smtClean="0">
                <a:effectLst/>
              </a:rPr>
              <a:t> [</a:t>
            </a:r>
            <a:r>
              <a:rPr lang="en-US" dirty="0" smtClean="0">
                <a:effectLst/>
                <a:hlinkClick r:id="rId3"/>
              </a:rPr>
              <a:t>Hay and Watson, 1977</a:t>
            </a:r>
            <a:r>
              <a:rPr lang="en-US" dirty="0" smtClean="0">
                <a:effectLst/>
              </a:rPr>
              <a:t>; </a:t>
            </a:r>
            <a:r>
              <a:rPr lang="en-US" dirty="0" smtClean="0">
                <a:effectLst/>
                <a:hlinkClick r:id="rId3"/>
              </a:rPr>
              <a:t>Jones et al., 1980a</a:t>
            </a:r>
            <a:r>
              <a:rPr lang="en-US" dirty="0" smtClean="0">
                <a:effectLst/>
              </a:rPr>
              <a:t>] or binding to the receptor, </a:t>
            </a:r>
            <a:r>
              <a:rPr lang="en-US" dirty="0" smtClean="0">
                <a:effectLst/>
                <a:hlinkClick r:id="rId11"/>
              </a:rPr>
              <a:t>VDR</a:t>
            </a:r>
            <a:r>
              <a:rPr lang="en-US" dirty="0" smtClean="0">
                <a:effectLst/>
              </a:rPr>
              <a:t> [</a:t>
            </a:r>
            <a:r>
              <a:rPr lang="en-US" dirty="0" smtClean="0">
                <a:effectLst/>
                <a:hlinkClick r:id="rId3"/>
              </a:rPr>
              <a:t>Jones et al., 1980b</a:t>
            </a:r>
            <a:r>
              <a:rPr lang="en-US" dirty="0" smtClean="0">
                <a:effectLst/>
              </a:rPr>
              <a:t>; </a:t>
            </a:r>
            <a:r>
              <a:rPr lang="en-US" dirty="0" smtClean="0">
                <a:effectLst/>
                <a:hlinkClick r:id="rId3"/>
              </a:rPr>
              <a:t>Reinhardt et al., 1989</a:t>
            </a:r>
            <a:r>
              <a:rPr lang="en-US" dirty="0" smtClean="0">
                <a:effectLst/>
              </a:rPr>
              <a:t>]). Overall, it can be concluded that specific signal transduction systems designed to respond to vitamin D</a:t>
            </a:r>
            <a:r>
              <a:rPr lang="en-US" baseline="-25000" dirty="0" smtClean="0">
                <a:effectLst/>
              </a:rPr>
              <a:t>3</a:t>
            </a:r>
            <a:r>
              <a:rPr lang="en-US" dirty="0" smtClean="0">
                <a:effectLst/>
              </a:rPr>
              <a:t> respond to physiological doses of vitamin D</a:t>
            </a:r>
            <a:r>
              <a:rPr lang="en-US" baseline="-25000" dirty="0" smtClean="0">
                <a:effectLst/>
              </a:rPr>
              <a:t>2</a:t>
            </a:r>
            <a:r>
              <a:rPr lang="en-US" dirty="0" smtClean="0">
                <a:effectLst/>
              </a:rPr>
              <a:t> equally well.</a:t>
            </a:r>
          </a:p>
          <a:p>
            <a:r>
              <a:rPr lang="en-US" dirty="0" smtClean="0">
                <a:effectLst/>
              </a:rPr>
              <a:t>At this time, firm conclusions about different effects of the two forms of vitamin D cannot be drawn; however, it would appear that at low doses, D</a:t>
            </a:r>
            <a:r>
              <a:rPr lang="en-US" baseline="-25000" dirty="0" smtClean="0">
                <a:effectLst/>
              </a:rPr>
              <a:t>2</a:t>
            </a:r>
            <a:r>
              <a:rPr lang="en-US" dirty="0" smtClean="0">
                <a:effectLst/>
              </a:rPr>
              <a:t> and D</a:t>
            </a:r>
            <a:r>
              <a:rPr lang="en-US" baseline="-25000" dirty="0" smtClean="0">
                <a:effectLst/>
              </a:rPr>
              <a:t>3</a:t>
            </a:r>
            <a:r>
              <a:rPr lang="en-US" dirty="0" smtClean="0">
                <a:effectLst/>
              </a:rPr>
              <a:t> are equivalent, but at high doses, D</a:t>
            </a:r>
            <a:r>
              <a:rPr lang="en-US" baseline="-25000" dirty="0" smtClean="0">
                <a:effectLst/>
              </a:rPr>
              <a:t>2</a:t>
            </a:r>
            <a:r>
              <a:rPr lang="en-US" dirty="0" smtClean="0">
                <a:effectLst/>
              </a:rPr>
              <a:t> is less effective than D</a:t>
            </a:r>
            <a:r>
              <a:rPr lang="en-US" baseline="-25000" dirty="0" smtClean="0">
                <a:effectLst/>
              </a:rPr>
              <a:t>3</a:t>
            </a:r>
            <a:r>
              <a:rPr lang="en-US" dirty="0" smtClean="0">
                <a:effectLst/>
              </a:rPr>
              <a:t>. In essence, the potency of the two forms (as judged by the dose required to cure rickets) is assumed to be the same (</a:t>
            </a:r>
            <a:r>
              <a:rPr lang="en-US" dirty="0" smtClean="0">
                <a:effectLst/>
                <a:hlinkClick r:id="rId3"/>
              </a:rPr>
              <a:t>Park, 1940</a:t>
            </a:r>
            <a:r>
              <a:rPr lang="en-US" dirty="0" smtClean="0">
                <a:effectLst/>
              </a:rPr>
              <a:t>). Differences in toxicity for humans, as judged by the dose to cause </a:t>
            </a:r>
            <a:r>
              <a:rPr lang="en-US" dirty="0" err="1" smtClean="0">
                <a:effectLst/>
              </a:rPr>
              <a:t>hypervitaminosis</a:t>
            </a:r>
            <a:r>
              <a:rPr lang="en-US" dirty="0" smtClean="0">
                <a:effectLst/>
              </a:rPr>
              <a:t> D, are unclear, but there is evidence from experimental animal data to suggest that D</a:t>
            </a:r>
            <a:r>
              <a:rPr lang="en-US" baseline="-25000" dirty="0" smtClean="0">
                <a:effectLst/>
              </a:rPr>
              <a:t>2</a:t>
            </a:r>
            <a:r>
              <a:rPr lang="en-US" dirty="0" smtClean="0">
                <a:effectLst/>
              </a:rPr>
              <a:t> is less toxic than D</a:t>
            </a:r>
            <a:r>
              <a:rPr lang="en-US" baseline="-25000" dirty="0" smtClean="0">
                <a:effectLst/>
              </a:rPr>
              <a:t>3</a:t>
            </a:r>
            <a:r>
              <a:rPr lang="en-US" dirty="0" smtClean="0">
                <a:effectLst/>
              </a:rPr>
              <a:t>.</a:t>
            </a:r>
          </a:p>
          <a:p>
            <a:r>
              <a:rPr lang="en-US" b="1" dirty="0" smtClean="0"/>
              <a:t>Skeletal Disorders</a:t>
            </a:r>
          </a:p>
          <a:p>
            <a:r>
              <a:rPr lang="en-US" dirty="0" smtClean="0">
                <a:effectLst/>
                <a:hlinkClick r:id="rId5"/>
              </a:rPr>
              <a:t>Vitamin D</a:t>
            </a:r>
            <a:r>
              <a:rPr lang="en-US" dirty="0" smtClean="0">
                <a:effectLst/>
              </a:rPr>
              <a:t> deficiency results in inadequate mineralization of the skeleton. Commonly referred to as rickets in children and </a:t>
            </a:r>
            <a:r>
              <a:rPr lang="en-US" dirty="0" err="1" smtClean="0">
                <a:effectLst/>
              </a:rPr>
              <a:t>osteomalacia</a:t>
            </a:r>
            <a:r>
              <a:rPr lang="en-US" dirty="0" smtClean="0">
                <a:effectLst/>
              </a:rPr>
              <a:t> in adults, this disorder has been described in </a:t>
            </a:r>
            <a:r>
              <a:rPr lang="en-US" dirty="0" smtClean="0">
                <a:effectLst/>
                <a:hlinkClick r:id="rId25"/>
              </a:rPr>
              <a:t>Chapter 2</a:t>
            </a:r>
            <a:r>
              <a:rPr lang="en-US" dirty="0" smtClean="0">
                <a:effectLst/>
              </a:rPr>
              <a:t> relative to calcium. Vitamin D deficiency is characterized by aberrations in the mineralization of the bone. In children, the deficiency results in rickets (see also </a:t>
            </a:r>
            <a:r>
              <a:rPr lang="en-US" dirty="0" smtClean="0">
                <a:effectLst/>
                <a:hlinkClick r:id="rId25"/>
              </a:rPr>
              <a:t>Chapter 2</a:t>
            </a:r>
            <a:r>
              <a:rPr lang="en-US" dirty="0" smtClean="0">
                <a:effectLst/>
              </a:rPr>
              <a:t>), in which the cartilage fails to mature and mineralize normally. </a:t>
            </a:r>
            <a:r>
              <a:rPr lang="en-US" dirty="0" smtClean="0">
                <a:effectLst/>
                <a:hlinkClick r:id="rId30"/>
              </a:rPr>
              <a:t>Rickets</a:t>
            </a:r>
            <a:r>
              <a:rPr lang="en-US" dirty="0" smtClean="0">
                <a:effectLst/>
              </a:rPr>
              <a:t> is characterized by widening at the end of the long bones, rachitic rosary, deformations in the skeleton, including </a:t>
            </a:r>
            <a:r>
              <a:rPr lang="en-US" dirty="0" err="1" smtClean="0">
                <a:effectLst/>
              </a:rPr>
              <a:t>craniotabes</a:t>
            </a:r>
            <a:r>
              <a:rPr lang="en-US" dirty="0" smtClean="0">
                <a:effectLst/>
              </a:rPr>
              <a:t> and deformities of the lower limbs, known as bowed legs and knocked knees. In adults, the deficiency of vitamin D leads to </a:t>
            </a:r>
            <a:r>
              <a:rPr lang="en-US" dirty="0" err="1" smtClean="0">
                <a:effectLst/>
              </a:rPr>
              <a:t>osteomalacia</a:t>
            </a:r>
            <a:r>
              <a:rPr lang="en-US" dirty="0" smtClean="0">
                <a:effectLst/>
              </a:rPr>
              <a:t> in which the newly deposited bone matrix fails to mineralize adequately, and there are wide </a:t>
            </a:r>
            <a:r>
              <a:rPr lang="en-US" dirty="0" err="1" smtClean="0">
                <a:effectLst/>
              </a:rPr>
              <a:t>unmineralized</a:t>
            </a:r>
            <a:r>
              <a:rPr lang="en-US" dirty="0" smtClean="0">
                <a:effectLst/>
              </a:rPr>
              <a:t> bone matrix (osteoid) seams.</a:t>
            </a:r>
          </a:p>
          <a:p>
            <a:r>
              <a:rPr lang="en-US" dirty="0" smtClean="0">
                <a:effectLst/>
                <a:hlinkClick r:id="rId5"/>
              </a:rPr>
              <a:t>Vitamin D</a:t>
            </a:r>
            <a:r>
              <a:rPr lang="en-US" dirty="0" smtClean="0">
                <a:effectLst/>
              </a:rPr>
              <a:t>–dependent rickets type I (</a:t>
            </a:r>
            <a:r>
              <a:rPr lang="en-US" dirty="0" smtClean="0">
                <a:effectLst/>
                <a:hlinkClick r:id="rId31"/>
              </a:rPr>
              <a:t>VDDR</a:t>
            </a:r>
            <a:r>
              <a:rPr lang="en-US" dirty="0" smtClean="0">
                <a:effectLst/>
              </a:rPr>
              <a:t> I) is an autosomal recessive trait that results in abnormally low calcitriol levels but normal serum 25OHD levels. The mutation in VDDR I affects the 1α-hydroxylase enzyme and leads to impaired intestinal calcium absorption and the resulting rickets (</a:t>
            </a:r>
            <a:r>
              <a:rPr lang="en-US" dirty="0" smtClean="0">
                <a:effectLst/>
                <a:hlinkClick r:id="rId3"/>
              </a:rPr>
              <a:t>Fraser et al., 1973</a:t>
            </a:r>
            <a:r>
              <a:rPr lang="en-US" dirty="0" smtClean="0">
                <a:effectLst/>
              </a:rPr>
              <a:t>). VDDR I manifests in the first year after birth and is treated with calcitriol. Supplemental calcium and phosphate are usually not needed. The second disorder is vitamin D–dependent rickets type II (VDDR II), which results in hypocalcemia, tetany, convulsions, alopecia, and rickets. VDDR II is also an autosomal recessive trait, resulting from a mutation in the </a:t>
            </a:r>
            <a:r>
              <a:rPr lang="en-US" i="1" dirty="0" err="1" smtClean="0">
                <a:effectLst/>
              </a:rPr>
              <a:t>Vdr</a:t>
            </a:r>
            <a:r>
              <a:rPr lang="en-US" dirty="0" smtClean="0">
                <a:effectLst/>
              </a:rPr>
              <a:t> gene, which can appear in the second year after birth or go unrecognized until adulthood.</a:t>
            </a:r>
          </a:p>
          <a:p>
            <a:r>
              <a:rPr lang="en-US" dirty="0" smtClean="0">
                <a:hlinkClick r:id="rId3" tooltip="Go to other sections in this page"/>
              </a:rPr>
              <a:t>Go to:</a:t>
            </a:r>
            <a:endParaRPr lang="en-US" dirty="0" smtClean="0"/>
          </a:p>
          <a:p>
            <a:r>
              <a:rPr lang="en-US" b="1" dirty="0" smtClean="0"/>
              <a:t>VITAMIN D ACROSS THE LIFE CYCLE</a:t>
            </a:r>
          </a:p>
          <a:p>
            <a:r>
              <a:rPr lang="en-US" dirty="0" smtClean="0">
                <a:effectLst/>
              </a:rPr>
              <a:t>Overall, vitamin D's role at different life stages is less clearly age-related than that of calcium, and also less well understood, with numerous gaps in basic information. Although some aspects of vitamin D nutrition and physiology have been found to differ with life stage, most of the functions of vitamin D are quite consistent across life stages from infancy and childhood, to adolescence, adulthood, and old age. For all life stages highlighted below, specific studies and conclusions are detailed in </a:t>
            </a:r>
            <a:r>
              <a:rPr lang="en-US" dirty="0" smtClean="0">
                <a:effectLst/>
                <a:hlinkClick r:id="rId32"/>
              </a:rPr>
              <a:t>Chapter 4</a:t>
            </a:r>
            <a:r>
              <a:rPr lang="en-US" dirty="0" smtClean="0">
                <a:effectLst/>
              </a:rPr>
              <a:t>.</a:t>
            </a:r>
          </a:p>
          <a:p>
            <a:r>
              <a:rPr lang="en-US" b="1" dirty="0" smtClean="0"/>
              <a:t>Infancy</a:t>
            </a:r>
          </a:p>
          <a:p>
            <a:r>
              <a:rPr lang="en-US" dirty="0" smtClean="0">
                <a:effectLst/>
              </a:rPr>
              <a:t>Healthy skeletal development in infancy requires adequate intakes of vitamin D as well as calcium. Inadequate vitamin D intake during periods of growth leads to development of vitamin D deficiency rickets, which when it occurs in North American populations typically manifests around 20 months of age (</a:t>
            </a:r>
            <a:r>
              <a:rPr lang="en-US" dirty="0" err="1" smtClean="0">
                <a:effectLst/>
                <a:hlinkClick r:id="rId3"/>
              </a:rPr>
              <a:t>DeLucia</a:t>
            </a:r>
            <a:r>
              <a:rPr lang="en-US" dirty="0" smtClean="0">
                <a:effectLst/>
                <a:hlinkClick r:id="rId3"/>
              </a:rPr>
              <a:t> et al., 2003</a:t>
            </a:r>
            <a:r>
              <a:rPr lang="en-US" dirty="0" smtClean="0">
                <a:effectLst/>
              </a:rPr>
              <a:t>). If rickets is diagnosed early, vitamin D therapy can cure it, but not if skeletal deformities are severe and growth plates have started to mature in puberty (</a:t>
            </a:r>
            <a:r>
              <a:rPr lang="en-US" dirty="0" smtClean="0">
                <a:effectLst/>
                <a:hlinkClick r:id="rId3"/>
              </a:rPr>
              <a:t>DeLuca, 1979a</a:t>
            </a:r>
            <a:r>
              <a:rPr lang="en-US" dirty="0" smtClean="0">
                <a:effectLst/>
              </a:rPr>
              <a:t>). Infants at risk for developing rickets include those who are exclusively breast-fed, because vitamin D and 25OHD are normally present at low levels in breast milk (</a:t>
            </a:r>
            <a:r>
              <a:rPr lang="en-US" dirty="0" err="1" smtClean="0">
                <a:effectLst/>
                <a:hlinkClick r:id="rId3"/>
              </a:rPr>
              <a:t>Bachrach</a:t>
            </a:r>
            <a:r>
              <a:rPr lang="en-US" dirty="0" smtClean="0">
                <a:effectLst/>
                <a:hlinkClick r:id="rId3"/>
              </a:rPr>
              <a:t> et al., 1979</a:t>
            </a:r>
            <a:r>
              <a:rPr lang="en-US" dirty="0" smtClean="0">
                <a:effectLst/>
              </a:rPr>
              <a:t>; </a:t>
            </a:r>
            <a:r>
              <a:rPr lang="en-US" dirty="0" smtClean="0">
                <a:effectLst/>
                <a:hlinkClick r:id="rId3"/>
              </a:rPr>
              <a:t>Ward et al., 2007</a:t>
            </a:r>
            <a:r>
              <a:rPr lang="en-US" dirty="0" smtClean="0">
                <a:effectLst/>
              </a:rPr>
              <a:t>). Health Canada currently recommends that exclusively breast-fed infants receive a supplement of vitamin D,</a:t>
            </a:r>
            <a:r>
              <a:rPr lang="en-US" baseline="30000" dirty="0" smtClean="0">
                <a:effectLst/>
                <a:hlinkClick r:id="rId3"/>
              </a:rPr>
              <a:t>6</a:t>
            </a:r>
            <a:r>
              <a:rPr lang="en-US" dirty="0" smtClean="0">
                <a:effectLst/>
              </a:rPr>
              <a:t> and the American Academy of Pediatrics guidelines support supplementation of breastfeeding infants with vitamin D (</a:t>
            </a:r>
            <a:r>
              <a:rPr lang="en-US" dirty="0" smtClean="0">
                <a:effectLst/>
                <a:hlinkClick r:id="rId3"/>
              </a:rPr>
              <a:t>Gartner and Greer, 2003</a:t>
            </a:r>
            <a:r>
              <a:rPr lang="en-US" dirty="0" smtClean="0">
                <a:effectLst/>
              </a:rPr>
              <a:t>). Commercial infant formula contains vitamin D, as discussed previously in this chapter.</a:t>
            </a:r>
          </a:p>
          <a:p>
            <a:r>
              <a:rPr lang="en-US" b="1" dirty="0" smtClean="0"/>
              <a:t>Childhood and Adolescence</a:t>
            </a:r>
          </a:p>
          <a:p>
            <a:r>
              <a:rPr lang="en-US" dirty="0" smtClean="0">
                <a:effectLst/>
              </a:rPr>
              <a:t>This life stage is characterized by bone accretion. During the rapid growth phase of adolescence, almost 50 percent of the adult skeletal mass will be accumulated. The onset of puberty stimulates increased metabolism of 25OHD levels to calcitriol (</a:t>
            </a:r>
            <a:r>
              <a:rPr lang="en-US" dirty="0" err="1" smtClean="0">
                <a:effectLst/>
                <a:hlinkClick r:id="rId3"/>
              </a:rPr>
              <a:t>Aksnes</a:t>
            </a:r>
            <a:r>
              <a:rPr lang="en-US" dirty="0" smtClean="0">
                <a:effectLst/>
                <a:hlinkClick r:id="rId3"/>
              </a:rPr>
              <a:t> and </a:t>
            </a:r>
            <a:r>
              <a:rPr lang="en-US" dirty="0" err="1" smtClean="0">
                <a:effectLst/>
                <a:hlinkClick r:id="rId3"/>
              </a:rPr>
              <a:t>Aarskog</a:t>
            </a:r>
            <a:r>
              <a:rPr lang="en-US" dirty="0" smtClean="0">
                <a:effectLst/>
                <a:hlinkClick r:id="rId3"/>
              </a:rPr>
              <a:t>, 1982</a:t>
            </a:r>
            <a:r>
              <a:rPr lang="en-US" dirty="0" smtClean="0">
                <a:effectLst/>
              </a:rPr>
              <a:t>) and subsequent increased calcium intestinal absorption, decreased urinary calcium excretion, and greater calcium deposition into bone (</a:t>
            </a:r>
            <a:r>
              <a:rPr lang="en-US" dirty="0" err="1" smtClean="0">
                <a:effectLst/>
                <a:hlinkClick r:id="rId3"/>
              </a:rPr>
              <a:t>Wastney</a:t>
            </a:r>
            <a:r>
              <a:rPr lang="en-US" dirty="0" smtClean="0">
                <a:effectLst/>
                <a:hlinkClick r:id="rId3"/>
              </a:rPr>
              <a:t> et al., 1996</a:t>
            </a:r>
            <a:r>
              <a:rPr lang="en-US" dirty="0" smtClean="0">
                <a:effectLst/>
              </a:rPr>
              <a:t>). Information on relationships between 25OHD levels and optimal intestinal absorption of calcium or risk for rickets or fracture in children and adolescents is lacking, although </a:t>
            </a:r>
            <a:r>
              <a:rPr lang="en-US" dirty="0" smtClean="0">
                <a:effectLst/>
                <a:hlinkClick r:id="rId3"/>
              </a:rPr>
              <a:t>Abrams et al. (2005)</a:t>
            </a:r>
            <a:r>
              <a:rPr lang="en-US" dirty="0" smtClean="0">
                <a:effectLst/>
              </a:rPr>
              <a:t> found evidence for an indirect relationship between low serum 25OHD and increased calcium absorption in young adolescents. Although a recent set of systematic reviews (</a:t>
            </a:r>
            <a:r>
              <a:rPr lang="en-US" dirty="0" err="1" smtClean="0">
                <a:effectLst/>
                <a:hlinkClick r:id="rId3"/>
              </a:rPr>
              <a:t>Cranney</a:t>
            </a:r>
            <a:r>
              <a:rPr lang="en-US" dirty="0" smtClean="0">
                <a:effectLst/>
                <a:hlinkClick r:id="rId3"/>
              </a:rPr>
              <a:t> et al., 2007</a:t>
            </a:r>
            <a:r>
              <a:rPr lang="en-US" dirty="0" smtClean="0">
                <a:effectLst/>
              </a:rPr>
              <a:t>; </a:t>
            </a:r>
            <a:r>
              <a:rPr lang="en-US" dirty="0" smtClean="0">
                <a:effectLst/>
                <a:hlinkClick r:id="rId3"/>
              </a:rPr>
              <a:t>Chung et al., 2009</a:t>
            </a:r>
            <a:r>
              <a:rPr lang="en-US" dirty="0" smtClean="0">
                <a:effectLst/>
              </a:rPr>
              <a:t>), to be discussed in </a:t>
            </a:r>
            <a:r>
              <a:rPr lang="en-US" dirty="0" smtClean="0">
                <a:effectLst/>
                <a:hlinkClick r:id="rId32"/>
              </a:rPr>
              <a:t>Chapter 4</a:t>
            </a:r>
            <a:r>
              <a:rPr lang="en-US" dirty="0" smtClean="0">
                <a:effectLst/>
              </a:rPr>
              <a:t>, did not report specifically on bone mass for this age group in relation to vitamin D </a:t>
            </a:r>
            <a:r>
              <a:rPr lang="en-US" dirty="0" err="1" smtClean="0">
                <a:effectLst/>
              </a:rPr>
              <a:t>nutriture</a:t>
            </a:r>
            <a:r>
              <a:rPr lang="en-US" dirty="0" smtClean="0">
                <a:effectLst/>
              </a:rPr>
              <a:t>, the reviews suggested the possibility of a relationship between serum levels of 25OHD and bone mineral density (</a:t>
            </a:r>
            <a:r>
              <a:rPr lang="en-US" dirty="0" smtClean="0">
                <a:effectLst/>
                <a:hlinkClick r:id="rId33"/>
              </a:rPr>
              <a:t>BMD</a:t>
            </a:r>
            <a:r>
              <a:rPr lang="en-US" dirty="0" smtClean="0">
                <a:effectLst/>
              </a:rPr>
              <a:t>) in adolescents. A recent analysis of vitamin D intake and BMD in male and female adolescents and adults ages 13 to 36 years found positive correlations between vitamin D intake and bone density from adolescence into adulthood among male but not female subjects (</a:t>
            </a:r>
            <a:r>
              <a:rPr lang="en-US" dirty="0" smtClean="0">
                <a:effectLst/>
                <a:hlinkClick r:id="rId3"/>
              </a:rPr>
              <a:t>van </a:t>
            </a:r>
            <a:r>
              <a:rPr lang="en-US" dirty="0" err="1" smtClean="0">
                <a:effectLst/>
                <a:hlinkClick r:id="rId3"/>
              </a:rPr>
              <a:t>Dijk</a:t>
            </a:r>
            <a:r>
              <a:rPr lang="en-US" dirty="0" smtClean="0">
                <a:effectLst/>
                <a:hlinkClick r:id="rId3"/>
              </a:rPr>
              <a:t> et al., 2009</a:t>
            </a:r>
            <a:r>
              <a:rPr lang="en-US" dirty="0" smtClean="0">
                <a:effectLst/>
              </a:rPr>
              <a:t>).</a:t>
            </a:r>
          </a:p>
          <a:p>
            <a:r>
              <a:rPr lang="en-US" b="1" dirty="0" smtClean="0"/>
              <a:t>Adults</a:t>
            </a:r>
          </a:p>
          <a:p>
            <a:r>
              <a:rPr lang="en-US" dirty="0" smtClean="0">
                <a:effectLst/>
              </a:rPr>
              <a:t>The life stages associated with younger adults, covering several decades, are characterized by a need for adequate nutrition for bone maintenance. The bone is constantly undergoing remodeling, and the maintenance of normal bone density reduces the risk of skeletal disorders ranging from </a:t>
            </a:r>
            <a:r>
              <a:rPr lang="en-US" dirty="0" err="1" smtClean="0">
                <a:effectLst/>
              </a:rPr>
              <a:t>osteomalacia</a:t>
            </a:r>
            <a:r>
              <a:rPr lang="en-US" dirty="0" smtClean="0">
                <a:effectLst/>
              </a:rPr>
              <a:t> to the onset of osteoporotic fractures later in life. It is also the time of pregnancy and lactation for some female members of this population.</a:t>
            </a:r>
          </a:p>
          <a:p>
            <a:r>
              <a:rPr lang="en-US" dirty="0" smtClean="0">
                <a:effectLst/>
              </a:rPr>
              <a:t>Older adults, especially those characterized as frail, may have poor dairy and vitamin D intake, decreased sun exposure, reduced dermal conversion of 7-dehydrocholesterol to vitamin D</a:t>
            </a:r>
            <a:r>
              <a:rPr lang="en-US" baseline="-25000" dirty="0" smtClean="0">
                <a:effectLst/>
              </a:rPr>
              <a:t>3</a:t>
            </a:r>
            <a:r>
              <a:rPr lang="en-US" dirty="0" smtClean="0">
                <a:effectLst/>
              </a:rPr>
              <a:t> and secondary hyperparathyroidism, all of which contribute to increased risk for poor bone health and osteoporotic fractures. As discussed below, there is inconsistent evidence as to whether intestinal absorption of vitamin D declines with age. In women, bone loss occurs as a result of the decreased estrogen levels that accompany menopause. As aging continues, both men and women experience age-related bone loss. As is the case for calcium intake, it is not well established whether and to what extent intakes of vitamin D may mitigate the bone loss.</a:t>
            </a:r>
          </a:p>
          <a:p>
            <a:r>
              <a:rPr lang="en-US" b="1" dirty="0" smtClean="0"/>
              <a:t>Pregnancy and Lactation</a:t>
            </a:r>
          </a:p>
          <a:p>
            <a:r>
              <a:rPr lang="en-US" dirty="0" smtClean="0">
                <a:effectLst/>
              </a:rPr>
              <a:t>The role of vitamin D in pregnancy and fetal development is the focus of current attention. However, at present the role of vitamin D is not clear, and there are very few data by which to examine the questions surrounding the effect of the nutrient on pregnancy and lactation. Animal studies and inferential human data do not readily elucidate a specific function in fetal development, especially with respect to formation and mineralization of the fetal skeleton. </a:t>
            </a:r>
            <a:r>
              <a:rPr lang="en-US" dirty="0" smtClean="0">
                <a:effectLst/>
                <a:hlinkClick r:id="rId23"/>
              </a:rPr>
              <a:t>Calcitriol</a:t>
            </a:r>
            <a:r>
              <a:rPr lang="en-US" dirty="0" smtClean="0">
                <a:effectLst/>
              </a:rPr>
              <a:t> levels increase during pregnancy, but factors other than vitamin D appear to stimulate the increased calcium absorption. Although a number of avenues are still being explored, the bulk of the evidence suggests that calcium is moved from the mother to the fetus without requiring calcitriol.</a:t>
            </a:r>
          </a:p>
          <a:p>
            <a:r>
              <a:rPr lang="en-US" dirty="0" smtClean="0">
                <a:effectLst/>
              </a:rPr>
              <a:t>Breast milk is not normally a significant source of vitamin D for the infant and remains unchanged with supplementation at least up to 2,000 </a:t>
            </a:r>
            <a:r>
              <a:rPr lang="en-US" dirty="0" smtClean="0">
                <a:effectLst/>
                <a:hlinkClick r:id="rId13"/>
              </a:rPr>
              <a:t>IU</a:t>
            </a:r>
            <a:r>
              <a:rPr lang="en-US" dirty="0" smtClean="0">
                <a:effectLst/>
              </a:rPr>
              <a:t>/day. Existing evidence suggests that vitamin D </a:t>
            </a:r>
            <a:r>
              <a:rPr lang="en-US" dirty="0" err="1" smtClean="0">
                <a:effectLst/>
              </a:rPr>
              <a:t>nutriture</a:t>
            </a:r>
            <a:r>
              <a:rPr lang="en-US" dirty="0" smtClean="0">
                <a:effectLst/>
              </a:rPr>
              <a:t> does not appear to affect the maternal processes of bone resorption that occur during lactation, nor its restoration post-lactation.</a:t>
            </a:r>
          </a:p>
          <a:p>
            <a:r>
              <a:rPr lang="en-US" dirty="0" smtClean="0">
                <a:hlinkClick r:id="rId3" tooltip="Go to other sections in this page"/>
              </a:rPr>
              <a:t>Go to:</a:t>
            </a:r>
            <a:endParaRPr lang="en-US" dirty="0" smtClean="0"/>
          </a:p>
          <a:p>
            <a:r>
              <a:rPr lang="en-US" b="1" dirty="0" smtClean="0"/>
              <a:t>MEASURES ASSOCIATED WITH VITAMIN D: SERUM 25OHD</a:t>
            </a:r>
          </a:p>
          <a:p>
            <a:r>
              <a:rPr lang="en-US" dirty="0" smtClean="0">
                <a:effectLst/>
              </a:rPr>
              <a:t>Serum 25OHD level is widely considered as a marker of vitamin D </a:t>
            </a:r>
            <a:r>
              <a:rPr lang="en-US" dirty="0" err="1" smtClean="0">
                <a:effectLst/>
              </a:rPr>
              <a:t>nutriture</a:t>
            </a:r>
            <a:r>
              <a:rPr lang="en-US" dirty="0" smtClean="0">
                <a:effectLst/>
              </a:rPr>
              <a:t>, and consideration of serum 25OHD measures for the purposes of nutrient reference value development has generated notable interest. There is agreement that circulating serum 25OHD levels are currently the best available indicator of the net incoming contributions from cutaneous synthesis </a:t>
            </a:r>
            <a:r>
              <a:rPr lang="en-US" i="1" dirty="0" smtClean="0">
                <a:effectLst/>
              </a:rPr>
              <a:t>and</a:t>
            </a:r>
            <a:r>
              <a:rPr lang="en-US" dirty="0" smtClean="0">
                <a:effectLst/>
              </a:rPr>
              <a:t> total intake (foods and supplements) (</a:t>
            </a:r>
            <a:r>
              <a:rPr lang="en-US" dirty="0" smtClean="0">
                <a:effectLst/>
                <a:hlinkClick r:id="rId3"/>
              </a:rPr>
              <a:t>Davis et al., 2007</a:t>
            </a:r>
            <a:r>
              <a:rPr lang="en-US" dirty="0" smtClean="0">
                <a:effectLst/>
              </a:rPr>
              <a:t>; </a:t>
            </a:r>
            <a:r>
              <a:rPr lang="en-US" dirty="0" smtClean="0">
                <a:effectLst/>
                <a:hlinkClick r:id="rId3"/>
              </a:rPr>
              <a:t>Brannon et al., 2008</a:t>
            </a:r>
            <a:r>
              <a:rPr lang="en-US" dirty="0" smtClean="0">
                <a:effectLst/>
              </a:rPr>
              <a:t>; </a:t>
            </a:r>
            <a:r>
              <a:rPr lang="en-US" dirty="0" smtClean="0">
                <a:effectLst/>
                <a:hlinkClick r:id="rId3"/>
              </a:rPr>
              <a:t>Davis, 2008</a:t>
            </a:r>
            <a:r>
              <a:rPr lang="en-US" dirty="0" smtClean="0">
                <a:effectLst/>
              </a:rPr>
              <a:t>). Thus, the serum 25OHD level may function as a </a:t>
            </a:r>
            <a:r>
              <a:rPr lang="en-US" i="1" dirty="0" smtClean="0">
                <a:effectLst/>
              </a:rPr>
              <a:t>biomarker of exposure</a:t>
            </a:r>
            <a:r>
              <a:rPr lang="en-US" dirty="0" smtClean="0">
                <a:effectLst/>
              </a:rPr>
              <a:t>; it is a reflection of the supply of vitamin D to the body and can be a useful adjunct to examining the intake level of vitamin D if the confounders and the measure's variability depending upon a range of variables are kept in mind. However, what is not clearly established is the extent to which 25OHD levels serve as a </a:t>
            </a:r>
            <a:r>
              <a:rPr lang="en-US" i="1" dirty="0" smtClean="0">
                <a:effectLst/>
              </a:rPr>
              <a:t>biomarker of effect.</a:t>
            </a:r>
            <a:r>
              <a:rPr lang="en-US" dirty="0" smtClean="0">
                <a:effectLst/>
              </a:rPr>
              <a:t> That is, there is some question as to whether levels of 25OHD relate to health outcomes via a causal pathway and can serve as predictors of such outcomes.</a:t>
            </a:r>
          </a:p>
          <a:p>
            <a:r>
              <a:rPr lang="en-US" dirty="0" smtClean="0">
                <a:effectLst/>
              </a:rPr>
              <a:t>Research recommendations in the previous </a:t>
            </a:r>
            <a:r>
              <a:rPr lang="en-US" dirty="0" smtClean="0">
                <a:effectLst/>
                <a:hlinkClick r:id="rId34"/>
              </a:rPr>
              <a:t>Dietary Reference Intake</a:t>
            </a:r>
            <a:r>
              <a:rPr lang="en-US" dirty="0" smtClean="0">
                <a:effectLst/>
              </a:rPr>
              <a:t> (</a:t>
            </a:r>
            <a:r>
              <a:rPr lang="en-US" dirty="0" smtClean="0">
                <a:effectLst/>
                <a:hlinkClick r:id="rId35"/>
              </a:rPr>
              <a:t>DRI</a:t>
            </a:r>
            <a:r>
              <a:rPr lang="en-US" dirty="0" smtClean="0">
                <a:effectLst/>
              </a:rPr>
              <a:t>) review of vitamin D (</a:t>
            </a:r>
            <a:r>
              <a:rPr lang="en-US" dirty="0" smtClean="0">
                <a:effectLst/>
                <a:hlinkClick r:id="rId3"/>
              </a:rPr>
              <a:t>IOM, 1997</a:t>
            </a:r>
            <a:r>
              <a:rPr lang="en-US" dirty="0" smtClean="0">
                <a:effectLst/>
              </a:rPr>
              <a:t>), as well as an Institute of Medicine (</a:t>
            </a:r>
            <a:r>
              <a:rPr lang="en-US" dirty="0" smtClean="0">
                <a:effectLst/>
                <a:hlinkClick r:id="rId36"/>
              </a:rPr>
              <a:t>IOM</a:t>
            </a:r>
            <a:r>
              <a:rPr lang="en-US" dirty="0" smtClean="0">
                <a:effectLst/>
              </a:rPr>
              <a:t>) workshop on DRI research needs (</a:t>
            </a:r>
            <a:r>
              <a:rPr lang="en-US" dirty="0" smtClean="0">
                <a:effectLst/>
                <a:hlinkClick r:id="rId3"/>
              </a:rPr>
              <a:t>IOM, 2007</a:t>
            </a:r>
            <a:r>
              <a:rPr lang="en-US" dirty="0" smtClean="0">
                <a:effectLst/>
              </a:rPr>
              <a:t>), called for studies to evaluate the intake requirements for vitamin D as related to optimal circulating 25OHD concentrations across life stage and race/ethnicity groups of </a:t>
            </a:r>
            <a:r>
              <a:rPr lang="en-US" dirty="0" smtClean="0">
                <a:effectLst/>
                <a:hlinkClick r:id="rId14"/>
              </a:rPr>
              <a:t>U.S.</a:t>
            </a:r>
            <a:r>
              <a:rPr lang="en-US" dirty="0" smtClean="0">
                <a:effectLst/>
              </a:rPr>
              <a:t> and Canadian populations, taking into account variability in </a:t>
            </a:r>
            <a:r>
              <a:rPr lang="en-US" dirty="0" smtClean="0">
                <a:effectLst/>
                <a:hlinkClick r:id="rId18"/>
              </a:rPr>
              <a:t>UVB</a:t>
            </a:r>
            <a:r>
              <a:rPr lang="en-US" dirty="0" smtClean="0">
                <a:effectLst/>
              </a:rPr>
              <a:t> radiation exposures. The issue of the role of serum 25OHD concentrations was also identified by the sponsors of this current study on vitamin D and calcium DRIs as central to the development of DRIs for vitamin D (</a:t>
            </a:r>
            <a:r>
              <a:rPr lang="en-US" dirty="0" err="1" smtClean="0">
                <a:effectLst/>
                <a:hlinkClick r:id="rId3"/>
              </a:rPr>
              <a:t>Yetley</a:t>
            </a:r>
            <a:r>
              <a:rPr lang="en-US" dirty="0" smtClean="0">
                <a:effectLst/>
                <a:hlinkClick r:id="rId3"/>
              </a:rPr>
              <a:t> et al., 2009</a:t>
            </a:r>
            <a:r>
              <a:rPr lang="en-US" dirty="0" smtClean="0">
                <a:effectLst/>
              </a:rPr>
              <a:t>). Much in the way of this information gap for serum 25OHD concentrations has not yet been addressed. Nonetheless, measures of serum 25OHD are important considerations in developing DRI values for vitamin D intake. The sections below highlight factors affecting serum 25OHD level and methodologies for its measurement. It is important to note that these discussions refer to 25OHD, not to calcitriol (i.e., </a:t>
            </a:r>
            <a:r>
              <a:rPr lang="en-US" dirty="0" smtClean="0">
                <a:effectLst/>
                <a:hlinkClick r:id="rId7"/>
              </a:rPr>
              <a:t>1,25-dihydroxyvitamin D</a:t>
            </a:r>
            <a:r>
              <a:rPr lang="en-US" dirty="0" smtClean="0">
                <a:effectLst/>
              </a:rPr>
              <a:t>). </a:t>
            </a:r>
            <a:r>
              <a:rPr lang="en-US" dirty="0" smtClean="0">
                <a:effectLst/>
                <a:hlinkClick r:id="rId23"/>
              </a:rPr>
              <a:t>Calcitriol</a:t>
            </a:r>
            <a:r>
              <a:rPr lang="en-US" dirty="0" smtClean="0">
                <a:effectLst/>
              </a:rPr>
              <a:t>, the active hormonal form of the nutrient, has not been used typically as a measure associated with vitamin D </a:t>
            </a:r>
            <a:r>
              <a:rPr lang="en-US" dirty="0" err="1" smtClean="0">
                <a:effectLst/>
              </a:rPr>
              <a:t>nutriture</a:t>
            </a:r>
            <a:r>
              <a:rPr lang="en-US" dirty="0" smtClean="0">
                <a:effectLst/>
              </a:rPr>
              <a:t> or as an intermediate related to health outcomes. Calcitriol is not useful as such a measure, for several reasons. Its half-life is short (hours), its formation is not directly regulated by vitamin D intake, its levels are regulated by other factors (such as serum </a:t>
            </a:r>
            <a:r>
              <a:rPr lang="en-US" dirty="0" smtClean="0">
                <a:effectLst/>
                <a:hlinkClick r:id="rId9"/>
              </a:rPr>
              <a:t>PTH</a:t>
            </a:r>
            <a:r>
              <a:rPr lang="en-US" dirty="0" smtClean="0">
                <a:effectLst/>
              </a:rPr>
              <a:t>), and, even in the presence of severe vitamin D deficiency the calcitriol level may be normal or even elevated as a result of up-regulation of the 1α-hydroxylase enzyme.</a:t>
            </a:r>
          </a:p>
          <a:p>
            <a:r>
              <a:rPr lang="en-US" b="1" dirty="0" smtClean="0"/>
              <a:t>Factors Affecting Serum 25OHD Levels</a:t>
            </a:r>
          </a:p>
          <a:p>
            <a:r>
              <a:rPr lang="en-US" b="1" dirty="0" smtClean="0"/>
              <a:t>Dietary Intake (Foods and Supplements)</a:t>
            </a:r>
          </a:p>
          <a:p>
            <a:r>
              <a:rPr lang="en-US" dirty="0" smtClean="0">
                <a:effectLst/>
              </a:rPr>
              <a:t>Available literature demonstrates that serum 25OHD levels increase in response to increased vitamin D intake, although overall it can be concluded that the relationship is non-linear rather than linear. Factors that may affect the relationship between vitamin D intake and serum 25OHD levels are not entirely clear, and the reliability of such measures may be less than desirable. Moreover, there remains debate over the equivalence of vitamins D</a:t>
            </a:r>
            <a:r>
              <a:rPr lang="en-US" baseline="-25000" dirty="0" smtClean="0">
                <a:effectLst/>
              </a:rPr>
              <a:t>2</a:t>
            </a:r>
            <a:r>
              <a:rPr lang="en-US" dirty="0" smtClean="0">
                <a:effectLst/>
              </a:rPr>
              <a:t> and D</a:t>
            </a:r>
            <a:r>
              <a:rPr lang="en-US" baseline="-25000" dirty="0" smtClean="0">
                <a:effectLst/>
              </a:rPr>
              <a:t>3</a:t>
            </a:r>
            <a:r>
              <a:rPr lang="en-US" dirty="0" smtClean="0">
                <a:effectLst/>
              </a:rPr>
              <a:t> in the diet (</a:t>
            </a:r>
            <a:r>
              <a:rPr lang="en-US" dirty="0" err="1" smtClean="0">
                <a:effectLst/>
                <a:hlinkClick r:id="rId3"/>
              </a:rPr>
              <a:t>Armas</a:t>
            </a:r>
            <a:r>
              <a:rPr lang="en-US" dirty="0" smtClean="0">
                <a:effectLst/>
                <a:hlinkClick r:id="rId3"/>
              </a:rPr>
              <a:t> et al., 2004</a:t>
            </a:r>
            <a:r>
              <a:rPr lang="en-US" dirty="0" smtClean="0">
                <a:effectLst/>
              </a:rPr>
              <a:t>; </a:t>
            </a:r>
            <a:r>
              <a:rPr lang="en-US" dirty="0" err="1" smtClean="0">
                <a:effectLst/>
                <a:hlinkClick r:id="rId3"/>
              </a:rPr>
              <a:t>Rapuri</a:t>
            </a:r>
            <a:r>
              <a:rPr lang="en-US" dirty="0" smtClean="0">
                <a:effectLst/>
                <a:hlinkClick r:id="rId3"/>
              </a:rPr>
              <a:t> et al., 2004</a:t>
            </a:r>
            <a:r>
              <a:rPr lang="en-US" dirty="0" smtClean="0">
                <a:effectLst/>
              </a:rPr>
              <a:t>; </a:t>
            </a:r>
            <a:r>
              <a:rPr lang="en-US" dirty="0" err="1" smtClean="0">
                <a:effectLst/>
                <a:hlinkClick r:id="rId3"/>
              </a:rPr>
              <a:t>Vieth</a:t>
            </a:r>
            <a:r>
              <a:rPr lang="en-US" dirty="0" smtClean="0">
                <a:effectLst/>
                <a:hlinkClick r:id="rId3"/>
              </a:rPr>
              <a:t>, 2004</a:t>
            </a:r>
            <a:r>
              <a:rPr lang="en-US" dirty="0" smtClean="0">
                <a:effectLst/>
              </a:rPr>
              <a:t>), although it has been assumed that they are 25-hydroxylated at similar rates (see previous discussion of functions and physiological actions of vitamin D).</a:t>
            </a:r>
          </a:p>
          <a:p>
            <a:r>
              <a:rPr lang="en-US" dirty="0" smtClean="0">
                <a:effectLst/>
              </a:rPr>
              <a:t>As part of the 2007 Agency for Healthcare Research and Quality (</a:t>
            </a:r>
            <a:r>
              <a:rPr lang="en-US" dirty="0" smtClean="0">
                <a:effectLst/>
                <a:hlinkClick r:id="rId37"/>
              </a:rPr>
              <a:t>AHRQ</a:t>
            </a:r>
            <a:r>
              <a:rPr lang="en-US" dirty="0" smtClean="0">
                <a:effectLst/>
              </a:rPr>
              <a:t>) systematic review (</a:t>
            </a:r>
            <a:r>
              <a:rPr lang="en-US" dirty="0" err="1" smtClean="0">
                <a:effectLst/>
                <a:hlinkClick r:id="rId3"/>
              </a:rPr>
              <a:t>Cranney</a:t>
            </a:r>
            <a:r>
              <a:rPr lang="en-US" dirty="0" smtClean="0">
                <a:effectLst/>
                <a:hlinkClick r:id="rId3"/>
              </a:rPr>
              <a:t> et al., 2007</a:t>
            </a:r>
            <a:r>
              <a:rPr lang="en-US" dirty="0" smtClean="0">
                <a:effectLst/>
              </a:rPr>
              <a:t>, </a:t>
            </a:r>
            <a:r>
              <a:rPr lang="en-US" dirty="0" smtClean="0">
                <a:effectLst/>
                <a:hlinkClick r:id="rId3"/>
              </a:rPr>
              <a:t>2008</a:t>
            </a:r>
            <a:r>
              <a:rPr lang="en-US" dirty="0" smtClean="0">
                <a:effectLst/>
              </a:rPr>
              <a:t>), referred to hereafter as AHRQ-Ottawa, exploratory meta-regression analysis was conducted of 16 trials in adults, which suggested an association between vitamin D dose and serum 25OHD concentrations. The analysis found that for each additional 100 </a:t>
            </a:r>
            <a:r>
              <a:rPr lang="en-US" dirty="0" smtClean="0">
                <a:effectLst/>
                <a:hlinkClick r:id="rId13"/>
              </a:rPr>
              <a:t>IU</a:t>
            </a:r>
            <a:r>
              <a:rPr lang="en-US" dirty="0" smtClean="0">
                <a:effectLst/>
              </a:rPr>
              <a:t> of vitamin D</a:t>
            </a:r>
            <a:r>
              <a:rPr lang="en-US" baseline="-25000" dirty="0" smtClean="0">
                <a:effectLst/>
              </a:rPr>
              <a:t>3</a:t>
            </a:r>
            <a:r>
              <a:rPr lang="en-US" dirty="0" smtClean="0">
                <a:effectLst/>
              </a:rPr>
              <a:t>, serum 25OHD concentrations rose by 1 to 2 </a:t>
            </a:r>
            <a:r>
              <a:rPr lang="en-US" dirty="0" err="1" smtClean="0">
                <a:effectLst/>
              </a:rPr>
              <a:t>nmol</a:t>
            </a:r>
            <a:r>
              <a:rPr lang="en-US" dirty="0" smtClean="0">
                <a:effectLst/>
              </a:rPr>
              <a:t>/L. Trials varied in their use of vitamin D</a:t>
            </a:r>
            <a:r>
              <a:rPr lang="en-US" baseline="-25000" dirty="0" smtClean="0">
                <a:effectLst/>
              </a:rPr>
              <a:t>2</a:t>
            </a:r>
            <a:r>
              <a:rPr lang="en-US" dirty="0" smtClean="0">
                <a:effectLst/>
              </a:rPr>
              <a:t> or vitamin D</a:t>
            </a:r>
            <a:r>
              <a:rPr lang="en-US" baseline="-25000" dirty="0" smtClean="0">
                <a:effectLst/>
              </a:rPr>
              <a:t>3</a:t>
            </a:r>
            <a:r>
              <a:rPr lang="en-US" dirty="0" smtClean="0">
                <a:effectLst/>
              </a:rPr>
              <a:t>. A few of the studies reported different effects of vitamin D</a:t>
            </a:r>
            <a:r>
              <a:rPr lang="en-US" baseline="-25000" dirty="0" smtClean="0">
                <a:effectLst/>
              </a:rPr>
              <a:t>2</a:t>
            </a:r>
            <a:r>
              <a:rPr lang="en-US" dirty="0" smtClean="0">
                <a:effectLst/>
              </a:rPr>
              <a:t> and vitamin D</a:t>
            </a:r>
            <a:r>
              <a:rPr lang="en-US" baseline="-25000" dirty="0" smtClean="0">
                <a:effectLst/>
              </a:rPr>
              <a:t>3</a:t>
            </a:r>
            <a:r>
              <a:rPr lang="en-US" dirty="0" smtClean="0">
                <a:effectLst/>
              </a:rPr>
              <a:t> on serum 25OHD levels. Although the later AHRQ-Tufts analysis (</a:t>
            </a:r>
            <a:r>
              <a:rPr lang="en-US" dirty="0" smtClean="0">
                <a:effectLst/>
                <a:hlinkClick r:id="rId3"/>
              </a:rPr>
              <a:t>Chung et al., 2009</a:t>
            </a:r>
            <a:r>
              <a:rPr lang="en-US" dirty="0" smtClean="0">
                <a:effectLst/>
              </a:rPr>
              <a:t>) did not identify newer (compared with AHRQ-Ottawa) randomized controlled trials related to intake of vitamin D and serum 25OHD levels, it did graphically evaluate the net changes in serum 25OHD concentrations against the doses of vitamin D supplementation using data from the trials in adults. The analysis confirmed the relationship between increasing doses of vitamin D and increasing net change in serum 25OHD concentrations in both adults and children, but it also concluded that the dose–response relationships differ depending upon study participants' baseline serum 25OHD levels (≤ 40 vs. &gt; 40 </a:t>
            </a:r>
            <a:r>
              <a:rPr lang="en-US" dirty="0" err="1" smtClean="0">
                <a:effectLst/>
              </a:rPr>
              <a:t>nmol</a:t>
            </a:r>
            <a:r>
              <a:rPr lang="en-US" dirty="0" smtClean="0">
                <a:effectLst/>
              </a:rPr>
              <a:t>/L) and duration of the supplementation (≤ 3 vs. &gt; 3 months).</a:t>
            </a:r>
          </a:p>
          <a:p>
            <a:r>
              <a:rPr lang="en-US" dirty="0" smtClean="0">
                <a:effectLst/>
              </a:rPr>
              <a:t>In a recent study conducted by </a:t>
            </a:r>
            <a:r>
              <a:rPr lang="en-US" dirty="0" smtClean="0">
                <a:effectLst/>
                <a:hlinkClick r:id="rId3"/>
              </a:rPr>
              <a:t>Smith et al. (2009)</a:t>
            </a:r>
            <a:r>
              <a:rPr lang="en-US" dirty="0" smtClean="0">
                <a:effectLst/>
              </a:rPr>
              <a:t>, personnel stationed in the Antarctic in winter months (and thus presumed to obtain vitamin D from food and supplements only) were given graded doses of 400, 1,000, or 2,000 </a:t>
            </a:r>
            <a:r>
              <a:rPr lang="en-US" dirty="0" smtClean="0">
                <a:effectLst/>
                <a:hlinkClick r:id="rId13"/>
              </a:rPr>
              <a:t>IU</a:t>
            </a:r>
            <a:r>
              <a:rPr lang="en-US" dirty="0" smtClean="0">
                <a:effectLst/>
              </a:rPr>
              <a:t> of vitamin D</a:t>
            </a:r>
            <a:r>
              <a:rPr lang="en-US" baseline="-25000" dirty="0" smtClean="0">
                <a:effectLst/>
              </a:rPr>
              <a:t>3</a:t>
            </a:r>
            <a:r>
              <a:rPr lang="en-US" dirty="0" smtClean="0">
                <a:effectLst/>
              </a:rPr>
              <a:t> per day for 5 months. Baseline levels of serum 25OHD rose from approximately 44 </a:t>
            </a:r>
            <a:r>
              <a:rPr lang="en-US" dirty="0" err="1" smtClean="0">
                <a:effectLst/>
              </a:rPr>
              <a:t>nmol</a:t>
            </a:r>
            <a:r>
              <a:rPr lang="en-US" dirty="0" smtClean="0">
                <a:effectLst/>
              </a:rPr>
              <a:t>/L to 57, 63, and 71 </a:t>
            </a:r>
            <a:r>
              <a:rPr lang="en-US" dirty="0" err="1" smtClean="0">
                <a:effectLst/>
              </a:rPr>
              <a:t>nmol</a:t>
            </a:r>
            <a:r>
              <a:rPr lang="en-US" dirty="0" smtClean="0">
                <a:effectLst/>
              </a:rPr>
              <a:t>/L, respectively, representing a change in 25OHD levels of 13, 19, or 27 </a:t>
            </a:r>
            <a:r>
              <a:rPr lang="en-US" dirty="0" err="1" smtClean="0">
                <a:effectLst/>
              </a:rPr>
              <a:t>nmol</a:t>
            </a:r>
            <a:r>
              <a:rPr lang="en-US" dirty="0" smtClean="0">
                <a:effectLst/>
              </a:rPr>
              <a:t>/L. Evident in this study is the continuing fall in 25OHD level in the “no pill” group (to 34 </a:t>
            </a:r>
            <a:r>
              <a:rPr lang="en-US" dirty="0" err="1" smtClean="0">
                <a:effectLst/>
              </a:rPr>
              <a:t>nmol</a:t>
            </a:r>
            <a:r>
              <a:rPr lang="en-US" dirty="0" smtClean="0">
                <a:effectLst/>
              </a:rPr>
              <a:t>/L) of men who were deprived of sunlight and received approximately 250 to 350 IU of vitamin D (which included foods and any non-study supplements) per day. A possible complicating factor in interpreting these data is that the subjects were consuming diets with a vitamin D content that ranged from 241 to 356 IU/day, in addition to the graded doses of vitamin D from administered supplements, although the amounts of vitamin D obtained from foods (or non-study supplements) were not significantly different between treatment groups. Therefore, any effect of these sources of vitamin D on serum levels would have been consistent between treatment groups.</a:t>
            </a:r>
          </a:p>
          <a:p>
            <a:r>
              <a:rPr lang="en-US" dirty="0" smtClean="0">
                <a:effectLst/>
              </a:rPr>
              <a:t>Another study of serum 25OHD response to total intake under conditions of minimal sun exposure used two populations based in Cork, Ireland (51°N), and Coleraine, Northern Ireland (55°N). The study estimated the dose of vitamin D required to maintain 25OHD levels above certain chosen cutoff values (i.e., 25.0, 37.5, 50.0, and 80.0 </a:t>
            </a:r>
            <a:r>
              <a:rPr lang="en-US" dirty="0" err="1" smtClean="0">
                <a:effectLst/>
              </a:rPr>
              <a:t>nmol</a:t>
            </a:r>
            <a:r>
              <a:rPr lang="en-US" dirty="0" smtClean="0">
                <a:effectLst/>
              </a:rPr>
              <a:t>/L) during the winter months (</a:t>
            </a:r>
            <a:r>
              <a:rPr lang="en-US" dirty="0" smtClean="0">
                <a:effectLst/>
                <a:hlinkClick r:id="rId3"/>
              </a:rPr>
              <a:t>Cashman et al., 2008</a:t>
            </a:r>
            <a:r>
              <a:rPr lang="en-US" dirty="0" smtClean="0">
                <a:effectLst/>
              </a:rPr>
              <a:t>). The researchers found that serum 25OHD levels that ranged between 65.7 and 75.9 </a:t>
            </a:r>
            <a:r>
              <a:rPr lang="en-US" dirty="0" err="1" smtClean="0">
                <a:effectLst/>
              </a:rPr>
              <a:t>nmol</a:t>
            </a:r>
            <a:r>
              <a:rPr lang="en-US" dirty="0" smtClean="0">
                <a:effectLst/>
              </a:rPr>
              <a:t>/L in late fall fell in all groups receiving 200, 400, and 600 </a:t>
            </a:r>
            <a:r>
              <a:rPr lang="en-US" dirty="0" smtClean="0">
                <a:effectLst/>
                <a:hlinkClick r:id="rId13"/>
              </a:rPr>
              <a:t>IU</a:t>
            </a:r>
            <a:r>
              <a:rPr lang="en-US" dirty="0" smtClean="0">
                <a:effectLst/>
              </a:rPr>
              <a:t> of vitamin D</a:t>
            </a:r>
            <a:r>
              <a:rPr lang="en-US" baseline="-25000" dirty="0" smtClean="0">
                <a:effectLst/>
              </a:rPr>
              <a:t>3</a:t>
            </a:r>
            <a:r>
              <a:rPr lang="en-US" dirty="0" smtClean="0">
                <a:effectLst/>
              </a:rPr>
              <a:t> per day, as well as in the placebo group, in winter. The decrease in the 600 IU/day group was minimal, from 75.9 to 69.0 </a:t>
            </a:r>
            <a:r>
              <a:rPr lang="en-US" dirty="0" err="1" smtClean="0">
                <a:effectLst/>
              </a:rPr>
              <a:t>nmol</a:t>
            </a:r>
            <a:r>
              <a:rPr lang="en-US" dirty="0" smtClean="0">
                <a:effectLst/>
              </a:rPr>
              <a:t>/L. </a:t>
            </a:r>
            <a:r>
              <a:rPr lang="en-US" dirty="0" smtClean="0">
                <a:effectLst/>
                <a:hlinkClick r:id="rId3"/>
              </a:rPr>
              <a:t>Cashman et al. (2008)</a:t>
            </a:r>
            <a:r>
              <a:rPr lang="en-US" dirty="0" smtClean="0">
                <a:effectLst/>
              </a:rPr>
              <a:t> went on to plot the serum 25OHD levels attained after 5 months versus the estimated total vitamin D intake (approximately 0 to 1,400 IU/day) in 215 individuals, as shown in </a:t>
            </a:r>
            <a:r>
              <a:rPr lang="en-US" dirty="0" smtClean="0">
                <a:effectLst/>
                <a:hlinkClick r:id="rId38"/>
              </a:rPr>
              <a:t>Figure 3-4</a:t>
            </a:r>
            <a:r>
              <a:rPr lang="en-US" dirty="0" smtClean="0">
                <a:effectLst/>
              </a:rPr>
              <a:t>. They concluded that, in these two populations at 51°N and 55°N, the wintertime intake required to achieve 25OHD cutoff levels of 37.5, 50.0, and 80.0 </a:t>
            </a:r>
            <a:r>
              <a:rPr lang="en-US" dirty="0" err="1" smtClean="0">
                <a:effectLst/>
              </a:rPr>
              <a:t>nmol</a:t>
            </a:r>
            <a:r>
              <a:rPr lang="en-US" dirty="0" smtClean="0">
                <a:effectLst/>
              </a:rPr>
              <a:t>/L were 796, 1,120, and 1,644 IU/day, respectively.</a:t>
            </a:r>
          </a:p>
          <a:p>
            <a:r>
              <a:rPr lang="en-US" b="1" dirty="0" smtClean="0">
                <a:hlinkClick r:id="rId38"/>
              </a:rPr>
              <a:t>FIGURE 3-4</a:t>
            </a:r>
            <a:endParaRPr lang="en-US" b="1" dirty="0" smtClean="0"/>
          </a:p>
          <a:p>
            <a:r>
              <a:rPr lang="en-US" dirty="0" smtClean="0">
                <a:effectLst/>
              </a:rPr>
              <a:t>The relationship between serum 25-hydroxyvitamin D concentrations (in late winter 2007) and total vitamin D intake (dietary and supplemental) in 20- to 40-year-old healthy persons (</a:t>
            </a:r>
            <a:r>
              <a:rPr lang="en-US" i="1" dirty="0" smtClean="0">
                <a:effectLst/>
              </a:rPr>
              <a:t>n</a:t>
            </a:r>
            <a:r>
              <a:rPr lang="en-US" dirty="0" smtClean="0">
                <a:effectLst/>
              </a:rPr>
              <a:t> = 215) living at northern latitudes (51°N and 55°N). </a:t>
            </a:r>
            <a:r>
              <a:rPr lang="en-US" dirty="0" smtClean="0">
                <a:effectLst/>
                <a:hlinkClick r:id="rId38"/>
              </a:rPr>
              <a:t>(more...)</a:t>
            </a:r>
            <a:endParaRPr lang="en-US" dirty="0" smtClean="0">
              <a:effectLst/>
            </a:endParaRPr>
          </a:p>
          <a:p>
            <a:r>
              <a:rPr lang="en-US" dirty="0" smtClean="0">
                <a:effectLst/>
              </a:rPr>
              <a:t>Importantly, the relationship between vitamin D intake and serum 25OHD response appears not to be linear, given evidence that increasing serum 25OHD level above 50 </a:t>
            </a:r>
            <a:r>
              <a:rPr lang="en-US" dirty="0" err="1" smtClean="0">
                <a:effectLst/>
              </a:rPr>
              <a:t>nmol</a:t>
            </a:r>
            <a:r>
              <a:rPr lang="en-US" dirty="0" smtClean="0">
                <a:effectLst/>
              </a:rPr>
              <a:t>/L requires more vitamin D intake than does increasing serum 25OHD levels when the starting point is less than 50 </a:t>
            </a:r>
            <a:r>
              <a:rPr lang="en-US" dirty="0" err="1" smtClean="0">
                <a:effectLst/>
              </a:rPr>
              <a:t>nmol</a:t>
            </a:r>
            <a:r>
              <a:rPr lang="en-US" dirty="0" smtClean="0">
                <a:effectLst/>
              </a:rPr>
              <a:t>/L (</a:t>
            </a:r>
            <a:r>
              <a:rPr lang="en-US" dirty="0" err="1" smtClean="0">
                <a:effectLst/>
                <a:hlinkClick r:id="rId3"/>
              </a:rPr>
              <a:t>Aloia</a:t>
            </a:r>
            <a:r>
              <a:rPr lang="en-US" dirty="0" smtClean="0">
                <a:effectLst/>
                <a:hlinkClick r:id="rId3"/>
              </a:rPr>
              <a:t> et al., 2008</a:t>
            </a:r>
            <a:r>
              <a:rPr lang="en-US" dirty="0" smtClean="0">
                <a:effectLst/>
              </a:rPr>
              <a:t>). Factors such as baseline serum 25OHD level in the population may be relevant. Further, there have been reports that the rise in serum 25OHD levels for a given dose tends to stabilize by week 6 (</a:t>
            </a:r>
            <a:r>
              <a:rPr lang="en-US" dirty="0" smtClean="0">
                <a:effectLst/>
                <a:hlinkClick r:id="rId3"/>
              </a:rPr>
              <a:t>Harris and Dawson-Hughes, 2002</a:t>
            </a:r>
            <a:r>
              <a:rPr lang="en-US" dirty="0" smtClean="0">
                <a:effectLst/>
              </a:rPr>
              <a:t>; </a:t>
            </a:r>
            <a:r>
              <a:rPr lang="en-US" dirty="0" err="1" smtClean="0">
                <a:effectLst/>
                <a:hlinkClick r:id="rId3"/>
              </a:rPr>
              <a:t>Holick</a:t>
            </a:r>
            <a:r>
              <a:rPr lang="en-US" dirty="0" smtClean="0">
                <a:effectLst/>
                <a:hlinkClick r:id="rId3"/>
              </a:rPr>
              <a:t> et al., 2008</a:t>
            </a:r>
            <a:r>
              <a:rPr lang="en-US" dirty="0" smtClean="0">
                <a:effectLst/>
              </a:rPr>
              <a:t>) and that it does not vary with age at least up to 80 years of age (</a:t>
            </a:r>
            <a:r>
              <a:rPr lang="en-US" dirty="0" smtClean="0">
                <a:effectLst/>
                <a:hlinkClick r:id="rId3"/>
              </a:rPr>
              <a:t>Harris and Dawson-Hughes, 2002</a:t>
            </a:r>
            <a:r>
              <a:rPr lang="en-US" dirty="0" smtClean="0">
                <a:effectLst/>
              </a:rPr>
              <a:t>; </a:t>
            </a:r>
            <a:r>
              <a:rPr lang="en-US" dirty="0" smtClean="0">
                <a:effectLst/>
                <a:hlinkClick r:id="rId3"/>
              </a:rPr>
              <a:t>Cashman et al., 2008</a:t>
            </a:r>
            <a:r>
              <a:rPr lang="en-US" dirty="0" smtClean="0">
                <a:effectLst/>
              </a:rPr>
              <a:t>, </a:t>
            </a:r>
            <a:r>
              <a:rPr lang="en-US" dirty="0" smtClean="0">
                <a:effectLst/>
                <a:hlinkClick r:id="rId3"/>
              </a:rPr>
              <a:t>2009</a:t>
            </a:r>
            <a:r>
              <a:rPr lang="en-US" dirty="0" smtClean="0">
                <a:effectLst/>
              </a:rPr>
              <a:t>).</a:t>
            </a:r>
          </a:p>
          <a:p>
            <a:r>
              <a:rPr lang="en-US" b="1" dirty="0" smtClean="0"/>
              <a:t>Sun Exposure</a:t>
            </a:r>
          </a:p>
          <a:p>
            <a:r>
              <a:rPr lang="en-US" dirty="0" smtClean="0">
                <a:effectLst/>
              </a:rPr>
              <a:t>The cutaneous synthesis of vitamin D, and in turn its contribution to the concentration of serum 25OHD, is initially dependent upon the presence of 7-dehydrocholesterol in the skin. However, many variables can affect the cutaneous synthesis of vitamin D, making it difficult to estimate an average amount of vitamin D and, in turn, serum 25OHD levels that are produced by sun exposure in North America. There is, however, agreement that sun exposure is a significant source of the circulating serum 25OHD in summer for many North Americans, and is notably reduced as a contributor in the winter months. Early work from </a:t>
            </a:r>
            <a:r>
              <a:rPr lang="en-US" dirty="0" smtClean="0">
                <a:effectLst/>
                <a:hlinkClick r:id="rId3"/>
              </a:rPr>
              <a:t>Webb et al. (1988</a:t>
            </a:r>
            <a:r>
              <a:rPr lang="en-US" dirty="0" smtClean="0">
                <a:effectLst/>
              </a:rPr>
              <a:t>, </a:t>
            </a:r>
            <a:r>
              <a:rPr lang="en-US" dirty="0" smtClean="0">
                <a:effectLst/>
                <a:hlinkClick r:id="rId3"/>
              </a:rPr>
              <a:t>1989)</a:t>
            </a:r>
            <a:r>
              <a:rPr lang="en-US" dirty="0" smtClean="0">
                <a:effectLst/>
              </a:rPr>
              <a:t> as well as a letter from </a:t>
            </a:r>
            <a:r>
              <a:rPr lang="en-US" dirty="0" err="1" smtClean="0">
                <a:effectLst/>
                <a:hlinkClick r:id="rId3"/>
              </a:rPr>
              <a:t>Holick</a:t>
            </a:r>
            <a:r>
              <a:rPr lang="en-US" dirty="0" smtClean="0">
                <a:effectLst/>
                <a:hlinkClick r:id="rId3"/>
              </a:rPr>
              <a:t> et al. (1989)</a:t>
            </a:r>
            <a:r>
              <a:rPr lang="en-US" dirty="0" smtClean="0">
                <a:effectLst/>
              </a:rPr>
              <a:t> have outlined the role of sunlight in regulating cutaneous synthesis of the vitamin and have implicated factors in vitamin D</a:t>
            </a:r>
            <a:r>
              <a:rPr lang="en-US" baseline="-25000" dirty="0" smtClean="0">
                <a:effectLst/>
              </a:rPr>
              <a:t>3</a:t>
            </a:r>
            <a:r>
              <a:rPr lang="en-US" dirty="0" smtClean="0">
                <a:effectLst/>
              </a:rPr>
              <a:t> synthesis in the skin to include aging, melanin pigmentation, season of the year, latitude, and use of sunscreen. Matsuoka et al. (1992) has discussed the role of clothing in preventing synthesis.</a:t>
            </a:r>
          </a:p>
          <a:p>
            <a:r>
              <a:rPr lang="en-US" dirty="0" smtClean="0">
                <a:effectLst/>
              </a:rPr>
              <a:t>The 2007 </a:t>
            </a:r>
            <a:r>
              <a:rPr lang="en-US" dirty="0" smtClean="0">
                <a:effectLst/>
                <a:hlinkClick r:id="rId37"/>
              </a:rPr>
              <a:t>AHRQ</a:t>
            </a:r>
            <a:r>
              <a:rPr lang="en-US" dirty="0" smtClean="0">
                <a:effectLst/>
              </a:rPr>
              <a:t>-Ottawa systematic review (</a:t>
            </a:r>
            <a:r>
              <a:rPr lang="en-US" dirty="0" err="1" smtClean="0">
                <a:effectLst/>
                <a:hlinkClick r:id="rId3"/>
              </a:rPr>
              <a:t>Cranney</a:t>
            </a:r>
            <a:r>
              <a:rPr lang="en-US" dirty="0" smtClean="0">
                <a:effectLst/>
                <a:hlinkClick r:id="rId3"/>
              </a:rPr>
              <a:t> et al., 2007</a:t>
            </a:r>
            <a:r>
              <a:rPr lang="en-US" dirty="0" smtClean="0">
                <a:effectLst/>
              </a:rPr>
              <a:t>) noted that the few available randomized clinical trials conducted between 1982 and the time of the analysis, which focused on the effect of </a:t>
            </a:r>
            <a:r>
              <a:rPr lang="en-US" dirty="0" smtClean="0">
                <a:effectLst/>
                <a:hlinkClick r:id="rId18"/>
              </a:rPr>
              <a:t>UVB</a:t>
            </a:r>
            <a:r>
              <a:rPr lang="en-US" dirty="0" smtClean="0">
                <a:effectLst/>
              </a:rPr>
              <a:t> radiation on serum 25OHD level revealed little information about the impact of age, ethnicity, skin pigmentation, </a:t>
            </a:r>
            <a:r>
              <a:rPr lang="en-US" dirty="0" smtClean="0">
                <a:effectLst/>
                <a:hlinkClick r:id="rId39"/>
              </a:rPr>
              <a:t>BMI</a:t>
            </a:r>
            <a:r>
              <a:rPr lang="en-US" dirty="0" smtClean="0">
                <a:effectLst/>
              </a:rPr>
              <a:t>, or latitude on serum 25OHD levels. However, UVB exposure increased serum 25OHD levels in vitamin D–deficient and –sufficient subjects with mean increases ranging from 15 to 42 </a:t>
            </a:r>
            <a:r>
              <a:rPr lang="en-US" dirty="0" err="1" smtClean="0">
                <a:effectLst/>
              </a:rPr>
              <a:t>nmol</a:t>
            </a:r>
            <a:r>
              <a:rPr lang="en-US" dirty="0" smtClean="0">
                <a:effectLst/>
              </a:rPr>
              <a:t>/L.</a:t>
            </a:r>
          </a:p>
          <a:p>
            <a:r>
              <a:rPr lang="en-US" dirty="0" smtClean="0">
                <a:effectLst/>
              </a:rPr>
              <a:t>The difference in seasonal contributions to serum 25OHD level from sun exposure is discussed first. Next, factors affecting the synthesis of vitamin D—and, in turn, the levels of 25OHD in serum—are outlined.</a:t>
            </a:r>
          </a:p>
          <a:p>
            <a:r>
              <a:rPr lang="en-US" b="1" dirty="0" smtClean="0">
                <a:effectLst/>
              </a:rPr>
              <a:t>Effect of season on circulating serum 25OHD level</a:t>
            </a:r>
            <a:r>
              <a:rPr lang="en-US" dirty="0" smtClean="0">
                <a:effectLst/>
              </a:rPr>
              <a:t> Sunlight exposure as a source of cutaneous synthesis of vitamin D is subject to a number of limitations. For example, excess exposure can lead to photo-degradation as a regulatory mechanism to avoid toxicity (</a:t>
            </a:r>
            <a:r>
              <a:rPr lang="en-US" dirty="0" smtClean="0">
                <a:effectLst/>
                <a:hlinkClick r:id="rId3"/>
              </a:rPr>
              <a:t>Chen et al., 2007</a:t>
            </a:r>
            <a:r>
              <a:rPr lang="en-US" dirty="0" smtClean="0">
                <a:effectLst/>
              </a:rPr>
              <a:t>). In addition, latitude, time of exposure, and season all affect cutaneous synthesis, depending on the ability of </a:t>
            </a:r>
            <a:r>
              <a:rPr lang="en-US" dirty="0" smtClean="0">
                <a:effectLst/>
                <a:hlinkClick r:id="rId40"/>
              </a:rPr>
              <a:t>UV</a:t>
            </a:r>
            <a:r>
              <a:rPr lang="en-US" dirty="0" smtClean="0">
                <a:effectLst/>
              </a:rPr>
              <a:t> rays to stimulate vitamin D production. Differences in seasonal exposure can vary by as much as 6 months at extreme northern and southern latitudes (</a:t>
            </a:r>
            <a:r>
              <a:rPr lang="en-US" dirty="0" smtClean="0">
                <a:effectLst/>
                <a:hlinkClick r:id="rId3"/>
              </a:rPr>
              <a:t>Lucas et al., 2005</a:t>
            </a:r>
            <a:r>
              <a:rPr lang="en-US" dirty="0" smtClean="0">
                <a:effectLst/>
              </a:rPr>
              <a:t>; </a:t>
            </a:r>
            <a:r>
              <a:rPr lang="en-US" dirty="0" smtClean="0">
                <a:effectLst/>
                <a:hlinkClick r:id="rId3"/>
              </a:rPr>
              <a:t>Kull et al., 2009</a:t>
            </a:r>
            <a:r>
              <a:rPr lang="en-US" dirty="0" smtClean="0">
                <a:effectLst/>
              </a:rPr>
              <a:t>).</a:t>
            </a:r>
          </a:p>
          <a:p>
            <a:r>
              <a:rPr lang="en-US" dirty="0" smtClean="0">
                <a:effectLst/>
              </a:rPr>
              <a:t>A number of studies have examined serum 25OHD levels in different seasons. </a:t>
            </a:r>
            <a:r>
              <a:rPr lang="en-US" dirty="0" smtClean="0">
                <a:effectLst/>
                <a:hlinkClick r:id="rId3"/>
              </a:rPr>
              <a:t>Van der Mei et al. (2007)</a:t>
            </a:r>
            <a:r>
              <a:rPr lang="en-US" dirty="0" smtClean="0">
                <a:effectLst/>
              </a:rPr>
              <a:t> compared cross-sectional data from men and women less than 60 years of age living in Australia and concluded that season was a strong determinant of serum 25OHD concentrations. </a:t>
            </a:r>
            <a:r>
              <a:rPr lang="en-US" dirty="0" smtClean="0">
                <a:effectLst/>
                <a:hlinkClick r:id="rId3"/>
              </a:rPr>
              <a:t>Berry et al. (2009)</a:t>
            </a:r>
            <a:r>
              <a:rPr lang="en-US" dirty="0" smtClean="0">
                <a:effectLst/>
              </a:rPr>
              <a:t> examined white adults ages 20 to 60 years living in the United Kingdom (</a:t>
            </a:r>
            <a:r>
              <a:rPr lang="en-US" dirty="0" smtClean="0">
                <a:effectLst/>
                <a:hlinkClick r:id="rId41"/>
              </a:rPr>
              <a:t>UK</a:t>
            </a:r>
            <a:r>
              <a:rPr lang="en-US" dirty="0" smtClean="0">
                <a:effectLst/>
              </a:rPr>
              <a:t>) at latitude 53°N. In this study, women were found to have higher average serum 25OHD levels than men in both summer and winter (9 and 20 percent higher, respectively). In a study of young adults of diverse ethnic backgrounds living in Toronto, </a:t>
            </a:r>
            <a:r>
              <a:rPr lang="en-US" dirty="0" err="1" smtClean="0">
                <a:effectLst/>
                <a:hlinkClick r:id="rId3"/>
              </a:rPr>
              <a:t>Gozdik</a:t>
            </a:r>
            <a:r>
              <a:rPr lang="en-US" dirty="0" smtClean="0">
                <a:effectLst/>
                <a:hlinkClick r:id="rId3"/>
              </a:rPr>
              <a:t> et al. (2009)</a:t>
            </a:r>
            <a:r>
              <a:rPr lang="en-US" dirty="0" smtClean="0">
                <a:effectLst/>
              </a:rPr>
              <a:t> found that in winter, serum 25OHD levels of individuals with East and South Asian backgrounds were significantly lower than those of individuals with European ancestry. </a:t>
            </a:r>
            <a:r>
              <a:rPr lang="en-US" dirty="0" smtClean="0">
                <a:effectLst/>
                <a:hlinkClick r:id="rId3"/>
              </a:rPr>
              <a:t>Kull et al. (2009)</a:t>
            </a:r>
            <a:r>
              <a:rPr lang="en-US" dirty="0" smtClean="0">
                <a:effectLst/>
              </a:rPr>
              <a:t> measured seasonal variance of 25OHD levels in adults ages 25 to 70 years living in Estonia in northern Europe, where dairy products are not fortified with vitamin D. During the winter, 73 percent of the study population had 25OHD levels that were below 50 </a:t>
            </a:r>
            <a:r>
              <a:rPr lang="en-US" dirty="0" err="1" smtClean="0">
                <a:effectLst/>
              </a:rPr>
              <a:t>nmol</a:t>
            </a:r>
            <a:r>
              <a:rPr lang="en-US" dirty="0" smtClean="0">
                <a:effectLst/>
              </a:rPr>
              <a:t>/L, and 8 percent had levels that were below 25 </a:t>
            </a:r>
            <a:r>
              <a:rPr lang="en-US" dirty="0" err="1" smtClean="0">
                <a:effectLst/>
              </a:rPr>
              <a:t>nmol</a:t>
            </a:r>
            <a:r>
              <a:rPr lang="en-US" dirty="0" smtClean="0">
                <a:effectLst/>
              </a:rPr>
              <a:t>/L, compared with 29 percent and 1 percent, respectively, during the summer. </a:t>
            </a:r>
            <a:r>
              <a:rPr lang="en-US" dirty="0" err="1" smtClean="0">
                <a:effectLst/>
                <a:hlinkClick r:id="rId3"/>
              </a:rPr>
              <a:t>Rapuri</a:t>
            </a:r>
            <a:r>
              <a:rPr lang="en-US" dirty="0" smtClean="0">
                <a:effectLst/>
                <a:hlinkClick r:id="rId3"/>
              </a:rPr>
              <a:t> et al. (2002)</a:t>
            </a:r>
            <a:r>
              <a:rPr lang="en-US" dirty="0" smtClean="0">
                <a:effectLst/>
              </a:rPr>
              <a:t> examined white, black, and Hispanic women 65 to 77 years of age in Omaha and reported mean serum 25OHD levels of 68 </a:t>
            </a:r>
            <a:r>
              <a:rPr lang="en-US" dirty="0" err="1" smtClean="0">
                <a:effectLst/>
              </a:rPr>
              <a:t>nmol</a:t>
            </a:r>
            <a:r>
              <a:rPr lang="en-US" dirty="0" smtClean="0">
                <a:effectLst/>
              </a:rPr>
              <a:t>/L in February and 86 </a:t>
            </a:r>
            <a:r>
              <a:rPr lang="en-US" dirty="0" err="1" smtClean="0">
                <a:effectLst/>
              </a:rPr>
              <a:t>nmol</a:t>
            </a:r>
            <a:r>
              <a:rPr lang="en-US" dirty="0" smtClean="0">
                <a:effectLst/>
              </a:rPr>
              <a:t>/L in August. These studies, despite variations in age, gender, and ethnicity, all suggest that seasonal change can affect cutaneous vitamin D synthesis. The winter low serum 25OHD concentrations and the summer high serum 25OHD concentrations from these studies are summarized in </a:t>
            </a:r>
            <a:r>
              <a:rPr lang="en-US" dirty="0" smtClean="0">
                <a:effectLst/>
                <a:hlinkClick r:id="rId42"/>
              </a:rPr>
              <a:t>Table 3-1</a:t>
            </a:r>
            <a:r>
              <a:rPr lang="en-US" dirty="0" smtClean="0">
                <a:effectLst/>
              </a:rPr>
              <a:t>.</a:t>
            </a:r>
          </a:p>
          <a:p>
            <a:r>
              <a:rPr lang="en-US" b="1" dirty="0" smtClean="0">
                <a:hlinkClick r:id="rId42"/>
              </a:rPr>
              <a:t>TABLE 3-1</a:t>
            </a:r>
            <a:endParaRPr lang="en-US" b="1" dirty="0" smtClean="0"/>
          </a:p>
          <a:p>
            <a:r>
              <a:rPr lang="en-US" dirty="0" smtClean="0">
                <a:effectLst/>
              </a:rPr>
              <a:t>Winter Low 25OHD Levels and Summer High 25OHD Levels Around the World. </a:t>
            </a:r>
          </a:p>
          <a:p>
            <a:r>
              <a:rPr lang="en-US" dirty="0" smtClean="0">
                <a:effectLst/>
              </a:rPr>
              <a:t>Although there are variations in the available data as well as a number of unknowns that may influence such values, they suggest a seasonal change in serum 25OHD concentrations between the winter nadir and the summer zenith of approximately 25 </a:t>
            </a:r>
            <a:r>
              <a:rPr lang="en-US" dirty="0" err="1" smtClean="0">
                <a:effectLst/>
              </a:rPr>
              <a:t>nmol</a:t>
            </a:r>
            <a:r>
              <a:rPr lang="en-US" dirty="0" smtClean="0">
                <a:effectLst/>
              </a:rPr>
              <a:t>/L. Free-living individuals in the latitudes studied appear to experience an approximately one-third seasonal increase in their circulating serum 25OHD levels as they moved from the winter months to the summer months.</a:t>
            </a:r>
          </a:p>
          <a:p>
            <a:r>
              <a:rPr lang="en-US" dirty="0" smtClean="0">
                <a:effectLst/>
              </a:rPr>
              <a:t>The 25 </a:t>
            </a:r>
            <a:r>
              <a:rPr lang="en-US" dirty="0" err="1" smtClean="0">
                <a:effectLst/>
              </a:rPr>
              <a:t>nmol</a:t>
            </a:r>
            <a:r>
              <a:rPr lang="en-US" dirty="0" smtClean="0">
                <a:effectLst/>
              </a:rPr>
              <a:t>/L change in serum 25OHD level would appear to be similar in magnitude to change experienced by subjects given 2,000 </a:t>
            </a:r>
            <a:r>
              <a:rPr lang="en-US" dirty="0" smtClean="0">
                <a:effectLst/>
                <a:hlinkClick r:id="rId13"/>
              </a:rPr>
              <a:t>IU</a:t>
            </a:r>
            <a:r>
              <a:rPr lang="en-US" dirty="0" smtClean="0">
                <a:effectLst/>
              </a:rPr>
              <a:t>/day in the Antarctic study (</a:t>
            </a:r>
            <a:r>
              <a:rPr lang="en-US" dirty="0" smtClean="0">
                <a:effectLst/>
                <a:hlinkClick r:id="rId3"/>
              </a:rPr>
              <a:t>Smith et al., 2009</a:t>
            </a:r>
            <a:r>
              <a:rPr lang="en-US" dirty="0" smtClean="0">
                <a:effectLst/>
              </a:rPr>
              <a:t>). Although these data suggest that average cutaneous synthesis during the summer in northern latitudes equates to 2,000 IU/day, this may be a questionable conclusion given the many variables that come into play, ranging from feedback mechanisms to skin pigmentation to baseline levels of 25OHD. For example, recent work from </a:t>
            </a:r>
            <a:r>
              <a:rPr lang="en-US" dirty="0" smtClean="0">
                <a:effectLst/>
                <a:hlinkClick r:id="rId3"/>
              </a:rPr>
              <a:t>Olds et al. (2008)</a:t>
            </a:r>
            <a:r>
              <a:rPr lang="en-US" dirty="0" smtClean="0">
                <a:effectLst/>
              </a:rPr>
              <a:t> suggested a curvilinear relationship between sun exposure and serum 25OHD levels, as well as variation depending upon initial concentrations of 7-dehydrocholesterol levels. At lower doses, vitamin D</a:t>
            </a:r>
            <a:r>
              <a:rPr lang="en-US" baseline="-25000" dirty="0" smtClean="0">
                <a:effectLst/>
              </a:rPr>
              <a:t>3</a:t>
            </a:r>
            <a:r>
              <a:rPr lang="en-US" dirty="0" smtClean="0">
                <a:effectLst/>
              </a:rPr>
              <a:t> production rises immediately in response to </a:t>
            </a:r>
            <a:r>
              <a:rPr lang="en-US" dirty="0" smtClean="0">
                <a:effectLst/>
                <a:hlinkClick r:id="rId40"/>
              </a:rPr>
              <a:t>UV</a:t>
            </a:r>
            <a:r>
              <a:rPr lang="en-US" dirty="0" smtClean="0">
                <a:effectLst/>
              </a:rPr>
              <a:t> exposure, whereas at higher doses, the rate of production is lower and reaches an earlier plateau.</a:t>
            </a:r>
          </a:p>
          <a:p>
            <a:r>
              <a:rPr lang="en-US" b="1" dirty="0" smtClean="0">
                <a:effectLst/>
              </a:rPr>
              <a:t>Effect of skin pigmentation on synthesis</a:t>
            </a:r>
            <a:r>
              <a:rPr lang="en-US" dirty="0" smtClean="0">
                <a:effectLst/>
              </a:rPr>
              <a:t> The presence of melanin in the epidermal layer is responsible for skin pigmentation. A number of recent studies have reinforced the relationship of skin pigmentation to the capacity to produce vitamin D</a:t>
            </a:r>
            <a:r>
              <a:rPr lang="en-US" baseline="-25000" dirty="0" smtClean="0">
                <a:effectLst/>
              </a:rPr>
              <a:t>3</a:t>
            </a:r>
            <a:r>
              <a:rPr lang="en-US" dirty="0" smtClean="0">
                <a:effectLst/>
              </a:rPr>
              <a:t> after </a:t>
            </a:r>
            <a:r>
              <a:rPr lang="en-US" dirty="0" smtClean="0">
                <a:effectLst/>
                <a:hlinkClick r:id="rId40"/>
              </a:rPr>
              <a:t>UV</a:t>
            </a:r>
            <a:r>
              <a:rPr lang="en-US" dirty="0" smtClean="0">
                <a:effectLst/>
              </a:rPr>
              <a:t> exposure, but the results are not all consistent. </a:t>
            </a:r>
            <a:r>
              <a:rPr lang="en-US" dirty="0" err="1" smtClean="0">
                <a:effectLst/>
                <a:hlinkClick r:id="rId3"/>
              </a:rPr>
              <a:t>Armas</a:t>
            </a:r>
            <a:r>
              <a:rPr lang="en-US" dirty="0" smtClean="0">
                <a:effectLst/>
                <a:hlinkClick r:id="rId3"/>
              </a:rPr>
              <a:t> et al. (2007)</a:t>
            </a:r>
            <a:r>
              <a:rPr lang="en-US" dirty="0" smtClean="0">
                <a:effectLst/>
              </a:rPr>
              <a:t> studied the incremental change in serum 25OHD levels in individuals with average 25OHD baseline levels of 52 </a:t>
            </a:r>
            <a:r>
              <a:rPr lang="en-US" dirty="0" err="1" smtClean="0">
                <a:effectLst/>
              </a:rPr>
              <a:t>nmol</a:t>
            </a:r>
            <a:r>
              <a:rPr lang="en-US" dirty="0" smtClean="0">
                <a:effectLst/>
              </a:rPr>
              <a:t>/L and with different skin pigmentation who were exposed to different daily doses of 20 to 80 </a:t>
            </a:r>
            <a:r>
              <a:rPr lang="en-US" dirty="0" err="1" smtClean="0">
                <a:effectLst/>
              </a:rPr>
              <a:t>mJ</a:t>
            </a:r>
            <a:r>
              <a:rPr lang="en-US" dirty="0" smtClean="0">
                <a:effectLst/>
              </a:rPr>
              <a:t>/cm</a:t>
            </a:r>
            <a:r>
              <a:rPr lang="en-US" baseline="30000" dirty="0" smtClean="0">
                <a:effectLst/>
              </a:rPr>
              <a:t>2</a:t>
            </a:r>
            <a:r>
              <a:rPr lang="en-US" dirty="0" smtClean="0">
                <a:effectLst/>
              </a:rPr>
              <a:t> of </a:t>
            </a:r>
            <a:r>
              <a:rPr lang="en-US" dirty="0" smtClean="0">
                <a:effectLst/>
                <a:hlinkClick r:id="rId18"/>
              </a:rPr>
              <a:t>UVB</a:t>
            </a:r>
            <a:r>
              <a:rPr lang="en-US" dirty="0" smtClean="0">
                <a:effectLst/>
              </a:rPr>
              <a:t> light three times per week for 4 weeks on 90 percent of their skin surface area. The work suggested that for individuals at the lighter pigmentation scale,</a:t>
            </a:r>
            <a:r>
              <a:rPr lang="en-US" baseline="30000" dirty="0" smtClean="0">
                <a:effectLst/>
                <a:hlinkClick r:id="rId3"/>
              </a:rPr>
              <a:t>7</a:t>
            </a:r>
            <a:r>
              <a:rPr lang="en-US" dirty="0" smtClean="0">
                <a:effectLst/>
              </a:rPr>
              <a:t> exposed to similar UVB doses (20 to 80 </a:t>
            </a:r>
            <a:r>
              <a:rPr lang="en-US" dirty="0" err="1" smtClean="0">
                <a:effectLst/>
              </a:rPr>
              <a:t>mJ</a:t>
            </a:r>
            <a:r>
              <a:rPr lang="en-US" dirty="0" smtClean="0">
                <a:effectLst/>
              </a:rPr>
              <a:t>/cm</a:t>
            </a:r>
            <a:r>
              <a:rPr lang="en-US" baseline="30000" dirty="0" smtClean="0">
                <a:effectLst/>
              </a:rPr>
              <a:t>2</a:t>
            </a:r>
            <a:r>
              <a:rPr lang="en-US" dirty="0" smtClean="0">
                <a:effectLst/>
              </a:rPr>
              <a:t>) resulted in twice the increase in serum 25OHD concentration compared with individuals at the opposite extreme (i.e., 62 vs. 32 </a:t>
            </a:r>
            <a:r>
              <a:rPr lang="en-US" dirty="0" err="1" smtClean="0">
                <a:effectLst/>
              </a:rPr>
              <a:t>nmol</a:t>
            </a:r>
            <a:r>
              <a:rPr lang="en-US" dirty="0" smtClean="0">
                <a:effectLst/>
              </a:rPr>
              <a:t>/L change) (</a:t>
            </a:r>
            <a:r>
              <a:rPr lang="en-US" dirty="0" err="1" smtClean="0">
                <a:effectLst/>
                <a:hlinkClick r:id="rId3"/>
              </a:rPr>
              <a:t>Armas</a:t>
            </a:r>
            <a:r>
              <a:rPr lang="en-US" dirty="0" smtClean="0">
                <a:effectLst/>
                <a:hlinkClick r:id="rId3"/>
              </a:rPr>
              <a:t> et al., 2007</a:t>
            </a:r>
            <a:r>
              <a:rPr lang="en-US" dirty="0" smtClean="0">
                <a:effectLst/>
              </a:rPr>
              <a:t>) (see modeled representation in </a:t>
            </a:r>
            <a:r>
              <a:rPr lang="en-US" dirty="0" smtClean="0">
                <a:effectLst/>
                <a:hlinkClick r:id="rId43"/>
              </a:rPr>
              <a:t>Figure 3-5</a:t>
            </a:r>
            <a:r>
              <a:rPr lang="en-US" dirty="0" smtClean="0">
                <a:effectLst/>
              </a:rPr>
              <a:t>). However, other studies have shown that the response to UV dose is non-linear and dependent on genetic factors (</a:t>
            </a:r>
            <a:r>
              <a:rPr lang="en-US" dirty="0" err="1" smtClean="0">
                <a:effectLst/>
                <a:hlinkClick r:id="rId3"/>
              </a:rPr>
              <a:t>Snellman</a:t>
            </a:r>
            <a:r>
              <a:rPr lang="en-US" dirty="0" smtClean="0">
                <a:effectLst/>
                <a:hlinkClick r:id="rId3"/>
              </a:rPr>
              <a:t> et al., 2009</a:t>
            </a:r>
            <a:r>
              <a:rPr lang="en-US" dirty="0" smtClean="0">
                <a:effectLst/>
              </a:rPr>
              <a:t>), duration and dose rate of UV exposure, and baseline serum 25OHD levels (</a:t>
            </a:r>
            <a:r>
              <a:rPr lang="en-US" dirty="0" err="1" smtClean="0">
                <a:effectLst/>
                <a:hlinkClick r:id="rId3"/>
              </a:rPr>
              <a:t>Bogh</a:t>
            </a:r>
            <a:r>
              <a:rPr lang="en-US" dirty="0" smtClean="0">
                <a:effectLst/>
                <a:hlinkClick r:id="rId3"/>
              </a:rPr>
              <a:t> et al., 2010</a:t>
            </a:r>
            <a:r>
              <a:rPr lang="en-US" dirty="0" smtClean="0">
                <a:effectLst/>
              </a:rPr>
              <a:t>).</a:t>
            </a:r>
          </a:p>
          <a:p>
            <a:r>
              <a:rPr lang="en-US" b="1" dirty="0" smtClean="0">
                <a:hlinkClick r:id="rId43"/>
              </a:rPr>
              <a:t>FIGURE 3-5</a:t>
            </a:r>
            <a:endParaRPr lang="en-US" b="1" dirty="0" smtClean="0"/>
          </a:p>
          <a:p>
            <a:r>
              <a:rPr lang="en-US" dirty="0" smtClean="0">
                <a:effectLst/>
              </a:rPr>
              <a:t>Three-dimensional scatter-plot of 4-week change in serum 25OHD concentration above baseline expressed as a function of both basic skin lightness (L*) and UVB dose rate. Surface is hyperboloid, plotting equation 1, and was fitted to data using least squares </a:t>
            </a:r>
            <a:r>
              <a:rPr lang="en-US" dirty="0" smtClean="0">
                <a:effectLst/>
                <a:hlinkClick r:id="rId43"/>
              </a:rPr>
              <a:t>(more...)</a:t>
            </a:r>
            <a:endParaRPr lang="en-US" dirty="0" smtClean="0">
              <a:effectLst/>
            </a:endParaRPr>
          </a:p>
          <a:p>
            <a:r>
              <a:rPr lang="en-US" dirty="0" smtClean="0">
                <a:effectLst/>
              </a:rPr>
              <a:t>Another population study of 237 subjects at a single geographical location (Toronto, 43°N) also explored the effect of skin pigmentation on 25OHD synthesis (</a:t>
            </a:r>
            <a:r>
              <a:rPr lang="en-US" dirty="0" err="1" smtClean="0">
                <a:effectLst/>
                <a:hlinkClick r:id="rId3"/>
              </a:rPr>
              <a:t>Gozdik</a:t>
            </a:r>
            <a:r>
              <a:rPr lang="en-US" dirty="0" smtClean="0">
                <a:effectLst/>
                <a:hlinkClick r:id="rId3"/>
              </a:rPr>
              <a:t> et al., 2009</a:t>
            </a:r>
            <a:r>
              <a:rPr lang="en-US" dirty="0" smtClean="0">
                <a:effectLst/>
              </a:rPr>
              <a:t>). The mean serum 25OHD levels in Canadians of European, East Asian, and South Asian ancestry were 71.7, 44.6, and 33.9 </a:t>
            </a:r>
            <a:r>
              <a:rPr lang="en-US" dirty="0" err="1" smtClean="0">
                <a:effectLst/>
              </a:rPr>
              <a:t>nmol</a:t>
            </a:r>
            <a:r>
              <a:rPr lang="en-US" dirty="0" smtClean="0">
                <a:effectLst/>
              </a:rPr>
              <a:t>/L, respectively, in late fall; and 51.6, 28.1, and 26.5 </a:t>
            </a:r>
            <a:r>
              <a:rPr lang="en-US" dirty="0" err="1" smtClean="0">
                <a:effectLst/>
              </a:rPr>
              <a:t>nmol</a:t>
            </a:r>
            <a:r>
              <a:rPr lang="en-US" dirty="0" smtClean="0">
                <a:effectLst/>
              </a:rPr>
              <a:t>/L, respectively, in the winter. The authors found that differences between the three subgroups were strongly associated with skin pigmentation as well as amount of time spent outdoors and total vitamin D intake. A recent study of 182 individuals in Denmark, screened in January and February and selected to reflect wide ranges of baseline 25OHD levels and skin pigmentation, found that the increase in 25OHD levels after </a:t>
            </a:r>
            <a:r>
              <a:rPr lang="en-US" dirty="0" smtClean="0">
                <a:effectLst/>
                <a:hlinkClick r:id="rId18"/>
              </a:rPr>
              <a:t>UVB</a:t>
            </a:r>
            <a:r>
              <a:rPr lang="en-US" dirty="0" smtClean="0">
                <a:effectLst/>
              </a:rPr>
              <a:t> exposure was inversely correlated with skin pigmentation as well as with baseline 25OHD (</a:t>
            </a:r>
            <a:r>
              <a:rPr lang="en-US" dirty="0" err="1" smtClean="0">
                <a:effectLst/>
                <a:hlinkClick r:id="rId3"/>
              </a:rPr>
              <a:t>Bogh</a:t>
            </a:r>
            <a:r>
              <a:rPr lang="en-US" dirty="0" smtClean="0">
                <a:effectLst/>
                <a:hlinkClick r:id="rId3"/>
              </a:rPr>
              <a:t> et al., 2010</a:t>
            </a:r>
            <a:r>
              <a:rPr lang="en-US" dirty="0" smtClean="0">
                <a:effectLst/>
              </a:rPr>
              <a:t>).</a:t>
            </a:r>
          </a:p>
          <a:p>
            <a:r>
              <a:rPr lang="en-US" dirty="0" smtClean="0">
                <a:effectLst/>
              </a:rPr>
              <a:t>A number of small studies have reported serum 25OHD levels to be consistently lower in persons with darker skin pigmentation, and data from </a:t>
            </a:r>
            <a:r>
              <a:rPr lang="en-US" dirty="0" smtClean="0">
                <a:effectLst/>
                <a:hlinkClick r:id="rId44"/>
              </a:rPr>
              <a:t>NHANES</a:t>
            </a:r>
            <a:r>
              <a:rPr lang="en-US" dirty="0" smtClean="0">
                <a:effectLst/>
              </a:rPr>
              <a:t> suggest that serum 25OHD levels are highest in whites, lowest in non-Hispanic blacks, and intermediate in Hispanic groups (</a:t>
            </a:r>
            <a:r>
              <a:rPr lang="en-US" dirty="0" smtClean="0">
                <a:effectLst/>
                <a:hlinkClick r:id="rId3"/>
              </a:rPr>
              <a:t>Looker et al., 2008</a:t>
            </a:r>
            <a:r>
              <a:rPr lang="en-US" dirty="0" smtClean="0">
                <a:effectLst/>
              </a:rPr>
              <a:t>). Overall, there is considerable evidence that darker skin pigmentation is associated with a smaller increase in serum 25OHD concentration for a given amount of </a:t>
            </a:r>
            <a:r>
              <a:rPr lang="en-US" dirty="0" smtClean="0">
                <a:effectLst/>
                <a:hlinkClick r:id="rId18"/>
              </a:rPr>
              <a:t>UVB</a:t>
            </a:r>
            <a:r>
              <a:rPr lang="en-US" dirty="0" smtClean="0">
                <a:effectLst/>
              </a:rPr>
              <a:t> exposure.</a:t>
            </a:r>
          </a:p>
          <a:p>
            <a:r>
              <a:rPr lang="en-US" b="1" dirty="0" smtClean="0">
                <a:effectLst/>
              </a:rPr>
              <a:t>Effect of latitude on synthesis</a:t>
            </a:r>
            <a:r>
              <a:rPr lang="en-US" dirty="0" smtClean="0">
                <a:effectLst/>
              </a:rPr>
              <a:t> Early on, in vitro methods, such as exposure of sealed vials of 7-dehydrocholesterol to </a:t>
            </a:r>
            <a:r>
              <a:rPr lang="en-US" dirty="0" smtClean="0">
                <a:effectLst/>
                <a:hlinkClick r:id="rId18"/>
              </a:rPr>
              <a:t>UVB</a:t>
            </a:r>
            <a:r>
              <a:rPr lang="en-US" dirty="0" smtClean="0">
                <a:effectLst/>
              </a:rPr>
              <a:t> radiation under “idealized conditions” at various geographical locations, were used to assess the effect of latitude, time of day, and season on the rate of vitamin D production (</a:t>
            </a:r>
            <a:r>
              <a:rPr lang="en-US" dirty="0" smtClean="0">
                <a:effectLst/>
                <a:hlinkClick r:id="rId3"/>
              </a:rPr>
              <a:t>Webb et al., 1988</a:t>
            </a:r>
            <a:r>
              <a:rPr lang="en-US" dirty="0" smtClean="0">
                <a:effectLst/>
              </a:rPr>
              <a:t>). However, this approach cannot completely simulate the in vivo conditions in the body, where many factors serve to regulate this process. Furthermore, although the measurement of vitamin D concentrations in a mixture of irradiation products is analytically simple, vitamin D</a:t>
            </a:r>
            <a:r>
              <a:rPr lang="en-US" baseline="-25000" dirty="0" smtClean="0">
                <a:effectLst/>
              </a:rPr>
              <a:t>3</a:t>
            </a:r>
            <a:r>
              <a:rPr lang="en-US" dirty="0" smtClean="0">
                <a:effectLst/>
              </a:rPr>
              <a:t> levels in human serum are rarely used to estimate cutaneous synthesis of the vitamin, in part because of the transient nature of this blood parameter and the difficulty of measuring the low levels in serum (</a:t>
            </a:r>
            <a:r>
              <a:rPr lang="en-US" dirty="0" err="1" smtClean="0">
                <a:effectLst/>
                <a:hlinkClick r:id="rId3"/>
              </a:rPr>
              <a:t>Holick</a:t>
            </a:r>
            <a:r>
              <a:rPr lang="en-US" dirty="0" smtClean="0">
                <a:effectLst/>
                <a:hlinkClick r:id="rId3"/>
              </a:rPr>
              <a:t>, 1988</a:t>
            </a:r>
            <a:r>
              <a:rPr lang="en-US" dirty="0" smtClean="0">
                <a:effectLst/>
              </a:rPr>
              <a:t>; </a:t>
            </a:r>
            <a:r>
              <a:rPr lang="en-US" dirty="0" smtClean="0">
                <a:effectLst/>
                <a:hlinkClick r:id="rId3"/>
              </a:rPr>
              <a:t>Hollis, 2008</a:t>
            </a:r>
            <a:r>
              <a:rPr lang="en-US" dirty="0" smtClean="0">
                <a:effectLst/>
              </a:rPr>
              <a:t>). Nevertheless, </a:t>
            </a:r>
            <a:r>
              <a:rPr lang="en-US" dirty="0" err="1" smtClean="0">
                <a:effectLst/>
              </a:rPr>
              <a:t>Holick</a:t>
            </a:r>
            <a:r>
              <a:rPr lang="en-US" dirty="0" smtClean="0">
                <a:effectLst/>
              </a:rPr>
              <a:t> and colleagues used a serum vitamin D</a:t>
            </a:r>
            <a:r>
              <a:rPr lang="en-US" baseline="-25000" dirty="0" smtClean="0">
                <a:effectLst/>
              </a:rPr>
              <a:t>3</a:t>
            </a:r>
            <a:r>
              <a:rPr lang="en-US" dirty="0" smtClean="0">
                <a:effectLst/>
              </a:rPr>
              <a:t> assay to augment in vitro methodology and suggested that, at latitudes above 43°N, cutaneous synthesis contributes little serum 25OHD to the system in the winter months between October and March in North America (</a:t>
            </a:r>
            <a:r>
              <a:rPr lang="en-US" dirty="0" smtClean="0">
                <a:effectLst/>
                <a:hlinkClick r:id="rId3"/>
              </a:rPr>
              <a:t>Webb et al., 1988</a:t>
            </a:r>
            <a:r>
              <a:rPr lang="en-US" dirty="0" smtClean="0">
                <a:effectLst/>
              </a:rPr>
              <a:t>; </a:t>
            </a:r>
            <a:r>
              <a:rPr lang="en-US" dirty="0" smtClean="0">
                <a:effectLst/>
                <a:hlinkClick r:id="rId3"/>
              </a:rPr>
              <a:t>Matsuoka et al., 1989</a:t>
            </a:r>
            <a:r>
              <a:rPr lang="en-US" dirty="0" smtClean="0">
                <a:effectLst/>
              </a:rPr>
              <a:t>).</a:t>
            </a:r>
          </a:p>
          <a:p>
            <a:r>
              <a:rPr lang="en-US" dirty="0" smtClean="0">
                <a:effectLst/>
              </a:rPr>
              <a:t>More recent data may call into question current assumptions about the effect of latitude. In fact, </a:t>
            </a:r>
            <a:r>
              <a:rPr lang="en-US" dirty="0" err="1" smtClean="0">
                <a:effectLst/>
                <a:hlinkClick r:id="rId3"/>
              </a:rPr>
              <a:t>Kimlin</a:t>
            </a:r>
            <a:r>
              <a:rPr lang="en-US" dirty="0" smtClean="0">
                <a:effectLst/>
                <a:hlinkClick r:id="rId3"/>
              </a:rPr>
              <a:t> et al. (2007)</a:t>
            </a:r>
            <a:r>
              <a:rPr lang="en-US" dirty="0" smtClean="0">
                <a:effectLst/>
              </a:rPr>
              <a:t>, using computer modeling, concluded that it may no longer be correct to assume that vitamin D levels in populations follow latitude gradients. Indeed, the relationship between </a:t>
            </a:r>
            <a:r>
              <a:rPr lang="en-US" dirty="0" smtClean="0">
                <a:effectLst/>
                <a:hlinkClick r:id="rId18"/>
              </a:rPr>
              <a:t>UVB</a:t>
            </a:r>
            <a:r>
              <a:rPr lang="en-US" dirty="0" smtClean="0">
                <a:effectLst/>
              </a:rPr>
              <a:t> penetration and latitude is complex, as a result of differences in, for example, the height of the atmosphere (50 percent less at the poles), cloud cover (more intense at the equator than at the poles), and ozone cover. The duration of sunlight in summer versus winter is another factor contributing to the complexity of the relationship. Geophysical surveys have shown that UVB penetration over 24 hours, during the summer months at Canadian north latitudes when there are many hours of sunlight, equals or exceeds UVB penetration at the equator (</a:t>
            </a:r>
            <a:r>
              <a:rPr lang="en-US" dirty="0" err="1" smtClean="0">
                <a:effectLst/>
                <a:hlinkClick r:id="rId3"/>
              </a:rPr>
              <a:t>Lubin</a:t>
            </a:r>
            <a:r>
              <a:rPr lang="en-US" dirty="0" smtClean="0">
                <a:effectLst/>
                <a:hlinkClick r:id="rId3"/>
              </a:rPr>
              <a:t> et al., 1998</a:t>
            </a:r>
            <a:r>
              <a:rPr lang="en-US" dirty="0" smtClean="0">
                <a:effectLst/>
              </a:rPr>
              <a:t>). Consequently, there is ample opportunity during the spring, summer, and fall months in the far north for humans (as well as animals that serve as food sources) to form vitamin D</a:t>
            </a:r>
            <a:r>
              <a:rPr lang="en-US" baseline="-25000" dirty="0" smtClean="0">
                <a:effectLst/>
              </a:rPr>
              <a:t>3</a:t>
            </a:r>
            <a:r>
              <a:rPr lang="en-US" dirty="0" smtClean="0">
                <a:effectLst/>
              </a:rPr>
              <a:t> and store it in liver and fat. These factors may explain why latitude alone does not consistently predict the average serum 25OHD level of a population.</a:t>
            </a:r>
          </a:p>
          <a:p>
            <a:r>
              <a:rPr lang="en-US" b="1" dirty="0" smtClean="0">
                <a:effectLst/>
              </a:rPr>
              <a:t>Effect of sunscreen on synthesis</a:t>
            </a:r>
            <a:r>
              <a:rPr lang="en-US" dirty="0" smtClean="0">
                <a:effectLst/>
              </a:rPr>
              <a:t> Sunscreens are used to protect the skin from ultraviolet A (UVA) and </a:t>
            </a:r>
            <a:r>
              <a:rPr lang="en-US" dirty="0" smtClean="0">
                <a:effectLst/>
                <a:hlinkClick r:id="rId18"/>
              </a:rPr>
              <a:t>UVB</a:t>
            </a:r>
            <a:r>
              <a:rPr lang="en-US" dirty="0" smtClean="0">
                <a:effectLst/>
              </a:rPr>
              <a:t> waveband exposure that is associated with deoxyribonucleic acid (</a:t>
            </a:r>
            <a:r>
              <a:rPr lang="en-US" dirty="0" smtClean="0">
                <a:effectLst/>
                <a:hlinkClick r:id="rId45"/>
              </a:rPr>
              <a:t>DNA</a:t>
            </a:r>
            <a:r>
              <a:rPr lang="en-US" dirty="0" smtClean="0">
                <a:effectLst/>
              </a:rPr>
              <a:t>) damage—the same UVB exposure that is needed for vitamin D synthesis. Experimental studies suggest that sunscreens can decrease cutaneous vitamin D synthesis (</a:t>
            </a:r>
            <a:r>
              <a:rPr lang="en-US" dirty="0" err="1" smtClean="0">
                <a:effectLst/>
                <a:hlinkClick r:id="rId3"/>
              </a:rPr>
              <a:t>Misra</a:t>
            </a:r>
            <a:r>
              <a:rPr lang="en-US" dirty="0" smtClean="0">
                <a:effectLst/>
                <a:hlinkClick r:id="rId3"/>
              </a:rPr>
              <a:t> et al., 2008</a:t>
            </a:r>
            <a:r>
              <a:rPr lang="en-US" dirty="0" smtClean="0">
                <a:effectLst/>
              </a:rPr>
              <a:t>). However, emerging evidence suggests that although sunscreens are effective, many may not actually be blocking UVB because they are improperly or inadequately applied. Thus, sunscreen use may not actually diminish vitamin D synthesis in real world use, although further study is needed to verify its actual impact (</a:t>
            </a:r>
            <a:r>
              <a:rPr lang="en-US" dirty="0" smtClean="0">
                <a:effectLst/>
                <a:hlinkClick r:id="rId3"/>
              </a:rPr>
              <a:t>Diehl and Chiu, 2010</a:t>
            </a:r>
            <a:r>
              <a:rPr lang="en-US" dirty="0" smtClean="0">
                <a:effectLst/>
              </a:rPr>
              <a:t>; </a:t>
            </a:r>
            <a:r>
              <a:rPr lang="en-US" dirty="0" err="1" smtClean="0">
                <a:effectLst/>
                <a:hlinkClick r:id="rId3"/>
              </a:rPr>
              <a:t>Springbett</a:t>
            </a:r>
            <a:r>
              <a:rPr lang="en-US" dirty="0" smtClean="0">
                <a:effectLst/>
                <a:hlinkClick r:id="rId3"/>
              </a:rPr>
              <a:t> et al., 2010</a:t>
            </a:r>
            <a:r>
              <a:rPr lang="en-US" dirty="0" smtClean="0">
                <a:effectLst/>
              </a:rPr>
              <a:t>).</a:t>
            </a:r>
          </a:p>
          <a:p>
            <a:r>
              <a:rPr lang="en-US" b="1" dirty="0" smtClean="0">
                <a:effectLst/>
              </a:rPr>
              <a:t>Other variables affecting synthesis</a:t>
            </a:r>
            <a:r>
              <a:rPr lang="en-US" dirty="0" smtClean="0">
                <a:effectLst/>
              </a:rPr>
              <a:t> A number of other variables can impede sun exposure and thus inhibit cutaneous vitamin D synthesis. Clothing is an effective barrier to sun exposure and the </a:t>
            </a:r>
            <a:r>
              <a:rPr lang="en-US" dirty="0" smtClean="0">
                <a:effectLst/>
                <a:hlinkClick r:id="rId18"/>
              </a:rPr>
              <a:t>UVB</a:t>
            </a:r>
            <a:r>
              <a:rPr lang="en-US" dirty="0" smtClean="0">
                <a:effectLst/>
              </a:rPr>
              <a:t> waveband, but the effectiveness of sun blocking depends on the thickness or weave of the fabric (</a:t>
            </a:r>
            <a:r>
              <a:rPr lang="en-US" dirty="0" smtClean="0">
                <a:effectLst/>
                <a:hlinkClick r:id="rId3"/>
              </a:rPr>
              <a:t>Diehl and Chiu, 2010</a:t>
            </a:r>
            <a:r>
              <a:rPr lang="en-US" dirty="0" smtClean="0">
                <a:effectLst/>
              </a:rPr>
              <a:t>). Likewise, ethnic practices, such as extensive skin coverage with clothing, urban environments that reduce or block sunlight, air pollution, and cloud cover that reduces solar penetration can variously reduce sun exposure. In contrast, high altitude reduces the atmospheric protection against UVB waveband and can increase risk for sun damage as well as increase vitamin D synthesis (</a:t>
            </a:r>
            <a:r>
              <a:rPr lang="en-US" dirty="0" err="1" smtClean="0">
                <a:effectLst/>
                <a:hlinkClick r:id="rId3"/>
              </a:rPr>
              <a:t>Misra</a:t>
            </a:r>
            <a:r>
              <a:rPr lang="en-US" dirty="0" smtClean="0">
                <a:effectLst/>
                <a:hlinkClick r:id="rId3"/>
              </a:rPr>
              <a:t> et al., 2008</a:t>
            </a:r>
            <a:r>
              <a:rPr lang="en-US" dirty="0" smtClean="0">
                <a:effectLst/>
              </a:rPr>
              <a:t>). There may be a role for measures of physical activity in affecting vitamin D synthesis, although many covariates may be relevant, and some have suggested that genetics can account for some of the differences in synthesis of serum 25OHD.</a:t>
            </a:r>
          </a:p>
          <a:p>
            <a:r>
              <a:rPr lang="en-US" b="1" dirty="0" smtClean="0"/>
              <a:t>Confounders Affecting Serum 25OHD Concentrations</a:t>
            </a:r>
          </a:p>
          <a:p>
            <a:r>
              <a:rPr lang="en-US" b="1" dirty="0" smtClean="0">
                <a:effectLst/>
              </a:rPr>
              <a:t>Adiposity</a:t>
            </a:r>
            <a:r>
              <a:rPr lang="en-US" dirty="0" smtClean="0">
                <a:effectLst/>
              </a:rPr>
              <a:t> Interpreting data on serum 25OHD concentrations in obese and overweight persons is particularly challenging. Data from </a:t>
            </a:r>
            <a:r>
              <a:rPr lang="en-US" dirty="0" smtClean="0">
                <a:effectLst/>
                <a:hlinkClick r:id="rId44"/>
              </a:rPr>
              <a:t>NHANES</a:t>
            </a:r>
            <a:r>
              <a:rPr lang="en-US" dirty="0" smtClean="0">
                <a:effectLst/>
              </a:rPr>
              <a:t> showed lower circulating levels of 25OHD among young adult obese non-Hispanic white women compared with their leaner counterparts; the relationship appeared to be weaker among non-Hispanic blacks. Differences in physical activity levels partially explain these differences (</a:t>
            </a:r>
            <a:r>
              <a:rPr lang="en-US" dirty="0" smtClean="0">
                <a:effectLst/>
                <a:hlinkClick r:id="rId3"/>
              </a:rPr>
              <a:t>Looker, 2005</a:t>
            </a:r>
            <a:r>
              <a:rPr lang="en-US" dirty="0" smtClean="0">
                <a:effectLst/>
              </a:rPr>
              <a:t>, </a:t>
            </a:r>
            <a:r>
              <a:rPr lang="en-US" dirty="0" smtClean="0">
                <a:effectLst/>
                <a:hlinkClick r:id="rId3"/>
              </a:rPr>
              <a:t>2007</a:t>
            </a:r>
            <a:r>
              <a:rPr lang="en-US" dirty="0" smtClean="0">
                <a:effectLst/>
              </a:rPr>
              <a:t>). However, overweight and obese persons in NHANES also reported lower use of dietary supplements than did leaner persons of the same age or gender group (</a:t>
            </a:r>
            <a:r>
              <a:rPr lang="en-US" dirty="0" err="1" smtClean="0">
                <a:effectLst/>
                <a:hlinkClick r:id="rId3"/>
              </a:rPr>
              <a:t>Radimer</a:t>
            </a:r>
            <a:r>
              <a:rPr lang="en-US" dirty="0" smtClean="0">
                <a:effectLst/>
                <a:hlinkClick r:id="rId3"/>
              </a:rPr>
              <a:t> et al., 2004</a:t>
            </a:r>
            <a:r>
              <a:rPr lang="en-US" dirty="0" smtClean="0">
                <a:effectLst/>
              </a:rPr>
              <a:t>; </a:t>
            </a:r>
            <a:r>
              <a:rPr lang="en-US" dirty="0" err="1" smtClean="0">
                <a:effectLst/>
                <a:hlinkClick r:id="rId3"/>
              </a:rPr>
              <a:t>Picciano</a:t>
            </a:r>
            <a:r>
              <a:rPr lang="en-US" dirty="0" smtClean="0">
                <a:effectLst/>
                <a:hlinkClick r:id="rId3"/>
              </a:rPr>
              <a:t> et al., 2007</a:t>
            </a:r>
            <a:r>
              <a:rPr lang="en-US" dirty="0" smtClean="0">
                <a:effectLst/>
              </a:rPr>
              <a:t>), suggesting that lower dietary exposures could also contribute to the lower serum 25OHD levels in obese and overweight people.</a:t>
            </a:r>
          </a:p>
          <a:p>
            <a:r>
              <a:rPr lang="en-US" dirty="0" smtClean="0">
                <a:effectLst/>
              </a:rPr>
              <a:t>Sequestration of vitamin D into fat likely also plays a significant role in reducing the amount that can be presented to the liver for 25-hydroxylation. As noted previously, vitamin D is absorbed with fat as part of chylomicrons and is taken up first by peripheral tissues that express lipoprotein lipase, especially adipose tissue and skeletal muscle. This pathway predicts that increased adiposity should lead to lower serum 25OHD levels and, conversely, that weight loss should reduce peripheral sequestration and enable higher 25OHD levels. Consistent with this, not only does increasing adiposity correlate with lower 25OHD levels, but also a few studies of modest weight loss have found the circulating 25OHD levels to increase despite no increased intake of vitamin D from diet or sunlight exposure (</a:t>
            </a:r>
            <a:r>
              <a:rPr lang="en-US" dirty="0" err="1" smtClean="0">
                <a:effectLst/>
                <a:hlinkClick r:id="rId3"/>
              </a:rPr>
              <a:t>Riedt</a:t>
            </a:r>
            <a:r>
              <a:rPr lang="en-US" dirty="0" smtClean="0">
                <a:effectLst/>
                <a:hlinkClick r:id="rId3"/>
              </a:rPr>
              <a:t> et al., 2005</a:t>
            </a:r>
            <a:r>
              <a:rPr lang="en-US" dirty="0" smtClean="0">
                <a:effectLst/>
              </a:rPr>
              <a:t>; </a:t>
            </a:r>
            <a:r>
              <a:rPr lang="en-US" dirty="0" err="1" smtClean="0">
                <a:effectLst/>
                <a:hlinkClick r:id="rId3"/>
              </a:rPr>
              <a:t>Reinehr</a:t>
            </a:r>
            <a:r>
              <a:rPr lang="en-US" dirty="0" smtClean="0">
                <a:effectLst/>
                <a:hlinkClick r:id="rId3"/>
              </a:rPr>
              <a:t> et al., 2007</a:t>
            </a:r>
            <a:r>
              <a:rPr lang="en-US" dirty="0" smtClean="0">
                <a:effectLst/>
              </a:rPr>
              <a:t>; </a:t>
            </a:r>
            <a:r>
              <a:rPr lang="en-US" dirty="0" err="1" smtClean="0">
                <a:effectLst/>
                <a:hlinkClick r:id="rId3"/>
              </a:rPr>
              <a:t>Zittermann</a:t>
            </a:r>
            <a:r>
              <a:rPr lang="en-US" dirty="0" smtClean="0">
                <a:effectLst/>
                <a:hlinkClick r:id="rId3"/>
              </a:rPr>
              <a:t> et al., 2009</a:t>
            </a:r>
            <a:r>
              <a:rPr lang="en-US" dirty="0" smtClean="0">
                <a:effectLst/>
              </a:rPr>
              <a:t>; </a:t>
            </a:r>
            <a:r>
              <a:rPr lang="en-US" dirty="0" err="1" smtClean="0">
                <a:effectLst/>
                <a:hlinkClick r:id="rId3"/>
              </a:rPr>
              <a:t>Tzotzas</a:t>
            </a:r>
            <a:r>
              <a:rPr lang="en-US" dirty="0" smtClean="0">
                <a:effectLst/>
                <a:hlinkClick r:id="rId3"/>
              </a:rPr>
              <a:t> et al., 2010</a:t>
            </a:r>
            <a:r>
              <a:rPr lang="en-US" dirty="0" smtClean="0">
                <a:effectLst/>
              </a:rPr>
              <a:t>). The measured increase in serum 25OHD levels in overweight and obese individuals was about 1.5 </a:t>
            </a:r>
            <a:r>
              <a:rPr lang="en-US" dirty="0" err="1" smtClean="0">
                <a:effectLst/>
              </a:rPr>
              <a:t>nmol</a:t>
            </a:r>
            <a:r>
              <a:rPr lang="en-US" dirty="0" smtClean="0">
                <a:effectLst/>
              </a:rPr>
              <a:t>/L for a 100 </a:t>
            </a:r>
            <a:r>
              <a:rPr lang="en-US" dirty="0" smtClean="0">
                <a:effectLst/>
                <a:hlinkClick r:id="rId13"/>
              </a:rPr>
              <a:t>IU</a:t>
            </a:r>
            <a:r>
              <a:rPr lang="en-US" dirty="0" smtClean="0">
                <a:effectLst/>
              </a:rPr>
              <a:t>/day vitamin D intake over 12 months (</a:t>
            </a:r>
            <a:r>
              <a:rPr lang="en-US" dirty="0" err="1" smtClean="0">
                <a:effectLst/>
                <a:hlinkClick r:id="rId3"/>
              </a:rPr>
              <a:t>Sneve</a:t>
            </a:r>
            <a:r>
              <a:rPr lang="en-US" dirty="0" smtClean="0">
                <a:effectLst/>
                <a:hlinkClick r:id="rId3"/>
              </a:rPr>
              <a:t> et al., 2008</a:t>
            </a:r>
            <a:r>
              <a:rPr lang="en-US" dirty="0" smtClean="0">
                <a:effectLst/>
              </a:rPr>
              <a:t>; </a:t>
            </a:r>
            <a:r>
              <a:rPr lang="en-US" dirty="0" err="1" smtClean="0">
                <a:effectLst/>
                <a:hlinkClick r:id="rId3"/>
              </a:rPr>
              <a:t>Zittermann</a:t>
            </a:r>
            <a:r>
              <a:rPr lang="en-US" dirty="0" smtClean="0">
                <a:effectLst/>
                <a:hlinkClick r:id="rId3"/>
              </a:rPr>
              <a:t> et al., 2009</a:t>
            </a:r>
            <a:r>
              <a:rPr lang="en-US" dirty="0" smtClean="0">
                <a:effectLst/>
              </a:rPr>
              <a:t>). Others found that obese subjects show a lower rise in serum 25OHD levels in response to both oral vitamin D intake and </a:t>
            </a:r>
            <a:r>
              <a:rPr lang="en-US" dirty="0" smtClean="0">
                <a:effectLst/>
                <a:hlinkClick r:id="rId18"/>
              </a:rPr>
              <a:t>UVB</a:t>
            </a:r>
            <a:r>
              <a:rPr lang="en-US" dirty="0" smtClean="0">
                <a:effectLst/>
              </a:rPr>
              <a:t> exposure (</a:t>
            </a:r>
            <a:r>
              <a:rPr lang="en-US" dirty="0" err="1" smtClean="0">
                <a:effectLst/>
                <a:hlinkClick r:id="rId3"/>
              </a:rPr>
              <a:t>Wortsman</a:t>
            </a:r>
            <a:r>
              <a:rPr lang="en-US" dirty="0" smtClean="0">
                <a:effectLst/>
                <a:hlinkClick r:id="rId3"/>
              </a:rPr>
              <a:t> et al., 2000</a:t>
            </a:r>
            <a:r>
              <a:rPr lang="en-US" dirty="0" smtClean="0">
                <a:effectLst/>
              </a:rPr>
              <a:t>) or in a retrospective analysis in response to 700 IU/day vitamin D</a:t>
            </a:r>
            <a:r>
              <a:rPr lang="en-US" baseline="-25000" dirty="0" smtClean="0">
                <a:effectLst/>
              </a:rPr>
              <a:t>3</a:t>
            </a:r>
            <a:r>
              <a:rPr lang="en-US" dirty="0" smtClean="0">
                <a:effectLst/>
              </a:rPr>
              <a:t> supplementation (</a:t>
            </a:r>
            <a:r>
              <a:rPr lang="en-US" dirty="0" smtClean="0">
                <a:effectLst/>
                <a:hlinkClick r:id="rId3"/>
              </a:rPr>
              <a:t>Blum et al., 2008</a:t>
            </a:r>
            <a:r>
              <a:rPr lang="en-US" dirty="0" smtClean="0">
                <a:effectLst/>
              </a:rPr>
              <a:t>). It is interesting that in severely obese individuals after </a:t>
            </a:r>
            <a:r>
              <a:rPr lang="en-US" dirty="0" err="1" smtClean="0">
                <a:effectLst/>
              </a:rPr>
              <a:t>malabsorptive</a:t>
            </a:r>
            <a:r>
              <a:rPr lang="en-US" dirty="0" smtClean="0">
                <a:effectLst/>
              </a:rPr>
              <a:t> gastric bypass surgery, vitamin D supplementation resulted in a marked rise in serum 25OHD level of approximately 3 </a:t>
            </a:r>
            <a:r>
              <a:rPr lang="en-US" dirty="0" err="1" smtClean="0">
                <a:effectLst/>
              </a:rPr>
              <a:t>nmol</a:t>
            </a:r>
            <a:r>
              <a:rPr lang="en-US" dirty="0" smtClean="0">
                <a:effectLst/>
              </a:rPr>
              <a:t>/100 IU intake when the dose was 800 to 2,000 IU/day, but only a 1 </a:t>
            </a:r>
            <a:r>
              <a:rPr lang="en-US" dirty="0" err="1" smtClean="0">
                <a:effectLst/>
              </a:rPr>
              <a:t>nmol</a:t>
            </a:r>
            <a:r>
              <a:rPr lang="en-US" dirty="0" smtClean="0">
                <a:effectLst/>
              </a:rPr>
              <a:t>/L rise when intake was increased to 5,000 IU/day (</a:t>
            </a:r>
            <a:r>
              <a:rPr lang="en-US" dirty="0" err="1" smtClean="0">
                <a:effectLst/>
                <a:hlinkClick r:id="rId3"/>
              </a:rPr>
              <a:t>Goldner</a:t>
            </a:r>
            <a:r>
              <a:rPr lang="en-US" dirty="0" smtClean="0">
                <a:effectLst/>
                <a:hlinkClick r:id="rId3"/>
              </a:rPr>
              <a:t> et al., 2009</a:t>
            </a:r>
            <a:r>
              <a:rPr lang="en-US" dirty="0" smtClean="0">
                <a:effectLst/>
              </a:rPr>
              <a:t>).</a:t>
            </a:r>
          </a:p>
          <a:p>
            <a:r>
              <a:rPr lang="en-US" b="1" dirty="0" smtClean="0">
                <a:effectLst/>
              </a:rPr>
              <a:t>African American ancestry</a:t>
            </a:r>
            <a:r>
              <a:rPr lang="en-US" dirty="0" smtClean="0">
                <a:effectLst/>
              </a:rPr>
              <a:t> Serum 25OHD levels are lower in African Americans compared with light-skinned population groups (</a:t>
            </a:r>
            <a:r>
              <a:rPr lang="en-US" dirty="0" smtClean="0">
                <a:effectLst/>
                <a:hlinkClick r:id="rId3"/>
              </a:rPr>
              <a:t>Looker et al., 2008</a:t>
            </a:r>
            <a:r>
              <a:rPr lang="en-US" dirty="0" smtClean="0">
                <a:effectLst/>
              </a:rPr>
              <a:t>), yet the risk for fracture is lower for African Americans than for other ethnic groups (</a:t>
            </a:r>
            <a:r>
              <a:rPr lang="en-US" dirty="0" err="1" smtClean="0">
                <a:effectLst/>
                <a:hlinkClick r:id="rId3"/>
              </a:rPr>
              <a:t>Aloia</a:t>
            </a:r>
            <a:r>
              <a:rPr lang="en-US" dirty="0" smtClean="0">
                <a:effectLst/>
                <a:hlinkClick r:id="rId3"/>
              </a:rPr>
              <a:t>, 2008</a:t>
            </a:r>
            <a:r>
              <a:rPr lang="en-US" dirty="0" smtClean="0">
                <a:effectLst/>
              </a:rPr>
              <a:t>). It should be noted, however, that there is a wide range of variability among individuals of any race or ethnicity (</a:t>
            </a:r>
            <a:r>
              <a:rPr lang="en-US" dirty="0" err="1" smtClean="0">
                <a:effectLst/>
                <a:hlinkClick r:id="rId3"/>
              </a:rPr>
              <a:t>Aloia</a:t>
            </a:r>
            <a:r>
              <a:rPr lang="en-US" dirty="0" smtClean="0">
                <a:effectLst/>
                <a:hlinkClick r:id="rId3"/>
              </a:rPr>
              <a:t>, 2008</a:t>
            </a:r>
            <a:r>
              <a:rPr lang="en-US" dirty="0" smtClean="0">
                <a:effectLst/>
              </a:rPr>
              <a:t>). Serum 25OHD levels in African Americans and whites have been shown to be similarly responsive to vitamin D supplementation at 40°N latitude (equivalent to Philadelphia or Indianapolis), increasing by 1 to 2 </a:t>
            </a:r>
            <a:r>
              <a:rPr lang="en-US" dirty="0" err="1" smtClean="0">
                <a:effectLst/>
              </a:rPr>
              <a:t>nmol</a:t>
            </a:r>
            <a:r>
              <a:rPr lang="en-US" dirty="0" smtClean="0">
                <a:effectLst/>
              </a:rPr>
              <a:t>/L per 100 </a:t>
            </a:r>
            <a:r>
              <a:rPr lang="en-US" dirty="0" smtClean="0">
                <a:effectLst/>
                <a:hlinkClick r:id="rId13"/>
              </a:rPr>
              <a:t>IU</a:t>
            </a:r>
            <a:r>
              <a:rPr lang="en-US" dirty="0" smtClean="0">
                <a:effectLst/>
              </a:rPr>
              <a:t>/day at a dose of 3,440 IU/day (</a:t>
            </a:r>
            <a:r>
              <a:rPr lang="en-US" dirty="0" err="1" smtClean="0">
                <a:effectLst/>
                <a:hlinkClick r:id="rId3"/>
              </a:rPr>
              <a:t>Aloia</a:t>
            </a:r>
            <a:r>
              <a:rPr lang="en-US" dirty="0" smtClean="0">
                <a:effectLst/>
                <a:hlinkClick r:id="rId3"/>
              </a:rPr>
              <a:t> et al., 2008</a:t>
            </a:r>
            <a:r>
              <a:rPr lang="en-US" dirty="0" smtClean="0">
                <a:effectLst/>
              </a:rPr>
              <a:t>), although at doses below 2,000 IU/day, serum 25OHD levels do not increase above 50 </a:t>
            </a:r>
            <a:r>
              <a:rPr lang="en-US" dirty="0" err="1" smtClean="0">
                <a:effectLst/>
              </a:rPr>
              <a:t>nmol</a:t>
            </a:r>
            <a:r>
              <a:rPr lang="en-US" dirty="0" smtClean="0">
                <a:effectLst/>
              </a:rPr>
              <a:t>/L in African American girls (</a:t>
            </a:r>
            <a:r>
              <a:rPr lang="en-US" dirty="0" err="1" smtClean="0">
                <a:effectLst/>
                <a:hlinkClick r:id="rId3"/>
              </a:rPr>
              <a:t>Talwar</a:t>
            </a:r>
            <a:r>
              <a:rPr lang="en-US" dirty="0" smtClean="0">
                <a:effectLst/>
                <a:hlinkClick r:id="rId3"/>
              </a:rPr>
              <a:t> et al., 2007</a:t>
            </a:r>
            <a:r>
              <a:rPr lang="en-US" dirty="0" smtClean="0">
                <a:effectLst/>
              </a:rPr>
              <a:t>). The significance of maintaining a higher serum 25OHD level in African Americans is not understood at this time because of a lack of evidence on extra-skeletal effects of vitamin D.</a:t>
            </a:r>
          </a:p>
          <a:p>
            <a:r>
              <a:rPr lang="en-US" b="1" dirty="0" smtClean="0">
                <a:effectLst/>
              </a:rPr>
              <a:t>Size and frequency of dose</a:t>
            </a:r>
            <a:r>
              <a:rPr lang="en-US" dirty="0" smtClean="0">
                <a:effectLst/>
              </a:rPr>
              <a:t> Dosing of vitamin D daily, weekly, or monthly has been tested, and there are reports of annual dosing as well. The results of a study by </a:t>
            </a:r>
            <a:r>
              <a:rPr lang="en-US" dirty="0" err="1" smtClean="0">
                <a:effectLst/>
                <a:hlinkClick r:id="rId3"/>
              </a:rPr>
              <a:t>Chel</a:t>
            </a:r>
            <a:r>
              <a:rPr lang="en-US" dirty="0" smtClean="0">
                <a:effectLst/>
                <a:hlinkClick r:id="rId3"/>
              </a:rPr>
              <a:t> et al. (2008)</a:t>
            </a:r>
            <a:r>
              <a:rPr lang="en-US" dirty="0" smtClean="0">
                <a:effectLst/>
              </a:rPr>
              <a:t> suggested that daily (600 </a:t>
            </a:r>
            <a:r>
              <a:rPr lang="en-US" dirty="0" smtClean="0">
                <a:effectLst/>
                <a:hlinkClick r:id="rId13"/>
              </a:rPr>
              <a:t>IU</a:t>
            </a:r>
            <a:r>
              <a:rPr lang="en-US" dirty="0" smtClean="0">
                <a:effectLst/>
              </a:rPr>
              <a:t>/day) and weekly doses of vitamin D will increase serum 25OHD levels more than monthly doses, but </a:t>
            </a:r>
            <a:r>
              <a:rPr lang="en-US" dirty="0" err="1" smtClean="0">
                <a:effectLst/>
                <a:hlinkClick r:id="rId3"/>
              </a:rPr>
              <a:t>Ish</a:t>
            </a:r>
            <a:r>
              <a:rPr lang="en-US" dirty="0" smtClean="0">
                <a:effectLst/>
                <a:hlinkClick r:id="rId3"/>
              </a:rPr>
              <a:t>-Shalom et al. (2008)</a:t>
            </a:r>
            <a:r>
              <a:rPr lang="en-US" dirty="0" smtClean="0">
                <a:effectLst/>
              </a:rPr>
              <a:t> using a dose of 1,500 IU/day found no difference due to timing of the doses. </a:t>
            </a:r>
            <a:r>
              <a:rPr lang="en-US" dirty="0" err="1" smtClean="0">
                <a:effectLst/>
                <a:hlinkClick r:id="rId3"/>
              </a:rPr>
              <a:t>Ish</a:t>
            </a:r>
            <a:r>
              <a:rPr lang="en-US" dirty="0" smtClean="0">
                <a:effectLst/>
                <a:hlinkClick r:id="rId3"/>
              </a:rPr>
              <a:t>-Shalom et al. (2008)</a:t>
            </a:r>
            <a:r>
              <a:rPr lang="en-US" dirty="0" smtClean="0">
                <a:effectLst/>
              </a:rPr>
              <a:t> suggested that the attenuated response to monthly dose in the </a:t>
            </a:r>
            <a:r>
              <a:rPr lang="en-US" dirty="0" err="1" smtClean="0">
                <a:effectLst/>
                <a:hlinkClick r:id="rId3"/>
              </a:rPr>
              <a:t>Chel</a:t>
            </a:r>
            <a:r>
              <a:rPr lang="en-US" dirty="0" smtClean="0">
                <a:effectLst/>
                <a:hlinkClick r:id="rId3"/>
              </a:rPr>
              <a:t> et al. (2008)</a:t>
            </a:r>
            <a:r>
              <a:rPr lang="en-US" dirty="0" smtClean="0">
                <a:effectLst/>
              </a:rPr>
              <a:t> study may have been due to poor compliance with a powdered monthly supplement compared with pills used for their daily and weekly doses. An alternative explanation is that only a lower (</a:t>
            </a:r>
            <a:r>
              <a:rPr lang="en-US" dirty="0" err="1" smtClean="0">
                <a:effectLst/>
                <a:hlinkClick r:id="rId3"/>
              </a:rPr>
              <a:t>Chel</a:t>
            </a:r>
            <a:r>
              <a:rPr lang="en-US" dirty="0" smtClean="0">
                <a:effectLst/>
                <a:hlinkClick r:id="rId3"/>
              </a:rPr>
              <a:t> et al., 2008</a:t>
            </a:r>
            <a:r>
              <a:rPr lang="en-US" dirty="0" smtClean="0">
                <a:effectLst/>
              </a:rPr>
              <a:t>) and not a higher (</a:t>
            </a:r>
            <a:r>
              <a:rPr lang="en-US" dirty="0" err="1" smtClean="0">
                <a:effectLst/>
                <a:hlinkClick r:id="rId3"/>
              </a:rPr>
              <a:t>Ish</a:t>
            </a:r>
            <a:r>
              <a:rPr lang="en-US" dirty="0" smtClean="0">
                <a:effectLst/>
                <a:hlinkClick r:id="rId3"/>
              </a:rPr>
              <a:t>-Shalom et al., 2008</a:t>
            </a:r>
            <a:r>
              <a:rPr lang="en-US" dirty="0" smtClean="0">
                <a:effectLst/>
              </a:rPr>
              <a:t>) dose is influenced by timing of the vitamin D supplement. Thus far, studies suggest that weekly and daily dosing give similar serum 25OHD responses.</a:t>
            </a:r>
          </a:p>
          <a:p>
            <a:r>
              <a:rPr lang="en-US" b="1" dirty="0" smtClean="0"/>
              <a:t>Assays for Serum 25OHD</a:t>
            </a:r>
          </a:p>
          <a:p>
            <a:r>
              <a:rPr lang="en-US" dirty="0" smtClean="0">
                <a:effectLst/>
              </a:rPr>
              <a:t>Serum 25OHD comprises the sum of 25OHD</a:t>
            </a:r>
            <a:r>
              <a:rPr lang="en-US" baseline="-25000" dirty="0" smtClean="0">
                <a:effectLst/>
              </a:rPr>
              <a:t>2</a:t>
            </a:r>
            <a:r>
              <a:rPr lang="en-US" dirty="0" smtClean="0">
                <a:effectLst/>
              </a:rPr>
              <a:t> and 25OHD</a:t>
            </a:r>
            <a:r>
              <a:rPr lang="en-US" baseline="-25000" dirty="0" smtClean="0">
                <a:effectLst/>
              </a:rPr>
              <a:t>3</a:t>
            </a:r>
            <a:r>
              <a:rPr lang="en-US" dirty="0" smtClean="0">
                <a:effectLst/>
              </a:rPr>
              <a:t>. Because of the widespread use of both vitamin D</a:t>
            </a:r>
            <a:r>
              <a:rPr lang="en-US" baseline="-25000" dirty="0" smtClean="0">
                <a:effectLst/>
              </a:rPr>
              <a:t>2</a:t>
            </a:r>
            <a:r>
              <a:rPr lang="en-US" dirty="0" smtClean="0">
                <a:effectLst/>
              </a:rPr>
              <a:t> and vitamin D</a:t>
            </a:r>
            <a:r>
              <a:rPr lang="en-US" baseline="-25000" dirty="0" smtClean="0">
                <a:effectLst/>
              </a:rPr>
              <a:t>3</a:t>
            </a:r>
            <a:r>
              <a:rPr lang="en-US" dirty="0" smtClean="0">
                <a:effectLst/>
              </a:rPr>
              <a:t> in the United States and Canada, analysts must measure both 25OHD</a:t>
            </a:r>
            <a:r>
              <a:rPr lang="en-US" baseline="-25000" dirty="0" smtClean="0">
                <a:effectLst/>
              </a:rPr>
              <a:t>2</a:t>
            </a:r>
            <a:r>
              <a:rPr lang="en-US" dirty="0" smtClean="0">
                <a:effectLst/>
              </a:rPr>
              <a:t> and 25OHD</a:t>
            </a:r>
            <a:r>
              <a:rPr lang="en-US" baseline="-25000" dirty="0" smtClean="0">
                <a:effectLst/>
              </a:rPr>
              <a:t>3</a:t>
            </a:r>
            <a:r>
              <a:rPr lang="en-US" dirty="0" smtClean="0">
                <a:effectLst/>
              </a:rPr>
              <a:t> in order to provide the total 25OHD level in serum. This is in contrast to the situation in Europe where there has been a tradition of using only vitamin D</a:t>
            </a:r>
            <a:r>
              <a:rPr lang="en-US" baseline="-25000" dirty="0" smtClean="0">
                <a:effectLst/>
              </a:rPr>
              <a:t>3</a:t>
            </a:r>
            <a:r>
              <a:rPr lang="en-US" dirty="0" smtClean="0">
                <a:effectLst/>
              </a:rPr>
              <a:t> and where commercial methods that purport to measure only 25OHD</a:t>
            </a:r>
            <a:r>
              <a:rPr lang="en-US" baseline="-25000" dirty="0" smtClean="0">
                <a:effectLst/>
              </a:rPr>
              <a:t>3</a:t>
            </a:r>
            <a:r>
              <a:rPr lang="en-US" dirty="0" smtClean="0">
                <a:effectLst/>
              </a:rPr>
              <a:t> are available.</a:t>
            </a:r>
          </a:p>
          <a:p>
            <a:r>
              <a:rPr lang="en-US" dirty="0" smtClean="0">
                <a:effectLst/>
              </a:rPr>
              <a:t>In North America, several assay types are currently in use, each with strengths and weaknesses (</a:t>
            </a:r>
            <a:r>
              <a:rPr lang="en-US" dirty="0" smtClean="0">
                <a:effectLst/>
                <a:hlinkClick r:id="rId3"/>
              </a:rPr>
              <a:t>Makin et al., 2010</a:t>
            </a:r>
            <a:r>
              <a:rPr lang="en-US" dirty="0" smtClean="0">
                <a:effectLst/>
              </a:rPr>
              <a:t>). The two most common types of assays are</a:t>
            </a:r>
          </a:p>
          <a:p>
            <a:r>
              <a:rPr lang="en-US" dirty="0" smtClean="0"/>
              <a:t>Antibody-based methods, which use a kit or an automated clinical chemistry platform; and</a:t>
            </a:r>
          </a:p>
          <a:p>
            <a:r>
              <a:rPr lang="en-US" dirty="0" smtClean="0"/>
              <a:t>Liquid chromatography (</a:t>
            </a:r>
            <a:r>
              <a:rPr lang="en-US" dirty="0" smtClean="0">
                <a:hlinkClick r:id="rId46"/>
              </a:rPr>
              <a:t>LC</a:t>
            </a:r>
            <a:r>
              <a:rPr lang="en-US" dirty="0" smtClean="0"/>
              <a:t>)-based methods, which use automated equipment featuring either </a:t>
            </a:r>
            <a:r>
              <a:rPr lang="en-US" dirty="0" smtClean="0">
                <a:hlinkClick r:id="rId40"/>
              </a:rPr>
              <a:t>UV</a:t>
            </a:r>
            <a:r>
              <a:rPr lang="en-US" dirty="0" smtClean="0"/>
              <a:t> or mass spectrometric (</a:t>
            </a:r>
            <a:r>
              <a:rPr lang="en-US" dirty="0" smtClean="0">
                <a:hlinkClick r:id="rId47"/>
              </a:rPr>
              <a:t>MS</a:t>
            </a:r>
            <a:r>
              <a:rPr lang="en-US" dirty="0" smtClean="0"/>
              <a:t>)-detection.</a:t>
            </a:r>
          </a:p>
          <a:p>
            <a:r>
              <a:rPr lang="en-US" dirty="0" smtClean="0">
                <a:effectLst/>
              </a:rPr>
              <a:t>As discussed below, both these methods are equivalent in terms of measuring the physiologically relevant parameter (total 25OHD level in serum), but there remains controversy over the performance of these assays in clinical and research laboratories. Moreover, reports in the literature for serum 25OHD measures should be interpreted with care, taking into account the type of assay employed, use of automation, year of analysis, and context of the analysis.</a:t>
            </a:r>
          </a:p>
          <a:p>
            <a:r>
              <a:rPr lang="en-US" b="1" dirty="0" smtClean="0"/>
              <a:t>Overview of Assay Methodology</a:t>
            </a:r>
          </a:p>
          <a:p>
            <a:r>
              <a:rPr lang="en-US" dirty="0" smtClean="0">
                <a:effectLst/>
              </a:rPr>
              <a:t>Assays for total 25OHD level in serum have existed for four decades since the metabolite was first discovered (</a:t>
            </a:r>
            <a:r>
              <a:rPr lang="en-US" dirty="0" smtClean="0">
                <a:effectLst/>
                <a:hlinkClick r:id="rId3"/>
              </a:rPr>
              <a:t>Blunt et al., 1968</a:t>
            </a:r>
            <a:r>
              <a:rPr lang="en-US" dirty="0" smtClean="0">
                <a:effectLst/>
              </a:rPr>
              <a:t>). The earliest assays were competitive protein-binding assays (CPBAs), based upon the ability of either 25OHD</a:t>
            </a:r>
            <a:r>
              <a:rPr lang="en-US" baseline="-25000" dirty="0" smtClean="0">
                <a:effectLst/>
              </a:rPr>
              <a:t>2</a:t>
            </a:r>
            <a:r>
              <a:rPr lang="en-US" dirty="0" smtClean="0">
                <a:effectLst/>
              </a:rPr>
              <a:t> or 25OHD</a:t>
            </a:r>
            <a:r>
              <a:rPr lang="en-US" baseline="-25000" dirty="0" smtClean="0">
                <a:effectLst/>
              </a:rPr>
              <a:t>3</a:t>
            </a:r>
            <a:r>
              <a:rPr lang="en-US" dirty="0" smtClean="0">
                <a:effectLst/>
              </a:rPr>
              <a:t> to displace [</a:t>
            </a:r>
            <a:r>
              <a:rPr lang="en-US" baseline="30000" dirty="0" smtClean="0">
                <a:effectLst/>
              </a:rPr>
              <a:t>3</a:t>
            </a:r>
            <a:r>
              <a:rPr lang="en-US" dirty="0" smtClean="0">
                <a:effectLst/>
              </a:rPr>
              <a:t>H]25OHD</a:t>
            </a:r>
            <a:r>
              <a:rPr lang="en-US" baseline="-25000" dirty="0" smtClean="0">
                <a:effectLst/>
              </a:rPr>
              <a:t>3</a:t>
            </a:r>
            <a:r>
              <a:rPr lang="en-US" dirty="0" smtClean="0">
                <a:effectLst/>
              </a:rPr>
              <a:t> from the plasma binding protein, </a:t>
            </a:r>
            <a:r>
              <a:rPr lang="en-US" dirty="0" smtClean="0">
                <a:effectLst/>
                <a:hlinkClick r:id="rId8"/>
              </a:rPr>
              <a:t>DBP</a:t>
            </a:r>
            <a:r>
              <a:rPr lang="en-US" dirty="0" smtClean="0">
                <a:effectLst/>
              </a:rPr>
              <a:t> (</a:t>
            </a:r>
            <a:r>
              <a:rPr lang="en-US" dirty="0" err="1" smtClean="0">
                <a:effectLst/>
                <a:hlinkClick r:id="rId3"/>
              </a:rPr>
              <a:t>Belsey</a:t>
            </a:r>
            <a:r>
              <a:rPr lang="en-US" dirty="0" smtClean="0">
                <a:effectLst/>
                <a:hlinkClick r:id="rId3"/>
              </a:rPr>
              <a:t> et al., 1971</a:t>
            </a:r>
            <a:r>
              <a:rPr lang="en-US" dirty="0" smtClean="0">
                <a:effectLst/>
              </a:rPr>
              <a:t>; </a:t>
            </a:r>
            <a:r>
              <a:rPr lang="en-US" dirty="0" smtClean="0">
                <a:effectLst/>
                <a:hlinkClick r:id="rId3"/>
              </a:rPr>
              <a:t>Haddad and Hahn, 1973</a:t>
            </a:r>
            <a:r>
              <a:rPr lang="en-US" dirty="0" smtClean="0">
                <a:effectLst/>
              </a:rPr>
              <a:t>). These assays incorporated extraction, chromatographic purification, and detection steps, but the assays were laborious and not easily simplified, owing to the presence of co-extracted interfering substances. They therefore fell out of favor. Non-chromatographic </a:t>
            </a:r>
            <a:r>
              <a:rPr lang="en-US" dirty="0" smtClean="0">
                <a:effectLst/>
                <a:hlinkClick r:id="rId48"/>
              </a:rPr>
              <a:t>CPBA</a:t>
            </a:r>
            <a:r>
              <a:rPr lang="en-US" dirty="0" smtClean="0">
                <a:effectLst/>
              </a:rPr>
              <a:t> assays tended to read erroneously high, and some data from this period (1970s) are viewed as extremely questionable for this reason.</a:t>
            </a:r>
          </a:p>
          <a:p>
            <a:r>
              <a:rPr lang="en-US" dirty="0" smtClean="0">
                <a:effectLst/>
              </a:rPr>
              <a:t>In the late 1970s </a:t>
            </a:r>
            <a:r>
              <a:rPr lang="en-US" dirty="0" smtClean="0">
                <a:effectLst/>
                <a:hlinkClick r:id="rId46"/>
              </a:rPr>
              <a:t>LC</a:t>
            </a:r>
            <a:r>
              <a:rPr lang="en-US" dirty="0" smtClean="0">
                <a:effectLst/>
              </a:rPr>
              <a:t>-based assays emerged that used refined extraction and chromatographic steps with some form of fixed- or variable-wavelength </a:t>
            </a:r>
            <a:r>
              <a:rPr lang="en-US" dirty="0" smtClean="0">
                <a:effectLst/>
                <a:hlinkClick r:id="rId40"/>
              </a:rPr>
              <a:t>UV</a:t>
            </a:r>
            <a:r>
              <a:rPr lang="en-US" dirty="0" smtClean="0">
                <a:effectLst/>
              </a:rPr>
              <a:t> detector to measure the distinctive native absorbance of the vitamin D metabolites with </a:t>
            </a:r>
            <a:r>
              <a:rPr lang="en-US" dirty="0" err="1" smtClean="0">
                <a:effectLst/>
              </a:rPr>
              <a:t>λmax</a:t>
            </a:r>
            <a:r>
              <a:rPr lang="en-US" dirty="0" smtClean="0">
                <a:effectLst/>
              </a:rPr>
              <a:t> at 265 nm (</a:t>
            </a:r>
            <a:r>
              <a:rPr lang="en-US" dirty="0" smtClean="0">
                <a:effectLst/>
                <a:hlinkClick r:id="rId3"/>
              </a:rPr>
              <a:t>Jones, 1978</a:t>
            </a:r>
            <a:r>
              <a:rPr lang="en-US" dirty="0" smtClean="0">
                <a:effectLst/>
              </a:rPr>
              <a:t>; </a:t>
            </a:r>
            <a:r>
              <a:rPr lang="en-US" dirty="0" smtClean="0">
                <a:effectLst/>
                <a:hlinkClick r:id="rId3"/>
              </a:rPr>
              <a:t>Horst et al., 1979</a:t>
            </a:r>
            <a:r>
              <a:rPr lang="en-US" dirty="0" smtClean="0">
                <a:effectLst/>
              </a:rPr>
              <a:t>). These allowed for the separate estimation of 25OHD</a:t>
            </a:r>
            <a:r>
              <a:rPr lang="en-US" baseline="-25000" dirty="0" smtClean="0">
                <a:effectLst/>
              </a:rPr>
              <a:t>2</a:t>
            </a:r>
            <a:r>
              <a:rPr lang="en-US" dirty="0" smtClean="0">
                <a:effectLst/>
              </a:rPr>
              <a:t> and 25OHD</a:t>
            </a:r>
            <a:r>
              <a:rPr lang="en-US" baseline="-25000" dirty="0" smtClean="0">
                <a:effectLst/>
              </a:rPr>
              <a:t>3</a:t>
            </a:r>
            <a:r>
              <a:rPr lang="en-US" dirty="0" smtClean="0">
                <a:effectLst/>
              </a:rPr>
              <a:t> from serum samples. This type of assay has undergone much refinement over the years, with improvements in LC, improved automation, or the introduction of diode-array UV detectors that minimize the chance of picking up interfering substances (</a:t>
            </a:r>
            <a:r>
              <a:rPr lang="en-US" dirty="0" err="1" smtClean="0">
                <a:effectLst/>
                <a:hlinkClick r:id="rId3"/>
              </a:rPr>
              <a:t>Lensmeyer</a:t>
            </a:r>
            <a:r>
              <a:rPr lang="en-US" dirty="0" smtClean="0">
                <a:effectLst/>
                <a:hlinkClick r:id="rId3"/>
              </a:rPr>
              <a:t> et al., 2006</a:t>
            </a:r>
            <a:r>
              <a:rPr lang="en-US" dirty="0" smtClean="0">
                <a:effectLst/>
              </a:rPr>
              <a:t>). Although these assays require expensive equipment as well as sequential sample analysis, which make them somewhat time-consuming, they are still popular with a minority of analysts.</a:t>
            </a:r>
          </a:p>
          <a:p>
            <a:r>
              <a:rPr lang="en-US" dirty="0" smtClean="0">
                <a:effectLst/>
              </a:rPr>
              <a:t>In the early to late 1980s, antibody-based assays were introduced, which use a proprietary antibody to a vitamin D molecular antigen, usually with a truncated vitamin D side chain. They are therefore devoid of the features that allow the resultant antibody to distinguish between 25OHD</a:t>
            </a:r>
            <a:r>
              <a:rPr lang="en-US" baseline="-25000" dirty="0" smtClean="0">
                <a:effectLst/>
              </a:rPr>
              <a:t>2</a:t>
            </a:r>
            <a:r>
              <a:rPr lang="en-US" dirty="0" smtClean="0">
                <a:effectLst/>
              </a:rPr>
              <a:t> and 25OHD</a:t>
            </a:r>
            <a:r>
              <a:rPr lang="en-US" baseline="-25000" dirty="0" smtClean="0">
                <a:effectLst/>
              </a:rPr>
              <a:t>3</a:t>
            </a:r>
            <a:r>
              <a:rPr lang="en-US" dirty="0" smtClean="0">
                <a:effectLst/>
              </a:rPr>
              <a:t> (</a:t>
            </a:r>
            <a:r>
              <a:rPr lang="en-US" dirty="0" smtClean="0">
                <a:effectLst/>
                <a:hlinkClick r:id="rId3"/>
              </a:rPr>
              <a:t>Hollis and Napoli, 1985</a:t>
            </a:r>
            <a:r>
              <a:rPr lang="en-US" dirty="0" smtClean="0">
                <a:effectLst/>
              </a:rPr>
              <a:t>); this is of value, but at the expense of detecting other minor metabolites. Consequently, antibody-based methods measure only total 25OHD in serum. Various commercial assays differ because of the nature of the antibody used, some claiming an advantage that they do not discriminate between 25OHD</a:t>
            </a:r>
            <a:r>
              <a:rPr lang="en-US" baseline="-25000" dirty="0" smtClean="0">
                <a:effectLst/>
              </a:rPr>
              <a:t>2</a:t>
            </a:r>
            <a:r>
              <a:rPr lang="en-US" dirty="0" smtClean="0">
                <a:effectLst/>
              </a:rPr>
              <a:t> and 25OHD</a:t>
            </a:r>
            <a:r>
              <a:rPr lang="en-US" baseline="-25000" dirty="0" smtClean="0">
                <a:effectLst/>
              </a:rPr>
              <a:t>3</a:t>
            </a:r>
            <a:r>
              <a:rPr lang="en-US" dirty="0" smtClean="0">
                <a:effectLst/>
              </a:rPr>
              <a:t> (</a:t>
            </a:r>
            <a:r>
              <a:rPr lang="en-US" dirty="0" smtClean="0">
                <a:effectLst/>
                <a:hlinkClick r:id="rId3"/>
              </a:rPr>
              <a:t>Hollis and Napoli, 1985</a:t>
            </a:r>
            <a:r>
              <a:rPr lang="en-US" dirty="0" smtClean="0">
                <a:effectLst/>
              </a:rPr>
              <a:t>), whereas others in fact do underestimate the 25OHD</a:t>
            </a:r>
            <a:r>
              <a:rPr lang="en-US" baseline="-25000" dirty="0" smtClean="0">
                <a:effectLst/>
              </a:rPr>
              <a:t>2</a:t>
            </a:r>
            <a:r>
              <a:rPr lang="en-US" dirty="0" smtClean="0">
                <a:effectLst/>
              </a:rPr>
              <a:t> pool and therefore provide correction factors to compensate for high 25OHD</a:t>
            </a:r>
            <a:r>
              <a:rPr lang="en-US" baseline="-25000" dirty="0" smtClean="0">
                <a:effectLst/>
              </a:rPr>
              <a:t>2</a:t>
            </a:r>
            <a:r>
              <a:rPr lang="en-US" dirty="0" smtClean="0">
                <a:effectLst/>
              </a:rPr>
              <a:t> content. Over the past decade, antibody-based 25OHD assays have become automated into a </a:t>
            </a:r>
            <a:r>
              <a:rPr lang="en-US" dirty="0" err="1" smtClean="0">
                <a:effectLst/>
              </a:rPr>
              <a:t>multiwell</a:t>
            </a:r>
            <a:r>
              <a:rPr lang="en-US" dirty="0" smtClean="0">
                <a:effectLst/>
              </a:rPr>
              <a:t> plate-format and the increased throughput has made them extremely popular. It is important to note that the majority of the data collected over the past 20 to 30 years have been analyzed using antibody-based assays.</a:t>
            </a:r>
          </a:p>
          <a:p>
            <a:r>
              <a:rPr lang="en-US" dirty="0" smtClean="0">
                <a:effectLst/>
              </a:rPr>
              <a:t>Recently, </a:t>
            </a:r>
            <a:r>
              <a:rPr lang="en-US" dirty="0" smtClean="0">
                <a:effectLst/>
                <a:hlinkClick r:id="rId46"/>
              </a:rPr>
              <a:t>LC</a:t>
            </a:r>
            <a:r>
              <a:rPr lang="en-US" dirty="0" smtClean="0">
                <a:effectLst/>
              </a:rPr>
              <a:t>-based assays have also undergone a radical transformation with the replacement of the </a:t>
            </a:r>
            <a:r>
              <a:rPr lang="en-US" dirty="0" smtClean="0">
                <a:effectLst/>
                <a:hlinkClick r:id="rId40"/>
              </a:rPr>
              <a:t>UV</a:t>
            </a:r>
            <a:r>
              <a:rPr lang="en-US" dirty="0" smtClean="0">
                <a:effectLst/>
              </a:rPr>
              <a:t> detection step by a “universal detector” in the form of a tandem mass spectrometer (LC-</a:t>
            </a:r>
            <a:r>
              <a:rPr lang="en-US" dirty="0" smtClean="0">
                <a:effectLst/>
                <a:hlinkClick r:id="rId49"/>
              </a:rPr>
              <a:t>MS/MS</a:t>
            </a:r>
            <a:r>
              <a:rPr lang="en-US" dirty="0" smtClean="0">
                <a:effectLst/>
              </a:rPr>
              <a:t>) (</a:t>
            </a:r>
            <a:r>
              <a:rPr lang="en-US" dirty="0" smtClean="0">
                <a:effectLst/>
                <a:hlinkClick r:id="rId3"/>
              </a:rPr>
              <a:t>Jones and Makin, 2000</a:t>
            </a:r>
            <a:r>
              <a:rPr lang="en-US" dirty="0" smtClean="0">
                <a:effectLst/>
              </a:rPr>
              <a:t>). LC-MS/MS assays allow the analyst to discriminate between 25OHD</a:t>
            </a:r>
            <a:r>
              <a:rPr lang="en-US" baseline="-25000" dirty="0" smtClean="0">
                <a:effectLst/>
              </a:rPr>
              <a:t>2</a:t>
            </a:r>
            <a:r>
              <a:rPr lang="en-US" dirty="0" smtClean="0">
                <a:effectLst/>
              </a:rPr>
              <a:t> and 25OHD</a:t>
            </a:r>
            <a:r>
              <a:rPr lang="en-US" baseline="-25000" dirty="0" smtClean="0">
                <a:effectLst/>
              </a:rPr>
              <a:t>3</a:t>
            </a:r>
            <a:r>
              <a:rPr lang="en-US" dirty="0" smtClean="0">
                <a:effectLst/>
              </a:rPr>
              <a:t> and other serum lipids by their unique molecular masses and mass fragments. Accordingly, these methods measure 25OHD</a:t>
            </a:r>
            <a:r>
              <a:rPr lang="en-US" baseline="-25000" dirty="0" smtClean="0">
                <a:effectLst/>
              </a:rPr>
              <a:t>2</a:t>
            </a:r>
            <a:r>
              <a:rPr lang="en-US" dirty="0" smtClean="0">
                <a:effectLst/>
              </a:rPr>
              <a:t> and 25OHD</a:t>
            </a:r>
            <a:r>
              <a:rPr lang="en-US" baseline="-25000" dirty="0" smtClean="0">
                <a:effectLst/>
              </a:rPr>
              <a:t>3</a:t>
            </a:r>
            <a:r>
              <a:rPr lang="en-US" dirty="0" smtClean="0">
                <a:effectLst/>
              </a:rPr>
              <a:t>, and therefore total 25OHD (</a:t>
            </a:r>
            <a:r>
              <a:rPr lang="en-US" dirty="0" smtClean="0">
                <a:effectLst/>
                <a:hlinkClick r:id="rId3"/>
              </a:rPr>
              <a:t>Makin et al., 2010</a:t>
            </a:r>
            <a:r>
              <a:rPr lang="en-US" dirty="0" smtClean="0">
                <a:effectLst/>
              </a:rPr>
              <a:t>). Because these methods use short LC retention times, automated robotic extraction and LC separation steps, and computerized MS systems, they can be made relatively operator-free and provide high throughput. Further, their potential advantages also include high specificity, high sensitivity, and better reproducibility (&lt; 10 percent). The consensus among analysts is that LC-MS/MS assays will become the “gold standard” for assay performance in the future.</a:t>
            </a:r>
          </a:p>
          <a:p>
            <a:r>
              <a:rPr lang="en-US" dirty="0" smtClean="0">
                <a:effectLst/>
              </a:rPr>
              <a:t>Thus, a variety of methods are available to determine serum 25OHD levels, each with its advantages and disadvantages that must be considered in evaluating the data arising from them.</a:t>
            </a:r>
          </a:p>
          <a:p>
            <a:r>
              <a:rPr lang="en-US" b="1" dirty="0" smtClean="0"/>
              <a:t>Assay Performance Concerns</a:t>
            </a:r>
          </a:p>
          <a:p>
            <a:r>
              <a:rPr lang="en-US" dirty="0" smtClean="0">
                <a:effectLst/>
              </a:rPr>
              <a:t>The methodologies used over four decades of assaying 25OHD levels in serum have each presented technical problems. These include, first, </a:t>
            </a:r>
            <a:r>
              <a:rPr lang="en-US" dirty="0" smtClean="0">
                <a:effectLst/>
                <a:hlinkClick r:id="rId48"/>
              </a:rPr>
              <a:t>CPBA</a:t>
            </a:r>
            <a:r>
              <a:rPr lang="en-US" dirty="0" smtClean="0">
                <a:effectLst/>
              </a:rPr>
              <a:t> assays without chromatography that read high because of poorly defined “interferences” (</a:t>
            </a:r>
            <a:r>
              <a:rPr lang="en-US" dirty="0" smtClean="0">
                <a:effectLst/>
                <a:hlinkClick r:id="rId3"/>
              </a:rPr>
              <a:t>Morris and Peacock, 1976</a:t>
            </a:r>
            <a:r>
              <a:rPr lang="en-US" dirty="0" smtClean="0">
                <a:effectLst/>
              </a:rPr>
              <a:t>; </a:t>
            </a:r>
            <a:r>
              <a:rPr lang="en-US" dirty="0" smtClean="0">
                <a:effectLst/>
                <a:hlinkClick r:id="rId3"/>
              </a:rPr>
              <a:t>Stamp et al., 1976</a:t>
            </a:r>
            <a:r>
              <a:rPr lang="en-US" dirty="0" smtClean="0">
                <a:effectLst/>
              </a:rPr>
              <a:t>). Second, some </a:t>
            </a:r>
            <a:r>
              <a:rPr lang="en-US" dirty="0" smtClean="0">
                <a:effectLst/>
                <a:hlinkClick r:id="rId46"/>
              </a:rPr>
              <a:t>LC</a:t>
            </a:r>
            <a:r>
              <a:rPr lang="en-US" dirty="0" smtClean="0">
                <a:effectLst/>
              </a:rPr>
              <a:t>-</a:t>
            </a:r>
            <a:r>
              <a:rPr lang="en-US" dirty="0" smtClean="0">
                <a:effectLst/>
                <a:hlinkClick r:id="rId49"/>
              </a:rPr>
              <a:t>MS/MS</a:t>
            </a:r>
            <a:r>
              <a:rPr lang="en-US" dirty="0" smtClean="0">
                <a:effectLst/>
              </a:rPr>
              <a:t> assays with short LC run times read high because they cannot resolve 3-epi-25OHD</a:t>
            </a:r>
            <a:r>
              <a:rPr lang="en-US" baseline="-25000" dirty="0" smtClean="0">
                <a:effectLst/>
              </a:rPr>
              <a:t>3</a:t>
            </a:r>
            <a:r>
              <a:rPr lang="en-US" dirty="0" smtClean="0">
                <a:effectLst/>
              </a:rPr>
              <a:t>, an isomer found in abundance in neonatal samples (</a:t>
            </a:r>
            <a:r>
              <a:rPr lang="en-US" dirty="0" smtClean="0">
                <a:effectLst/>
                <a:hlinkClick r:id="rId3"/>
              </a:rPr>
              <a:t>Singh et al., 2006</a:t>
            </a:r>
            <a:r>
              <a:rPr lang="en-US" dirty="0" smtClean="0">
                <a:effectLst/>
              </a:rPr>
              <a:t>). Third, some antibody-based assays, particularly some of the automated versions, fail to recover or detect, and therefore underestimate 25OHD</a:t>
            </a:r>
            <a:r>
              <a:rPr lang="en-US" baseline="-25000" dirty="0" smtClean="0">
                <a:effectLst/>
              </a:rPr>
              <a:t>2</a:t>
            </a:r>
            <a:r>
              <a:rPr lang="en-US" dirty="0" smtClean="0">
                <a:effectLst/>
              </a:rPr>
              <a:t> (</a:t>
            </a:r>
            <a:r>
              <a:rPr lang="en-US" dirty="0" smtClean="0">
                <a:effectLst/>
                <a:hlinkClick r:id="rId3"/>
              </a:rPr>
              <a:t>Carter et al., 2004</a:t>
            </a:r>
            <a:r>
              <a:rPr lang="en-US" dirty="0" smtClean="0">
                <a:effectLst/>
              </a:rPr>
              <a:t>). Fourth, some antibody-based assays overestimate values by detecting further metabolites of 25OHD (e.g., 24,25[OH]</a:t>
            </a:r>
            <a:r>
              <a:rPr lang="en-US" baseline="-25000" dirty="0" smtClean="0">
                <a:effectLst/>
              </a:rPr>
              <a:t>2</a:t>
            </a:r>
            <a:r>
              <a:rPr lang="en-US" dirty="0" smtClean="0">
                <a:effectLst/>
              </a:rPr>
              <a:t>D and 26,23-lactone) particularly those found in </a:t>
            </a:r>
            <a:r>
              <a:rPr lang="en-US" dirty="0" err="1" smtClean="0">
                <a:effectLst/>
              </a:rPr>
              <a:t>hypervitaminotic</a:t>
            </a:r>
            <a:r>
              <a:rPr lang="en-US" dirty="0" smtClean="0">
                <a:effectLst/>
              </a:rPr>
              <a:t> D situations (i.e., 25OHD &gt; 250 </a:t>
            </a:r>
            <a:r>
              <a:rPr lang="en-US" dirty="0" err="1" smtClean="0">
                <a:effectLst/>
              </a:rPr>
              <a:t>nmol</a:t>
            </a:r>
            <a:r>
              <a:rPr lang="en-US" dirty="0" smtClean="0">
                <a:effectLst/>
              </a:rPr>
              <a:t>/L) (</a:t>
            </a:r>
            <a:r>
              <a:rPr lang="en-US" dirty="0" smtClean="0">
                <a:effectLst/>
                <a:hlinkClick r:id="rId3"/>
              </a:rPr>
              <a:t>Jones et al., 1987</a:t>
            </a:r>
            <a:r>
              <a:rPr lang="en-US" dirty="0" smtClean="0">
                <a:effectLst/>
              </a:rPr>
              <a:t>); and some antibody-based methods are sensitive to exogenous interferences such as the presence of </a:t>
            </a:r>
            <a:r>
              <a:rPr lang="en-US" dirty="0" err="1" smtClean="0">
                <a:effectLst/>
              </a:rPr>
              <a:t>dilutants</a:t>
            </a:r>
            <a:r>
              <a:rPr lang="en-US" dirty="0" smtClean="0">
                <a:effectLst/>
              </a:rPr>
              <a:t> (ethanol, non-human serum) used in quality control materials (</a:t>
            </a:r>
            <a:r>
              <a:rPr lang="en-US" dirty="0" err="1" smtClean="0">
                <a:effectLst/>
                <a:hlinkClick r:id="rId3"/>
              </a:rPr>
              <a:t>Phinney</a:t>
            </a:r>
            <a:r>
              <a:rPr lang="en-US" dirty="0" smtClean="0">
                <a:effectLst/>
                <a:hlinkClick r:id="rId3"/>
              </a:rPr>
              <a:t>, 2009</a:t>
            </a:r>
            <a:r>
              <a:rPr lang="en-US" dirty="0" smtClean="0">
                <a:effectLst/>
              </a:rPr>
              <a:t>). Thus, no assay is free from problems, and performance must be monitored vigilantly.</a:t>
            </a:r>
          </a:p>
          <a:p>
            <a:r>
              <a:rPr lang="en-US" dirty="0" smtClean="0">
                <a:effectLst/>
              </a:rPr>
              <a:t>Performance has been a concern of analysts and clinicians in the vitamin D field for some time. Inter-laboratory comparisons have been conducted and published for two decades and suggest an unacceptable degree of variability in the different results (</a:t>
            </a:r>
            <a:r>
              <a:rPr lang="en-US" dirty="0" err="1" smtClean="0">
                <a:effectLst/>
                <a:hlinkClick r:id="rId3"/>
              </a:rPr>
              <a:t>Jongen</a:t>
            </a:r>
            <a:r>
              <a:rPr lang="en-US" dirty="0" smtClean="0">
                <a:effectLst/>
                <a:hlinkClick r:id="rId3"/>
              </a:rPr>
              <a:t> et al., 1984</a:t>
            </a:r>
            <a:r>
              <a:rPr lang="en-US" dirty="0" smtClean="0">
                <a:effectLst/>
              </a:rPr>
              <a:t>, </a:t>
            </a:r>
            <a:r>
              <a:rPr lang="en-US" dirty="0" smtClean="0">
                <a:effectLst/>
                <a:hlinkClick r:id="rId3"/>
              </a:rPr>
              <a:t>1989</a:t>
            </a:r>
            <a:r>
              <a:rPr lang="en-US" dirty="0" smtClean="0">
                <a:effectLst/>
              </a:rPr>
              <a:t>). This has led to the creation of external quality assurance schemes, such as the </a:t>
            </a:r>
            <a:r>
              <a:rPr lang="en-US" dirty="0" smtClean="0">
                <a:effectLst/>
                <a:hlinkClick r:id="rId5"/>
              </a:rPr>
              <a:t>Vitamin D</a:t>
            </a:r>
            <a:r>
              <a:rPr lang="en-US" dirty="0" smtClean="0">
                <a:effectLst/>
              </a:rPr>
              <a:t> External Quality Assurance Scheme or </a:t>
            </a:r>
            <a:r>
              <a:rPr lang="en-US" dirty="0" smtClean="0">
                <a:effectLst/>
                <a:hlinkClick r:id="rId50"/>
              </a:rPr>
              <a:t>DEQAS</a:t>
            </a:r>
            <a:r>
              <a:rPr lang="en-US" baseline="30000" dirty="0" smtClean="0">
                <a:effectLst/>
                <a:hlinkClick r:id="rId3"/>
              </a:rPr>
              <a:t>8</a:t>
            </a:r>
            <a:r>
              <a:rPr lang="en-US" dirty="0" smtClean="0">
                <a:effectLst/>
              </a:rPr>
              <a:t> (</a:t>
            </a:r>
            <a:r>
              <a:rPr lang="en-US" dirty="0" err="1" smtClean="0">
                <a:effectLst/>
              </a:rPr>
              <a:t>Charing</a:t>
            </a:r>
            <a:r>
              <a:rPr lang="en-US" dirty="0" smtClean="0">
                <a:effectLst/>
              </a:rPr>
              <a:t> Cross Hospital, London, </a:t>
            </a:r>
            <a:r>
              <a:rPr lang="en-US" dirty="0" smtClean="0">
                <a:effectLst/>
                <a:hlinkClick r:id="rId41"/>
              </a:rPr>
              <a:t>UK</a:t>
            </a:r>
            <a:r>
              <a:rPr lang="en-US" dirty="0" smtClean="0">
                <a:effectLst/>
              </a:rPr>
              <a:t>), similar to those used in other areas of clinical chemistry. Since its inception in the early 1990s, DEQAS has grown steadily, such that it now serves as a quarterly monitor of performance of analysts and 25OHD analytical methods for approximately 700 laboratories worldwide (</a:t>
            </a:r>
            <a:r>
              <a:rPr lang="en-US" dirty="0" smtClean="0">
                <a:effectLst/>
                <a:hlinkClick r:id="rId3"/>
              </a:rPr>
              <a:t>Carter et al., 2010</a:t>
            </a:r>
            <a:r>
              <a:rPr lang="en-US" dirty="0" smtClean="0">
                <a:effectLst/>
              </a:rPr>
              <a:t>). Although initially DEQAS used gas chromatography-mass spectrometry (</a:t>
            </a:r>
            <a:r>
              <a:rPr lang="en-US" dirty="0" smtClean="0">
                <a:effectLst/>
                <a:hlinkClick r:id="rId51"/>
              </a:rPr>
              <a:t>GC</a:t>
            </a:r>
            <a:r>
              <a:rPr lang="en-US" dirty="0" smtClean="0">
                <a:effectLst/>
              </a:rPr>
              <a:t>-</a:t>
            </a:r>
            <a:r>
              <a:rPr lang="en-US" dirty="0" smtClean="0">
                <a:effectLst/>
                <a:hlinkClick r:id="rId47"/>
              </a:rPr>
              <a:t>MS</a:t>
            </a:r>
            <a:r>
              <a:rPr lang="en-US" dirty="0" smtClean="0">
                <a:effectLst/>
              </a:rPr>
              <a:t>) as its “gold standard,” more recently it has adopted an all-laboratory trimmed mean (</a:t>
            </a:r>
            <a:r>
              <a:rPr lang="en-US" dirty="0" smtClean="0">
                <a:effectLst/>
                <a:hlinkClick r:id="rId52"/>
              </a:rPr>
              <a:t>ALTM</a:t>
            </a:r>
            <a:r>
              <a:rPr lang="en-US" dirty="0" smtClean="0">
                <a:effectLst/>
              </a:rPr>
              <a:t>) as the value it uses to judge performance. Using ALTM, DEQAS has served as an early-warning system for method and operator biases that have alerted the commercial kit manufacturers to modify their products or steps in their procedures or withdraw their kits. DEQAS has published performance characteristics (precision, accuracy, and variability) regularly over the past decade (</a:t>
            </a:r>
            <a:r>
              <a:rPr lang="en-US" dirty="0" smtClean="0">
                <a:effectLst/>
                <a:hlinkClick r:id="rId3"/>
              </a:rPr>
              <a:t>Carter et al., 2004</a:t>
            </a:r>
            <a:r>
              <a:rPr lang="en-US" dirty="0" smtClean="0">
                <a:effectLst/>
              </a:rPr>
              <a:t>; </a:t>
            </a:r>
            <a:r>
              <a:rPr lang="en-US" dirty="0" smtClean="0">
                <a:effectLst/>
                <a:hlinkClick r:id="rId3"/>
              </a:rPr>
              <a:t>Carter, 2009</a:t>
            </a:r>
            <a:r>
              <a:rPr lang="en-US" dirty="0" smtClean="0">
                <a:effectLst/>
              </a:rPr>
              <a:t>; </a:t>
            </a:r>
            <a:r>
              <a:rPr lang="en-US" dirty="0" smtClean="0">
                <a:effectLst/>
                <a:hlinkClick r:id="rId3"/>
              </a:rPr>
              <a:t>Jones et al., 2009</a:t>
            </a:r>
            <a:r>
              <a:rPr lang="en-US" dirty="0" smtClean="0">
                <a:effectLst/>
              </a:rPr>
              <a:t>). These publications have been augmented by other independent method comparisons (</a:t>
            </a:r>
            <a:r>
              <a:rPr lang="en-US" dirty="0" smtClean="0">
                <a:effectLst/>
                <a:hlinkClick r:id="rId3"/>
              </a:rPr>
              <a:t>Glendenning et al., 2006</a:t>
            </a:r>
            <a:r>
              <a:rPr lang="en-US" dirty="0" smtClean="0">
                <a:effectLst/>
              </a:rPr>
              <a:t>; </a:t>
            </a:r>
            <a:r>
              <a:rPr lang="en-US" dirty="0" err="1" smtClean="0">
                <a:effectLst/>
                <a:hlinkClick r:id="rId3"/>
              </a:rPr>
              <a:t>Lensmeyer</a:t>
            </a:r>
            <a:r>
              <a:rPr lang="en-US" dirty="0" smtClean="0">
                <a:effectLst/>
                <a:hlinkClick r:id="rId3"/>
              </a:rPr>
              <a:t> et al., 2006</a:t>
            </a:r>
            <a:r>
              <a:rPr lang="en-US" dirty="0" smtClean="0">
                <a:effectLst/>
              </a:rPr>
              <a:t>; </a:t>
            </a:r>
            <a:r>
              <a:rPr lang="en-US" dirty="0" smtClean="0">
                <a:effectLst/>
                <a:hlinkClick r:id="rId3"/>
              </a:rPr>
              <a:t>Roth et al., 2008</a:t>
            </a:r>
            <a:r>
              <a:rPr lang="en-US" dirty="0" smtClean="0">
                <a:effectLst/>
              </a:rPr>
              <a:t>).</a:t>
            </a:r>
          </a:p>
          <a:p>
            <a:r>
              <a:rPr lang="en-US" dirty="0" smtClean="0">
                <a:effectLst/>
              </a:rPr>
              <a:t>In brief, these performance reports suggest some method biases in terms of accuracy and precision as well as variability as high as 15 to 20 percent. However, some skilled analysts can perform better than this with a coefficient of variation less than 10 percent. The recent introduction of the National Institute of Standards and Technology (</a:t>
            </a:r>
            <a:r>
              <a:rPr lang="en-US" dirty="0" smtClean="0">
                <a:effectLst/>
                <a:hlinkClick r:id="rId53"/>
              </a:rPr>
              <a:t>NIST</a:t>
            </a:r>
            <a:r>
              <a:rPr lang="en-US" dirty="0" smtClean="0">
                <a:effectLst/>
              </a:rPr>
              <a:t>) reference standards</a:t>
            </a:r>
            <a:r>
              <a:rPr lang="en-US" baseline="30000" dirty="0" smtClean="0">
                <a:effectLst/>
                <a:hlinkClick r:id="rId3"/>
              </a:rPr>
              <a:t>9</a:t>
            </a:r>
            <a:r>
              <a:rPr lang="en-US" dirty="0" smtClean="0">
                <a:effectLst/>
              </a:rPr>
              <a:t> calibrated using a “validated” </a:t>
            </a:r>
            <a:r>
              <a:rPr lang="en-US" dirty="0" smtClean="0">
                <a:effectLst/>
                <a:hlinkClick r:id="rId46"/>
              </a:rPr>
              <a:t>LC</a:t>
            </a:r>
            <a:r>
              <a:rPr lang="en-US" dirty="0" smtClean="0">
                <a:effectLst/>
              </a:rPr>
              <a:t>-</a:t>
            </a:r>
            <a:r>
              <a:rPr lang="en-US" dirty="0" smtClean="0">
                <a:effectLst/>
                <a:hlinkClick r:id="rId49"/>
              </a:rPr>
              <a:t>MS/MS</a:t>
            </a:r>
            <a:r>
              <a:rPr lang="en-US" dirty="0" smtClean="0">
                <a:effectLst/>
              </a:rPr>
              <a:t> method (</a:t>
            </a:r>
            <a:r>
              <a:rPr lang="en-US" dirty="0" err="1" smtClean="0">
                <a:effectLst/>
                <a:hlinkClick r:id="rId3"/>
              </a:rPr>
              <a:t>Phinney</a:t>
            </a:r>
            <a:r>
              <a:rPr lang="en-US" dirty="0" smtClean="0">
                <a:effectLst/>
                <a:hlinkClick r:id="rId3"/>
              </a:rPr>
              <a:t>, 2009</a:t>
            </a:r>
            <a:r>
              <a:rPr lang="en-US" dirty="0" smtClean="0">
                <a:effectLst/>
              </a:rPr>
              <a:t>) offers some hope that the variability of all methods can or will be improved in the future. Indeed, recent data suggest that an improvement is already occurring (</a:t>
            </a:r>
            <a:r>
              <a:rPr lang="en-US" dirty="0" smtClean="0">
                <a:effectLst/>
                <a:hlinkClick r:id="rId3"/>
              </a:rPr>
              <a:t>Carter and Jones, 2009</a:t>
            </a:r>
            <a:r>
              <a:rPr lang="en-US" dirty="0" smtClean="0">
                <a:effectLst/>
              </a:rPr>
              <a:t>). At this time, however, serum 25OHD data in the literature must be viewed with care based upon the knowledge that they have been acquired using a variety of methods, each with its own shortcomings and subject to high variability.</a:t>
            </a:r>
          </a:p>
          <a:p>
            <a:r>
              <a:rPr lang="en-US" b="1" dirty="0" smtClean="0"/>
              <a:t>Assay Shift and Drift: U.S. National Health and Nutrition Examination Survey</a:t>
            </a:r>
          </a:p>
          <a:p>
            <a:r>
              <a:rPr lang="en-US" dirty="0" smtClean="0">
                <a:effectLst/>
              </a:rPr>
              <a:t>Recently, the National Center for Health Statistics (</a:t>
            </a:r>
            <a:r>
              <a:rPr lang="en-US" dirty="0" smtClean="0">
                <a:effectLst/>
                <a:hlinkClick r:id="rId54"/>
              </a:rPr>
              <a:t>NCHS</a:t>
            </a:r>
            <a:r>
              <a:rPr lang="en-US" dirty="0" smtClean="0">
                <a:effectLst/>
              </a:rPr>
              <a:t>) posted an analytical note on its </a:t>
            </a:r>
            <a:r>
              <a:rPr lang="en-US" dirty="0" smtClean="0">
                <a:effectLst/>
                <a:hlinkClick r:id="rId44"/>
              </a:rPr>
              <a:t>NHANES</a:t>
            </a:r>
            <a:r>
              <a:rPr lang="en-US" dirty="0" smtClean="0">
                <a:effectLst/>
              </a:rPr>
              <a:t> web page informing users about two issues that should be addressed when analyzing and using serum 25OHD data from NHANES.</a:t>
            </a:r>
            <a:r>
              <a:rPr lang="en-US" baseline="30000" dirty="0" smtClean="0">
                <a:effectLst/>
                <a:hlinkClick r:id="rId3"/>
              </a:rPr>
              <a:t>10</a:t>
            </a:r>
            <a:r>
              <a:rPr lang="en-US" dirty="0" smtClean="0">
                <a:effectLst/>
              </a:rPr>
              <a:t> The first involved making direct comparisons between serum 25OHD levels from NHANES III (1988 to 1994) and those from the 2000 to 2006 NHANES because of a reformulation of the </a:t>
            </a:r>
            <a:r>
              <a:rPr lang="en-US" dirty="0" err="1" smtClean="0">
                <a:effectLst/>
              </a:rPr>
              <a:t>DiaSorin</a:t>
            </a:r>
            <a:r>
              <a:rPr lang="en-US" dirty="0" smtClean="0">
                <a:effectLst/>
              </a:rPr>
              <a:t> radioimmunoassay (</a:t>
            </a:r>
            <a:r>
              <a:rPr lang="en-US" dirty="0" smtClean="0">
                <a:effectLst/>
                <a:hlinkClick r:id="rId55"/>
              </a:rPr>
              <a:t>RIA</a:t>
            </a:r>
            <a:r>
              <a:rPr lang="en-US" dirty="0" smtClean="0">
                <a:effectLst/>
              </a:rPr>
              <a:t>) kit</a:t>
            </a:r>
            <a:r>
              <a:rPr lang="en-US" baseline="30000" dirty="0" smtClean="0">
                <a:effectLst/>
                <a:hlinkClick r:id="rId3"/>
              </a:rPr>
              <a:t>11</a:t>
            </a:r>
            <a:r>
              <a:rPr lang="en-US" dirty="0" smtClean="0">
                <a:effectLst/>
              </a:rPr>
              <a:t> that resulted in shifts in assay results between the two time periods. Second, the note also cautioned that the data from the 2000 to 2006 NHANES were likely affected by drifts in the assay performance (method bias and imprecision) over time. A standard reference material (</a:t>
            </a:r>
            <a:r>
              <a:rPr lang="en-US" dirty="0" smtClean="0">
                <a:effectLst/>
                <a:hlinkClick r:id="rId56"/>
              </a:rPr>
              <a:t>SRM</a:t>
            </a:r>
            <a:r>
              <a:rPr lang="en-US" dirty="0" smtClean="0">
                <a:effectLst/>
              </a:rPr>
              <a:t> 972, </a:t>
            </a:r>
            <a:r>
              <a:rPr lang="en-US" dirty="0" smtClean="0">
                <a:effectLst/>
                <a:hlinkClick r:id="rId5"/>
              </a:rPr>
              <a:t>Vitamin D</a:t>
            </a:r>
            <a:r>
              <a:rPr lang="en-US" dirty="0" smtClean="0">
                <a:effectLst/>
              </a:rPr>
              <a:t> in Human Serum) and calibration solution (SRM 2972, 25-Hydroxyvitamin D</a:t>
            </a:r>
            <a:r>
              <a:rPr lang="en-US" baseline="-25000" dirty="0" smtClean="0">
                <a:effectLst/>
              </a:rPr>
              <a:t>2</a:t>
            </a:r>
            <a:r>
              <a:rPr lang="en-US" dirty="0" smtClean="0">
                <a:effectLst/>
              </a:rPr>
              <a:t> and D</a:t>
            </a:r>
            <a:r>
              <a:rPr lang="en-US" baseline="-25000" dirty="0" smtClean="0">
                <a:effectLst/>
              </a:rPr>
              <a:t>3</a:t>
            </a:r>
            <a:r>
              <a:rPr lang="en-US" dirty="0" smtClean="0">
                <a:effectLst/>
              </a:rPr>
              <a:t> Calibration Solutions) are currently available from the </a:t>
            </a:r>
            <a:r>
              <a:rPr lang="en-US" dirty="0" smtClean="0">
                <a:effectLst/>
                <a:hlinkClick r:id="rId53"/>
              </a:rPr>
              <a:t>NIST</a:t>
            </a:r>
            <a:r>
              <a:rPr lang="en-US" dirty="0" smtClean="0">
                <a:effectLst/>
              </a:rPr>
              <a:t>. The NCHS plans to incorporate use of this SRM into future measures of 25OHD in NHANES. The web page also indicates that guidance concerning a correction factor and data interpretation regarding this shift and drift will be forthcoming from the agency. In the case of the Canadian survey of 25OHD levels in the Canadian population, the analytical methods used to determine 25OHD concentrations were the </a:t>
            </a:r>
            <a:r>
              <a:rPr lang="en-US" dirty="0" err="1" smtClean="0">
                <a:effectLst/>
              </a:rPr>
              <a:t>Diasorin</a:t>
            </a:r>
            <a:r>
              <a:rPr lang="en-US" dirty="0" smtClean="0">
                <a:effectLst/>
              </a:rPr>
              <a:t> total 25OHD (Liaison) kit</a:t>
            </a:r>
            <a:r>
              <a:rPr lang="en-US" baseline="30000" dirty="0" smtClean="0">
                <a:effectLst/>
                <a:hlinkClick r:id="rId3"/>
              </a:rPr>
              <a:t>12</a:t>
            </a:r>
            <a:r>
              <a:rPr lang="en-US" dirty="0" smtClean="0">
                <a:effectLst/>
              </a:rPr>
              <a:t> (personal communication, S. Brooks, Health Canada, December 18, 2009).</a:t>
            </a:r>
          </a:p>
          <a:p>
            <a:r>
              <a:rPr lang="en-US" dirty="0" smtClean="0">
                <a:hlinkClick r:id="rId3" tooltip="Go to other sections in this page"/>
              </a:rPr>
              <a:t>Go to:</a:t>
            </a:r>
            <a:endParaRPr lang="en-US" dirty="0" smtClean="0"/>
          </a:p>
          <a:p>
            <a:r>
              <a:rPr lang="en-US" b="1" dirty="0" smtClean="0"/>
              <a:t>MEASURES ASSOCIATED WITH VITAMIN D: PARATHYROID HORMONE</a:t>
            </a:r>
          </a:p>
          <a:p>
            <a:r>
              <a:rPr lang="en-US" dirty="0" smtClean="0">
                <a:effectLst/>
                <a:hlinkClick r:id="rId9"/>
              </a:rPr>
              <a:t>PTH</a:t>
            </a:r>
            <a:r>
              <a:rPr lang="en-US" dirty="0" smtClean="0">
                <a:effectLst/>
              </a:rPr>
              <a:t>, which, as described above, plays a role in vitamin D metabolism, is also a known marker for bone resorption, based upon the bone manifestations of secondary hyperparathyroidism—increased bone turnover, increased rates of bone loss, osteoporosis, and increased risk of fractures. Serum PTH level has thus been explored and suggested as a measure indicative of adequate vitamin D </a:t>
            </a:r>
            <a:r>
              <a:rPr lang="en-US" dirty="0" err="1" smtClean="0">
                <a:effectLst/>
              </a:rPr>
              <a:t>nutriture</a:t>
            </a:r>
            <a:r>
              <a:rPr lang="en-US" dirty="0" smtClean="0">
                <a:effectLst/>
              </a:rPr>
              <a:t>, notably on the basis of the level of serum 25OHD at which serum PTH level rises or, alternatively, the level of serum 25OHD at which serum PTH level no longer declines. This measure is discussed more fully in </a:t>
            </a:r>
            <a:r>
              <a:rPr lang="en-US" dirty="0" smtClean="0">
                <a:effectLst/>
                <a:hlinkClick r:id="rId32"/>
              </a:rPr>
              <a:t>Chapter 4</a:t>
            </a:r>
            <a:r>
              <a:rPr lang="en-US" dirty="0" smtClean="0">
                <a:effectLst/>
              </a:rPr>
              <a:t>.</a:t>
            </a:r>
          </a:p>
          <a:p>
            <a:r>
              <a:rPr lang="en-US" dirty="0" smtClean="0">
                <a:hlinkClick r:id="rId3" tooltip="Go to other sections in this page"/>
              </a:rPr>
              <a:t>Go to:</a:t>
            </a:r>
            <a:endParaRPr lang="en-US" dirty="0" smtClean="0"/>
          </a:p>
          <a:p>
            <a:r>
              <a:rPr lang="en-US" b="1" dirty="0" smtClean="0"/>
              <a:t>REFERENCES</a:t>
            </a:r>
          </a:p>
          <a:p>
            <a:r>
              <a:rPr lang="en-US" dirty="0" err="1" smtClean="0"/>
              <a:t>Aasheim</a:t>
            </a:r>
            <a:r>
              <a:rPr lang="en-US" dirty="0" smtClean="0"/>
              <a:t> ET, Bjorkman S, </a:t>
            </a:r>
            <a:r>
              <a:rPr lang="en-US" dirty="0" err="1" smtClean="0"/>
              <a:t>Sovik</a:t>
            </a:r>
            <a:r>
              <a:rPr lang="en-US" dirty="0" smtClean="0"/>
              <a:t> TT, </a:t>
            </a:r>
            <a:r>
              <a:rPr lang="en-US" dirty="0" err="1" smtClean="0"/>
              <a:t>Engstrom</a:t>
            </a:r>
            <a:r>
              <a:rPr lang="en-US" dirty="0" smtClean="0"/>
              <a:t> M, </a:t>
            </a:r>
            <a:r>
              <a:rPr lang="en-US" dirty="0" err="1" smtClean="0"/>
              <a:t>Hanvold</a:t>
            </a:r>
            <a:r>
              <a:rPr lang="en-US" dirty="0" smtClean="0"/>
              <a:t> SE, Mala T, </a:t>
            </a:r>
            <a:r>
              <a:rPr lang="en-US" dirty="0" err="1" smtClean="0"/>
              <a:t>Olbers</a:t>
            </a:r>
            <a:r>
              <a:rPr lang="en-US" dirty="0" smtClean="0"/>
              <a:t> T, </a:t>
            </a:r>
            <a:r>
              <a:rPr lang="en-US" dirty="0" err="1" smtClean="0"/>
              <a:t>Bohmer</a:t>
            </a:r>
            <a:r>
              <a:rPr lang="en-US" dirty="0" smtClean="0"/>
              <a:t> T. Vitamin status after bariatric surgery: a randomized study of gastric bypass and duodenal switch. American Journal of Clinical Nutrition. 2009;90(1):15–22. [</a:t>
            </a:r>
            <a:r>
              <a:rPr lang="en-US" dirty="0" smtClean="0">
                <a:hlinkClick r:id="rId57"/>
              </a:rPr>
              <a:t>PubMed: 19439456</a:t>
            </a:r>
            <a:r>
              <a:rPr lang="en-US" dirty="0" smtClean="0"/>
              <a:t>]</a:t>
            </a:r>
          </a:p>
          <a:p>
            <a:r>
              <a:rPr lang="en-US" dirty="0" smtClean="0"/>
              <a:t>Abrams SA, Griffin IJ, Hawthorne KM, Gunn SK, </a:t>
            </a:r>
            <a:r>
              <a:rPr lang="en-US" dirty="0" err="1" smtClean="0"/>
              <a:t>Gundberg</a:t>
            </a:r>
            <a:r>
              <a:rPr lang="en-US" dirty="0" smtClean="0"/>
              <a:t> CM, Carpenter TO. Relationships among vitamin D levels, parathyroid hormone, and calcium absorption in young adolescents. Journal of Clinical Endocrinology and Metabolism. 2005;90(10):5576–81. [</a:t>
            </a:r>
            <a:r>
              <a:rPr lang="en-US" dirty="0" smtClean="0">
                <a:hlinkClick r:id="rId58"/>
              </a:rPr>
              <a:t>PMC free article: PMC1283091</a:t>
            </a:r>
            <a:r>
              <a:rPr lang="en-US" dirty="0" smtClean="0"/>
              <a:t>] [</a:t>
            </a:r>
            <a:r>
              <a:rPr lang="en-US" dirty="0" smtClean="0">
                <a:hlinkClick r:id="rId59"/>
              </a:rPr>
              <a:t>PubMed: 16076940</a:t>
            </a:r>
            <a:r>
              <a:rPr lang="en-US" dirty="0" smtClean="0"/>
              <a:t>]</a:t>
            </a:r>
          </a:p>
          <a:p>
            <a:r>
              <a:rPr lang="en-US" dirty="0" smtClean="0"/>
              <a:t>Adams JS, </a:t>
            </a:r>
            <a:r>
              <a:rPr lang="en-US" dirty="0" err="1" smtClean="0"/>
              <a:t>Modlin</a:t>
            </a:r>
            <a:r>
              <a:rPr lang="en-US" dirty="0" smtClean="0"/>
              <a:t> RL, </a:t>
            </a:r>
            <a:r>
              <a:rPr lang="en-US" dirty="0" err="1" smtClean="0"/>
              <a:t>Diz</a:t>
            </a:r>
            <a:r>
              <a:rPr lang="en-US" dirty="0" smtClean="0"/>
              <a:t> MM, Barnes PF. Potentiation of the macrophage 25-hydroxyvitamin D-1-hydroxylation reaction by human tuberculous pleural effusion fluid. Journal of Clinical Endocrinology and Metabolism. 1989;69(2):457–60. [</a:t>
            </a:r>
            <a:r>
              <a:rPr lang="en-US" dirty="0" smtClean="0">
                <a:hlinkClick r:id="rId60"/>
              </a:rPr>
              <a:t>PubMed: 2502557</a:t>
            </a:r>
            <a:r>
              <a:rPr lang="en-US" dirty="0" smtClean="0"/>
              <a:t>]</a:t>
            </a:r>
          </a:p>
          <a:p>
            <a:r>
              <a:rPr lang="en-US" dirty="0" smtClean="0"/>
              <a:t>Adams JS, </a:t>
            </a:r>
            <a:r>
              <a:rPr lang="en-US" dirty="0" err="1" smtClean="0"/>
              <a:t>Hewison</a:t>
            </a:r>
            <a:r>
              <a:rPr lang="en-US" dirty="0" smtClean="0"/>
              <a:t> M. Unexpected actions of vitamin D: new perspectives on the regulation of innate and adaptive immunity. National Clinical Practice Endocrinology Metabolism. 2008;4(2):80–90. [</a:t>
            </a:r>
            <a:r>
              <a:rPr lang="en-US" dirty="0" smtClean="0">
                <a:hlinkClick r:id="rId61"/>
              </a:rPr>
              <a:t>PMC free article: PMC2678245</a:t>
            </a:r>
            <a:r>
              <a:rPr lang="en-US" dirty="0" smtClean="0"/>
              <a:t>] [</a:t>
            </a:r>
            <a:r>
              <a:rPr lang="en-US" dirty="0" smtClean="0">
                <a:hlinkClick r:id="rId62"/>
              </a:rPr>
              <a:t>PubMed: 18212810</a:t>
            </a:r>
            <a:r>
              <a:rPr lang="en-US" dirty="0" smtClean="0"/>
              <a:t>]</a:t>
            </a:r>
          </a:p>
          <a:p>
            <a:r>
              <a:rPr lang="en-US" dirty="0" err="1" smtClean="0"/>
              <a:t>Aksnes</a:t>
            </a:r>
            <a:r>
              <a:rPr lang="en-US" dirty="0" smtClean="0"/>
              <a:t> L, </a:t>
            </a:r>
            <a:r>
              <a:rPr lang="en-US" dirty="0" err="1" smtClean="0"/>
              <a:t>Aarskog</a:t>
            </a:r>
            <a:r>
              <a:rPr lang="en-US" dirty="0" smtClean="0"/>
              <a:t> D. Plasma concentrations of vitamin D metabolites in puberty: effect of sexual maturation and implications for growth. Journal of Clinical Endocrinology and Metabolism. 1982;55(1):94–101. [</a:t>
            </a:r>
            <a:r>
              <a:rPr lang="en-US" dirty="0" smtClean="0">
                <a:hlinkClick r:id="rId63"/>
              </a:rPr>
              <a:t>PubMed: 6978890</a:t>
            </a:r>
            <a:r>
              <a:rPr lang="en-US" dirty="0" smtClean="0"/>
              <a:t>]</a:t>
            </a:r>
          </a:p>
          <a:p>
            <a:r>
              <a:rPr lang="en-US" dirty="0" err="1" smtClean="0"/>
              <a:t>Aloia</a:t>
            </a:r>
            <a:r>
              <a:rPr lang="en-US" dirty="0" smtClean="0"/>
              <a:t> JF. African Americans, 25-hydroxyvitamin D, and osteoporosis: a paradox. American Journal of Clinical Nutrition. 2008;88(2):545S–50S. [</a:t>
            </a:r>
            <a:r>
              <a:rPr lang="en-US" dirty="0" smtClean="0">
                <a:hlinkClick r:id="rId64"/>
              </a:rPr>
              <a:t>PMC free article: PMC2777641</a:t>
            </a:r>
            <a:r>
              <a:rPr lang="en-US" dirty="0" smtClean="0"/>
              <a:t>] [</a:t>
            </a:r>
            <a:r>
              <a:rPr lang="en-US" dirty="0" smtClean="0">
                <a:hlinkClick r:id="rId65"/>
              </a:rPr>
              <a:t>PubMed: 18689399</a:t>
            </a:r>
            <a:r>
              <a:rPr lang="en-US" dirty="0" smtClean="0"/>
              <a:t>]</a:t>
            </a:r>
          </a:p>
          <a:p>
            <a:r>
              <a:rPr lang="en-US" dirty="0" err="1" smtClean="0"/>
              <a:t>Aloia</a:t>
            </a:r>
            <a:r>
              <a:rPr lang="en-US" dirty="0" smtClean="0"/>
              <a:t> JF, Patel M, </a:t>
            </a:r>
            <a:r>
              <a:rPr lang="en-US" dirty="0" err="1" smtClean="0"/>
              <a:t>Dimaano</a:t>
            </a:r>
            <a:r>
              <a:rPr lang="en-US" dirty="0" smtClean="0"/>
              <a:t> R, Li-Ng M, </a:t>
            </a:r>
            <a:r>
              <a:rPr lang="en-US" dirty="0" err="1" smtClean="0"/>
              <a:t>Talwar</a:t>
            </a:r>
            <a:r>
              <a:rPr lang="en-US" dirty="0" smtClean="0"/>
              <a:t> SA, Mikhail M, Pollack S, </a:t>
            </a:r>
            <a:r>
              <a:rPr lang="en-US" dirty="0" err="1" smtClean="0"/>
              <a:t>Yeh</a:t>
            </a:r>
            <a:r>
              <a:rPr lang="en-US" dirty="0" smtClean="0"/>
              <a:t> JK. Vitamin D intake to attain a desired serum 25-hydroxyvitamin D concentration. American Journal of Clinical Nutrition. 2008;87(6):1952–8. [</a:t>
            </a:r>
            <a:r>
              <a:rPr lang="en-US" dirty="0" smtClean="0">
                <a:hlinkClick r:id="rId66"/>
              </a:rPr>
              <a:t>PubMed: 18541590</a:t>
            </a:r>
            <a:r>
              <a:rPr lang="en-US" dirty="0" smtClean="0"/>
              <a:t>]</a:t>
            </a:r>
          </a:p>
          <a:p>
            <a:r>
              <a:rPr lang="en-US" dirty="0" err="1" smtClean="0"/>
              <a:t>Armas</a:t>
            </a:r>
            <a:r>
              <a:rPr lang="en-US" dirty="0" smtClean="0"/>
              <a:t> LA, Hollis BW, Heaney RP. Vitamin D</a:t>
            </a:r>
            <a:r>
              <a:rPr lang="en-US" baseline="-25000" dirty="0" smtClean="0"/>
              <a:t>2</a:t>
            </a:r>
            <a:r>
              <a:rPr lang="en-US" dirty="0" smtClean="0"/>
              <a:t> is much less effective than vitamin D3 in humans. Journal of Clinical Endocrinology and Metabolism. 2004;89(11):5387–91. [</a:t>
            </a:r>
            <a:r>
              <a:rPr lang="en-US" dirty="0" smtClean="0">
                <a:hlinkClick r:id="rId67"/>
              </a:rPr>
              <a:t>PubMed: 15531486</a:t>
            </a:r>
            <a:r>
              <a:rPr lang="en-US" dirty="0" smtClean="0"/>
              <a:t>]</a:t>
            </a:r>
          </a:p>
          <a:p>
            <a:r>
              <a:rPr lang="en-US" dirty="0" err="1" smtClean="0"/>
              <a:t>Armas</a:t>
            </a:r>
            <a:r>
              <a:rPr lang="en-US" dirty="0" smtClean="0"/>
              <a:t> LA, Dowell S, Akhter M, </a:t>
            </a:r>
            <a:r>
              <a:rPr lang="en-US" dirty="0" err="1" smtClean="0"/>
              <a:t>Duthuluru</a:t>
            </a:r>
            <a:r>
              <a:rPr lang="en-US" dirty="0" smtClean="0"/>
              <a:t> S, </a:t>
            </a:r>
            <a:r>
              <a:rPr lang="en-US" dirty="0" err="1" smtClean="0"/>
              <a:t>Huerter</a:t>
            </a:r>
            <a:r>
              <a:rPr lang="en-US" dirty="0" smtClean="0"/>
              <a:t> C, Hollis BW, Lund R, Heaney RP. Ultraviolet-B radiation increases serum 25-hydroxyvitamin D levels: the effect of UVB dose and skin color. Journal of the American Academy of Dermatology. 2007;57(4):588–93. [</a:t>
            </a:r>
            <a:r>
              <a:rPr lang="en-US" dirty="0" smtClean="0">
                <a:hlinkClick r:id="rId68"/>
              </a:rPr>
              <a:t>PubMed: 17637484</a:t>
            </a:r>
            <a:r>
              <a:rPr lang="en-US" dirty="0" smtClean="0"/>
              <a:t>]</a:t>
            </a:r>
          </a:p>
          <a:p>
            <a:r>
              <a:rPr lang="en-US" dirty="0" err="1" smtClean="0"/>
              <a:t>Bachrach</a:t>
            </a:r>
            <a:r>
              <a:rPr lang="en-US" dirty="0" smtClean="0"/>
              <a:t> S, Fisher J, Parks JS. An outbreak of vitamin D deficiency rickets in a susceptible population. Pediatrics. 1979;64(6):871–7. [</a:t>
            </a:r>
            <a:r>
              <a:rPr lang="en-US" dirty="0" smtClean="0">
                <a:hlinkClick r:id="rId69"/>
              </a:rPr>
              <a:t>PubMed: 574626</a:t>
            </a:r>
            <a:r>
              <a:rPr lang="en-US" dirty="0" smtClean="0"/>
              <a:t>]</a:t>
            </a:r>
          </a:p>
          <a:p>
            <a:r>
              <a:rPr lang="en-US" dirty="0" err="1" smtClean="0"/>
              <a:t>Bao</a:t>
            </a:r>
            <a:r>
              <a:rPr lang="en-US" dirty="0" smtClean="0"/>
              <a:t> BY, Yao J, Lee YF. 1alpha, 25-dihydroxyvitamin D</a:t>
            </a:r>
            <a:r>
              <a:rPr lang="en-US" baseline="-25000" dirty="0" smtClean="0"/>
              <a:t>3</a:t>
            </a:r>
            <a:r>
              <a:rPr lang="en-US" dirty="0" smtClean="0"/>
              <a:t> suppresses interleukin-8-mediated prostate cancer cell angiogenesis. Carcinogenesis. 2006;27(9):1883–93. [</a:t>
            </a:r>
            <a:r>
              <a:rPr lang="en-US" dirty="0" smtClean="0">
                <a:hlinkClick r:id="rId70"/>
              </a:rPr>
              <a:t>PubMed: 16624828</a:t>
            </a:r>
            <a:r>
              <a:rPr lang="en-US" dirty="0" smtClean="0"/>
              <a:t>]</a:t>
            </a:r>
          </a:p>
          <a:p>
            <a:r>
              <a:rPr lang="en-US" dirty="0" smtClean="0"/>
              <a:t>Beer TM, </a:t>
            </a:r>
            <a:r>
              <a:rPr lang="en-US" dirty="0" err="1" smtClean="0"/>
              <a:t>Myrthue</a:t>
            </a:r>
            <a:r>
              <a:rPr lang="en-US" dirty="0" smtClean="0"/>
              <a:t> A. Calcitriol in cancer treatment: from the lab to the clinic. </a:t>
            </a:r>
            <a:r>
              <a:rPr lang="en-US" dirty="0" err="1" smtClean="0"/>
              <a:t>Moleecular</a:t>
            </a:r>
            <a:r>
              <a:rPr lang="en-US" dirty="0" smtClean="0"/>
              <a:t> Cancer Therapy. 2004;3(3):373–81. [</a:t>
            </a:r>
            <a:r>
              <a:rPr lang="en-US" dirty="0" smtClean="0">
                <a:hlinkClick r:id="rId71"/>
              </a:rPr>
              <a:t>PubMed: 15026558</a:t>
            </a:r>
            <a:r>
              <a:rPr lang="en-US" dirty="0" smtClean="0"/>
              <a:t>]</a:t>
            </a:r>
          </a:p>
          <a:p>
            <a:r>
              <a:rPr lang="en-US" dirty="0" err="1" smtClean="0"/>
              <a:t>Belsey</a:t>
            </a:r>
            <a:r>
              <a:rPr lang="en-US" dirty="0" smtClean="0"/>
              <a:t> R, Deluca HF, Potts JT Jr. Competitive binding assay for vitamin D and 25-OH vitamin D. Journal of Clinical Endocrinology and Metabolism. 1971;33(3):554–7. [</a:t>
            </a:r>
            <a:r>
              <a:rPr lang="en-US" dirty="0" smtClean="0">
                <a:hlinkClick r:id="rId72"/>
              </a:rPr>
              <a:t>PubMed: 4328344</a:t>
            </a:r>
            <a:r>
              <a:rPr lang="en-US" dirty="0" smtClean="0"/>
              <a:t>]</a:t>
            </a:r>
          </a:p>
          <a:p>
            <a:r>
              <a:rPr lang="en-US" dirty="0" err="1" smtClean="0"/>
              <a:t>Bergwitz</a:t>
            </a:r>
            <a:r>
              <a:rPr lang="en-US" dirty="0" smtClean="0"/>
              <a:t> C, </a:t>
            </a:r>
            <a:r>
              <a:rPr lang="en-US" dirty="0" err="1" smtClean="0"/>
              <a:t>Juppner</a:t>
            </a:r>
            <a:r>
              <a:rPr lang="en-US" dirty="0" smtClean="0"/>
              <a:t> H. Regulation of phosphate homeostasis by PTH, vitamin D, and FGF23. Annual Review of Medicine. 2010;61:91–104. [</a:t>
            </a:r>
            <a:r>
              <a:rPr lang="en-US" dirty="0" smtClean="0">
                <a:hlinkClick r:id="rId73"/>
              </a:rPr>
              <a:t>PMC free article: PMC4777331</a:t>
            </a:r>
            <a:r>
              <a:rPr lang="en-US" dirty="0" smtClean="0"/>
              <a:t>] [</a:t>
            </a:r>
            <a:r>
              <a:rPr lang="en-US" dirty="0" smtClean="0">
                <a:hlinkClick r:id="rId74"/>
              </a:rPr>
              <a:t>PubMed: 20059333</a:t>
            </a:r>
            <a:r>
              <a:rPr lang="en-US" dirty="0" smtClean="0"/>
              <a:t>]</a:t>
            </a:r>
          </a:p>
          <a:p>
            <a:r>
              <a:rPr lang="en-US" dirty="0" smtClean="0"/>
              <a:t>Berry JL, Webb AR, </a:t>
            </a:r>
            <a:r>
              <a:rPr lang="en-US" dirty="0" err="1" smtClean="0"/>
              <a:t>Kift</a:t>
            </a:r>
            <a:r>
              <a:rPr lang="en-US" dirty="0" smtClean="0"/>
              <a:t> R, Durkin M, Vail A, O'Brien SJ, Rhodes LE. Should we, in the U.K. be taking vitamin D supplements during the winter?. Presented at 14th Workshop on Vitamin D; October 4-8, 2009; </a:t>
            </a:r>
            <a:r>
              <a:rPr lang="en-US" dirty="0" err="1" smtClean="0"/>
              <a:t>Brugge</a:t>
            </a:r>
            <a:r>
              <a:rPr lang="en-US" dirty="0" smtClean="0"/>
              <a:t>, Belgium. 2009. </a:t>
            </a:r>
          </a:p>
          <a:p>
            <a:r>
              <a:rPr lang="en-US" dirty="0" err="1" smtClean="0"/>
              <a:t>Bises</a:t>
            </a:r>
            <a:r>
              <a:rPr lang="en-US" dirty="0" smtClean="0"/>
              <a:t> G, </a:t>
            </a:r>
            <a:r>
              <a:rPr lang="en-US" dirty="0" err="1" smtClean="0"/>
              <a:t>Kallay</a:t>
            </a:r>
            <a:r>
              <a:rPr lang="en-US" dirty="0" smtClean="0"/>
              <a:t> E, Weiland T, </a:t>
            </a:r>
            <a:r>
              <a:rPr lang="en-US" dirty="0" err="1" smtClean="0"/>
              <a:t>Wrba</a:t>
            </a:r>
            <a:r>
              <a:rPr lang="en-US" dirty="0" smtClean="0"/>
              <a:t> F, </a:t>
            </a:r>
            <a:r>
              <a:rPr lang="en-US" dirty="0" err="1" smtClean="0"/>
              <a:t>Wenzl</a:t>
            </a:r>
            <a:r>
              <a:rPr lang="en-US" dirty="0" smtClean="0"/>
              <a:t> E, Bonner E, </a:t>
            </a:r>
            <a:r>
              <a:rPr lang="en-US" dirty="0" err="1" smtClean="0"/>
              <a:t>Kriwanek</a:t>
            </a:r>
            <a:r>
              <a:rPr lang="en-US" dirty="0" smtClean="0"/>
              <a:t> S, </a:t>
            </a:r>
            <a:r>
              <a:rPr lang="en-US" dirty="0" err="1" smtClean="0"/>
              <a:t>Obrist</a:t>
            </a:r>
            <a:r>
              <a:rPr lang="en-US" dirty="0" smtClean="0"/>
              <a:t> P, Cross HS. 25-hydroxyvitamin D</a:t>
            </a:r>
            <a:r>
              <a:rPr lang="en-US" baseline="-25000" dirty="0" smtClean="0"/>
              <a:t>3</a:t>
            </a:r>
            <a:r>
              <a:rPr lang="en-US" dirty="0" smtClean="0"/>
              <a:t>-1alpha-hydroxylase expression in normal and malignant human colon. Journal of </a:t>
            </a:r>
            <a:r>
              <a:rPr lang="en-US" dirty="0" err="1" smtClean="0"/>
              <a:t>Histochemistry</a:t>
            </a:r>
            <a:r>
              <a:rPr lang="en-US" dirty="0" smtClean="0"/>
              <a:t> and </a:t>
            </a:r>
            <a:r>
              <a:rPr lang="en-US" dirty="0" err="1" smtClean="0"/>
              <a:t>Cytochemistry</a:t>
            </a:r>
            <a:r>
              <a:rPr lang="en-US" dirty="0" smtClean="0"/>
              <a:t>. 2004;52(7):985–9. [</a:t>
            </a:r>
            <a:r>
              <a:rPr lang="en-US" dirty="0" smtClean="0">
                <a:hlinkClick r:id="rId75"/>
              </a:rPr>
              <a:t>PubMed: 15208365</a:t>
            </a:r>
            <a:r>
              <a:rPr lang="en-US" dirty="0" smtClean="0"/>
              <a:t>]</a:t>
            </a:r>
          </a:p>
          <a:p>
            <a:r>
              <a:rPr lang="en-US" dirty="0" err="1" smtClean="0"/>
              <a:t>Blomstrand</a:t>
            </a:r>
            <a:r>
              <a:rPr lang="en-US" dirty="0" smtClean="0"/>
              <a:t> R, </a:t>
            </a:r>
            <a:r>
              <a:rPr lang="en-US" dirty="0" err="1" smtClean="0"/>
              <a:t>Forsgren</a:t>
            </a:r>
            <a:r>
              <a:rPr lang="en-US" dirty="0" smtClean="0"/>
              <a:t> L. Intestinal absorption and esterification of vitamin D</a:t>
            </a:r>
            <a:r>
              <a:rPr lang="en-US" baseline="-25000" dirty="0" smtClean="0"/>
              <a:t>3</a:t>
            </a:r>
            <a:r>
              <a:rPr lang="en-US" dirty="0" smtClean="0"/>
              <a:t>-1,2-3H in man. </a:t>
            </a:r>
            <a:r>
              <a:rPr lang="en-US" dirty="0" err="1" smtClean="0"/>
              <a:t>Acta</a:t>
            </a:r>
            <a:r>
              <a:rPr lang="en-US" dirty="0" smtClean="0"/>
              <a:t> </a:t>
            </a:r>
            <a:r>
              <a:rPr lang="en-US" dirty="0" err="1" smtClean="0"/>
              <a:t>Chemica</a:t>
            </a:r>
            <a:r>
              <a:rPr lang="en-US" dirty="0" smtClean="0"/>
              <a:t> </a:t>
            </a:r>
            <a:r>
              <a:rPr lang="en-US" dirty="0" err="1" smtClean="0"/>
              <a:t>Scandinavica</a:t>
            </a:r>
            <a:r>
              <a:rPr lang="en-US" dirty="0" smtClean="0"/>
              <a:t>. 1967;21(6):1662–3. [</a:t>
            </a:r>
            <a:r>
              <a:rPr lang="en-US" dirty="0" smtClean="0">
                <a:hlinkClick r:id="rId76"/>
              </a:rPr>
              <a:t>PubMed: 4293764</a:t>
            </a:r>
            <a:r>
              <a:rPr lang="en-US" dirty="0" smtClean="0"/>
              <a:t>]</a:t>
            </a:r>
          </a:p>
          <a:p>
            <a:r>
              <a:rPr lang="en-US" dirty="0" smtClean="0"/>
              <a:t>Blum M, </a:t>
            </a:r>
            <a:r>
              <a:rPr lang="en-US" dirty="0" err="1" smtClean="0"/>
              <a:t>Dallal</a:t>
            </a:r>
            <a:r>
              <a:rPr lang="en-US" dirty="0" smtClean="0"/>
              <a:t> GE, Dawson-Hughes B. Body size and serum 25 </a:t>
            </a:r>
            <a:r>
              <a:rPr lang="en-US" dirty="0" err="1" smtClean="0"/>
              <a:t>hydroxy</a:t>
            </a:r>
            <a:r>
              <a:rPr lang="en-US" dirty="0" smtClean="0"/>
              <a:t> vitamin D response to oral supplements in healthy older adults. Journal of the American College of Nutrition. 2008;27(2):274–9. [</a:t>
            </a:r>
            <a:r>
              <a:rPr lang="en-US" dirty="0" smtClean="0">
                <a:hlinkClick r:id="rId77"/>
              </a:rPr>
              <a:t>PMC free article: PMC2729752</a:t>
            </a:r>
            <a:r>
              <a:rPr lang="en-US" dirty="0" smtClean="0"/>
              <a:t>] [</a:t>
            </a:r>
            <a:r>
              <a:rPr lang="en-US" dirty="0" smtClean="0">
                <a:hlinkClick r:id="rId78"/>
              </a:rPr>
              <a:t>PubMed: 18689559</a:t>
            </a:r>
            <a:r>
              <a:rPr lang="en-US" dirty="0" smtClean="0"/>
              <a:t>]</a:t>
            </a:r>
          </a:p>
          <a:p>
            <a:r>
              <a:rPr lang="en-US" dirty="0" smtClean="0"/>
              <a:t>Blunt JW, DeLuca HF, </a:t>
            </a:r>
            <a:r>
              <a:rPr lang="en-US" dirty="0" err="1" smtClean="0"/>
              <a:t>Schnoes</a:t>
            </a:r>
            <a:r>
              <a:rPr lang="en-US" dirty="0" smtClean="0"/>
              <a:t> HK. 25-hydroxycholecalciferol. A biologically active metabolite of vitamin D3. Biochemistry. 1968;7(10):3317–22. [</a:t>
            </a:r>
            <a:r>
              <a:rPr lang="en-US" dirty="0" smtClean="0">
                <a:hlinkClick r:id="rId79"/>
              </a:rPr>
              <a:t>PubMed: 4300699</a:t>
            </a:r>
            <a:r>
              <a:rPr lang="en-US" dirty="0" smtClean="0"/>
              <a:t>]</a:t>
            </a:r>
          </a:p>
          <a:p>
            <a:r>
              <a:rPr lang="en-US" dirty="0" err="1" smtClean="0"/>
              <a:t>Bogh</a:t>
            </a:r>
            <a:r>
              <a:rPr lang="en-US" dirty="0" smtClean="0"/>
              <a:t> MK, </a:t>
            </a:r>
            <a:r>
              <a:rPr lang="en-US" dirty="0" err="1" smtClean="0"/>
              <a:t>Schmedes</a:t>
            </a:r>
            <a:r>
              <a:rPr lang="en-US" dirty="0" smtClean="0"/>
              <a:t> AV, </a:t>
            </a:r>
            <a:r>
              <a:rPr lang="en-US" dirty="0" err="1" smtClean="0"/>
              <a:t>Philipsen</a:t>
            </a:r>
            <a:r>
              <a:rPr lang="en-US" dirty="0" smtClean="0"/>
              <a:t> PA, </a:t>
            </a:r>
            <a:r>
              <a:rPr lang="en-US" dirty="0" err="1" smtClean="0"/>
              <a:t>Thieden</a:t>
            </a:r>
            <a:r>
              <a:rPr lang="en-US" dirty="0" smtClean="0"/>
              <a:t> E, </a:t>
            </a:r>
            <a:r>
              <a:rPr lang="en-US" dirty="0" err="1" smtClean="0"/>
              <a:t>Wulf</a:t>
            </a:r>
            <a:r>
              <a:rPr lang="en-US" dirty="0" smtClean="0"/>
              <a:t> HC. Vitamin D production after UVB exposure depends on baseline vitamin D and total cholesterol but not on skin pigmentation. Journal of Investigative Dermatology. 2010;130(2):546–53. [</a:t>
            </a:r>
            <a:r>
              <a:rPr lang="en-US" dirty="0" smtClean="0">
                <a:hlinkClick r:id="rId80"/>
              </a:rPr>
              <a:t>PubMed: 19812604</a:t>
            </a:r>
            <a:r>
              <a:rPr lang="en-US" dirty="0" smtClean="0"/>
              <a:t>]</a:t>
            </a:r>
          </a:p>
          <a:p>
            <a:r>
              <a:rPr lang="en-US" dirty="0" smtClean="0"/>
              <a:t>Brannon PM, </a:t>
            </a:r>
            <a:r>
              <a:rPr lang="en-US" dirty="0" err="1" smtClean="0"/>
              <a:t>Yetley</a:t>
            </a:r>
            <a:r>
              <a:rPr lang="en-US" dirty="0" smtClean="0"/>
              <a:t> EA, Bailey RL, </a:t>
            </a:r>
            <a:r>
              <a:rPr lang="en-US" dirty="0" err="1" smtClean="0"/>
              <a:t>Picciano</a:t>
            </a:r>
            <a:r>
              <a:rPr lang="en-US" dirty="0" smtClean="0"/>
              <a:t> MF. Vitamin D and health in the 21st century: an update. Proceedings of a conference held September 2007 in Bethesda, Maryland, USA. American Journal of Clinical Nutrition. 2008;88(2):483S–592S. [</a:t>
            </a:r>
            <a:r>
              <a:rPr lang="en-US" dirty="0" smtClean="0">
                <a:hlinkClick r:id="rId81"/>
              </a:rPr>
              <a:t>PubMed: 18689388</a:t>
            </a:r>
            <a:r>
              <a:rPr lang="en-US" dirty="0" smtClean="0"/>
              <a:t>]</a:t>
            </a:r>
          </a:p>
          <a:p>
            <a:r>
              <a:rPr lang="en-US" dirty="0" err="1" smtClean="0"/>
              <a:t>Brommage</a:t>
            </a:r>
            <a:r>
              <a:rPr lang="en-US" dirty="0" smtClean="0"/>
              <a:t> R, DeLuca HF. Evidence that 1,25-dihydroxyvitamin D</a:t>
            </a:r>
            <a:r>
              <a:rPr lang="en-US" baseline="-25000" dirty="0" smtClean="0"/>
              <a:t>3</a:t>
            </a:r>
            <a:r>
              <a:rPr lang="en-US" dirty="0" smtClean="0"/>
              <a:t> is the physiologically active metabolite of vitamin D</a:t>
            </a:r>
            <a:r>
              <a:rPr lang="en-US" baseline="-25000" dirty="0" smtClean="0"/>
              <a:t>3</a:t>
            </a:r>
            <a:r>
              <a:rPr lang="en-US" dirty="0" smtClean="0"/>
              <a:t>. Endocrine Reviews. 1985;6(4):491–511. [</a:t>
            </a:r>
            <a:r>
              <a:rPr lang="en-US" dirty="0" smtClean="0">
                <a:hlinkClick r:id="rId82"/>
              </a:rPr>
              <a:t>PubMed: 3000754</a:t>
            </a:r>
            <a:r>
              <a:rPr lang="en-US" dirty="0" smtClean="0"/>
              <a:t>]</a:t>
            </a:r>
          </a:p>
          <a:p>
            <a:r>
              <a:rPr lang="en-US" dirty="0" smtClean="0"/>
              <a:t>Bruno C, </a:t>
            </a:r>
            <a:r>
              <a:rPr lang="en-US" dirty="0" err="1" smtClean="0"/>
              <a:t>Fulford</a:t>
            </a:r>
            <a:r>
              <a:rPr lang="en-US" dirty="0" smtClean="0"/>
              <a:t> AD, Potts JR, McClintock R, Jones R, </a:t>
            </a:r>
            <a:r>
              <a:rPr lang="en-US" dirty="0" err="1" smtClean="0"/>
              <a:t>Cacucci</a:t>
            </a:r>
            <a:r>
              <a:rPr lang="en-US" dirty="0" smtClean="0"/>
              <a:t> BM, Gupta CE, Peacock M, </a:t>
            </a:r>
            <a:r>
              <a:rPr lang="en-US" dirty="0" err="1" smtClean="0"/>
              <a:t>Considine</a:t>
            </a:r>
            <a:r>
              <a:rPr lang="en-US" dirty="0" smtClean="0"/>
              <a:t> RV. Serum markers of bone turnover are increased at six and 18 months after Roux-</a:t>
            </a:r>
            <a:r>
              <a:rPr lang="en-US" dirty="0" err="1" smtClean="0"/>
              <a:t>en</a:t>
            </a:r>
            <a:r>
              <a:rPr lang="en-US" dirty="0" smtClean="0"/>
              <a:t>-Y bariatric surgery: correlation with the reduction in leptin. Journal of Clinical Endocrinology and Metabolism. 2010;95(1):159–66. [</a:t>
            </a:r>
            <a:r>
              <a:rPr lang="en-US" dirty="0" smtClean="0">
                <a:hlinkClick r:id="rId83"/>
              </a:rPr>
              <a:t>PMC free article: PMC2805478</a:t>
            </a:r>
            <a:r>
              <a:rPr lang="en-US" dirty="0" smtClean="0"/>
              <a:t>] [</a:t>
            </a:r>
            <a:r>
              <a:rPr lang="en-US" dirty="0" smtClean="0">
                <a:hlinkClick r:id="rId84"/>
              </a:rPr>
              <a:t>PubMed: 19858320</a:t>
            </a:r>
            <a:r>
              <a:rPr lang="en-US" dirty="0" smtClean="0"/>
              <a:t>]</a:t>
            </a:r>
          </a:p>
          <a:p>
            <a:r>
              <a:rPr lang="en-US" dirty="0" err="1" smtClean="0"/>
              <a:t>Byrdwell</a:t>
            </a:r>
            <a:r>
              <a:rPr lang="en-US" dirty="0" smtClean="0"/>
              <a:t> WC. Analysis of vitamin D in food control materials and fortified foods. Presented at the Committee to Review Dietary Reference Intakes for Vitamin D and Calcium Information-gathering Workshop; March 26, 2009; Washington, DC. 2009. </a:t>
            </a:r>
          </a:p>
          <a:p>
            <a:r>
              <a:rPr lang="en-US" dirty="0" smtClean="0"/>
              <a:t>Campbell MJ, </a:t>
            </a:r>
            <a:r>
              <a:rPr lang="en-US" dirty="0" err="1" smtClean="0"/>
              <a:t>Elstner</a:t>
            </a:r>
            <a:r>
              <a:rPr lang="en-US" dirty="0" smtClean="0"/>
              <a:t> E, Holden S, </a:t>
            </a:r>
            <a:r>
              <a:rPr lang="en-US" dirty="0" err="1" smtClean="0"/>
              <a:t>Uskokovic</a:t>
            </a:r>
            <a:r>
              <a:rPr lang="en-US" dirty="0" smtClean="0"/>
              <a:t> M, </a:t>
            </a:r>
            <a:r>
              <a:rPr lang="en-US" dirty="0" err="1" smtClean="0"/>
              <a:t>Koeffler</a:t>
            </a:r>
            <a:r>
              <a:rPr lang="en-US" dirty="0" smtClean="0"/>
              <a:t> HP. Inhibition of proliferation of prostate cancer cells by a 19-nor-hexafluoride vitamin D</a:t>
            </a:r>
            <a:r>
              <a:rPr lang="en-US" baseline="-25000" dirty="0" smtClean="0"/>
              <a:t>3</a:t>
            </a:r>
            <a:r>
              <a:rPr lang="en-US" dirty="0" smtClean="0"/>
              <a:t> analogue involves the induction of p21waf1, p27kip1 and E-cadherin. Journal of Molecular Endocrinology. 1997;19(1):15–27. [</a:t>
            </a:r>
            <a:r>
              <a:rPr lang="en-US" dirty="0" smtClean="0">
                <a:hlinkClick r:id="rId85"/>
              </a:rPr>
              <a:t>PubMed: 9278857</a:t>
            </a:r>
            <a:r>
              <a:rPr lang="en-US" dirty="0" smtClean="0"/>
              <a:t>]</a:t>
            </a:r>
          </a:p>
          <a:p>
            <a:r>
              <a:rPr lang="en-US" dirty="0" smtClean="0"/>
              <a:t>Carter GD, Carter R, Jones J, Berry J. How accurate are assays for 25-hydroxyvitamin D? Data from the international vitamin D external quality assessment scheme. Clinical Chemistry. 2004;50(11):2195–7. [</a:t>
            </a:r>
            <a:r>
              <a:rPr lang="en-US" dirty="0" smtClean="0">
                <a:hlinkClick r:id="rId86"/>
              </a:rPr>
              <a:t>PubMed: 15375018</a:t>
            </a:r>
            <a:r>
              <a:rPr lang="en-US" dirty="0" smtClean="0"/>
              <a:t>]</a:t>
            </a:r>
          </a:p>
          <a:p>
            <a:r>
              <a:rPr lang="en-US" dirty="0" smtClean="0"/>
              <a:t>Carter GD. 25-hydroxyvitamin D assays: the quest for accuracy. Clinical Chemistry. 2009;55(7):1300–2. [</a:t>
            </a:r>
            <a:r>
              <a:rPr lang="en-US" dirty="0" smtClean="0">
                <a:hlinkClick r:id="rId87"/>
              </a:rPr>
              <a:t>PubMed: 19423731</a:t>
            </a:r>
            <a:r>
              <a:rPr lang="en-US" dirty="0" smtClean="0"/>
              <a:t>]</a:t>
            </a:r>
          </a:p>
          <a:p>
            <a:r>
              <a:rPr lang="en-US" dirty="0" smtClean="0"/>
              <a:t>Carter GD, Jones JC. Use of a common standard improves the performance of liquid chromatography-tandem mass spectrometry methods for serum 25-hydroxyvitamin-D. Annals of Clinical Biochemistry. 2009;46(Pt 1):79–81. [</a:t>
            </a:r>
            <a:r>
              <a:rPr lang="en-US" dirty="0" smtClean="0">
                <a:hlinkClick r:id="rId88"/>
              </a:rPr>
              <a:t>PubMed: 19103962</a:t>
            </a:r>
            <a:r>
              <a:rPr lang="en-US" dirty="0" smtClean="0"/>
              <a:t>]</a:t>
            </a:r>
          </a:p>
          <a:p>
            <a:r>
              <a:rPr lang="en-US" dirty="0" smtClean="0"/>
              <a:t>Carter GD, Berry JL, Gunter E, Jones G, Jones JC, Makin HL, Sufi S, Wheeler MJ. Proficiency testing of 25-hydroxyvitamin D (25-OHD) assays. Journal of Steroid Biochemistry and Molecular Biology. 2010;121(1-2):176–9. [</a:t>
            </a:r>
            <a:r>
              <a:rPr lang="en-US" dirty="0" smtClean="0">
                <a:hlinkClick r:id="rId89"/>
              </a:rPr>
              <a:t>PubMed: 20302938</a:t>
            </a:r>
            <a:r>
              <a:rPr lang="en-US" dirty="0" smtClean="0"/>
              <a:t>]</a:t>
            </a:r>
          </a:p>
          <a:p>
            <a:r>
              <a:rPr lang="en-US" dirty="0" smtClean="0"/>
              <a:t>Cashman KD, Hill TR, Lucey AJ, Taylor N, </a:t>
            </a:r>
            <a:r>
              <a:rPr lang="en-US" dirty="0" err="1" smtClean="0"/>
              <a:t>Seamans</a:t>
            </a:r>
            <a:r>
              <a:rPr lang="en-US" dirty="0" smtClean="0"/>
              <a:t> KM, </a:t>
            </a:r>
            <a:r>
              <a:rPr lang="en-US" dirty="0" err="1" smtClean="0"/>
              <a:t>Muldowney</a:t>
            </a:r>
            <a:r>
              <a:rPr lang="en-US" dirty="0" smtClean="0"/>
              <a:t> S, Fitzgerald AP, Flynn A, Barnes MS, </a:t>
            </a:r>
            <a:r>
              <a:rPr lang="en-US" dirty="0" err="1" smtClean="0"/>
              <a:t>Horigan</a:t>
            </a:r>
            <a:r>
              <a:rPr lang="en-US" dirty="0" smtClean="0"/>
              <a:t> G, Bonham MP, Duffy EM, Strain JJ, Wallace JM, Kiely M. Estimation of the dietary requirement for vitamin D in healthy adults. American Journal of Clinical Nutrition. 2008;88(6):1535–42. [</a:t>
            </a:r>
            <a:r>
              <a:rPr lang="en-US" dirty="0" smtClean="0">
                <a:hlinkClick r:id="rId90"/>
              </a:rPr>
              <a:t>PubMed: 19064513</a:t>
            </a:r>
            <a:r>
              <a:rPr lang="en-US" dirty="0" smtClean="0"/>
              <a:t>]</a:t>
            </a:r>
          </a:p>
          <a:p>
            <a:r>
              <a:rPr lang="en-US" dirty="0" smtClean="0"/>
              <a:t>Cashman KD, Wallace JM, </a:t>
            </a:r>
            <a:r>
              <a:rPr lang="en-US" dirty="0" err="1" smtClean="0"/>
              <a:t>Horigan</a:t>
            </a:r>
            <a:r>
              <a:rPr lang="en-US" dirty="0" smtClean="0"/>
              <a:t> G, Hill TR, Barnes MS, Lucey AJ, Bonham MP, Taylor N, Duffy EM, </a:t>
            </a:r>
            <a:r>
              <a:rPr lang="en-US" dirty="0" err="1" smtClean="0"/>
              <a:t>Seamans</a:t>
            </a:r>
            <a:r>
              <a:rPr lang="en-US" dirty="0" smtClean="0"/>
              <a:t> K, </a:t>
            </a:r>
            <a:r>
              <a:rPr lang="en-US" dirty="0" err="1" smtClean="0"/>
              <a:t>Muldowney</a:t>
            </a:r>
            <a:r>
              <a:rPr lang="en-US" dirty="0" smtClean="0"/>
              <a:t> S, Fitzgerald AP, Flynn A, Strain JJ, Kiely M. Estimation of the dietary requirement for vitamin D in free-living adults ≥64 y of age. American Journal of Clinical Nutrition. 2009;89(5):1366–74. [</a:t>
            </a:r>
            <a:r>
              <a:rPr lang="en-US" dirty="0" smtClean="0">
                <a:hlinkClick r:id="rId91"/>
              </a:rPr>
              <a:t>PubMed: 19297462</a:t>
            </a:r>
            <a:r>
              <a:rPr lang="en-US" dirty="0" smtClean="0"/>
              <a:t>]</a:t>
            </a:r>
          </a:p>
          <a:p>
            <a:r>
              <a:rPr lang="en-US" dirty="0" err="1" smtClean="0"/>
              <a:t>Chel</a:t>
            </a:r>
            <a:r>
              <a:rPr lang="en-US" dirty="0" smtClean="0"/>
              <a:t> V, </a:t>
            </a:r>
            <a:r>
              <a:rPr lang="en-US" dirty="0" err="1" smtClean="0"/>
              <a:t>Wijnhoven</a:t>
            </a:r>
            <a:r>
              <a:rPr lang="en-US" dirty="0" smtClean="0"/>
              <a:t> HA, Smit JH, </a:t>
            </a:r>
            <a:r>
              <a:rPr lang="en-US" dirty="0" err="1" smtClean="0"/>
              <a:t>Ooms</a:t>
            </a:r>
            <a:r>
              <a:rPr lang="en-US" dirty="0" smtClean="0"/>
              <a:t> M, Lips P. Efficacy of different doses and time intervals of oral vitamin D supplementation with or without calcium in elderly nursing home residents. Osteoporosis International. 2008;19(5):663–71. [</a:t>
            </a:r>
            <a:r>
              <a:rPr lang="en-US" dirty="0" smtClean="0">
                <a:hlinkClick r:id="rId92"/>
              </a:rPr>
              <a:t>PMC free article: PMC2277446</a:t>
            </a:r>
            <a:r>
              <a:rPr lang="en-US" dirty="0" smtClean="0"/>
              <a:t>] [</a:t>
            </a:r>
            <a:r>
              <a:rPr lang="en-US" dirty="0" smtClean="0">
                <a:hlinkClick r:id="rId93"/>
              </a:rPr>
              <a:t>PubMed: 17874029</a:t>
            </a:r>
            <a:r>
              <a:rPr lang="en-US" dirty="0" smtClean="0"/>
              <a:t>]</a:t>
            </a:r>
          </a:p>
          <a:p>
            <a:r>
              <a:rPr lang="en-US" dirty="0" smtClean="0"/>
              <a:t>Chen PS Jr, </a:t>
            </a:r>
            <a:r>
              <a:rPr lang="en-US" dirty="0" err="1" smtClean="0"/>
              <a:t>Bosmann</a:t>
            </a:r>
            <a:r>
              <a:rPr lang="en-US" dirty="0" smtClean="0"/>
              <a:t> HB. Effect of vitamins D2 and D3 on serum calcium and phosphorus in rachitic chicks. Journal of Nutrition. 1964;83:133–9. [</a:t>
            </a:r>
            <a:r>
              <a:rPr lang="en-US" dirty="0" smtClean="0">
                <a:hlinkClick r:id="rId94"/>
              </a:rPr>
              <a:t>PubMed: 14171311</a:t>
            </a:r>
            <a:r>
              <a:rPr lang="en-US" dirty="0" smtClean="0"/>
              <a:t>]</a:t>
            </a:r>
          </a:p>
          <a:p>
            <a:r>
              <a:rPr lang="en-US" dirty="0" smtClean="0"/>
              <a:t>Chen TC, Shao A, Heath H 3rd, </a:t>
            </a:r>
            <a:r>
              <a:rPr lang="en-US" dirty="0" err="1" smtClean="0"/>
              <a:t>Holick</a:t>
            </a:r>
            <a:r>
              <a:rPr lang="en-US" dirty="0" smtClean="0"/>
              <a:t> MF. An update on the vitamin D content of fortified milk from the United States and Canada. New England Journal of Medicine. 1993;329(20):1507. [</a:t>
            </a:r>
            <a:r>
              <a:rPr lang="en-US" dirty="0" smtClean="0">
                <a:hlinkClick r:id="rId95"/>
              </a:rPr>
              <a:t>PubMed: 8413473</a:t>
            </a:r>
            <a:r>
              <a:rPr lang="en-US" dirty="0" smtClean="0"/>
              <a:t>]</a:t>
            </a:r>
          </a:p>
          <a:p>
            <a:r>
              <a:rPr lang="en-US" dirty="0" smtClean="0"/>
              <a:t>Chen TC, </a:t>
            </a:r>
            <a:r>
              <a:rPr lang="en-US" dirty="0" err="1" smtClean="0"/>
              <a:t>Chimeh</a:t>
            </a:r>
            <a:r>
              <a:rPr lang="en-US" dirty="0" smtClean="0"/>
              <a:t> F, Lu Z, Mathieu J, Person KS, Zhang A, Kohn N, </a:t>
            </a:r>
            <a:r>
              <a:rPr lang="en-US" dirty="0" err="1" smtClean="0"/>
              <a:t>Martinello</a:t>
            </a:r>
            <a:r>
              <a:rPr lang="en-US" dirty="0" smtClean="0"/>
              <a:t> S, Berkowitz R, </a:t>
            </a:r>
            <a:r>
              <a:rPr lang="en-US" dirty="0" err="1" smtClean="0"/>
              <a:t>Holick</a:t>
            </a:r>
            <a:r>
              <a:rPr lang="en-US" dirty="0" smtClean="0"/>
              <a:t> MF. Factors that influence the cutaneous synthesis and dietary sources of vitamin D. Archives of Biochemistry and Biophysics. 2007;460(2):213–7. [</a:t>
            </a:r>
            <a:r>
              <a:rPr lang="en-US" dirty="0" smtClean="0">
                <a:hlinkClick r:id="rId96"/>
              </a:rPr>
              <a:t>PMC free article: PMC2698590</a:t>
            </a:r>
            <a:r>
              <a:rPr lang="en-US" dirty="0" smtClean="0"/>
              <a:t>] [</a:t>
            </a:r>
            <a:r>
              <a:rPr lang="en-US" dirty="0" smtClean="0">
                <a:hlinkClick r:id="rId97"/>
              </a:rPr>
              <a:t>PubMed: 17254541</a:t>
            </a:r>
            <a:r>
              <a:rPr lang="en-US" dirty="0" smtClean="0"/>
              <a:t>]</a:t>
            </a:r>
          </a:p>
          <a:p>
            <a:r>
              <a:rPr lang="en-US" dirty="0" smtClean="0"/>
              <a:t>Cheng JB, </a:t>
            </a:r>
            <a:r>
              <a:rPr lang="en-US" dirty="0" err="1" smtClean="0"/>
              <a:t>Motola</a:t>
            </a:r>
            <a:r>
              <a:rPr lang="en-US" dirty="0" smtClean="0"/>
              <a:t> DL, </a:t>
            </a:r>
            <a:r>
              <a:rPr lang="en-US" dirty="0" err="1" smtClean="0"/>
              <a:t>Mangelsdorf</a:t>
            </a:r>
            <a:r>
              <a:rPr lang="en-US" dirty="0" smtClean="0"/>
              <a:t> DJ, Russell DW. De-</a:t>
            </a:r>
            <a:r>
              <a:rPr lang="en-US" dirty="0" err="1" smtClean="0"/>
              <a:t>orphanization</a:t>
            </a:r>
            <a:r>
              <a:rPr lang="en-US" dirty="0" smtClean="0"/>
              <a:t> of cytochrome P450 2R1: a microsomal vitamin D 25-hydroxilase. Journal of Biological Chemistry. 2003;278(39):38084–93. [</a:t>
            </a:r>
            <a:r>
              <a:rPr lang="en-US" dirty="0" smtClean="0">
                <a:hlinkClick r:id="rId98"/>
              </a:rPr>
              <a:t>PMC free article: PMC4450819</a:t>
            </a:r>
            <a:r>
              <a:rPr lang="en-US" dirty="0" smtClean="0"/>
              <a:t>] [</a:t>
            </a:r>
            <a:r>
              <a:rPr lang="en-US" dirty="0" smtClean="0">
                <a:hlinkClick r:id="rId99"/>
              </a:rPr>
              <a:t>PubMed: 12867411</a:t>
            </a:r>
            <a:r>
              <a:rPr lang="en-US" dirty="0" smtClean="0"/>
              <a:t>]</a:t>
            </a:r>
          </a:p>
          <a:p>
            <a:r>
              <a:rPr lang="en-US" dirty="0" smtClean="0"/>
              <a:t>Christiansen C, </a:t>
            </a:r>
            <a:r>
              <a:rPr lang="en-US" dirty="0" err="1" smtClean="0"/>
              <a:t>Rodbro</a:t>
            </a:r>
            <a:r>
              <a:rPr lang="en-US" dirty="0" smtClean="0"/>
              <a:t> P, </a:t>
            </a:r>
            <a:r>
              <a:rPr lang="en-US" dirty="0" err="1" smtClean="0"/>
              <a:t>Munck</a:t>
            </a:r>
            <a:r>
              <a:rPr lang="en-US" dirty="0" smtClean="0"/>
              <a:t> O. Actions of vitamins D</a:t>
            </a:r>
            <a:r>
              <a:rPr lang="en-US" baseline="-25000" dirty="0" smtClean="0"/>
              <a:t>2</a:t>
            </a:r>
            <a:r>
              <a:rPr lang="en-US" dirty="0" smtClean="0"/>
              <a:t> and D</a:t>
            </a:r>
            <a:r>
              <a:rPr lang="en-US" baseline="-25000" dirty="0" smtClean="0"/>
              <a:t>3</a:t>
            </a:r>
            <a:r>
              <a:rPr lang="en-US" dirty="0" smtClean="0"/>
              <a:t> and 25-OHD</a:t>
            </a:r>
            <a:r>
              <a:rPr lang="en-US" baseline="-25000" dirty="0" smtClean="0"/>
              <a:t>3</a:t>
            </a:r>
            <a:r>
              <a:rPr lang="en-US" dirty="0" smtClean="0"/>
              <a:t> in anticonvulsant </a:t>
            </a:r>
            <a:r>
              <a:rPr lang="en-US" dirty="0" err="1" smtClean="0"/>
              <a:t>osteomalacia</a:t>
            </a:r>
            <a:r>
              <a:rPr lang="en-US" dirty="0" smtClean="0"/>
              <a:t>. British Medical Journal. 1975;2(5967):363–5. [</a:t>
            </a:r>
            <a:r>
              <a:rPr lang="en-US" dirty="0" smtClean="0">
                <a:hlinkClick r:id="rId100"/>
              </a:rPr>
              <a:t>PMC free article: PMC1673157</a:t>
            </a:r>
            <a:r>
              <a:rPr lang="en-US" dirty="0" smtClean="0"/>
              <a:t>] [</a:t>
            </a:r>
            <a:r>
              <a:rPr lang="en-US" dirty="0" smtClean="0">
                <a:hlinkClick r:id="rId101"/>
              </a:rPr>
              <a:t>PubMed: 165857</a:t>
            </a:r>
            <a:r>
              <a:rPr lang="en-US" dirty="0" smtClean="0"/>
              <a:t>]</a:t>
            </a:r>
          </a:p>
          <a:p>
            <a:r>
              <a:rPr lang="en-US" dirty="0" smtClean="0"/>
              <a:t>Chung M, Balk EM, </a:t>
            </a:r>
            <a:r>
              <a:rPr lang="en-US" dirty="0" err="1" smtClean="0"/>
              <a:t>Brendel</a:t>
            </a:r>
            <a:r>
              <a:rPr lang="en-US" dirty="0" smtClean="0"/>
              <a:t> M, </a:t>
            </a:r>
            <a:r>
              <a:rPr lang="en-US" dirty="0" err="1" smtClean="0"/>
              <a:t>Ip</a:t>
            </a:r>
            <a:r>
              <a:rPr lang="en-US" dirty="0" smtClean="0"/>
              <a:t> S, Lau J, Lee J, Lichtenstein A, Patel K, Raman G, </a:t>
            </a:r>
            <a:r>
              <a:rPr lang="en-US" dirty="0" err="1" smtClean="0"/>
              <a:t>Tatsioni</a:t>
            </a:r>
            <a:r>
              <a:rPr lang="en-US" dirty="0" smtClean="0"/>
              <a:t> A, </a:t>
            </a:r>
            <a:r>
              <a:rPr lang="en-US" dirty="0" err="1" smtClean="0"/>
              <a:t>Terasawa</a:t>
            </a:r>
            <a:r>
              <a:rPr lang="en-US" dirty="0" smtClean="0"/>
              <a:t> T, </a:t>
            </a:r>
            <a:r>
              <a:rPr lang="en-US" dirty="0" err="1" smtClean="0"/>
              <a:t>Trikalinos</a:t>
            </a:r>
            <a:r>
              <a:rPr lang="en-US" dirty="0" smtClean="0"/>
              <a:t> TA. Vitamin D and calcium: a systematic review of health outcomes, Evidence Report No. 183 (Prepared by the Tufts Evidence-based Practice Center under Contract No. HHSA 290-2007-10055-I.). Rockville, MD: Agency for Healthcare Research and Quality; 2009. AHRQ Publication No. 09-E015.</a:t>
            </a:r>
          </a:p>
          <a:p>
            <a:r>
              <a:rPr lang="en-US" dirty="0" smtClean="0"/>
              <a:t>Clements MR, Davies M, Fraser DR, </a:t>
            </a:r>
            <a:r>
              <a:rPr lang="en-US" dirty="0" err="1" smtClean="0"/>
              <a:t>Lumb</a:t>
            </a:r>
            <a:r>
              <a:rPr lang="en-US" dirty="0" smtClean="0"/>
              <a:t> GA, </a:t>
            </a:r>
            <a:r>
              <a:rPr lang="en-US" dirty="0" err="1" smtClean="0"/>
              <a:t>Mawer</a:t>
            </a:r>
            <a:r>
              <a:rPr lang="en-US" dirty="0" smtClean="0"/>
              <a:t> EB, Adams PH. Metabolic inactivation of vitamin D is enhanced in primary hyperparathyroidism. Clinical Science (London). 1987;73(6):659–64. [</a:t>
            </a:r>
            <a:r>
              <a:rPr lang="en-US" dirty="0" smtClean="0">
                <a:hlinkClick r:id="rId102"/>
              </a:rPr>
              <a:t>PubMed: 3690980</a:t>
            </a:r>
            <a:r>
              <a:rPr lang="en-US" dirty="0" smtClean="0"/>
              <a:t>]</a:t>
            </a:r>
          </a:p>
          <a:p>
            <a:r>
              <a:rPr lang="en-US" dirty="0" err="1" smtClean="0"/>
              <a:t>Compston</a:t>
            </a:r>
            <a:r>
              <a:rPr lang="en-US" dirty="0" smtClean="0"/>
              <a:t> JE, Merrett AL, Hammett FG, Magill P. Comparison of the appearance of </a:t>
            </a:r>
            <a:r>
              <a:rPr lang="en-US" dirty="0" err="1" smtClean="0"/>
              <a:t>radiolabelled</a:t>
            </a:r>
            <a:r>
              <a:rPr lang="en-US" dirty="0" smtClean="0"/>
              <a:t> vitamin D</a:t>
            </a:r>
            <a:r>
              <a:rPr lang="en-US" baseline="-25000" dirty="0" smtClean="0"/>
              <a:t>3</a:t>
            </a:r>
            <a:r>
              <a:rPr lang="en-US" dirty="0" smtClean="0"/>
              <a:t> and 25-hydroxy-vitamin D</a:t>
            </a:r>
            <a:r>
              <a:rPr lang="en-US" baseline="-25000" dirty="0" smtClean="0"/>
              <a:t>3</a:t>
            </a:r>
            <a:r>
              <a:rPr lang="en-US" dirty="0" smtClean="0"/>
              <a:t> in the chylomicron fraction of plasma after oral administration in man. Clinical Science (London). 1981;60(2):241–3. [</a:t>
            </a:r>
            <a:r>
              <a:rPr lang="en-US" dirty="0" smtClean="0">
                <a:hlinkClick r:id="rId103"/>
              </a:rPr>
              <a:t>PubMed: 6263539</a:t>
            </a:r>
            <a:r>
              <a:rPr lang="en-US" dirty="0" smtClean="0"/>
              <a:t>]</a:t>
            </a:r>
          </a:p>
          <a:p>
            <a:r>
              <a:rPr lang="en-US" dirty="0" err="1" smtClean="0"/>
              <a:t>Cranney</a:t>
            </a:r>
            <a:r>
              <a:rPr lang="en-US" dirty="0" smtClean="0"/>
              <a:t> A, Horsley T, O'Donnell S, </a:t>
            </a:r>
            <a:r>
              <a:rPr lang="en-US" dirty="0" err="1" smtClean="0"/>
              <a:t>Weiler</a:t>
            </a:r>
            <a:r>
              <a:rPr lang="en-US" dirty="0" smtClean="0"/>
              <a:t> HA, </a:t>
            </a:r>
            <a:r>
              <a:rPr lang="en-US" dirty="0" err="1" smtClean="0"/>
              <a:t>Puil</a:t>
            </a:r>
            <a:r>
              <a:rPr lang="en-US" dirty="0" smtClean="0"/>
              <a:t> L, </a:t>
            </a:r>
            <a:r>
              <a:rPr lang="en-US" dirty="0" err="1" smtClean="0"/>
              <a:t>Ooi</a:t>
            </a:r>
            <a:r>
              <a:rPr lang="en-US" dirty="0" smtClean="0"/>
              <a:t> DS, Atkinson SA, Ward LM, Moher D, Hanley DA, Fang M, </a:t>
            </a:r>
            <a:r>
              <a:rPr lang="en-US" dirty="0" err="1" smtClean="0"/>
              <a:t>Yazdi</a:t>
            </a:r>
            <a:r>
              <a:rPr lang="en-US" dirty="0" smtClean="0"/>
              <a:t> F, </a:t>
            </a:r>
            <a:r>
              <a:rPr lang="en-US" dirty="0" err="1" smtClean="0"/>
              <a:t>Garritty</a:t>
            </a:r>
            <a:r>
              <a:rPr lang="en-US" dirty="0" smtClean="0"/>
              <a:t> C, Sampson M, Barrowman N, </a:t>
            </a:r>
            <a:r>
              <a:rPr lang="en-US" dirty="0" err="1" smtClean="0"/>
              <a:t>Tsertsvadze</a:t>
            </a:r>
            <a:r>
              <a:rPr lang="en-US" dirty="0" smtClean="0"/>
              <a:t> A, </a:t>
            </a:r>
            <a:r>
              <a:rPr lang="en-US" dirty="0" err="1" smtClean="0"/>
              <a:t>Mamaladze</a:t>
            </a:r>
            <a:r>
              <a:rPr lang="en-US" dirty="0" smtClean="0"/>
              <a:t> V. Effectiveness and safety of vitamin D in relation to bone health, Evidence Report/Technology Assessment No. 158 (Prepared by the University of Ottawa Evidence-based Practice Center [UO-EPC] under Contract No. 290-02-0021). Rockville, MD: Agency for Healthcare Research and Quality; 2007. AHRQ Publication No. 07-E013.</a:t>
            </a:r>
          </a:p>
          <a:p>
            <a:r>
              <a:rPr lang="en-US" dirty="0" err="1" smtClean="0"/>
              <a:t>Cranney</a:t>
            </a:r>
            <a:r>
              <a:rPr lang="en-US" dirty="0" smtClean="0"/>
              <a:t> A, </a:t>
            </a:r>
            <a:r>
              <a:rPr lang="en-US" dirty="0" err="1" smtClean="0"/>
              <a:t>Weiler</a:t>
            </a:r>
            <a:r>
              <a:rPr lang="en-US" dirty="0" smtClean="0"/>
              <a:t> HA, O'Donnell S, </a:t>
            </a:r>
            <a:r>
              <a:rPr lang="en-US" dirty="0" err="1" smtClean="0"/>
              <a:t>Puil</a:t>
            </a:r>
            <a:r>
              <a:rPr lang="en-US" dirty="0" smtClean="0"/>
              <a:t> L. Summary of evidence-based review on vitamin D efficacy and safety in relation to bone health. American Journal of Clinical Nutrition. 2008;88(2):513S–9S. [</a:t>
            </a:r>
            <a:r>
              <a:rPr lang="en-US" dirty="0" smtClean="0">
                <a:hlinkClick r:id="rId104"/>
              </a:rPr>
              <a:t>PubMed: 18689393</a:t>
            </a:r>
            <a:r>
              <a:rPr lang="en-US" dirty="0" smtClean="0"/>
              <a:t>]</a:t>
            </a:r>
          </a:p>
          <a:p>
            <a:r>
              <a:rPr lang="en-US" dirty="0" smtClean="0"/>
              <a:t>Davis CD, </a:t>
            </a:r>
            <a:r>
              <a:rPr lang="en-US" dirty="0" err="1" smtClean="0"/>
              <a:t>Hartmuller</a:t>
            </a:r>
            <a:r>
              <a:rPr lang="en-US" dirty="0" smtClean="0"/>
              <a:t> V, Freedman DM, </a:t>
            </a:r>
            <a:r>
              <a:rPr lang="en-US" dirty="0" err="1" smtClean="0"/>
              <a:t>Hartge</a:t>
            </a:r>
            <a:r>
              <a:rPr lang="en-US" dirty="0" smtClean="0"/>
              <a:t> P, </a:t>
            </a:r>
            <a:r>
              <a:rPr lang="en-US" dirty="0" err="1" smtClean="0"/>
              <a:t>Picciano</a:t>
            </a:r>
            <a:r>
              <a:rPr lang="en-US" dirty="0" smtClean="0"/>
              <a:t> MF, Swanson CA, Milner JA. Vitamin D and cancer: current dilemmas and future needs. Nutrition Reviews. 2007;65(8 Pt 2):S71–4. [</a:t>
            </a:r>
            <a:r>
              <a:rPr lang="en-US" dirty="0" smtClean="0">
                <a:hlinkClick r:id="rId105"/>
              </a:rPr>
              <a:t>PubMed: 17867373</a:t>
            </a:r>
            <a:r>
              <a:rPr lang="en-US" dirty="0" smtClean="0"/>
              <a:t>]</a:t>
            </a:r>
          </a:p>
          <a:p>
            <a:r>
              <a:rPr lang="en-US" dirty="0" smtClean="0"/>
              <a:t>Davis CD. Vitamin D and cancer: current dilemmas and future research needs. American Journal of Clinical Nutrition. 2008;88(2):565S–9S. [</a:t>
            </a:r>
            <a:r>
              <a:rPr lang="en-US" dirty="0" smtClean="0">
                <a:hlinkClick r:id="rId106"/>
              </a:rPr>
              <a:t>PubMed: 18689403</a:t>
            </a:r>
            <a:r>
              <a:rPr lang="en-US" dirty="0" smtClean="0"/>
              <a:t>]</a:t>
            </a:r>
          </a:p>
          <a:p>
            <a:r>
              <a:rPr lang="en-US" dirty="0" err="1" smtClean="0"/>
              <a:t>Deeb</a:t>
            </a:r>
            <a:r>
              <a:rPr lang="en-US" dirty="0" smtClean="0"/>
              <a:t> KK, Trump DL, Johnson CS. Vitamin D </a:t>
            </a:r>
            <a:r>
              <a:rPr lang="en-US" dirty="0" err="1" smtClean="0"/>
              <a:t>signalling</a:t>
            </a:r>
            <a:r>
              <a:rPr lang="en-US" dirty="0" smtClean="0"/>
              <a:t> pathways in cancer: potential for anticancer therapeutics. Nature Reviews Cancer. 2007;7(9):684–700. [</a:t>
            </a:r>
            <a:r>
              <a:rPr lang="en-US" dirty="0" smtClean="0">
                <a:hlinkClick r:id="rId107"/>
              </a:rPr>
              <a:t>PubMed: 17721433</a:t>
            </a:r>
            <a:r>
              <a:rPr lang="en-US" dirty="0" smtClean="0"/>
              <a:t>]</a:t>
            </a:r>
          </a:p>
          <a:p>
            <a:r>
              <a:rPr lang="en-US" dirty="0" smtClean="0"/>
              <a:t>DeLuca HF. Vitamin D: the vitamin and the hormone. Federation Proceedings. 1974;33(11):2211–9. [</a:t>
            </a:r>
            <a:r>
              <a:rPr lang="en-US" dirty="0" smtClean="0">
                <a:hlinkClick r:id="rId108"/>
              </a:rPr>
              <a:t>PubMed: 4372106</a:t>
            </a:r>
            <a:r>
              <a:rPr lang="en-US" dirty="0" smtClean="0"/>
              <a:t>]</a:t>
            </a:r>
          </a:p>
          <a:p>
            <a:r>
              <a:rPr lang="en-US" dirty="0" smtClean="0"/>
              <a:t>Deluca HF. Vitamin D-resistant rickets. A prototype of nutritional management of a genetic disorder. Current Concepts in Nutrition. 1979;8:3–32. [</a:t>
            </a:r>
            <a:r>
              <a:rPr lang="en-US" dirty="0" smtClean="0">
                <a:hlinkClick r:id="rId109"/>
              </a:rPr>
              <a:t>PubMed: 230941</a:t>
            </a:r>
            <a:r>
              <a:rPr lang="en-US" dirty="0" smtClean="0"/>
              <a:t>]</a:t>
            </a:r>
          </a:p>
          <a:p>
            <a:r>
              <a:rPr lang="en-US" dirty="0" smtClean="0"/>
              <a:t>Deluca HF. The transformation of a vitamin into a hormone: the vitamin D story. Harvey lectures. 1979;75:333–79. [</a:t>
            </a:r>
            <a:r>
              <a:rPr lang="en-US" dirty="0" smtClean="0">
                <a:hlinkClick r:id="rId110"/>
              </a:rPr>
              <a:t>PubMed: 400608</a:t>
            </a:r>
            <a:r>
              <a:rPr lang="en-US" dirty="0" smtClean="0"/>
              <a:t>]</a:t>
            </a:r>
          </a:p>
          <a:p>
            <a:r>
              <a:rPr lang="en-US" dirty="0" smtClean="0"/>
              <a:t>DeLuca HF, </a:t>
            </a:r>
            <a:r>
              <a:rPr lang="en-US" dirty="0" err="1" smtClean="0"/>
              <a:t>Schnoes</a:t>
            </a:r>
            <a:r>
              <a:rPr lang="en-US" dirty="0" smtClean="0"/>
              <a:t> HK. Vitamin D: recent advances. Annual Review of Biochemistry. 1983;52:411–39. [</a:t>
            </a:r>
            <a:r>
              <a:rPr lang="en-US" dirty="0" smtClean="0">
                <a:hlinkClick r:id="rId111"/>
              </a:rPr>
              <a:t>PubMed: 6311080</a:t>
            </a:r>
            <a:r>
              <a:rPr lang="en-US" dirty="0" smtClean="0"/>
              <a:t>]</a:t>
            </a:r>
          </a:p>
          <a:p>
            <a:r>
              <a:rPr lang="en-US" dirty="0" smtClean="0"/>
              <a:t>DeLuca HF. The vitamin D story: a collaborative effort of basic science and clinical medicine. FASEB Journal. 1988;2(3):224–36. [</a:t>
            </a:r>
            <a:r>
              <a:rPr lang="en-US" dirty="0" smtClean="0">
                <a:hlinkClick r:id="rId112"/>
              </a:rPr>
              <a:t>PubMed: 3280376</a:t>
            </a:r>
            <a:r>
              <a:rPr lang="en-US" dirty="0" smtClean="0"/>
              <a:t>]</a:t>
            </a:r>
          </a:p>
          <a:p>
            <a:r>
              <a:rPr lang="en-US" dirty="0" smtClean="0"/>
              <a:t>DeLuca HF, </a:t>
            </a:r>
            <a:r>
              <a:rPr lang="en-US" dirty="0" err="1" smtClean="0"/>
              <a:t>Cantorna</a:t>
            </a:r>
            <a:r>
              <a:rPr lang="en-US" dirty="0" smtClean="0"/>
              <a:t> MT. Vitamin D: its role and uses in immunology. FASEB Journal. 2001;15(14):2579–85. [</a:t>
            </a:r>
            <a:r>
              <a:rPr lang="en-US" dirty="0" smtClean="0">
                <a:hlinkClick r:id="rId113"/>
              </a:rPr>
              <a:t>PubMed: 11726533</a:t>
            </a:r>
            <a:r>
              <a:rPr lang="en-US" dirty="0" smtClean="0"/>
              <a:t>]</a:t>
            </a:r>
          </a:p>
          <a:p>
            <a:r>
              <a:rPr lang="en-US" dirty="0" smtClean="0"/>
              <a:t>Deluca HF. Vitamin D toxicity. Paper prepared for the Committee to Review Dietary Reference Intakes for Vitamin D and Calcium; Washington, DC. 2009. </a:t>
            </a:r>
          </a:p>
          <a:p>
            <a:r>
              <a:rPr lang="en-US" dirty="0" err="1" smtClean="0"/>
              <a:t>DeLucia</a:t>
            </a:r>
            <a:r>
              <a:rPr lang="en-US" dirty="0" smtClean="0"/>
              <a:t> MC, </a:t>
            </a:r>
            <a:r>
              <a:rPr lang="en-US" dirty="0" err="1" smtClean="0"/>
              <a:t>Mitnick</a:t>
            </a:r>
            <a:r>
              <a:rPr lang="en-US" dirty="0" smtClean="0"/>
              <a:t> ME, Carpenter TO. Nutritional rickets with normal circulating 25-hydroxyvitamin D: a call for reexamining the role of dietary calcium intake in North American infants. Journal of Clinical Endocrinology and Metabolism. 2003;88(8):3539–45. [</a:t>
            </a:r>
            <a:r>
              <a:rPr lang="en-US" dirty="0" smtClean="0">
                <a:hlinkClick r:id="rId114"/>
              </a:rPr>
              <a:t>PubMed: 12915633</a:t>
            </a:r>
            <a:r>
              <a:rPr lang="en-US" dirty="0" smtClean="0"/>
              <a:t>]</a:t>
            </a:r>
          </a:p>
          <a:p>
            <a:r>
              <a:rPr lang="en-US" dirty="0" smtClean="0"/>
              <a:t>Diaz GD, </a:t>
            </a:r>
            <a:r>
              <a:rPr lang="en-US" dirty="0" err="1" smtClean="0"/>
              <a:t>Paraskeva</a:t>
            </a:r>
            <a:r>
              <a:rPr lang="en-US" dirty="0" smtClean="0"/>
              <a:t> C, Thomas MG, </a:t>
            </a:r>
            <a:r>
              <a:rPr lang="en-US" dirty="0" err="1" smtClean="0"/>
              <a:t>Binderup</a:t>
            </a:r>
            <a:r>
              <a:rPr lang="en-US" dirty="0" smtClean="0"/>
              <a:t> L, Hague A. Apoptosis is induced by the active metabolite of vitamin D</a:t>
            </a:r>
            <a:r>
              <a:rPr lang="en-US" baseline="-25000" dirty="0" smtClean="0"/>
              <a:t>3</a:t>
            </a:r>
            <a:r>
              <a:rPr lang="en-US" dirty="0" smtClean="0"/>
              <a:t> and its analogue EB1089 in colorectal adenoma and carcinoma cells: possible implications for prevention and therapy. Cancer Research. 2000;60(8):2304–12. [</a:t>
            </a:r>
            <a:r>
              <a:rPr lang="en-US" dirty="0" smtClean="0">
                <a:hlinkClick r:id="rId115"/>
              </a:rPr>
              <a:t>PubMed: 10786699</a:t>
            </a:r>
            <a:r>
              <a:rPr lang="en-US" dirty="0" smtClean="0"/>
              <a:t>]</a:t>
            </a:r>
          </a:p>
          <a:p>
            <a:r>
              <a:rPr lang="en-US" dirty="0" smtClean="0"/>
              <a:t>Diehl JW, Chiu MW. Effects of ambient sunlight and </a:t>
            </a:r>
            <a:r>
              <a:rPr lang="en-US" dirty="0" err="1" smtClean="0"/>
              <a:t>photoprotection</a:t>
            </a:r>
            <a:r>
              <a:rPr lang="en-US" dirty="0" smtClean="0"/>
              <a:t> on vitamin D status. Dermatologic Therapy. 2010;23(1):48–60. [</a:t>
            </a:r>
            <a:r>
              <a:rPr lang="en-US" dirty="0" smtClean="0">
                <a:hlinkClick r:id="rId116"/>
              </a:rPr>
              <a:t>PubMed: 20136908</a:t>
            </a:r>
            <a:r>
              <a:rPr lang="en-US" dirty="0" smtClean="0"/>
              <a:t>]</a:t>
            </a:r>
          </a:p>
          <a:p>
            <a:r>
              <a:rPr lang="en-US" dirty="0" err="1" smtClean="0"/>
              <a:t>Diesing</a:t>
            </a:r>
            <a:r>
              <a:rPr lang="en-US" dirty="0" smtClean="0"/>
              <a:t> D, </a:t>
            </a:r>
            <a:r>
              <a:rPr lang="en-US" dirty="0" err="1" smtClean="0"/>
              <a:t>Cordes</a:t>
            </a:r>
            <a:r>
              <a:rPr lang="en-US" dirty="0" smtClean="0"/>
              <a:t> T, Fischer D, </a:t>
            </a:r>
            <a:r>
              <a:rPr lang="en-US" dirty="0" err="1" smtClean="0"/>
              <a:t>Diedrich</a:t>
            </a:r>
            <a:r>
              <a:rPr lang="en-US" dirty="0" smtClean="0"/>
              <a:t> K, Friedrich M. Vitamin D—metabolism in the human breast cancer cell line MCF-7. Anticancer Research. 2006;26(4A):2755–9. [</a:t>
            </a:r>
            <a:r>
              <a:rPr lang="en-US" dirty="0" smtClean="0">
                <a:hlinkClick r:id="rId117"/>
              </a:rPr>
              <a:t>PubMed: 16886688</a:t>
            </a:r>
            <a:r>
              <a:rPr lang="en-US" dirty="0" smtClean="0"/>
              <a:t>]</a:t>
            </a:r>
          </a:p>
          <a:p>
            <a:r>
              <a:rPr lang="en-US" dirty="0" err="1" smtClean="0"/>
              <a:t>Drescher</a:t>
            </a:r>
            <a:r>
              <a:rPr lang="en-US" dirty="0" smtClean="0"/>
              <a:t> D, Deluca HF, </a:t>
            </a:r>
            <a:r>
              <a:rPr lang="en-US" dirty="0" err="1" smtClean="0"/>
              <a:t>Imrie</a:t>
            </a:r>
            <a:r>
              <a:rPr lang="en-US" dirty="0" smtClean="0"/>
              <a:t> MH. On the site of discrimination of chicks against vitamin D. Archives of Biochemistry and Biophysics. 1969;130(1):657–61. [</a:t>
            </a:r>
            <a:r>
              <a:rPr lang="en-US" dirty="0" smtClean="0">
                <a:hlinkClick r:id="rId118"/>
              </a:rPr>
              <a:t>PubMed: 4305169</a:t>
            </a:r>
            <a:r>
              <a:rPr lang="en-US" dirty="0" smtClean="0"/>
              <a:t>]</a:t>
            </a:r>
          </a:p>
          <a:p>
            <a:r>
              <a:rPr lang="en-US" dirty="0" smtClean="0"/>
              <a:t>Faulkner H, Hussein A, </a:t>
            </a:r>
            <a:r>
              <a:rPr lang="en-US" dirty="0" err="1" smtClean="0"/>
              <a:t>Foran</a:t>
            </a:r>
            <a:r>
              <a:rPr lang="en-US" dirty="0" smtClean="0"/>
              <a:t> M, </a:t>
            </a:r>
            <a:r>
              <a:rPr lang="en-US" dirty="0" err="1" smtClean="0"/>
              <a:t>Szijarto</a:t>
            </a:r>
            <a:r>
              <a:rPr lang="en-US" dirty="0" smtClean="0"/>
              <a:t> L. A survey of vitamin A and D contents of fortified fluid milk in Ontario. Journal of Dairy Science. 2000;83(6):1210–6. [</a:t>
            </a:r>
            <a:r>
              <a:rPr lang="en-US" dirty="0" smtClean="0">
                <a:hlinkClick r:id="rId119"/>
              </a:rPr>
              <a:t>PubMed: 10877385</a:t>
            </a:r>
            <a:r>
              <a:rPr lang="en-US" dirty="0" smtClean="0"/>
              <a:t>]</a:t>
            </a:r>
          </a:p>
          <a:p>
            <a:r>
              <a:rPr lang="en-US" dirty="0" smtClean="0"/>
              <a:t>FDA (Food and Drug Administration). Agency Information Collection Activities; Submission for Office of Management and Budget Review; Comment Request; Food Labeling Regulations. Federal Register. 2009;74(201):53743–6.</a:t>
            </a:r>
          </a:p>
          <a:p>
            <a:r>
              <a:rPr lang="en-US" dirty="0" err="1" smtClean="0"/>
              <a:t>Fieser</a:t>
            </a:r>
            <a:r>
              <a:rPr lang="en-US" dirty="0" smtClean="0"/>
              <a:t> LF, </a:t>
            </a:r>
            <a:r>
              <a:rPr lang="en-US" dirty="0" err="1" smtClean="0"/>
              <a:t>Fieser</a:t>
            </a:r>
            <a:r>
              <a:rPr lang="en-US" dirty="0" smtClean="0"/>
              <a:t> M. Vitamin D. New York: Reinhold; 1959. pp. 90–168.</a:t>
            </a:r>
          </a:p>
          <a:p>
            <a:r>
              <a:rPr lang="en-US" dirty="0" smtClean="0"/>
              <a:t>Fleet JC, </a:t>
            </a:r>
            <a:r>
              <a:rPr lang="en-US" dirty="0" err="1" smtClean="0"/>
              <a:t>Gliniak</a:t>
            </a:r>
            <a:r>
              <a:rPr lang="en-US" dirty="0" smtClean="0"/>
              <a:t> C, Zhang Z, </a:t>
            </a:r>
            <a:r>
              <a:rPr lang="en-US" dirty="0" err="1" smtClean="0"/>
              <a:t>Xue</a:t>
            </a:r>
            <a:r>
              <a:rPr lang="en-US" dirty="0" smtClean="0"/>
              <a:t> Y, Smith KB, </a:t>
            </a:r>
            <a:r>
              <a:rPr lang="en-US" dirty="0" err="1" smtClean="0"/>
              <a:t>McReedy</a:t>
            </a:r>
            <a:r>
              <a:rPr lang="en-US" dirty="0" smtClean="0"/>
              <a:t> R, </a:t>
            </a:r>
            <a:r>
              <a:rPr lang="en-US" dirty="0" err="1" smtClean="0"/>
              <a:t>Adedokon</a:t>
            </a:r>
            <a:r>
              <a:rPr lang="en-US" dirty="0" smtClean="0"/>
              <a:t> SA. Serum metabolite profiles and target tissue gene expression define the effect of cholecalciferol intake on calcium metabolism in rats and mice. Journal of Nutrition. 2008;138(6):1114–20. [</a:t>
            </a:r>
            <a:r>
              <a:rPr lang="en-US" dirty="0" smtClean="0">
                <a:hlinkClick r:id="rId120"/>
              </a:rPr>
              <a:t>PMC free article: PMC2542586</a:t>
            </a:r>
            <a:r>
              <a:rPr lang="en-US" dirty="0" smtClean="0"/>
              <a:t>] [</a:t>
            </a:r>
            <a:r>
              <a:rPr lang="en-US" dirty="0" smtClean="0">
                <a:hlinkClick r:id="rId121"/>
              </a:rPr>
              <a:t>PubMed: 18492843</a:t>
            </a:r>
            <a:r>
              <a:rPr lang="en-US" dirty="0" smtClean="0"/>
              <a:t>]</a:t>
            </a:r>
          </a:p>
          <a:p>
            <a:r>
              <a:rPr lang="en-US" dirty="0" smtClean="0"/>
              <a:t>Fraser D, </a:t>
            </a:r>
            <a:r>
              <a:rPr lang="en-US" dirty="0" err="1" smtClean="0"/>
              <a:t>Kooh</a:t>
            </a:r>
            <a:r>
              <a:rPr lang="en-US" dirty="0" smtClean="0"/>
              <a:t> SW, Kind HP, </a:t>
            </a:r>
            <a:r>
              <a:rPr lang="en-US" dirty="0" err="1" smtClean="0"/>
              <a:t>Holick</a:t>
            </a:r>
            <a:r>
              <a:rPr lang="en-US" dirty="0" smtClean="0"/>
              <a:t> MF, Tanaka Y, DeLuca HF. Pathogenesis of hereditary vitamin-D-dependent rickets. An inborn error of vitamin D metabolism involving defective conversion of 25-hydroxyvitamin D to 1 alpha,25-dihydroxyvitamin D. New England Journal of Medicine. 1973;289(16):817–22. [</a:t>
            </a:r>
            <a:r>
              <a:rPr lang="en-US" dirty="0" smtClean="0">
                <a:hlinkClick r:id="rId122"/>
              </a:rPr>
              <a:t>PubMed: 4357855</a:t>
            </a:r>
            <a:r>
              <a:rPr lang="en-US" dirty="0" smtClean="0"/>
              <a:t>]</a:t>
            </a:r>
          </a:p>
          <a:p>
            <a:r>
              <a:rPr lang="en-US" dirty="0" err="1" smtClean="0"/>
              <a:t>Galitzer</a:t>
            </a:r>
            <a:r>
              <a:rPr lang="en-US" dirty="0" smtClean="0"/>
              <a:t> H, Ben-</a:t>
            </a:r>
            <a:r>
              <a:rPr lang="en-US" dirty="0" err="1" smtClean="0"/>
              <a:t>Dov</a:t>
            </a:r>
            <a:r>
              <a:rPr lang="en-US" dirty="0" smtClean="0"/>
              <a:t> I, </a:t>
            </a:r>
            <a:r>
              <a:rPr lang="en-US" dirty="0" err="1" smtClean="0"/>
              <a:t>Lavi-Moshayoff</a:t>
            </a:r>
            <a:r>
              <a:rPr lang="en-US" dirty="0" smtClean="0"/>
              <a:t> V, </a:t>
            </a:r>
            <a:r>
              <a:rPr lang="en-US" dirty="0" err="1" smtClean="0"/>
              <a:t>Naveh</a:t>
            </a:r>
            <a:r>
              <a:rPr lang="en-US" dirty="0" smtClean="0"/>
              <a:t>-Many T, Silver J. Fibroblast growth factor 23 acts on the parathyroid to decrease parathyroid hormone secretion. Current Opinion in Nephrology and Hypertension. 2008;17(4):363–7. [</a:t>
            </a:r>
            <a:r>
              <a:rPr lang="en-US" dirty="0" smtClean="0">
                <a:hlinkClick r:id="rId123"/>
              </a:rPr>
              <a:t>PubMed: 18660671</a:t>
            </a:r>
            <a:r>
              <a:rPr lang="en-US" dirty="0" smtClean="0"/>
              <a:t>]</a:t>
            </a:r>
          </a:p>
          <a:p>
            <a:r>
              <a:rPr lang="en-US" dirty="0" err="1" smtClean="0"/>
              <a:t>Garabedian</a:t>
            </a:r>
            <a:r>
              <a:rPr lang="en-US" dirty="0" smtClean="0"/>
              <a:t> M, </a:t>
            </a:r>
            <a:r>
              <a:rPr lang="en-US" dirty="0" err="1" smtClean="0"/>
              <a:t>Holick</a:t>
            </a:r>
            <a:r>
              <a:rPr lang="en-US" dirty="0" smtClean="0"/>
              <a:t> MF, Deluca HF, Boyle IT. Control of 25-hydroxycholecalciferol metabolism by parathyroid glands. Proceedings of the National Academy of Sciences of the United States of America. 1972;69(7):1673–6. [</a:t>
            </a:r>
            <a:r>
              <a:rPr lang="en-US" dirty="0" smtClean="0">
                <a:hlinkClick r:id="rId124"/>
              </a:rPr>
              <a:t>PMC free article: PMC426775</a:t>
            </a:r>
            <a:r>
              <a:rPr lang="en-US" dirty="0" smtClean="0"/>
              <a:t>] [</a:t>
            </a:r>
            <a:r>
              <a:rPr lang="en-US" dirty="0" smtClean="0">
                <a:hlinkClick r:id="rId125"/>
              </a:rPr>
              <a:t>PubMed: 4340153</a:t>
            </a:r>
            <a:r>
              <a:rPr lang="en-US" dirty="0" smtClean="0"/>
              <a:t>]</a:t>
            </a:r>
          </a:p>
          <a:p>
            <a:r>
              <a:rPr lang="en-US" dirty="0" smtClean="0"/>
              <a:t>Gartner LM, Greer FR. Prevention of rickets and vitamin D deficiency: new guidelines for vitamin D intake. Pediatrics. 2003;111(4 Pt 1):908–10. [</a:t>
            </a:r>
            <a:r>
              <a:rPr lang="en-US" dirty="0" smtClean="0">
                <a:hlinkClick r:id="rId126"/>
              </a:rPr>
              <a:t>PubMed: 12671133</a:t>
            </a:r>
            <a:r>
              <a:rPr lang="en-US" dirty="0" smtClean="0"/>
              <a:t>]</a:t>
            </a:r>
          </a:p>
          <a:p>
            <a:r>
              <a:rPr lang="en-US" dirty="0" err="1" smtClean="0"/>
              <a:t>Gaschott</a:t>
            </a:r>
            <a:r>
              <a:rPr lang="en-US" dirty="0" smtClean="0"/>
              <a:t> T, Stein J. Short-chain fatty acids and colon cancer cells: the vitamin D receptor—butyrate connection. Recent Results in Cancer Research. 2003;164:247–57. [</a:t>
            </a:r>
            <a:r>
              <a:rPr lang="en-US" dirty="0" smtClean="0">
                <a:hlinkClick r:id="rId127"/>
              </a:rPr>
              <a:t>PubMed: 12899527</a:t>
            </a:r>
            <a:r>
              <a:rPr lang="en-US" dirty="0" smtClean="0"/>
              <a:t>]</a:t>
            </a:r>
          </a:p>
          <a:p>
            <a:r>
              <a:rPr lang="en-US" dirty="0" err="1" smtClean="0"/>
              <a:t>Gehrer</a:t>
            </a:r>
            <a:r>
              <a:rPr lang="en-US" dirty="0" smtClean="0"/>
              <a:t> S, Kern B, Peters T, </a:t>
            </a:r>
            <a:r>
              <a:rPr lang="en-US" dirty="0" err="1" smtClean="0"/>
              <a:t>Christoffel-Courtin</a:t>
            </a:r>
            <a:r>
              <a:rPr lang="en-US" dirty="0" smtClean="0"/>
              <a:t> C, </a:t>
            </a:r>
            <a:r>
              <a:rPr lang="en-US" dirty="0" err="1" smtClean="0"/>
              <a:t>Peterli</a:t>
            </a:r>
            <a:r>
              <a:rPr lang="en-US" dirty="0" smtClean="0"/>
              <a:t> R. Fewer nutrient deficiencies after laparoscopic sleeve gastrectomy (LSG) than after laparoscopic Roux-Y-gastric bypass (LRYGB)—a prospective study. Obesity Surgery. 2010;20(4):447–53. [</a:t>
            </a:r>
            <a:r>
              <a:rPr lang="en-US" dirty="0" smtClean="0">
                <a:hlinkClick r:id="rId128"/>
              </a:rPr>
              <a:t>PubMed: 20101473</a:t>
            </a:r>
            <a:r>
              <a:rPr lang="en-US" dirty="0" smtClean="0"/>
              <a:t>]</a:t>
            </a:r>
          </a:p>
          <a:p>
            <a:r>
              <a:rPr lang="en-US" dirty="0" smtClean="0"/>
              <a:t>Glendenning P, Taranto M, Noble JM, Musk AA, Hammond C, </a:t>
            </a:r>
            <a:r>
              <a:rPr lang="en-US" dirty="0" err="1" smtClean="0"/>
              <a:t>Goldswain</a:t>
            </a:r>
            <a:r>
              <a:rPr lang="en-US" dirty="0" smtClean="0"/>
              <a:t> PR, Fraser WD, </a:t>
            </a:r>
            <a:r>
              <a:rPr lang="en-US" dirty="0" err="1" smtClean="0"/>
              <a:t>Vasikaran</a:t>
            </a:r>
            <a:r>
              <a:rPr lang="en-US" dirty="0" smtClean="0"/>
              <a:t> SD. Current assays overestimate 25-hydroxyvitamin D</a:t>
            </a:r>
            <a:r>
              <a:rPr lang="en-US" baseline="-25000" dirty="0" smtClean="0"/>
              <a:t>3</a:t>
            </a:r>
            <a:r>
              <a:rPr lang="en-US" dirty="0" smtClean="0"/>
              <a:t> and underestimate 25-hydroxyvitamin D</a:t>
            </a:r>
            <a:r>
              <a:rPr lang="en-US" baseline="-25000" dirty="0" smtClean="0"/>
              <a:t>2</a:t>
            </a:r>
            <a:r>
              <a:rPr lang="en-US" dirty="0" smtClean="0"/>
              <a:t> compared with HPLC: need for assay-specific decision limits and metabolite-specific assays. Annals of Clinical Biochemistry. 2006;43(Pt 1):23–30. [</a:t>
            </a:r>
            <a:r>
              <a:rPr lang="en-US" dirty="0" smtClean="0">
                <a:hlinkClick r:id="rId129"/>
              </a:rPr>
              <a:t>PubMed: 16390606</a:t>
            </a:r>
            <a:r>
              <a:rPr lang="en-US" dirty="0" smtClean="0"/>
              <a:t>]</a:t>
            </a:r>
          </a:p>
          <a:p>
            <a:r>
              <a:rPr lang="en-US" dirty="0" err="1" smtClean="0"/>
              <a:t>Goldner</a:t>
            </a:r>
            <a:r>
              <a:rPr lang="en-US" dirty="0" smtClean="0"/>
              <a:t> WS, Stoner JA, </a:t>
            </a:r>
            <a:r>
              <a:rPr lang="en-US" dirty="0" err="1" smtClean="0"/>
              <a:t>Lyden</a:t>
            </a:r>
            <a:r>
              <a:rPr lang="en-US" dirty="0" smtClean="0"/>
              <a:t> E, Thompson J, Taylor K, Larson L, Erickson J, McBride C. Finding the optimal dose of vitamin D following Roux-</a:t>
            </a:r>
            <a:r>
              <a:rPr lang="en-US" dirty="0" err="1" smtClean="0"/>
              <a:t>en</a:t>
            </a:r>
            <a:r>
              <a:rPr lang="en-US" dirty="0" smtClean="0"/>
              <a:t>-Y gastric bypass: a prospective, randomized pilot clinical trial. Obesity Surgery. 2009;19(2):173–9. [</a:t>
            </a:r>
            <a:r>
              <a:rPr lang="en-US" dirty="0" smtClean="0">
                <a:hlinkClick r:id="rId130"/>
              </a:rPr>
              <a:t>PubMed: 18795378</a:t>
            </a:r>
            <a:r>
              <a:rPr lang="en-US" dirty="0" smtClean="0"/>
              <a:t>]</a:t>
            </a:r>
          </a:p>
          <a:p>
            <a:r>
              <a:rPr lang="en-US" dirty="0" err="1" smtClean="0"/>
              <a:t>Gozdik</a:t>
            </a:r>
            <a:r>
              <a:rPr lang="en-US" dirty="0" smtClean="0"/>
              <a:t> A, </a:t>
            </a:r>
            <a:r>
              <a:rPr lang="en-US" dirty="0" err="1" smtClean="0"/>
              <a:t>Barta</a:t>
            </a:r>
            <a:r>
              <a:rPr lang="en-US" dirty="0" smtClean="0"/>
              <a:t> JL, Wu H, Cole D, </a:t>
            </a:r>
            <a:r>
              <a:rPr lang="en-US" dirty="0" err="1" smtClean="0"/>
              <a:t>Vieth</a:t>
            </a:r>
            <a:r>
              <a:rPr lang="en-US" dirty="0" smtClean="0"/>
              <a:t> R, Whiting S, Parra E. Seasonal changes in vitamin D status in healthy young adults of different ancestry in the greater Toronto area. Presented at the 14th Workshop on Vitamin D; October 4-8, 2009; </a:t>
            </a:r>
            <a:r>
              <a:rPr lang="en-US" dirty="0" err="1" smtClean="0"/>
              <a:t>Brugge</a:t>
            </a:r>
            <a:r>
              <a:rPr lang="en-US" dirty="0" smtClean="0"/>
              <a:t>, Belgium. 2009. </a:t>
            </a:r>
          </a:p>
          <a:p>
            <a:r>
              <a:rPr lang="en-US" dirty="0" err="1" smtClean="0"/>
              <a:t>Guo</a:t>
            </a:r>
            <a:r>
              <a:rPr lang="en-US" dirty="0" smtClean="0"/>
              <a:t> YD, </a:t>
            </a:r>
            <a:r>
              <a:rPr lang="en-US" dirty="0" err="1" smtClean="0"/>
              <a:t>Strugnell</a:t>
            </a:r>
            <a:r>
              <a:rPr lang="en-US" dirty="0" smtClean="0"/>
              <a:t> S, Back DW, Jones G. Substrate specificity of the liver mitochondrial cytochrome P-450, CYP-27, towards vitamin D and its analogs. Proceedings of the National Academy of Sciences of the United States of America. 1993;90:8668–72. [</a:t>
            </a:r>
            <a:r>
              <a:rPr lang="en-US" dirty="0" smtClean="0">
                <a:hlinkClick r:id="rId131"/>
              </a:rPr>
              <a:t>PMC free article: PMC47419</a:t>
            </a:r>
            <a:r>
              <a:rPr lang="en-US" dirty="0" smtClean="0"/>
              <a:t>] [</a:t>
            </a:r>
            <a:r>
              <a:rPr lang="en-US" dirty="0" smtClean="0">
                <a:hlinkClick r:id="rId132"/>
              </a:rPr>
              <a:t>PubMed: 7690968</a:t>
            </a:r>
            <a:r>
              <a:rPr lang="en-US" dirty="0" smtClean="0"/>
              <a:t>]</a:t>
            </a:r>
          </a:p>
          <a:p>
            <a:r>
              <a:rPr lang="en-US" dirty="0" smtClean="0"/>
              <a:t>Gupta RP, Hollis BW, Patel SB, Patrick KS, Bell NH. CYP3A4 is a human microsomal vitamin D 25-hydroxylase. Journal of Bone and Mineral Research. 2004;19(4):680–8. [</a:t>
            </a:r>
            <a:r>
              <a:rPr lang="en-US" dirty="0" smtClean="0">
                <a:hlinkClick r:id="rId133"/>
              </a:rPr>
              <a:t>PubMed: 15005856</a:t>
            </a:r>
            <a:r>
              <a:rPr lang="en-US" dirty="0" smtClean="0"/>
              <a:t>]</a:t>
            </a:r>
          </a:p>
          <a:p>
            <a:r>
              <a:rPr lang="en-US" dirty="0" smtClean="0"/>
              <a:t>Gupta RP, He YA, Patrick KS, </a:t>
            </a:r>
            <a:r>
              <a:rPr lang="en-US" dirty="0" err="1" smtClean="0"/>
              <a:t>Halpert</a:t>
            </a:r>
            <a:r>
              <a:rPr lang="en-US" dirty="0" smtClean="0"/>
              <a:t> JR, Bell NH. CYP3A4 is a vitamin D-24- and 25-hydroxylase: analysis of structure function by site-directed mutagenesis. Journal of Clinical Endocrinology and Metabolism. 2005;90(2):1210–9. [</a:t>
            </a:r>
            <a:r>
              <a:rPr lang="en-US" dirty="0" smtClean="0">
                <a:hlinkClick r:id="rId134"/>
              </a:rPr>
              <a:t>PubMed: 15546903</a:t>
            </a:r>
            <a:r>
              <a:rPr lang="en-US" dirty="0" smtClean="0"/>
              <a:t>]</a:t>
            </a:r>
          </a:p>
          <a:p>
            <a:r>
              <a:rPr lang="en-US" dirty="0" smtClean="0"/>
              <a:t>Haddad JG Jr, Hahn TJ. Natural and synthetic sources of circulating 25-hydroxyvitamin D in man. Nature. 1973;244(5417):515–7. [</a:t>
            </a:r>
            <a:r>
              <a:rPr lang="en-US" dirty="0" smtClean="0">
                <a:hlinkClick r:id="rId135"/>
              </a:rPr>
              <a:t>PubMed: 4621128</a:t>
            </a:r>
            <a:r>
              <a:rPr lang="en-US" dirty="0" smtClean="0"/>
              <a:t>]</a:t>
            </a:r>
          </a:p>
          <a:p>
            <a:r>
              <a:rPr lang="en-US" dirty="0" smtClean="0"/>
              <a:t>Haddad JG, Matsuoka LY, Hollis BW, Hu YZ, </a:t>
            </a:r>
            <a:r>
              <a:rPr lang="en-US" dirty="0" err="1" smtClean="0"/>
              <a:t>Wortsman</a:t>
            </a:r>
            <a:r>
              <a:rPr lang="en-US" dirty="0" smtClean="0"/>
              <a:t> J. Human plasma transport of vitamin D after its endogenous synthesis. Journal of Clinical Investigation. 1993;91(6):2552–5. [</a:t>
            </a:r>
            <a:r>
              <a:rPr lang="en-US" dirty="0" smtClean="0">
                <a:hlinkClick r:id="rId136"/>
              </a:rPr>
              <a:t>PMC free article: PMC443317</a:t>
            </a:r>
            <a:r>
              <a:rPr lang="en-US" dirty="0" smtClean="0"/>
              <a:t>] [</a:t>
            </a:r>
            <a:r>
              <a:rPr lang="en-US" dirty="0" smtClean="0">
                <a:hlinkClick r:id="rId137"/>
              </a:rPr>
              <a:t>PubMed: 8390483</a:t>
            </a:r>
            <a:r>
              <a:rPr lang="en-US" dirty="0" smtClean="0"/>
              <a:t>]</a:t>
            </a:r>
          </a:p>
          <a:p>
            <a:r>
              <a:rPr lang="en-US" dirty="0" smtClean="0"/>
              <a:t>Harris SS, Dawson-Hughes B. Plasma vitamin D and 25OHD responses of young and old men to supplementation with vitamin D</a:t>
            </a:r>
            <a:r>
              <a:rPr lang="en-US" baseline="-25000" dirty="0" smtClean="0"/>
              <a:t>3</a:t>
            </a:r>
            <a:r>
              <a:rPr lang="en-US" dirty="0" smtClean="0"/>
              <a:t>. Journal of the American College of Nutrition. 2002;21(4):357–62. [</a:t>
            </a:r>
            <a:r>
              <a:rPr lang="en-US" dirty="0" smtClean="0">
                <a:hlinkClick r:id="rId138"/>
              </a:rPr>
              <a:t>PubMed: 12166534</a:t>
            </a:r>
            <a:r>
              <a:rPr lang="en-US" dirty="0" smtClean="0"/>
              <a:t>]</a:t>
            </a:r>
          </a:p>
          <a:p>
            <a:r>
              <a:rPr lang="en-US" dirty="0" err="1" smtClean="0"/>
              <a:t>Hashizume</a:t>
            </a:r>
            <a:r>
              <a:rPr lang="en-US" dirty="0" smtClean="0"/>
              <a:t> T, Xu Y, </a:t>
            </a:r>
            <a:r>
              <a:rPr lang="en-US" dirty="0" err="1" smtClean="0"/>
              <a:t>Mohutsky</a:t>
            </a:r>
            <a:r>
              <a:rPr lang="en-US" dirty="0" smtClean="0"/>
              <a:t> MA, Alberts J, </a:t>
            </a:r>
            <a:r>
              <a:rPr lang="en-US" dirty="0" err="1" smtClean="0"/>
              <a:t>Hadden</a:t>
            </a:r>
            <a:r>
              <a:rPr lang="en-US" dirty="0" smtClean="0"/>
              <a:t> C, </a:t>
            </a:r>
            <a:r>
              <a:rPr lang="en-US" dirty="0" err="1" smtClean="0"/>
              <a:t>Kalhorn</a:t>
            </a:r>
            <a:r>
              <a:rPr lang="en-US" dirty="0" smtClean="0"/>
              <a:t> TF, </a:t>
            </a:r>
            <a:r>
              <a:rPr lang="en-US" dirty="0" err="1" smtClean="0"/>
              <a:t>Isoherranen</a:t>
            </a:r>
            <a:r>
              <a:rPr lang="en-US" dirty="0" smtClean="0"/>
              <a:t> N, </a:t>
            </a:r>
            <a:r>
              <a:rPr lang="en-US" dirty="0" err="1" smtClean="0"/>
              <a:t>Shuhart</a:t>
            </a:r>
            <a:r>
              <a:rPr lang="en-US" dirty="0" smtClean="0"/>
              <a:t> MC, </a:t>
            </a:r>
            <a:r>
              <a:rPr lang="en-US" dirty="0" err="1" smtClean="0"/>
              <a:t>Thummel</a:t>
            </a:r>
            <a:r>
              <a:rPr lang="en-US" dirty="0" smtClean="0"/>
              <a:t> KE. Identification of human UDP-glucuronosyltransferases catalyzing hepatic 1alpha,25-dihydroxyvitamin D</a:t>
            </a:r>
            <a:r>
              <a:rPr lang="en-US" baseline="-25000" dirty="0" smtClean="0"/>
              <a:t>3</a:t>
            </a:r>
            <a:r>
              <a:rPr lang="en-US" dirty="0" smtClean="0"/>
              <a:t> conjugation. Biochemical Pharmacology. 2008;75(5):1240–50. [</a:t>
            </a:r>
            <a:r>
              <a:rPr lang="en-US" dirty="0" smtClean="0">
                <a:hlinkClick r:id="rId139"/>
              </a:rPr>
              <a:t>PMC free article: PMC2664830</a:t>
            </a:r>
            <a:r>
              <a:rPr lang="en-US" dirty="0" smtClean="0"/>
              <a:t>] [</a:t>
            </a:r>
            <a:r>
              <a:rPr lang="en-US" dirty="0" smtClean="0">
                <a:hlinkClick r:id="rId140"/>
              </a:rPr>
              <a:t>PubMed: 18177842</a:t>
            </a:r>
            <a:r>
              <a:rPr lang="en-US" dirty="0" smtClean="0"/>
              <a:t>]</a:t>
            </a:r>
          </a:p>
          <a:p>
            <a:r>
              <a:rPr lang="en-US" dirty="0" smtClean="0"/>
              <a:t>Hay AW, Watson G. The binding of 25-hydroxycholecalciferol and 25-hydroxyergocalciferol to receptor proteins in a New World and an Old World primate. Comparative Biochemistry and Physiology. B: Comparative Biochemistry. 1977;56(2):131–4. [</a:t>
            </a:r>
            <a:r>
              <a:rPr lang="en-US" dirty="0" smtClean="0">
                <a:hlinkClick r:id="rId141"/>
              </a:rPr>
              <a:t>PubMed: 401479</a:t>
            </a:r>
            <a:r>
              <a:rPr lang="en-US" dirty="0" smtClean="0"/>
              <a:t>]</a:t>
            </a:r>
          </a:p>
          <a:p>
            <a:r>
              <a:rPr lang="en-US" dirty="0" err="1" smtClean="0"/>
              <a:t>Helvig</a:t>
            </a:r>
            <a:r>
              <a:rPr lang="en-US" dirty="0" smtClean="0"/>
              <a:t> C, </a:t>
            </a:r>
            <a:r>
              <a:rPr lang="en-US" dirty="0" err="1" smtClean="0"/>
              <a:t>Cuerrier</a:t>
            </a:r>
            <a:r>
              <a:rPr lang="en-US" dirty="0" smtClean="0"/>
              <a:t> D, </a:t>
            </a:r>
            <a:r>
              <a:rPr lang="en-US" dirty="0" err="1" smtClean="0"/>
              <a:t>Kharebov</a:t>
            </a:r>
            <a:r>
              <a:rPr lang="en-US" dirty="0" smtClean="0"/>
              <a:t> A, Ireland B, Kim J, Ryder K, </a:t>
            </a:r>
            <a:r>
              <a:rPr lang="en-US" dirty="0" err="1" smtClean="0"/>
              <a:t>Petkovich</a:t>
            </a:r>
            <a:r>
              <a:rPr lang="en-US" dirty="0" smtClean="0"/>
              <a:t> M. Comparison of 1,25-dihydroxyvitamin D2 and calcitriol effects in an adenine-induced model of CKD reveals differential control over serum calcium and phosphate. Journal of Bone and Mineral Research. 2008;23((S357))</a:t>
            </a:r>
          </a:p>
          <a:p>
            <a:r>
              <a:rPr lang="en-US" dirty="0" err="1" smtClean="0"/>
              <a:t>Hewison</a:t>
            </a:r>
            <a:r>
              <a:rPr lang="en-US" dirty="0" smtClean="0"/>
              <a:t> M, Burke F, Evans KN, Lammas DA, </a:t>
            </a:r>
            <a:r>
              <a:rPr lang="en-US" dirty="0" err="1" smtClean="0"/>
              <a:t>Sansom</a:t>
            </a:r>
            <a:r>
              <a:rPr lang="en-US" dirty="0" smtClean="0"/>
              <a:t> DM, Liu P, </a:t>
            </a:r>
            <a:r>
              <a:rPr lang="en-US" dirty="0" err="1" smtClean="0"/>
              <a:t>Modlin</a:t>
            </a:r>
            <a:r>
              <a:rPr lang="en-US" dirty="0" smtClean="0"/>
              <a:t> RL, Adams JS. Extra-renal 25-hydroxyvitamin D3-1alpha-hydroxylase in human health and disease. Journal of Steroid Biochemistry and Molecular Biology. 2007;103(3-5):316–21. [</a:t>
            </a:r>
            <a:r>
              <a:rPr lang="en-US" dirty="0" smtClean="0">
                <a:hlinkClick r:id="rId142"/>
              </a:rPr>
              <a:t>PubMed: 17368179</a:t>
            </a:r>
            <a:r>
              <a:rPr lang="en-US" dirty="0" smtClean="0"/>
              <a:t>]</a:t>
            </a:r>
          </a:p>
          <a:p>
            <a:r>
              <a:rPr lang="en-US" dirty="0" err="1" smtClean="0"/>
              <a:t>Holick</a:t>
            </a:r>
            <a:r>
              <a:rPr lang="en-US" dirty="0" smtClean="0"/>
              <a:t> MF, </a:t>
            </a:r>
            <a:r>
              <a:rPr lang="en-US" dirty="0" err="1" smtClean="0"/>
              <a:t>MacLaughlin</a:t>
            </a:r>
            <a:r>
              <a:rPr lang="en-US" dirty="0" smtClean="0"/>
              <a:t> JA, </a:t>
            </a:r>
            <a:r>
              <a:rPr lang="en-US" dirty="0" err="1" smtClean="0"/>
              <a:t>Doppelt</a:t>
            </a:r>
            <a:r>
              <a:rPr lang="en-US" dirty="0" smtClean="0"/>
              <a:t> SH. Regulation of cutaneous </a:t>
            </a:r>
            <a:r>
              <a:rPr lang="en-US" dirty="0" err="1" smtClean="0"/>
              <a:t>previtamin</a:t>
            </a:r>
            <a:r>
              <a:rPr lang="en-US" dirty="0" smtClean="0"/>
              <a:t> D3 photosynthesis in man: skin pigment is not an essential regulator. Science. 1981;211(4482):590–3. [</a:t>
            </a:r>
            <a:r>
              <a:rPr lang="en-US" dirty="0" smtClean="0">
                <a:hlinkClick r:id="rId143"/>
              </a:rPr>
              <a:t>PubMed: 6256855</a:t>
            </a:r>
            <a:r>
              <a:rPr lang="en-US" dirty="0" smtClean="0"/>
              <a:t>]</a:t>
            </a:r>
          </a:p>
          <a:p>
            <a:r>
              <a:rPr lang="en-US" dirty="0" err="1" smtClean="0"/>
              <a:t>Holick</a:t>
            </a:r>
            <a:r>
              <a:rPr lang="en-US" dirty="0" smtClean="0"/>
              <a:t> MF. Skin: site of the synthesis of vitamin D and a target tissue for the active form, 1,25-dihydroxyvitamin D</a:t>
            </a:r>
            <a:r>
              <a:rPr lang="en-US" baseline="-25000" dirty="0" smtClean="0"/>
              <a:t>3</a:t>
            </a:r>
            <a:r>
              <a:rPr lang="en-US" dirty="0" smtClean="0"/>
              <a:t>. Annals of the New York Academy of Sciences. 1988;548:14–26. [</a:t>
            </a:r>
            <a:r>
              <a:rPr lang="en-US" dirty="0" smtClean="0">
                <a:hlinkClick r:id="rId144"/>
              </a:rPr>
              <a:t>PubMed: 2854716</a:t>
            </a:r>
            <a:r>
              <a:rPr lang="en-US" dirty="0" smtClean="0"/>
              <a:t>]</a:t>
            </a:r>
          </a:p>
          <a:p>
            <a:r>
              <a:rPr lang="en-US" dirty="0" err="1" smtClean="0"/>
              <a:t>Holick</a:t>
            </a:r>
            <a:r>
              <a:rPr lang="en-US" dirty="0" smtClean="0"/>
              <a:t> MF, Matsuoka LY, </a:t>
            </a:r>
            <a:r>
              <a:rPr lang="en-US" dirty="0" err="1" smtClean="0"/>
              <a:t>Wortsman</a:t>
            </a:r>
            <a:r>
              <a:rPr lang="en-US" dirty="0" smtClean="0"/>
              <a:t> J. Age, vitamin D, and solar ultraviolet. Lancet. 1989;334(8671):1104–5. [</a:t>
            </a:r>
            <a:r>
              <a:rPr lang="en-US" dirty="0" smtClean="0">
                <a:hlinkClick r:id="rId145"/>
              </a:rPr>
              <a:t>PubMed: 2572832</a:t>
            </a:r>
            <a:r>
              <a:rPr lang="en-US" dirty="0" smtClean="0"/>
              <a:t>]</a:t>
            </a:r>
          </a:p>
          <a:p>
            <a:r>
              <a:rPr lang="en-US" dirty="0" err="1" smtClean="0"/>
              <a:t>Holick</a:t>
            </a:r>
            <a:r>
              <a:rPr lang="en-US" dirty="0" smtClean="0"/>
              <a:t> MF, Shao Q, Liu WW, Chen TC. The vitamin D content of fortified milk and infant formula. New England Journal of Medicine. 1992;326(18):1178–81. [</a:t>
            </a:r>
            <a:r>
              <a:rPr lang="en-US" dirty="0" smtClean="0">
                <a:hlinkClick r:id="rId146"/>
              </a:rPr>
              <a:t>PubMed: 1313548</a:t>
            </a:r>
            <a:r>
              <a:rPr lang="en-US" dirty="0" smtClean="0"/>
              <a:t>]</a:t>
            </a:r>
          </a:p>
          <a:p>
            <a:r>
              <a:rPr lang="en-US" dirty="0" err="1" smtClean="0"/>
              <a:t>Holick</a:t>
            </a:r>
            <a:r>
              <a:rPr lang="en-US" dirty="0" smtClean="0"/>
              <a:t> M. McCollum Award Lecture, 1994: vitamin D—new horizons for the 21st century. American Journal of Clinical Nutrition. 1994;60(4):619–630. [</a:t>
            </a:r>
            <a:r>
              <a:rPr lang="en-US" dirty="0" smtClean="0">
                <a:hlinkClick r:id="rId147"/>
              </a:rPr>
              <a:t>PubMed: 8092101</a:t>
            </a:r>
            <a:r>
              <a:rPr lang="en-US" dirty="0" smtClean="0"/>
              <a:t>]</a:t>
            </a:r>
          </a:p>
          <a:p>
            <a:r>
              <a:rPr lang="en-US" dirty="0" err="1" smtClean="0"/>
              <a:t>Holick</a:t>
            </a:r>
            <a:r>
              <a:rPr lang="en-US" dirty="0" smtClean="0"/>
              <a:t> MF. Vitamin D: photobiology, metabolism, and clinical applications, Endocrinology. 3rd. </a:t>
            </a:r>
            <a:r>
              <a:rPr lang="en-US" dirty="0" err="1" smtClean="0"/>
              <a:t>DeGroot</a:t>
            </a:r>
            <a:r>
              <a:rPr lang="en-US" dirty="0" smtClean="0"/>
              <a:t> LJ, </a:t>
            </a:r>
            <a:r>
              <a:rPr lang="en-US" dirty="0" err="1" smtClean="0"/>
              <a:t>Besser</a:t>
            </a:r>
            <a:r>
              <a:rPr lang="en-US" dirty="0" smtClean="0"/>
              <a:t> M, Burger HG, et al., editors. Philadelphia, PA: W. B. Saunders; 1995. </a:t>
            </a:r>
          </a:p>
          <a:p>
            <a:r>
              <a:rPr lang="en-US" dirty="0" err="1" smtClean="0"/>
              <a:t>Holick</a:t>
            </a:r>
            <a:r>
              <a:rPr lang="en-US" dirty="0" smtClean="0"/>
              <a:t> MF. Vitamin D: photobiology, metabolism, mechanism of action, and clinical application, Primer on the Metabolic Bone Diseases and Disorders of Mineral Metabolism. 3rd. </a:t>
            </a:r>
            <a:r>
              <a:rPr lang="en-US" dirty="0" err="1" smtClean="0"/>
              <a:t>Favus</a:t>
            </a:r>
            <a:r>
              <a:rPr lang="en-US" dirty="0" smtClean="0"/>
              <a:t> MJ, editor. Philadelphia, PA: Lippincott-Raven; 1996. pp. 74–81.</a:t>
            </a:r>
          </a:p>
          <a:p>
            <a:r>
              <a:rPr lang="en-US" dirty="0" err="1" smtClean="0"/>
              <a:t>Holick</a:t>
            </a:r>
            <a:r>
              <a:rPr lang="en-US" dirty="0" smtClean="0"/>
              <a:t> MF. Vitamin D and sunlight: strategies for cancer prevention and other health benefits. Clinical Journal of the American Society of Nephrology. 2008;3(5):1548–54. [</a:t>
            </a:r>
            <a:r>
              <a:rPr lang="en-US" dirty="0" smtClean="0">
                <a:hlinkClick r:id="rId148"/>
              </a:rPr>
              <a:t>PMC free article: PMC4571149</a:t>
            </a:r>
            <a:r>
              <a:rPr lang="en-US" dirty="0" smtClean="0"/>
              <a:t>] [</a:t>
            </a:r>
            <a:r>
              <a:rPr lang="en-US" dirty="0" smtClean="0">
                <a:hlinkClick r:id="rId149"/>
              </a:rPr>
              <a:t>PubMed: 18550652</a:t>
            </a:r>
            <a:r>
              <a:rPr lang="en-US" dirty="0" smtClean="0"/>
              <a:t>]</a:t>
            </a:r>
          </a:p>
          <a:p>
            <a:r>
              <a:rPr lang="en-US" dirty="0" err="1" smtClean="0"/>
              <a:t>Holick</a:t>
            </a:r>
            <a:r>
              <a:rPr lang="en-US" dirty="0" smtClean="0"/>
              <a:t> MF, </a:t>
            </a:r>
            <a:r>
              <a:rPr lang="en-US" dirty="0" err="1" smtClean="0"/>
              <a:t>Biancuzzo</a:t>
            </a:r>
            <a:r>
              <a:rPr lang="en-US" dirty="0" smtClean="0"/>
              <a:t> RM, Chen TC, Klein EK, Young A, </a:t>
            </a:r>
            <a:r>
              <a:rPr lang="en-US" dirty="0" err="1" smtClean="0"/>
              <a:t>Bibuld</a:t>
            </a:r>
            <a:r>
              <a:rPr lang="en-US" dirty="0" smtClean="0"/>
              <a:t> D, Reitz R, </a:t>
            </a:r>
            <a:r>
              <a:rPr lang="en-US" dirty="0" err="1" smtClean="0"/>
              <a:t>Salameh</a:t>
            </a:r>
            <a:r>
              <a:rPr lang="en-US" dirty="0" smtClean="0"/>
              <a:t> W, </a:t>
            </a:r>
            <a:r>
              <a:rPr lang="en-US" dirty="0" err="1" smtClean="0"/>
              <a:t>Ameri</a:t>
            </a:r>
            <a:r>
              <a:rPr lang="en-US" dirty="0" smtClean="0"/>
              <a:t> A, Tannenbaum AD. Vitamin D</a:t>
            </a:r>
            <a:r>
              <a:rPr lang="en-US" baseline="-25000" dirty="0" smtClean="0"/>
              <a:t>2</a:t>
            </a:r>
            <a:r>
              <a:rPr lang="en-US" dirty="0" smtClean="0"/>
              <a:t> is as effective as vitamin D</a:t>
            </a:r>
            <a:r>
              <a:rPr lang="en-US" baseline="-25000" dirty="0" smtClean="0"/>
              <a:t>3</a:t>
            </a:r>
            <a:r>
              <a:rPr lang="en-US" dirty="0" smtClean="0"/>
              <a:t> in maintaining circulating concentrations of 25-hydroxyvitamin D. Journal of Clinical Endocrinology and Metabolism. 2008;93(3):677–81. [</a:t>
            </a:r>
            <a:r>
              <a:rPr lang="en-US" dirty="0" smtClean="0">
                <a:hlinkClick r:id="rId150"/>
              </a:rPr>
              <a:t>PMC free article: PMC2266966</a:t>
            </a:r>
            <a:r>
              <a:rPr lang="en-US" dirty="0" smtClean="0"/>
              <a:t>] [</a:t>
            </a:r>
            <a:r>
              <a:rPr lang="en-US" dirty="0" smtClean="0">
                <a:hlinkClick r:id="rId151"/>
              </a:rPr>
              <a:t>PubMed: 18089691</a:t>
            </a:r>
            <a:r>
              <a:rPr lang="en-US" dirty="0" smtClean="0"/>
              <a:t>]</a:t>
            </a:r>
          </a:p>
          <a:p>
            <a:r>
              <a:rPr lang="en-US" dirty="0" smtClean="0"/>
              <a:t>Hollis BW, </a:t>
            </a:r>
            <a:r>
              <a:rPr lang="en-US" dirty="0" err="1" smtClean="0"/>
              <a:t>Roos</a:t>
            </a:r>
            <a:r>
              <a:rPr lang="en-US" dirty="0" smtClean="0"/>
              <a:t> BA, Draper HH, Lambert PW. Vitamin D and its metabolites in human and bovine milk. Journal of Nutrition. 1981;111(7):1240–8. [</a:t>
            </a:r>
            <a:r>
              <a:rPr lang="en-US" dirty="0" smtClean="0">
                <a:hlinkClick r:id="rId152"/>
              </a:rPr>
              <a:t>PubMed: 6788913</a:t>
            </a:r>
            <a:r>
              <a:rPr lang="en-US" dirty="0" smtClean="0"/>
              <a:t>]</a:t>
            </a:r>
          </a:p>
          <a:p>
            <a:r>
              <a:rPr lang="en-US" dirty="0" smtClean="0"/>
              <a:t>Hollis BW, Napoli JL. Improved radioimmunoassay for vitamin D and its use in assessing vitamin D status. Clinical Chemistry. 1985;31(11):1815–9. [</a:t>
            </a:r>
            <a:r>
              <a:rPr lang="en-US" dirty="0" smtClean="0">
                <a:hlinkClick r:id="rId153"/>
              </a:rPr>
              <a:t>PubMed: 4053351</a:t>
            </a:r>
            <a:r>
              <a:rPr lang="en-US" dirty="0" smtClean="0"/>
              <a:t>]</a:t>
            </a:r>
          </a:p>
          <a:p>
            <a:r>
              <a:rPr lang="en-US" dirty="0" smtClean="0"/>
              <a:t>Hollis BW. Measuring 25-hydroxyvitamin D in a clinical environment: challenges and needs. American Journal of Clinical Nutrition. 2008;88(2):507S–10S. [</a:t>
            </a:r>
            <a:r>
              <a:rPr lang="en-US" dirty="0" smtClean="0">
                <a:hlinkClick r:id="rId154"/>
              </a:rPr>
              <a:t>PubMed: 18689391</a:t>
            </a:r>
            <a:r>
              <a:rPr lang="en-US" dirty="0" smtClean="0"/>
              <a:t>]</a:t>
            </a:r>
          </a:p>
          <a:p>
            <a:r>
              <a:rPr lang="en-US" dirty="0" smtClean="0"/>
              <a:t>Horst RL, Shepard RM, Jorgensen NA, DeLuca HF. The determination of the vitamin D metabolites on a single plasma sample: changes during parturition in dairy cows. Archives of Biochemistry and Biophysics. 1979;192(2):512–23. [</a:t>
            </a:r>
            <a:r>
              <a:rPr lang="en-US" dirty="0" smtClean="0">
                <a:hlinkClick r:id="rId155"/>
              </a:rPr>
              <a:t>PubMed: 434838</a:t>
            </a:r>
            <a:r>
              <a:rPr lang="en-US" dirty="0" smtClean="0"/>
              <a:t>]</a:t>
            </a:r>
          </a:p>
          <a:p>
            <a:r>
              <a:rPr lang="en-US" dirty="0" smtClean="0"/>
              <a:t>Horst RL, Reinhardt TA, </a:t>
            </a:r>
            <a:r>
              <a:rPr lang="en-US" dirty="0" err="1" smtClean="0"/>
              <a:t>Ramberg</a:t>
            </a:r>
            <a:r>
              <a:rPr lang="en-US" dirty="0" smtClean="0"/>
              <a:t> CF, </a:t>
            </a:r>
            <a:r>
              <a:rPr lang="en-US" dirty="0" err="1" smtClean="0"/>
              <a:t>Koszewski</a:t>
            </a:r>
            <a:r>
              <a:rPr lang="en-US" dirty="0" smtClean="0"/>
              <a:t> NJ, Napoli JL. 24-hydroxylation of 1,25-dihydroxyergocalciferol. An unambiguous deactivation process. Journal of Biological Chemistry. 1986;261(20):9250–6. [</a:t>
            </a:r>
            <a:r>
              <a:rPr lang="en-US" dirty="0" smtClean="0">
                <a:hlinkClick r:id="rId156"/>
              </a:rPr>
              <a:t>PubMed: 3013880</a:t>
            </a:r>
            <a:r>
              <a:rPr lang="en-US" dirty="0" smtClean="0"/>
              <a:t>]</a:t>
            </a:r>
          </a:p>
          <a:p>
            <a:r>
              <a:rPr lang="en-US" dirty="0" err="1" smtClean="0"/>
              <a:t>Hosseinpour</a:t>
            </a:r>
            <a:r>
              <a:rPr lang="en-US" dirty="0" smtClean="0"/>
              <a:t> F, </a:t>
            </a:r>
            <a:r>
              <a:rPr lang="en-US" dirty="0" err="1" smtClean="0"/>
              <a:t>Ellfolk</a:t>
            </a:r>
            <a:r>
              <a:rPr lang="en-US" dirty="0" smtClean="0"/>
              <a:t> M, </a:t>
            </a:r>
            <a:r>
              <a:rPr lang="en-US" dirty="0" err="1" smtClean="0"/>
              <a:t>Norlin</a:t>
            </a:r>
            <a:r>
              <a:rPr lang="en-US" dirty="0" smtClean="0"/>
              <a:t> M, </a:t>
            </a:r>
            <a:r>
              <a:rPr lang="en-US" dirty="0" err="1" smtClean="0"/>
              <a:t>Wikvall</a:t>
            </a:r>
            <a:r>
              <a:rPr lang="en-US" dirty="0" smtClean="0"/>
              <a:t> K. Phenobarbital suppresses vitamin D</a:t>
            </a:r>
            <a:r>
              <a:rPr lang="en-US" baseline="-25000" dirty="0" smtClean="0"/>
              <a:t>3</a:t>
            </a:r>
            <a:r>
              <a:rPr lang="en-US" dirty="0" smtClean="0"/>
              <a:t> 25-hydroxylase expression: a potential new mechanism for drug-induced </a:t>
            </a:r>
            <a:r>
              <a:rPr lang="en-US" dirty="0" err="1" smtClean="0"/>
              <a:t>osteomalacia</a:t>
            </a:r>
            <a:r>
              <a:rPr lang="en-US" dirty="0" smtClean="0"/>
              <a:t>. Biochemical and Biophysical Research Communications. 2007;357(3):603–7. [</a:t>
            </a:r>
            <a:r>
              <a:rPr lang="en-US" dirty="0" smtClean="0">
                <a:hlinkClick r:id="rId157"/>
              </a:rPr>
              <a:t>PubMed: 17445763</a:t>
            </a:r>
            <a:r>
              <a:rPr lang="en-US" dirty="0" smtClean="0"/>
              <a:t>]</a:t>
            </a:r>
          </a:p>
          <a:p>
            <a:r>
              <a:rPr lang="en-US" dirty="0" smtClean="0"/>
              <a:t>Hunt RD, Garcia FG, Walsh RJ. A comparison of the toxicity of </a:t>
            </a:r>
            <a:r>
              <a:rPr lang="en-US" dirty="0" err="1" smtClean="0"/>
              <a:t>ergocalciferol</a:t>
            </a:r>
            <a:r>
              <a:rPr lang="en-US" dirty="0" smtClean="0"/>
              <a:t> and cholecalciferol in rhesus monkeys (</a:t>
            </a:r>
            <a:r>
              <a:rPr lang="en-US" dirty="0" err="1" smtClean="0"/>
              <a:t>Macaca</a:t>
            </a:r>
            <a:r>
              <a:rPr lang="en-US" dirty="0" smtClean="0"/>
              <a:t> </a:t>
            </a:r>
            <a:r>
              <a:rPr lang="en-US" dirty="0" err="1" smtClean="0"/>
              <a:t>mulatta</a:t>
            </a:r>
            <a:r>
              <a:rPr lang="en-US" dirty="0" smtClean="0"/>
              <a:t>). Journal of Nutrition. 1972;102(8):975–86. [</a:t>
            </a:r>
            <a:r>
              <a:rPr lang="en-US" dirty="0" smtClean="0">
                <a:hlinkClick r:id="rId158"/>
              </a:rPr>
              <a:t>PubMed: 4340673</a:t>
            </a:r>
            <a:r>
              <a:rPr lang="en-US" dirty="0" smtClean="0"/>
              <a:t>]</a:t>
            </a:r>
          </a:p>
          <a:p>
            <a:r>
              <a:rPr lang="en-US" dirty="0" smtClean="0"/>
              <a:t>IOM (Institute of Medicine). Dietary Reference Intakes for Calcium, Phosphorus, Magnesium, Vitamin D, and Fluoride. Washington, DC: National Academy Press; 1997. </a:t>
            </a:r>
          </a:p>
          <a:p>
            <a:r>
              <a:rPr lang="en-US" dirty="0" smtClean="0"/>
              <a:t>IOM. Dietary Reference Intakes Research Synthesis: Workshop Summary. Washington, DC: The National Academies Press; 2007. </a:t>
            </a:r>
          </a:p>
          <a:p>
            <a:r>
              <a:rPr lang="en-US" dirty="0" err="1" smtClean="0"/>
              <a:t>Ish</a:t>
            </a:r>
            <a:r>
              <a:rPr lang="en-US" dirty="0" smtClean="0"/>
              <a:t>-Shalom S, Segal E, </a:t>
            </a:r>
            <a:r>
              <a:rPr lang="en-US" dirty="0" err="1" smtClean="0"/>
              <a:t>Salganik</a:t>
            </a:r>
            <a:r>
              <a:rPr lang="en-US" dirty="0" smtClean="0"/>
              <a:t> T, </a:t>
            </a:r>
            <a:r>
              <a:rPr lang="en-US" dirty="0" err="1" smtClean="0"/>
              <a:t>Raz</a:t>
            </a:r>
            <a:r>
              <a:rPr lang="en-US" dirty="0" smtClean="0"/>
              <a:t> B, Bromberg IL, </a:t>
            </a:r>
            <a:r>
              <a:rPr lang="en-US" dirty="0" err="1" smtClean="0"/>
              <a:t>Vieth</a:t>
            </a:r>
            <a:r>
              <a:rPr lang="en-US" dirty="0" smtClean="0"/>
              <a:t> R. Comparison of daily, weekly, and monthly vitamin D</a:t>
            </a:r>
            <a:r>
              <a:rPr lang="en-US" baseline="-25000" dirty="0" smtClean="0"/>
              <a:t>3</a:t>
            </a:r>
            <a:r>
              <a:rPr lang="en-US" dirty="0" smtClean="0"/>
              <a:t> in ethanol dosing protocols for two months in elderly hip fracture patients. Journal of Clinical Endocrinology and Metabolism. 2008;93(9):3430–5. [</a:t>
            </a:r>
            <a:r>
              <a:rPr lang="en-US" dirty="0" smtClean="0">
                <a:hlinkClick r:id="rId159"/>
              </a:rPr>
              <a:t>PubMed: 18544622</a:t>
            </a:r>
            <a:r>
              <a:rPr lang="en-US" dirty="0" smtClean="0"/>
              <a:t>]</a:t>
            </a:r>
          </a:p>
          <a:p>
            <a:r>
              <a:rPr lang="en-US" dirty="0" smtClean="0"/>
              <a:t>James SY, Mackay AG, </a:t>
            </a:r>
            <a:r>
              <a:rPr lang="en-US" dirty="0" err="1" smtClean="0"/>
              <a:t>Colston</a:t>
            </a:r>
            <a:r>
              <a:rPr lang="en-US" dirty="0" smtClean="0"/>
              <a:t> KW. Effects of 1,25 </a:t>
            </a:r>
            <a:r>
              <a:rPr lang="en-US" dirty="0" err="1" smtClean="0"/>
              <a:t>dihydroxyvitamin</a:t>
            </a:r>
            <a:r>
              <a:rPr lang="en-US" dirty="0" smtClean="0"/>
              <a:t> D</a:t>
            </a:r>
            <a:r>
              <a:rPr lang="en-US" baseline="-25000" dirty="0" smtClean="0"/>
              <a:t>3</a:t>
            </a:r>
            <a:r>
              <a:rPr lang="en-US" dirty="0" smtClean="0"/>
              <a:t> and its analogues on induction of apoptosis in breast cancer cells. Journal of Steroid Biochemistry and Molecular Biology. 1996;58(4):395–401. [</a:t>
            </a:r>
            <a:r>
              <a:rPr lang="en-US" dirty="0" smtClean="0">
                <a:hlinkClick r:id="rId160"/>
              </a:rPr>
              <a:t>PubMed: 8903423</a:t>
            </a:r>
            <a:r>
              <a:rPr lang="en-US" dirty="0" smtClean="0"/>
              <a:t>]</a:t>
            </a:r>
          </a:p>
          <a:p>
            <a:r>
              <a:rPr lang="en-US" dirty="0" smtClean="0"/>
              <a:t>James WP, </a:t>
            </a:r>
            <a:r>
              <a:rPr lang="en-US" dirty="0" err="1" smtClean="0"/>
              <a:t>Avenell</a:t>
            </a:r>
            <a:r>
              <a:rPr lang="en-US" dirty="0" smtClean="0"/>
              <a:t> A, Broom J, Whitehead J. A one-year trial to assess the value of orlistat in the management of obesity. International Journal of Obesity and Related Metabolic Disorders. 1997;21(</a:t>
            </a:r>
            <a:r>
              <a:rPr lang="en-US" dirty="0" err="1" smtClean="0"/>
              <a:t>Suppl</a:t>
            </a:r>
            <a:r>
              <a:rPr lang="en-US" dirty="0" smtClean="0"/>
              <a:t> 3):S24–30. [</a:t>
            </a:r>
            <a:r>
              <a:rPr lang="en-US" dirty="0" smtClean="0">
                <a:hlinkClick r:id="rId161"/>
              </a:rPr>
              <a:t>PubMed: 9225173</a:t>
            </a:r>
            <a:r>
              <a:rPr lang="en-US" dirty="0" smtClean="0"/>
              <a:t>]</a:t>
            </a:r>
          </a:p>
          <a:p>
            <a:r>
              <a:rPr lang="en-US" dirty="0" smtClean="0"/>
              <a:t>Jiang F, </a:t>
            </a:r>
            <a:r>
              <a:rPr lang="en-US" dirty="0" err="1" smtClean="0"/>
              <a:t>Bao</a:t>
            </a:r>
            <a:r>
              <a:rPr lang="en-US" dirty="0" smtClean="0"/>
              <a:t> J, Li P, Nicosia SV, Bai W. Induction of ovarian cancer cell apoptosis by 1,25-dihydroxyvitamin D</a:t>
            </a:r>
            <a:r>
              <a:rPr lang="en-US" baseline="-25000" dirty="0" smtClean="0"/>
              <a:t>3</a:t>
            </a:r>
            <a:r>
              <a:rPr lang="en-US" dirty="0" smtClean="0"/>
              <a:t> through the down-regulation of telomerase. Journal of Biological Chemistry. 2004;279(51):53213–21. [</a:t>
            </a:r>
            <a:r>
              <a:rPr lang="en-US" dirty="0" smtClean="0">
                <a:hlinkClick r:id="rId162"/>
              </a:rPr>
              <a:t>PubMed: 15485861</a:t>
            </a:r>
            <a:r>
              <a:rPr lang="en-US" dirty="0" smtClean="0"/>
              <a:t>]</a:t>
            </a:r>
          </a:p>
          <a:p>
            <a:r>
              <a:rPr lang="en-US" dirty="0" smtClean="0"/>
              <a:t>Johnson JL, Mistry VV, </a:t>
            </a:r>
            <a:r>
              <a:rPr lang="en-US" dirty="0" err="1" smtClean="0"/>
              <a:t>Vukovich</a:t>
            </a:r>
            <a:r>
              <a:rPr lang="en-US" dirty="0" smtClean="0"/>
              <a:t> MD, </a:t>
            </a:r>
            <a:r>
              <a:rPr lang="en-US" dirty="0" err="1" smtClean="0"/>
              <a:t>Hogie-Lorenzen</a:t>
            </a:r>
            <a:r>
              <a:rPr lang="en-US" dirty="0" smtClean="0"/>
              <a:t> T, Hollis BW, </a:t>
            </a:r>
            <a:r>
              <a:rPr lang="en-US" dirty="0" err="1" smtClean="0"/>
              <a:t>Specker</a:t>
            </a:r>
            <a:r>
              <a:rPr lang="en-US" dirty="0" smtClean="0"/>
              <a:t> BL. Bioavailability of vitamin D from fortified process cheese and effects on vitamin D status in the elderly. Journal of Dairy Science. 2005;88(7):2295–301. [</a:t>
            </a:r>
            <a:r>
              <a:rPr lang="en-US" dirty="0" smtClean="0">
                <a:hlinkClick r:id="rId163"/>
              </a:rPr>
              <a:t>PubMed: 15956292</a:t>
            </a:r>
            <a:r>
              <a:rPr lang="en-US" dirty="0" smtClean="0"/>
              <a:t>]</a:t>
            </a:r>
          </a:p>
          <a:p>
            <a:r>
              <a:rPr lang="en-US" dirty="0" smtClean="0"/>
              <a:t>Jones G, </a:t>
            </a:r>
            <a:r>
              <a:rPr lang="en-US" dirty="0" err="1" smtClean="0"/>
              <a:t>Schnoes</a:t>
            </a:r>
            <a:r>
              <a:rPr lang="en-US" dirty="0" smtClean="0"/>
              <a:t> HK, DeLuca HF. Isolation and identification of 1,25-dihydroxyvitamin D</a:t>
            </a:r>
            <a:r>
              <a:rPr lang="en-US" baseline="-25000" dirty="0" smtClean="0"/>
              <a:t>2</a:t>
            </a:r>
            <a:r>
              <a:rPr lang="en-US" dirty="0" smtClean="0"/>
              <a:t>. Biochemistry. 1975;14(6):1250–6. [</a:t>
            </a:r>
            <a:r>
              <a:rPr lang="en-US" dirty="0" smtClean="0">
                <a:hlinkClick r:id="rId164"/>
              </a:rPr>
              <a:t>PubMed: 1078978</a:t>
            </a:r>
            <a:r>
              <a:rPr lang="en-US" dirty="0" smtClean="0"/>
              <a:t>]</a:t>
            </a:r>
          </a:p>
          <a:p>
            <a:r>
              <a:rPr lang="en-US" dirty="0" smtClean="0"/>
              <a:t>Jones G. Assay of vitamins D</a:t>
            </a:r>
            <a:r>
              <a:rPr lang="en-US" baseline="-25000" dirty="0" smtClean="0"/>
              <a:t>2</a:t>
            </a:r>
            <a:r>
              <a:rPr lang="en-US" dirty="0" smtClean="0"/>
              <a:t> and D</a:t>
            </a:r>
            <a:r>
              <a:rPr lang="en-US" baseline="-25000" dirty="0" smtClean="0"/>
              <a:t>3</a:t>
            </a:r>
            <a:r>
              <a:rPr lang="en-US" dirty="0" smtClean="0"/>
              <a:t>, and 25-hydroxyvitamins D</a:t>
            </a:r>
            <a:r>
              <a:rPr lang="en-US" baseline="-25000" dirty="0" smtClean="0"/>
              <a:t>2</a:t>
            </a:r>
            <a:r>
              <a:rPr lang="en-US" dirty="0" smtClean="0"/>
              <a:t> and D</a:t>
            </a:r>
            <a:r>
              <a:rPr lang="en-US" baseline="-25000" dirty="0" smtClean="0"/>
              <a:t>3</a:t>
            </a:r>
            <a:r>
              <a:rPr lang="en-US" dirty="0" smtClean="0"/>
              <a:t> in human plasma by high-performance liquid chromatography. Clinical Chemistry. 1978;24(2):287–98. [</a:t>
            </a:r>
            <a:r>
              <a:rPr lang="en-US" dirty="0" smtClean="0">
                <a:hlinkClick r:id="rId165"/>
              </a:rPr>
              <a:t>PubMed: 203413</a:t>
            </a:r>
            <a:r>
              <a:rPr lang="en-US" dirty="0" smtClean="0"/>
              <a:t>]</a:t>
            </a:r>
          </a:p>
          <a:p>
            <a:r>
              <a:rPr lang="en-US" dirty="0" smtClean="0"/>
              <a:t>Jones G, Rosenthal A, </a:t>
            </a:r>
            <a:r>
              <a:rPr lang="en-US" dirty="0" err="1" smtClean="0"/>
              <a:t>Segev</a:t>
            </a:r>
            <a:r>
              <a:rPr lang="en-US" dirty="0" smtClean="0"/>
              <a:t> D, Mazur Y, </a:t>
            </a:r>
            <a:r>
              <a:rPr lang="en-US" dirty="0" err="1" smtClean="0"/>
              <a:t>Frolow</a:t>
            </a:r>
            <a:r>
              <a:rPr lang="en-US" dirty="0" smtClean="0"/>
              <a:t> F, </a:t>
            </a:r>
            <a:r>
              <a:rPr lang="en-US" dirty="0" err="1" smtClean="0"/>
              <a:t>Halfon</a:t>
            </a:r>
            <a:r>
              <a:rPr lang="en-US" dirty="0" smtClean="0"/>
              <a:t> Y, </a:t>
            </a:r>
            <a:r>
              <a:rPr lang="en-US" dirty="0" err="1" smtClean="0"/>
              <a:t>Rabinovich</a:t>
            </a:r>
            <a:r>
              <a:rPr lang="en-US" dirty="0" smtClean="0"/>
              <a:t> D, </a:t>
            </a:r>
            <a:r>
              <a:rPr lang="en-US" dirty="0" err="1" smtClean="0"/>
              <a:t>Shakked</a:t>
            </a:r>
            <a:r>
              <a:rPr lang="en-US" dirty="0" smtClean="0"/>
              <a:t> Z. Isolation and identification of 24,25-dihydroxyvitamin D</a:t>
            </a:r>
            <a:r>
              <a:rPr lang="en-US" baseline="-25000" dirty="0" smtClean="0"/>
              <a:t>2</a:t>
            </a:r>
            <a:r>
              <a:rPr lang="en-US" dirty="0" smtClean="0"/>
              <a:t> using the perfused rat kidney. Biochemistry. 1979;18(6):1094–11. [</a:t>
            </a:r>
            <a:r>
              <a:rPr lang="en-US" dirty="0" smtClean="0">
                <a:hlinkClick r:id="rId166"/>
              </a:rPr>
              <a:t>PubMed: 311655</a:t>
            </a:r>
            <a:r>
              <a:rPr lang="en-US" dirty="0" smtClean="0"/>
              <a:t>]</a:t>
            </a:r>
          </a:p>
          <a:p>
            <a:r>
              <a:rPr lang="en-US" dirty="0" smtClean="0"/>
              <a:t>Jones G, Byrnes B, Palma F, </a:t>
            </a:r>
            <a:r>
              <a:rPr lang="en-US" dirty="0" err="1" smtClean="0"/>
              <a:t>Segev</a:t>
            </a:r>
            <a:r>
              <a:rPr lang="en-US" dirty="0" smtClean="0"/>
              <a:t> D, Mazur Y. Displacement potency of vitamin D</a:t>
            </a:r>
            <a:r>
              <a:rPr lang="en-US" baseline="-25000" dirty="0" smtClean="0"/>
              <a:t>2</a:t>
            </a:r>
            <a:r>
              <a:rPr lang="en-US" dirty="0" smtClean="0"/>
              <a:t> analogs in competitive protein-binding assays for 25-hydroxyvitamin D</a:t>
            </a:r>
            <a:r>
              <a:rPr lang="en-US" baseline="-25000" dirty="0" smtClean="0"/>
              <a:t>3</a:t>
            </a:r>
            <a:r>
              <a:rPr lang="en-US" dirty="0" smtClean="0"/>
              <a:t>, 24,25-dihydroxyvitamin D</a:t>
            </a:r>
            <a:r>
              <a:rPr lang="en-US" baseline="-25000" dirty="0" smtClean="0"/>
              <a:t>3</a:t>
            </a:r>
            <a:r>
              <a:rPr lang="en-US" dirty="0" smtClean="0"/>
              <a:t>, and 1,25-dihydroxyvitamin D</a:t>
            </a:r>
            <a:r>
              <a:rPr lang="en-US" baseline="-25000" dirty="0" smtClean="0"/>
              <a:t>3</a:t>
            </a:r>
            <a:r>
              <a:rPr lang="en-US" dirty="0" smtClean="0"/>
              <a:t>. Journal of Clinical Endocrinology and Metabolism. 1980;50(4):773–5. [</a:t>
            </a:r>
            <a:r>
              <a:rPr lang="en-US" dirty="0" smtClean="0">
                <a:hlinkClick r:id="rId167"/>
              </a:rPr>
              <a:t>PubMed: 6965943</a:t>
            </a:r>
            <a:r>
              <a:rPr lang="en-US" dirty="0" smtClean="0"/>
              <a:t>]</a:t>
            </a:r>
          </a:p>
          <a:p>
            <a:r>
              <a:rPr lang="en-US" dirty="0" smtClean="0"/>
              <a:t>Jones G, </a:t>
            </a:r>
            <a:r>
              <a:rPr lang="en-US" dirty="0" err="1" smtClean="0"/>
              <a:t>Schnoes</a:t>
            </a:r>
            <a:r>
              <a:rPr lang="en-US" dirty="0" smtClean="0"/>
              <a:t> HK, Levan L, Deluca HF. Isolation and identification of 24-hydroxyvitamin D</a:t>
            </a:r>
            <a:r>
              <a:rPr lang="en-US" baseline="-25000" dirty="0" smtClean="0"/>
              <a:t>2</a:t>
            </a:r>
            <a:r>
              <a:rPr lang="en-US" dirty="0" smtClean="0"/>
              <a:t> and 24,25-dihydroxyvitamin D</a:t>
            </a:r>
            <a:r>
              <a:rPr lang="en-US" baseline="-25000" dirty="0" smtClean="0"/>
              <a:t>2</a:t>
            </a:r>
            <a:r>
              <a:rPr lang="en-US" dirty="0" smtClean="0"/>
              <a:t>. Archives of Biochemistry and Biophysics. 1980;202(2):450–7. [</a:t>
            </a:r>
            <a:r>
              <a:rPr lang="en-US" dirty="0" smtClean="0">
                <a:hlinkClick r:id="rId168"/>
              </a:rPr>
              <a:t>PubMed: 6970013</a:t>
            </a:r>
            <a:r>
              <a:rPr lang="en-US" dirty="0" smtClean="0"/>
              <a:t>]</a:t>
            </a:r>
          </a:p>
          <a:p>
            <a:r>
              <a:rPr lang="en-US" dirty="0" smtClean="0"/>
              <a:t>Jones G, </a:t>
            </a:r>
            <a:r>
              <a:rPr lang="en-US" dirty="0" err="1" smtClean="0"/>
              <a:t>Vriezen</a:t>
            </a:r>
            <a:r>
              <a:rPr lang="en-US" dirty="0" smtClean="0"/>
              <a:t> D, </a:t>
            </a:r>
            <a:r>
              <a:rPr lang="en-US" dirty="0" err="1" smtClean="0"/>
              <a:t>Lohnes</a:t>
            </a:r>
            <a:r>
              <a:rPr lang="en-US" dirty="0" smtClean="0"/>
              <a:t> D, </a:t>
            </a:r>
            <a:r>
              <a:rPr lang="en-US" dirty="0" err="1" smtClean="0"/>
              <a:t>Palda</a:t>
            </a:r>
            <a:r>
              <a:rPr lang="en-US" dirty="0" smtClean="0"/>
              <a:t> V, Edwards NS. Side-chain hydroxylation of vitamin D</a:t>
            </a:r>
            <a:r>
              <a:rPr lang="en-US" baseline="-25000" dirty="0" smtClean="0"/>
              <a:t>3</a:t>
            </a:r>
            <a:r>
              <a:rPr lang="en-US" dirty="0" smtClean="0"/>
              <a:t> and its physiological implications. Steroids. 1987;49(1-3):29–53. [</a:t>
            </a:r>
            <a:r>
              <a:rPr lang="en-US" dirty="0" smtClean="0">
                <a:hlinkClick r:id="rId169"/>
              </a:rPr>
              <a:t>PubMed: 2842896</a:t>
            </a:r>
            <a:r>
              <a:rPr lang="en-US" dirty="0" smtClean="0"/>
              <a:t>]</a:t>
            </a:r>
          </a:p>
          <a:p>
            <a:r>
              <a:rPr lang="en-US" dirty="0" smtClean="0"/>
              <a:t>Jones G, </a:t>
            </a:r>
            <a:r>
              <a:rPr lang="en-US" dirty="0" err="1" smtClean="0"/>
              <a:t>Strugnell</a:t>
            </a:r>
            <a:r>
              <a:rPr lang="en-US" dirty="0" smtClean="0"/>
              <a:t> SA, DeLuca HF. Current understanding of the molecular actions of vitamin D. Physiological Reviews. 1998;78(4):1193–231. [</a:t>
            </a:r>
            <a:r>
              <a:rPr lang="en-US" dirty="0" smtClean="0">
                <a:hlinkClick r:id="rId170"/>
              </a:rPr>
              <a:t>PubMed: 9790574</a:t>
            </a:r>
            <a:r>
              <a:rPr lang="en-US" dirty="0" smtClean="0"/>
              <a:t>]</a:t>
            </a:r>
          </a:p>
          <a:p>
            <a:r>
              <a:rPr lang="en-US" dirty="0" smtClean="0"/>
              <a:t>Jones G, Makin HL. Vitamin Ds: metabolites and analogs, Modern Chromatographic Analysis of Vitamins. 3rd. de </a:t>
            </a:r>
            <a:r>
              <a:rPr lang="en-US" dirty="0" err="1" smtClean="0"/>
              <a:t>Leenheer</a:t>
            </a:r>
            <a:r>
              <a:rPr lang="en-US" dirty="0" smtClean="0"/>
              <a:t> AP, Lambert WE, Van </a:t>
            </a:r>
            <a:r>
              <a:rPr lang="en-US" dirty="0" err="1" smtClean="0"/>
              <a:t>Bocxlaer</a:t>
            </a:r>
            <a:r>
              <a:rPr lang="en-US" dirty="0" smtClean="0"/>
              <a:t> JF, editors. New York: Marcel Dekker; 2000. </a:t>
            </a:r>
          </a:p>
          <a:p>
            <a:r>
              <a:rPr lang="en-US" dirty="0" smtClean="0"/>
              <a:t>Jones G. Pharmacokinetics of vitamin D toxicity. American Journal of Clinical Nutrition. 2008;88(2):582S–6S. [</a:t>
            </a:r>
            <a:r>
              <a:rPr lang="en-US" dirty="0" smtClean="0">
                <a:hlinkClick r:id="rId171"/>
              </a:rPr>
              <a:t>PubMed: 18689406</a:t>
            </a:r>
            <a:r>
              <a:rPr lang="en-US" dirty="0" smtClean="0"/>
              <a:t>]</a:t>
            </a:r>
          </a:p>
          <a:p>
            <a:r>
              <a:rPr lang="en-US" dirty="0" smtClean="0"/>
              <a:t>Jones G, Byford V, </a:t>
            </a:r>
            <a:r>
              <a:rPr lang="en-US" dirty="0" err="1" smtClean="0"/>
              <a:t>Helvig</a:t>
            </a:r>
            <a:r>
              <a:rPr lang="en-US" dirty="0" smtClean="0"/>
              <a:t> C, </a:t>
            </a:r>
            <a:r>
              <a:rPr lang="en-US" dirty="0" err="1" smtClean="0"/>
              <a:t>Petkovich</a:t>
            </a:r>
            <a:r>
              <a:rPr lang="en-US" dirty="0" smtClean="0"/>
              <a:t> M. Differential disposition of vitamin D</a:t>
            </a:r>
            <a:r>
              <a:rPr lang="en-US" baseline="-25000" dirty="0" smtClean="0"/>
              <a:t>2</a:t>
            </a:r>
            <a:r>
              <a:rPr lang="en-US" dirty="0" smtClean="0"/>
              <a:t> does not involve CYP24A1. Presented at 14th International Vitamin D Workshop; October 4-8, 2009; </a:t>
            </a:r>
            <a:r>
              <a:rPr lang="en-US" dirty="0" err="1" smtClean="0"/>
              <a:t>Brugge</a:t>
            </a:r>
            <a:r>
              <a:rPr lang="en-US" dirty="0" smtClean="0"/>
              <a:t>, Belgium. 2009. </a:t>
            </a:r>
          </a:p>
          <a:p>
            <a:r>
              <a:rPr lang="en-US" dirty="0" err="1" smtClean="0"/>
              <a:t>Jongen</a:t>
            </a:r>
            <a:r>
              <a:rPr lang="en-US" dirty="0" smtClean="0"/>
              <a:t> MJ, Van </a:t>
            </a:r>
            <a:r>
              <a:rPr lang="en-US" dirty="0" err="1" smtClean="0"/>
              <a:t>Ginkel</a:t>
            </a:r>
            <a:r>
              <a:rPr lang="en-US" dirty="0" smtClean="0"/>
              <a:t> FC, van der </a:t>
            </a:r>
            <a:r>
              <a:rPr lang="en-US" dirty="0" err="1" smtClean="0"/>
              <a:t>Vijgh</a:t>
            </a:r>
            <a:r>
              <a:rPr lang="en-US" dirty="0" smtClean="0"/>
              <a:t> WJ, Kuiper S, </a:t>
            </a:r>
            <a:r>
              <a:rPr lang="en-US" dirty="0" err="1" smtClean="0"/>
              <a:t>Netelenbos</a:t>
            </a:r>
            <a:r>
              <a:rPr lang="en-US" dirty="0" smtClean="0"/>
              <a:t> JC, Lips P. An international comparison of vitamin D metabolite measurements. Clinical Chemistry. 1984;30(3):399–403. [</a:t>
            </a:r>
            <a:r>
              <a:rPr lang="en-US" dirty="0" smtClean="0">
                <a:hlinkClick r:id="rId172"/>
              </a:rPr>
              <a:t>PubMed: 6607788</a:t>
            </a:r>
            <a:r>
              <a:rPr lang="en-US" dirty="0" smtClean="0"/>
              <a:t>]</a:t>
            </a:r>
          </a:p>
          <a:p>
            <a:r>
              <a:rPr lang="en-US" dirty="0" err="1" smtClean="0"/>
              <a:t>Jongen</a:t>
            </a:r>
            <a:r>
              <a:rPr lang="en-US" dirty="0" smtClean="0"/>
              <a:t> M, van der </a:t>
            </a:r>
            <a:r>
              <a:rPr lang="en-US" dirty="0" err="1" smtClean="0"/>
              <a:t>Vijgh</a:t>
            </a:r>
            <a:r>
              <a:rPr lang="en-US" dirty="0" smtClean="0"/>
              <a:t> WJ, </a:t>
            </a:r>
            <a:r>
              <a:rPr lang="en-US" dirty="0" err="1" smtClean="0"/>
              <a:t>Netelenbos</a:t>
            </a:r>
            <a:r>
              <a:rPr lang="en-US" dirty="0" smtClean="0"/>
              <a:t> JC, </a:t>
            </a:r>
            <a:r>
              <a:rPr lang="en-US" dirty="0" err="1" smtClean="0"/>
              <a:t>Postma</a:t>
            </a:r>
            <a:r>
              <a:rPr lang="en-US" dirty="0" smtClean="0"/>
              <a:t> GJ, Lips P. Pharmacokinetics of 24,25-dihydroxyvitamin D</a:t>
            </a:r>
            <a:r>
              <a:rPr lang="en-US" baseline="-25000" dirty="0" smtClean="0"/>
              <a:t>3</a:t>
            </a:r>
            <a:r>
              <a:rPr lang="en-US" dirty="0" smtClean="0"/>
              <a:t> in humans. Hormone and Metabolic Research. 1989;21(10):577–80. [</a:t>
            </a:r>
            <a:r>
              <a:rPr lang="en-US" dirty="0" smtClean="0">
                <a:hlinkClick r:id="rId173"/>
              </a:rPr>
              <a:t>PubMed: 2807147</a:t>
            </a:r>
            <a:r>
              <a:rPr lang="en-US" dirty="0" smtClean="0"/>
              <a:t>]</a:t>
            </a:r>
          </a:p>
          <a:p>
            <a:r>
              <a:rPr lang="en-US" dirty="0" err="1" smtClean="0"/>
              <a:t>Jurutka</a:t>
            </a:r>
            <a:r>
              <a:rPr lang="en-US" dirty="0" smtClean="0"/>
              <a:t> PW, Whitfield GK, Hsieh JC, Thompson PD, Haussler CA, Haussler MR. Molecular nature of the vitamin D receptor and its role in regulation of gene expression. Reviews in Endocrinology and </a:t>
            </a:r>
            <a:r>
              <a:rPr lang="en-US" dirty="0" err="1" smtClean="0"/>
              <a:t>Metabloic</a:t>
            </a:r>
            <a:r>
              <a:rPr lang="en-US" dirty="0" smtClean="0"/>
              <a:t> Disorders. 2001;2(2):203–16. [</a:t>
            </a:r>
            <a:r>
              <a:rPr lang="en-US" dirty="0" smtClean="0">
                <a:hlinkClick r:id="rId174"/>
              </a:rPr>
              <a:t>PubMed: 11705326</a:t>
            </a:r>
            <a:r>
              <a:rPr lang="en-US" dirty="0" smtClean="0"/>
              <a:t>]</a:t>
            </a:r>
          </a:p>
          <a:p>
            <a:r>
              <a:rPr lang="en-US" dirty="0" smtClean="0"/>
              <a:t>Kawa S, </a:t>
            </a:r>
            <a:r>
              <a:rPr lang="en-US" dirty="0" err="1" smtClean="0"/>
              <a:t>Yoshizawa</a:t>
            </a:r>
            <a:r>
              <a:rPr lang="en-US" dirty="0" smtClean="0"/>
              <a:t> K, </a:t>
            </a:r>
            <a:r>
              <a:rPr lang="en-US" dirty="0" err="1" smtClean="0"/>
              <a:t>Tokoo</a:t>
            </a:r>
            <a:r>
              <a:rPr lang="en-US" dirty="0" smtClean="0"/>
              <a:t> M, Imai H, </a:t>
            </a:r>
            <a:r>
              <a:rPr lang="en-US" dirty="0" err="1" smtClean="0"/>
              <a:t>Oguchi</a:t>
            </a:r>
            <a:r>
              <a:rPr lang="en-US" dirty="0" smtClean="0"/>
              <a:t> H, </a:t>
            </a:r>
            <a:r>
              <a:rPr lang="en-US" dirty="0" err="1" smtClean="0"/>
              <a:t>Kiyosawa</a:t>
            </a:r>
            <a:r>
              <a:rPr lang="en-US" dirty="0" smtClean="0"/>
              <a:t> K, Homma T, </a:t>
            </a:r>
            <a:r>
              <a:rPr lang="en-US" dirty="0" err="1" smtClean="0"/>
              <a:t>Nikaido</a:t>
            </a:r>
            <a:r>
              <a:rPr lang="en-US" dirty="0" smtClean="0"/>
              <a:t> T, </a:t>
            </a:r>
            <a:r>
              <a:rPr lang="en-US" dirty="0" err="1" smtClean="0"/>
              <a:t>Furihata</a:t>
            </a:r>
            <a:r>
              <a:rPr lang="en-US" dirty="0" smtClean="0"/>
              <a:t> K. Inhibitory effect of 220-oxa-1,25-dihydroxyvitamin D</a:t>
            </a:r>
            <a:r>
              <a:rPr lang="en-US" baseline="-25000" dirty="0" smtClean="0"/>
              <a:t>3</a:t>
            </a:r>
            <a:r>
              <a:rPr lang="en-US" dirty="0" smtClean="0"/>
              <a:t> on the proliferation of pancreatic cancer cell lines. Gastroenterology. 1996;110(5):1605–13. [</a:t>
            </a:r>
            <a:r>
              <a:rPr lang="en-US" dirty="0" smtClean="0">
                <a:hlinkClick r:id="rId175"/>
              </a:rPr>
              <a:t>PubMed: 8613068</a:t>
            </a:r>
            <a:r>
              <a:rPr lang="en-US" dirty="0" smtClean="0"/>
              <a:t>]</a:t>
            </a:r>
          </a:p>
          <a:p>
            <a:r>
              <a:rPr lang="en-US" dirty="0" err="1" smtClean="0"/>
              <a:t>Kimlin</a:t>
            </a:r>
            <a:r>
              <a:rPr lang="en-US" dirty="0" smtClean="0"/>
              <a:t> MG, Olds WJ, Moore MR. Location and vitamin D synthesis: is the hypothesis validated by geophysical data? Journal of Photochemistry and Photobiology. B, Biology. 2007;86(3):234–9. [</a:t>
            </a:r>
            <a:r>
              <a:rPr lang="en-US" dirty="0" smtClean="0">
                <a:hlinkClick r:id="rId176"/>
              </a:rPr>
              <a:t>PubMed: 17142054</a:t>
            </a:r>
            <a:r>
              <a:rPr lang="en-US" dirty="0" smtClean="0"/>
              <a:t>]</a:t>
            </a:r>
          </a:p>
          <a:p>
            <a:r>
              <a:rPr lang="en-US" dirty="0" smtClean="0"/>
              <a:t>Knutson JC, </a:t>
            </a:r>
            <a:r>
              <a:rPr lang="en-US" dirty="0" err="1" smtClean="0"/>
              <a:t>LeVan</a:t>
            </a:r>
            <a:r>
              <a:rPr lang="en-US" dirty="0" smtClean="0"/>
              <a:t> LW, </a:t>
            </a:r>
            <a:r>
              <a:rPr lang="en-US" dirty="0" err="1" smtClean="0"/>
              <a:t>Valliere</a:t>
            </a:r>
            <a:r>
              <a:rPr lang="en-US" dirty="0" smtClean="0"/>
              <a:t> CR, Bishop CW. Pharmacokinetics and systemic effect on calcium homeostasis of 1 alpha,24-dihydroxyvitamin D</a:t>
            </a:r>
            <a:r>
              <a:rPr lang="en-US" baseline="-25000" dirty="0" smtClean="0"/>
              <a:t>2</a:t>
            </a:r>
            <a:r>
              <a:rPr lang="en-US" dirty="0" smtClean="0"/>
              <a:t> in rats. Comparison with 1 alpha,25-dihydroxyvitamin D</a:t>
            </a:r>
            <a:r>
              <a:rPr lang="en-US" baseline="-25000" dirty="0" smtClean="0"/>
              <a:t>2</a:t>
            </a:r>
            <a:r>
              <a:rPr lang="en-US" dirty="0" smtClean="0"/>
              <a:t>, calcitriol, and </a:t>
            </a:r>
            <a:r>
              <a:rPr lang="en-US" dirty="0" err="1" smtClean="0"/>
              <a:t>calcipotriol</a:t>
            </a:r>
            <a:r>
              <a:rPr lang="en-US" dirty="0" smtClean="0"/>
              <a:t>. Biochemical Pharmacology. 1997;53(6):829–37. [</a:t>
            </a:r>
            <a:r>
              <a:rPr lang="en-US" dirty="0" smtClean="0">
                <a:hlinkClick r:id="rId177"/>
              </a:rPr>
              <a:t>PubMed: 9113104</a:t>
            </a:r>
            <a:r>
              <a:rPr lang="en-US" dirty="0" smtClean="0"/>
              <a:t>]</a:t>
            </a:r>
          </a:p>
          <a:p>
            <a:r>
              <a:rPr lang="en-US" dirty="0" smtClean="0"/>
              <a:t>Koga M, </a:t>
            </a:r>
            <a:r>
              <a:rPr lang="en-US" dirty="0" err="1" smtClean="0"/>
              <a:t>Eisman</a:t>
            </a:r>
            <a:r>
              <a:rPr lang="en-US" dirty="0" smtClean="0"/>
              <a:t> JA, Sutherland RL. Regulation of epidermal growth factor receptor levels by 1,25-dihydroxyvitamin D</a:t>
            </a:r>
            <a:r>
              <a:rPr lang="en-US" baseline="-25000" dirty="0" smtClean="0"/>
              <a:t>3</a:t>
            </a:r>
            <a:r>
              <a:rPr lang="en-US" dirty="0" smtClean="0"/>
              <a:t> in human breast cancer cells. Cancer Research. 1988;48(10):2734–9. [</a:t>
            </a:r>
            <a:r>
              <a:rPr lang="en-US" dirty="0" smtClean="0">
                <a:hlinkClick r:id="rId178"/>
              </a:rPr>
              <a:t>PubMed: 2834048</a:t>
            </a:r>
            <a:r>
              <a:rPr lang="en-US" dirty="0" smtClean="0"/>
              <a:t>]</a:t>
            </a:r>
          </a:p>
          <a:p>
            <a:r>
              <a:rPr lang="en-US" dirty="0" smtClean="0"/>
              <a:t>Kovacs CS, </a:t>
            </a:r>
            <a:r>
              <a:rPr lang="en-US" dirty="0" err="1" smtClean="0"/>
              <a:t>Kronenberg</a:t>
            </a:r>
            <a:r>
              <a:rPr lang="en-US" dirty="0" smtClean="0"/>
              <a:t> HM. Maternal-fetal calcium and bone metabolism during pregnancy, puerperium, and lactation. Endocrine Reviews. 1997;18(6):832–72. [</a:t>
            </a:r>
            <a:r>
              <a:rPr lang="en-US" dirty="0" smtClean="0">
                <a:hlinkClick r:id="rId179"/>
              </a:rPr>
              <a:t>PubMed: 9408745</a:t>
            </a:r>
            <a:r>
              <a:rPr lang="en-US" dirty="0" smtClean="0"/>
              <a:t>]</a:t>
            </a:r>
          </a:p>
          <a:p>
            <a:r>
              <a:rPr lang="en-US" dirty="0" err="1" smtClean="0"/>
              <a:t>Kovalenko</a:t>
            </a:r>
            <a:r>
              <a:rPr lang="en-US" dirty="0" smtClean="0"/>
              <a:t> PL, Zhang Z, Cui M, Clinton SK, Fleet JC. 1,25 </a:t>
            </a:r>
            <a:r>
              <a:rPr lang="en-US" dirty="0" err="1" smtClean="0"/>
              <a:t>dihydroxyvitamin</a:t>
            </a:r>
            <a:r>
              <a:rPr lang="en-US" dirty="0" smtClean="0"/>
              <a:t> D-mediated orchestration of anticancer, transcript-level effects in the immortalized, non-transformed prostate epithelial cell line, RWPE1. BMC Genomics. 2010;11:26. [</a:t>
            </a:r>
            <a:r>
              <a:rPr lang="en-US" dirty="0" smtClean="0">
                <a:hlinkClick r:id="rId180"/>
              </a:rPr>
              <a:t>PMC free article: PMC2820456</a:t>
            </a:r>
            <a:r>
              <a:rPr lang="en-US" dirty="0" smtClean="0"/>
              <a:t>] [</a:t>
            </a:r>
            <a:r>
              <a:rPr lang="en-US" dirty="0" smtClean="0">
                <a:hlinkClick r:id="rId181"/>
              </a:rPr>
              <a:t>PubMed: 20070897</a:t>
            </a:r>
            <a:r>
              <a:rPr lang="en-US" dirty="0" smtClean="0"/>
              <a:t>]</a:t>
            </a:r>
          </a:p>
          <a:p>
            <a:r>
              <a:rPr lang="en-US" dirty="0" smtClean="0"/>
              <a:t>Kull M Jr, </a:t>
            </a:r>
            <a:r>
              <a:rPr lang="en-US" dirty="0" err="1" smtClean="0"/>
              <a:t>Kallikorm</a:t>
            </a:r>
            <a:r>
              <a:rPr lang="en-US" dirty="0" smtClean="0"/>
              <a:t> R, Tamm A, </a:t>
            </a:r>
            <a:r>
              <a:rPr lang="en-US" dirty="0" err="1" smtClean="0"/>
              <a:t>Lember</a:t>
            </a:r>
            <a:r>
              <a:rPr lang="en-US" dirty="0" smtClean="0"/>
              <a:t> M. Seasonal variance of 25-(OH) vitamin D in the general population of Estonia, a Northern European country. BMC Public Health. 2009;9:22. [</a:t>
            </a:r>
            <a:r>
              <a:rPr lang="en-US" dirty="0" smtClean="0">
                <a:hlinkClick r:id="rId182"/>
              </a:rPr>
              <a:t>PMC free article: PMC2632995</a:t>
            </a:r>
            <a:r>
              <a:rPr lang="en-US" dirty="0" smtClean="0"/>
              <a:t>] [</a:t>
            </a:r>
            <a:r>
              <a:rPr lang="en-US" dirty="0" smtClean="0">
                <a:hlinkClick r:id="rId183"/>
              </a:rPr>
              <a:t>PubMed: 19152676</a:t>
            </a:r>
            <a:r>
              <a:rPr lang="en-US" dirty="0" smtClean="0"/>
              <a:t>]</a:t>
            </a:r>
          </a:p>
          <a:p>
            <a:r>
              <a:rPr lang="en-US" dirty="0" err="1" smtClean="0"/>
              <a:t>Kumagai</a:t>
            </a:r>
            <a:r>
              <a:rPr lang="en-US" dirty="0" smtClean="0"/>
              <a:t> T, Shih LY, Hughes SV, Desmond JC, O'Kelly J, </a:t>
            </a:r>
            <a:r>
              <a:rPr lang="en-US" dirty="0" err="1" smtClean="0"/>
              <a:t>Hewison</a:t>
            </a:r>
            <a:r>
              <a:rPr lang="en-US" dirty="0" smtClean="0"/>
              <a:t> M, </a:t>
            </a:r>
            <a:r>
              <a:rPr lang="en-US" dirty="0" err="1" smtClean="0"/>
              <a:t>Koeffler</a:t>
            </a:r>
            <a:r>
              <a:rPr lang="en-US" dirty="0" smtClean="0"/>
              <a:t> HP. 19-Nor-l,25(OH)2D2 (a novel, </a:t>
            </a:r>
            <a:r>
              <a:rPr lang="en-US" dirty="0" err="1" smtClean="0"/>
              <a:t>noncalcemic</a:t>
            </a:r>
            <a:r>
              <a:rPr lang="en-US" dirty="0" smtClean="0"/>
              <a:t> vitamin D analogue), combined with arsenic trioxide, has potent antitumor activity against myeloid leukemia. Cancer Research. 2005;65(6):2488–97. [</a:t>
            </a:r>
            <a:r>
              <a:rPr lang="en-US" dirty="0" smtClean="0">
                <a:hlinkClick r:id="rId184"/>
              </a:rPr>
              <a:t>PubMed: 15781666</a:t>
            </a:r>
            <a:r>
              <a:rPr lang="en-US" dirty="0" smtClean="0"/>
              <a:t>]</a:t>
            </a:r>
          </a:p>
          <a:p>
            <a:r>
              <a:rPr lang="en-US" dirty="0" smtClean="0"/>
              <a:t>Kumar R, </a:t>
            </a:r>
            <a:r>
              <a:rPr lang="en-US" dirty="0" err="1" smtClean="0"/>
              <a:t>Harnden</a:t>
            </a:r>
            <a:r>
              <a:rPr lang="en-US" dirty="0" smtClean="0"/>
              <a:t> D, DeLuca HF. Metabolism of 1,25-dihydroxyvitamin D</a:t>
            </a:r>
            <a:r>
              <a:rPr lang="en-US" baseline="-25000" dirty="0" smtClean="0"/>
              <a:t>3</a:t>
            </a:r>
            <a:r>
              <a:rPr lang="en-US" dirty="0" smtClean="0"/>
              <a:t>: evidence for side-chain oxidation. Biochemistry. 1976;15(11):2420–3. [</a:t>
            </a:r>
            <a:r>
              <a:rPr lang="en-US" dirty="0" smtClean="0">
                <a:hlinkClick r:id="rId185"/>
              </a:rPr>
              <a:t>PubMed: 1276151</a:t>
            </a:r>
            <a:r>
              <a:rPr lang="en-US" dirty="0" smtClean="0"/>
              <a:t>]</a:t>
            </a:r>
          </a:p>
          <a:p>
            <a:r>
              <a:rPr lang="en-US" dirty="0" smtClean="0"/>
              <a:t>Laing CJ, Cooke NE. Chapter 8: Vitamin D binding protein, Vitamin D. 2nd. Feldman D, Pike JW, Glorieux FH, editors. Burlington MA: Elsevier Academic Press; 2005. </a:t>
            </a:r>
          </a:p>
          <a:p>
            <a:r>
              <a:rPr lang="en-US" dirty="0" err="1" smtClean="0"/>
              <a:t>Leerbeck</a:t>
            </a:r>
            <a:r>
              <a:rPr lang="en-US" dirty="0" smtClean="0"/>
              <a:t> E, </a:t>
            </a:r>
            <a:r>
              <a:rPr lang="en-US" dirty="0" err="1" smtClean="0"/>
              <a:t>Sondergaard</a:t>
            </a:r>
            <a:r>
              <a:rPr lang="en-US" dirty="0" smtClean="0"/>
              <a:t> H. The total content of vitamin D in human milk and cow's milk. British Journal of Nutrition. 1980;44(1):7–12. [</a:t>
            </a:r>
            <a:r>
              <a:rPr lang="en-US" dirty="0" smtClean="0">
                <a:hlinkClick r:id="rId186"/>
              </a:rPr>
              <a:t>PubMed: 7426605</a:t>
            </a:r>
            <a:r>
              <a:rPr lang="en-US" dirty="0" smtClean="0"/>
              <a:t>]</a:t>
            </a:r>
          </a:p>
          <a:p>
            <a:r>
              <a:rPr lang="en-US" dirty="0" err="1" smtClean="0"/>
              <a:t>Lensmeyer</a:t>
            </a:r>
            <a:r>
              <a:rPr lang="en-US" dirty="0" smtClean="0"/>
              <a:t> GL, Wiebe DA, Binkley N, </a:t>
            </a:r>
            <a:r>
              <a:rPr lang="en-US" dirty="0" err="1" smtClean="0"/>
              <a:t>Drezner</a:t>
            </a:r>
            <a:r>
              <a:rPr lang="en-US" dirty="0" smtClean="0"/>
              <a:t> MK. HPLC method for 25-hydroxyvitamin D measurement: comparison with contemporary assays. Clinical Chemistry. 2006;52(6):1120–6. [</a:t>
            </a:r>
            <a:r>
              <a:rPr lang="en-US" dirty="0" smtClean="0">
                <a:hlinkClick r:id="rId187"/>
              </a:rPr>
              <a:t>PubMed: 16574756</a:t>
            </a:r>
            <a:r>
              <a:rPr lang="en-US" dirty="0" smtClean="0"/>
              <a:t>]</a:t>
            </a:r>
          </a:p>
          <a:p>
            <a:r>
              <a:rPr lang="en-US" dirty="0" err="1" smtClean="0"/>
              <a:t>LeVan</a:t>
            </a:r>
            <a:r>
              <a:rPr lang="en-US" dirty="0" smtClean="0"/>
              <a:t> LW, </a:t>
            </a:r>
            <a:r>
              <a:rPr lang="en-US" dirty="0" err="1" smtClean="0"/>
              <a:t>Schnoes</a:t>
            </a:r>
            <a:r>
              <a:rPr lang="en-US" dirty="0" smtClean="0"/>
              <a:t> HK, DeLuca HF. Isolation and identification of 25-hydroxyvitamin D</a:t>
            </a:r>
            <a:r>
              <a:rPr lang="en-US" baseline="-25000" dirty="0" smtClean="0"/>
              <a:t>2</a:t>
            </a:r>
            <a:r>
              <a:rPr lang="en-US" dirty="0" smtClean="0"/>
              <a:t> 25-glucuronide: a biliary metabolite of vitamin D</a:t>
            </a:r>
            <a:r>
              <a:rPr lang="en-US" baseline="-25000" dirty="0" smtClean="0"/>
              <a:t>2</a:t>
            </a:r>
            <a:r>
              <a:rPr lang="en-US" dirty="0" smtClean="0"/>
              <a:t> in the chick. Biochemistry. 1981;20(1):222–6. [</a:t>
            </a:r>
            <a:r>
              <a:rPr lang="en-US" dirty="0" smtClean="0">
                <a:hlinkClick r:id="rId188"/>
              </a:rPr>
              <a:t>PubMed: 6970592</a:t>
            </a:r>
            <a:r>
              <a:rPr lang="en-US" dirty="0" smtClean="0"/>
              <a:t>]</a:t>
            </a:r>
          </a:p>
          <a:p>
            <a:r>
              <a:rPr lang="en-US" dirty="0" smtClean="0"/>
              <a:t>Li P, Li C, Zhao X, Zhang X, Nicosia SV, Bai W. p27(Kip1) stabilization and G(1) arrest by 1,25-dihydroxyvitamin D(3) in ovarian cancer cells mediated through down-regulation of cyclin E/cyclin-dependent kinase 2 and Skp1-Cullin-F-box protein/Skp2 ubiquitin ligase. Journal of Biological Chemistry. 2004;279(24):25260–7. [</a:t>
            </a:r>
            <a:r>
              <a:rPr lang="en-US" dirty="0" smtClean="0">
                <a:hlinkClick r:id="rId189"/>
              </a:rPr>
              <a:t>PubMed: 15075339</a:t>
            </a:r>
            <a:r>
              <a:rPr lang="en-US" dirty="0" smtClean="0"/>
              <a:t>]</a:t>
            </a:r>
          </a:p>
          <a:p>
            <a:r>
              <a:rPr lang="en-US" dirty="0" err="1" smtClean="0"/>
              <a:t>Liel</a:t>
            </a:r>
            <a:r>
              <a:rPr lang="en-US" dirty="0" smtClean="0"/>
              <a:t> Y, Edwards J, </a:t>
            </a:r>
            <a:r>
              <a:rPr lang="en-US" dirty="0" err="1" smtClean="0"/>
              <a:t>Shary</a:t>
            </a:r>
            <a:r>
              <a:rPr lang="en-US" dirty="0" smtClean="0"/>
              <a:t> J, Spicer KM, Gordon L, Bell NH. The effects of race and body habitus on bone mineral density of the radius, hip, and spine in premenopausal women. Journal of Clinical Endocrinology and Metabolism. 1988;66(6):1247–50. [</a:t>
            </a:r>
            <a:r>
              <a:rPr lang="en-US" dirty="0" smtClean="0">
                <a:hlinkClick r:id="rId190"/>
              </a:rPr>
              <a:t>PubMed: 3372686</a:t>
            </a:r>
            <a:r>
              <a:rPr lang="en-US" dirty="0" smtClean="0"/>
              <a:t>]</a:t>
            </a:r>
          </a:p>
          <a:p>
            <a:r>
              <a:rPr lang="en-US" dirty="0" smtClean="0"/>
              <a:t>Lips P. Vitamin D physiology. Progress in Biophysics and Molecular Biology. 2006;92(1):4–8. [</a:t>
            </a:r>
            <a:r>
              <a:rPr lang="en-US" dirty="0" smtClean="0">
                <a:hlinkClick r:id="rId191"/>
              </a:rPr>
              <a:t>PubMed: 16563471</a:t>
            </a:r>
            <a:r>
              <a:rPr lang="en-US" dirty="0" smtClean="0"/>
              <a:t>]</a:t>
            </a:r>
          </a:p>
          <a:p>
            <a:r>
              <a:rPr lang="en-US" dirty="0" smtClean="0"/>
              <a:t>Liu PT, </a:t>
            </a:r>
            <a:r>
              <a:rPr lang="en-US" dirty="0" err="1" smtClean="0"/>
              <a:t>Stenger</a:t>
            </a:r>
            <a:r>
              <a:rPr lang="en-US" dirty="0" smtClean="0"/>
              <a:t> S, Li H, Wenzel L, Tan BH, </a:t>
            </a:r>
            <a:r>
              <a:rPr lang="en-US" dirty="0" err="1" smtClean="0"/>
              <a:t>Krutzik</a:t>
            </a:r>
            <a:r>
              <a:rPr lang="en-US" dirty="0" smtClean="0"/>
              <a:t> SR, Ochoa MT, </a:t>
            </a:r>
            <a:r>
              <a:rPr lang="en-US" dirty="0" err="1" smtClean="0"/>
              <a:t>Schauber</a:t>
            </a:r>
            <a:r>
              <a:rPr lang="en-US" dirty="0" smtClean="0"/>
              <a:t> J, Wu K, </a:t>
            </a:r>
            <a:r>
              <a:rPr lang="en-US" dirty="0" err="1" smtClean="0"/>
              <a:t>Meinken</a:t>
            </a:r>
            <a:r>
              <a:rPr lang="en-US" dirty="0" smtClean="0"/>
              <a:t> C, </a:t>
            </a:r>
            <a:r>
              <a:rPr lang="en-US" dirty="0" err="1" smtClean="0"/>
              <a:t>Kamen</a:t>
            </a:r>
            <a:r>
              <a:rPr lang="en-US" dirty="0" smtClean="0"/>
              <a:t> DL, Wagner M, Bals R, </a:t>
            </a:r>
            <a:r>
              <a:rPr lang="en-US" dirty="0" err="1" smtClean="0"/>
              <a:t>Steinmeyer</a:t>
            </a:r>
            <a:r>
              <a:rPr lang="en-US" dirty="0" smtClean="0"/>
              <a:t> A, </a:t>
            </a:r>
            <a:r>
              <a:rPr lang="en-US" dirty="0" err="1" smtClean="0"/>
              <a:t>Zugel</a:t>
            </a:r>
            <a:r>
              <a:rPr lang="en-US" dirty="0" smtClean="0"/>
              <a:t> U, Gallo RL, Eisenberg D, </a:t>
            </a:r>
            <a:r>
              <a:rPr lang="en-US" dirty="0" err="1" smtClean="0"/>
              <a:t>Hewison</a:t>
            </a:r>
            <a:r>
              <a:rPr lang="en-US" dirty="0" smtClean="0"/>
              <a:t> M, Hollis BW, Adams JS, Bloom BR, </a:t>
            </a:r>
            <a:r>
              <a:rPr lang="en-US" dirty="0" err="1" smtClean="0"/>
              <a:t>Modlin</a:t>
            </a:r>
            <a:r>
              <a:rPr lang="en-US" dirty="0" smtClean="0"/>
              <a:t> RL. Toll-like receptor triggering of a vitamin D-mediated human antimicrobial response. Science. 2006;311(5768):1770–3. [</a:t>
            </a:r>
            <a:r>
              <a:rPr lang="en-US" dirty="0" smtClean="0">
                <a:hlinkClick r:id="rId192"/>
              </a:rPr>
              <a:t>PubMed: 16497887</a:t>
            </a:r>
            <a:r>
              <a:rPr lang="en-US" dirty="0" smtClean="0"/>
              <a:t>]</a:t>
            </a:r>
          </a:p>
          <a:p>
            <a:r>
              <a:rPr lang="en-US" dirty="0" smtClean="0"/>
              <a:t>Liu S, Gupta A, Quarles LD. Emerging role of fibroblast growth factor 23 in a bone-kidney axis regulating systemic phosphate homeostasis and extracellular matrix mineralization. Current Opinion in Nephrology and Hypertension. 2007;16(4):329–35. [</a:t>
            </a:r>
            <a:r>
              <a:rPr lang="en-US" dirty="0" smtClean="0">
                <a:hlinkClick r:id="rId193"/>
              </a:rPr>
              <a:t>PubMed: 17565275</a:t>
            </a:r>
            <a:r>
              <a:rPr lang="en-US" dirty="0" smtClean="0"/>
              <a:t>]</a:t>
            </a:r>
          </a:p>
          <a:p>
            <a:r>
              <a:rPr lang="en-US" dirty="0" smtClean="0"/>
              <a:t>Liu N, Nguyen L, Chun RF, </a:t>
            </a:r>
            <a:r>
              <a:rPr lang="en-US" dirty="0" err="1" smtClean="0"/>
              <a:t>Lagishetty</a:t>
            </a:r>
            <a:r>
              <a:rPr lang="en-US" dirty="0" smtClean="0"/>
              <a:t> V, Ren S, Wu S, Hollis B, DeLuca HF, Adams JS, </a:t>
            </a:r>
            <a:r>
              <a:rPr lang="en-US" dirty="0" err="1" smtClean="0"/>
              <a:t>Hewison</a:t>
            </a:r>
            <a:r>
              <a:rPr lang="en-US" dirty="0" smtClean="0"/>
              <a:t> M. Altered endocrine and autocrine metabolism of vitamin D in a mouse model of gastrointestinal inflammation. Endocrinology. 2008;149(10):4799–808. [</a:t>
            </a:r>
            <a:r>
              <a:rPr lang="en-US" dirty="0" smtClean="0">
                <a:hlinkClick r:id="rId194"/>
              </a:rPr>
              <a:t>PMC free article: PMC2582909</a:t>
            </a:r>
            <a:r>
              <a:rPr lang="en-US" dirty="0" smtClean="0"/>
              <a:t>] [</a:t>
            </a:r>
            <a:r>
              <a:rPr lang="en-US" dirty="0" smtClean="0">
                <a:hlinkClick r:id="rId195"/>
              </a:rPr>
              <a:t>PubMed: 18535110</a:t>
            </a:r>
            <a:r>
              <a:rPr lang="en-US" dirty="0" smtClean="0"/>
              <a:t>]</a:t>
            </a:r>
          </a:p>
          <a:p>
            <a:r>
              <a:rPr lang="en-US" dirty="0" err="1" smtClean="0"/>
              <a:t>Lohnes</a:t>
            </a:r>
            <a:r>
              <a:rPr lang="en-US" dirty="0" smtClean="0"/>
              <a:t> D, Jones G. Further metabolism of 1α,25-dihydroxyvitamin D3 in target cells. Proceedings of the First International Congress on Vitamins and </a:t>
            </a:r>
            <a:r>
              <a:rPr lang="en-US" dirty="0" err="1" smtClean="0"/>
              <a:t>Biofactors</a:t>
            </a:r>
            <a:r>
              <a:rPr lang="en-US" dirty="0" smtClean="0"/>
              <a:t> in Life Science. Journal Nutritional Science and </a:t>
            </a:r>
            <a:r>
              <a:rPr lang="en-US" dirty="0" err="1" smtClean="0"/>
              <a:t>Vitaminology</a:t>
            </a:r>
            <a:r>
              <a:rPr lang="en-US" dirty="0" smtClean="0"/>
              <a:t> (Special Issue). 1992:75–78.</a:t>
            </a:r>
          </a:p>
          <a:p>
            <a:r>
              <a:rPr lang="en-US" dirty="0" smtClean="0"/>
              <a:t>Looker AC. Body fat and vitamin D status in black versus white women. Journal of Clinical Endocrinology and Metabolism. 2005;90(2):635–40. [</a:t>
            </a:r>
            <a:r>
              <a:rPr lang="en-US" dirty="0" smtClean="0">
                <a:hlinkClick r:id="rId196"/>
              </a:rPr>
              <a:t>PubMed: 15546897</a:t>
            </a:r>
            <a:r>
              <a:rPr lang="en-US" dirty="0" smtClean="0"/>
              <a:t>]</a:t>
            </a:r>
          </a:p>
          <a:p>
            <a:r>
              <a:rPr lang="en-US" dirty="0" smtClean="0"/>
              <a:t>Looker AC. Do body fat and exercise modulate vitamin D status? Nutrition Reviews. 2007;65(8 Pt 2):S124–6. [</a:t>
            </a:r>
            <a:r>
              <a:rPr lang="en-US" dirty="0" smtClean="0">
                <a:hlinkClick r:id="rId197"/>
              </a:rPr>
              <a:t>PubMed: 17867388</a:t>
            </a:r>
            <a:r>
              <a:rPr lang="en-US" dirty="0" smtClean="0"/>
              <a:t>]</a:t>
            </a:r>
          </a:p>
          <a:p>
            <a:r>
              <a:rPr lang="en-US" dirty="0" smtClean="0"/>
              <a:t>Looker AC, Pfeiffer CM, </a:t>
            </a:r>
            <a:r>
              <a:rPr lang="en-US" dirty="0" err="1" smtClean="0"/>
              <a:t>Lacher</a:t>
            </a:r>
            <a:r>
              <a:rPr lang="en-US" dirty="0" smtClean="0"/>
              <a:t> DA, Schleicher RL, </a:t>
            </a:r>
            <a:r>
              <a:rPr lang="en-US" dirty="0" err="1" smtClean="0"/>
              <a:t>Picciano</a:t>
            </a:r>
            <a:r>
              <a:rPr lang="en-US" dirty="0" smtClean="0"/>
              <a:t> MF, </a:t>
            </a:r>
            <a:r>
              <a:rPr lang="en-US" dirty="0" err="1" smtClean="0"/>
              <a:t>Yetley</a:t>
            </a:r>
            <a:r>
              <a:rPr lang="en-US" dirty="0" smtClean="0"/>
              <a:t> EA. Serum 25-hydroxyvitamin D status of the US population: 1988-1994 compared with 2000-2004. American Journal of Clinical Nutrition. 2008;88(6):1519–27. [</a:t>
            </a:r>
            <a:r>
              <a:rPr lang="en-US" dirty="0" smtClean="0">
                <a:hlinkClick r:id="rId198"/>
              </a:rPr>
              <a:t>PMC free article: PMC2745830</a:t>
            </a:r>
            <a:r>
              <a:rPr lang="en-US" dirty="0" smtClean="0"/>
              <a:t>] [</a:t>
            </a:r>
            <a:r>
              <a:rPr lang="en-US" dirty="0" smtClean="0">
                <a:hlinkClick r:id="rId199"/>
              </a:rPr>
              <a:t>PubMed: 19064511</a:t>
            </a:r>
            <a:r>
              <a:rPr lang="en-US" dirty="0" smtClean="0"/>
              <a:t>]</a:t>
            </a:r>
          </a:p>
          <a:p>
            <a:r>
              <a:rPr lang="en-US" dirty="0" err="1" smtClean="0"/>
              <a:t>Lubin</a:t>
            </a:r>
            <a:r>
              <a:rPr lang="en-US" dirty="0" smtClean="0"/>
              <a:t> D, Jensen EH, </a:t>
            </a:r>
            <a:r>
              <a:rPr lang="en-US" dirty="0" err="1" smtClean="0"/>
              <a:t>Gies</a:t>
            </a:r>
            <a:r>
              <a:rPr lang="en-US" dirty="0" smtClean="0"/>
              <a:t> HP. Global surface ultraviolet radiation climatology from TOMS and ERBE data. Journal of Geophysical Research. 1998;103(D20):26061–91.</a:t>
            </a:r>
          </a:p>
          <a:p>
            <a:r>
              <a:rPr lang="en-US" dirty="0" smtClean="0"/>
              <a:t>Lucas JA, </a:t>
            </a:r>
            <a:r>
              <a:rPr lang="en-US" dirty="0" err="1" smtClean="0"/>
              <a:t>Bolland</a:t>
            </a:r>
            <a:r>
              <a:rPr lang="en-US" dirty="0" smtClean="0"/>
              <a:t> MJ, Grey AB, Ames RW, Mason BH, Horne AM, Gamble GD, Reid IR. Determinants of vitamin D status in older women living in a subtropical climate. Osteoporosis International. 2005;16(12):1641–8. [</a:t>
            </a:r>
            <a:r>
              <a:rPr lang="en-US" dirty="0" smtClean="0">
                <a:hlinkClick r:id="rId200"/>
              </a:rPr>
              <a:t>PubMed: 16027959</a:t>
            </a:r>
            <a:r>
              <a:rPr lang="en-US" dirty="0" smtClean="0"/>
              <a:t>]</a:t>
            </a:r>
          </a:p>
          <a:p>
            <a:r>
              <a:rPr lang="en-US" dirty="0" smtClean="0"/>
              <a:t>Ma JF, </a:t>
            </a:r>
            <a:r>
              <a:rPr lang="en-US" dirty="0" err="1" smtClean="0"/>
              <a:t>Nonn</a:t>
            </a:r>
            <a:r>
              <a:rPr lang="en-US" dirty="0" smtClean="0"/>
              <a:t> L, Campbell MJ, </a:t>
            </a:r>
            <a:r>
              <a:rPr lang="en-US" dirty="0" err="1" smtClean="0"/>
              <a:t>Hewison</a:t>
            </a:r>
            <a:r>
              <a:rPr lang="en-US" dirty="0" smtClean="0"/>
              <a:t> M, Feldman D, </a:t>
            </a:r>
            <a:r>
              <a:rPr lang="en-US" dirty="0" err="1" smtClean="0"/>
              <a:t>Peehl</a:t>
            </a:r>
            <a:r>
              <a:rPr lang="en-US" dirty="0" smtClean="0"/>
              <a:t> DM. Mechanisms of decreased vitamin D 1alpha-hydroxylase activity in prostate cancer cells. Molecular and Cellular Endocrinology. 2004;221(1-2):67–74. [</a:t>
            </a:r>
            <a:r>
              <a:rPr lang="en-US" dirty="0" smtClean="0">
                <a:hlinkClick r:id="rId201"/>
              </a:rPr>
              <a:t>PubMed: 15223133</a:t>
            </a:r>
            <a:r>
              <a:rPr lang="en-US" dirty="0" smtClean="0"/>
              <a:t>]</a:t>
            </a:r>
          </a:p>
          <a:p>
            <a:r>
              <a:rPr lang="en-US" dirty="0" err="1" smtClean="0"/>
              <a:t>MacLaughlin</a:t>
            </a:r>
            <a:r>
              <a:rPr lang="en-US" dirty="0" smtClean="0"/>
              <a:t> J, </a:t>
            </a:r>
            <a:r>
              <a:rPr lang="en-US" dirty="0" err="1" smtClean="0"/>
              <a:t>Holick</a:t>
            </a:r>
            <a:r>
              <a:rPr lang="en-US" dirty="0" smtClean="0"/>
              <a:t> MF. Aging decreases the capacity of human skin to produce vitamin D</a:t>
            </a:r>
            <a:r>
              <a:rPr lang="en-US" baseline="-25000" dirty="0" smtClean="0"/>
              <a:t>3</a:t>
            </a:r>
            <a:r>
              <a:rPr lang="en-US" dirty="0" smtClean="0"/>
              <a:t>. Journal of Clinical Investigation. 1985;76(4):1536–8. [</a:t>
            </a:r>
            <a:r>
              <a:rPr lang="en-US" dirty="0" smtClean="0">
                <a:hlinkClick r:id="rId202"/>
              </a:rPr>
              <a:t>PMC free article: PMC424123</a:t>
            </a:r>
            <a:r>
              <a:rPr lang="en-US" dirty="0" smtClean="0"/>
              <a:t>] [</a:t>
            </a:r>
            <a:r>
              <a:rPr lang="en-US" dirty="0" smtClean="0">
                <a:hlinkClick r:id="rId203"/>
              </a:rPr>
              <a:t>PubMed: 2997282</a:t>
            </a:r>
            <a:r>
              <a:rPr lang="en-US" dirty="0" smtClean="0"/>
              <a:t>]</a:t>
            </a:r>
          </a:p>
          <a:p>
            <a:r>
              <a:rPr lang="en-US" dirty="0" err="1" smtClean="0"/>
              <a:t>Mahdy</a:t>
            </a:r>
            <a:r>
              <a:rPr lang="en-US" dirty="0" smtClean="0"/>
              <a:t> T, </a:t>
            </a:r>
            <a:r>
              <a:rPr lang="en-US" dirty="0" err="1" smtClean="0"/>
              <a:t>Atia</a:t>
            </a:r>
            <a:r>
              <a:rPr lang="en-US" dirty="0" smtClean="0"/>
              <a:t> S, </a:t>
            </a:r>
            <a:r>
              <a:rPr lang="en-US" dirty="0" err="1" smtClean="0"/>
              <a:t>Farid</a:t>
            </a:r>
            <a:r>
              <a:rPr lang="en-US" dirty="0" smtClean="0"/>
              <a:t> M, </a:t>
            </a:r>
            <a:r>
              <a:rPr lang="en-US" dirty="0" err="1" smtClean="0"/>
              <a:t>Adulatif</a:t>
            </a:r>
            <a:r>
              <a:rPr lang="en-US" dirty="0" smtClean="0"/>
              <a:t> A. Effect of Roux-</a:t>
            </a:r>
            <a:r>
              <a:rPr lang="en-US" dirty="0" err="1" smtClean="0"/>
              <a:t>en</a:t>
            </a:r>
            <a:r>
              <a:rPr lang="en-US" dirty="0" smtClean="0"/>
              <a:t> Y gastric bypass on bone metabolism in patients with morbid obesity: Mansoura experiences. Obesity Surgery. 2008;18(12):1526–31. [</a:t>
            </a:r>
            <a:r>
              <a:rPr lang="en-US" dirty="0" smtClean="0">
                <a:hlinkClick r:id="rId204"/>
              </a:rPr>
              <a:t>PubMed: 18716852</a:t>
            </a:r>
            <a:r>
              <a:rPr lang="en-US" dirty="0" smtClean="0"/>
              <a:t>]</a:t>
            </a:r>
          </a:p>
          <a:p>
            <a:r>
              <a:rPr lang="en-US" dirty="0" smtClean="0"/>
              <a:t>Makin HLJ, Jones G, Kaufman M, Calverley MJ. Chapter 11: Analysis of vitamins D, their metabolites and analogs, Steroid Analysis. Makin HLJ, Gower DB, editors. New York: Springer; 2010. </a:t>
            </a:r>
          </a:p>
          <a:p>
            <a:r>
              <a:rPr lang="en-US" dirty="0" err="1" smtClean="0"/>
              <a:t>Mantell</a:t>
            </a:r>
            <a:r>
              <a:rPr lang="en-US" dirty="0" smtClean="0"/>
              <a:t> DJ, Owens PE, </a:t>
            </a:r>
            <a:r>
              <a:rPr lang="en-US" dirty="0" err="1" smtClean="0"/>
              <a:t>Bundred</a:t>
            </a:r>
            <a:r>
              <a:rPr lang="en-US" dirty="0" smtClean="0"/>
              <a:t> NJ, </a:t>
            </a:r>
            <a:r>
              <a:rPr lang="en-US" dirty="0" err="1" smtClean="0"/>
              <a:t>Mawer</a:t>
            </a:r>
            <a:r>
              <a:rPr lang="en-US" dirty="0" smtClean="0"/>
              <a:t> EB, Canfield AE. 1 Alpha,25-dihydroxyvitamin D(3) inhibits angiogenesis in vitro and in vivo. Circulation Research. 2000;87(3):214–20. [</a:t>
            </a:r>
            <a:r>
              <a:rPr lang="en-US" dirty="0" smtClean="0">
                <a:hlinkClick r:id="rId205"/>
              </a:rPr>
              <a:t>PubMed: 10926872</a:t>
            </a:r>
            <a:r>
              <a:rPr lang="en-US" dirty="0" smtClean="0"/>
              <a:t>]</a:t>
            </a:r>
          </a:p>
          <a:p>
            <a:r>
              <a:rPr lang="en-US" dirty="0" smtClean="0"/>
              <a:t>Martinez ME, Del Campo MT, Sanchez-</a:t>
            </a:r>
            <a:r>
              <a:rPr lang="en-US" dirty="0" err="1" smtClean="0"/>
              <a:t>Cabezudo</a:t>
            </a:r>
            <a:r>
              <a:rPr lang="en-US" dirty="0" smtClean="0"/>
              <a:t> MJ, </a:t>
            </a:r>
            <a:r>
              <a:rPr lang="en-US" dirty="0" err="1" smtClean="0"/>
              <a:t>Balaguer</a:t>
            </a:r>
            <a:r>
              <a:rPr lang="en-US" dirty="0" smtClean="0"/>
              <a:t> G, Rodriguez-Carmona A, </a:t>
            </a:r>
            <a:r>
              <a:rPr lang="en-US" dirty="0" err="1" smtClean="0"/>
              <a:t>Selgas</a:t>
            </a:r>
            <a:r>
              <a:rPr lang="en-US" dirty="0" smtClean="0"/>
              <a:t> R. Effect of oral </a:t>
            </a:r>
            <a:r>
              <a:rPr lang="en-US" dirty="0" err="1" smtClean="0"/>
              <a:t>calcidiol</a:t>
            </a:r>
            <a:r>
              <a:rPr lang="en-US" dirty="0" smtClean="0"/>
              <a:t> treatment on its serum levels and peritoneal losses. Peritoneal Dialysis International. 1995;15(1):65–70. [</a:t>
            </a:r>
            <a:r>
              <a:rPr lang="en-US" dirty="0" smtClean="0">
                <a:hlinkClick r:id="rId206"/>
              </a:rPr>
              <a:t>PubMed: 7734564</a:t>
            </a:r>
            <a:r>
              <a:rPr lang="en-US" dirty="0" smtClean="0"/>
              <a:t>]</a:t>
            </a:r>
          </a:p>
          <a:p>
            <a:r>
              <a:rPr lang="en-US" dirty="0" smtClean="0"/>
              <a:t>Masuda S, Byford V, Arabian A, Sakai Y, </a:t>
            </a:r>
            <a:r>
              <a:rPr lang="en-US" dirty="0" err="1" smtClean="0"/>
              <a:t>Demay</a:t>
            </a:r>
            <a:r>
              <a:rPr lang="en-US" dirty="0" smtClean="0"/>
              <a:t> MB, St-Arnaud R, Jones G. Altered pharmacokinetics of 1alpha,25-dihydroxyvitamin D</a:t>
            </a:r>
            <a:r>
              <a:rPr lang="en-US" baseline="-25000" dirty="0" smtClean="0"/>
              <a:t>3</a:t>
            </a:r>
            <a:r>
              <a:rPr lang="en-US" dirty="0" smtClean="0"/>
              <a:t> and 25-hydroxyvitamin D</a:t>
            </a:r>
            <a:r>
              <a:rPr lang="en-US" baseline="-25000" dirty="0" smtClean="0"/>
              <a:t>3</a:t>
            </a:r>
            <a:r>
              <a:rPr lang="en-US" dirty="0" smtClean="0"/>
              <a:t> in the blood and tissues of the 25-hydroxyvitamin D-24-hydroxylase (Cyp24a1) null mouse. Endocrinology. 2005;146(2):825–34. [</a:t>
            </a:r>
            <a:r>
              <a:rPr lang="en-US" dirty="0" smtClean="0">
                <a:hlinkClick r:id="rId207"/>
              </a:rPr>
              <a:t>PubMed: 15498883</a:t>
            </a:r>
            <a:r>
              <a:rPr lang="en-US" dirty="0" smtClean="0"/>
              <a:t>]</a:t>
            </a:r>
          </a:p>
          <a:p>
            <a:r>
              <a:rPr lang="en-US" dirty="0" smtClean="0"/>
              <a:t>Masuda S, Jones G. Promise of vitamin D analogues in the treatment of hyper-proliferative conditions. Molecular Cancer Therapeutics. 2006;5(4):797–808. [</a:t>
            </a:r>
            <a:r>
              <a:rPr lang="en-US" dirty="0" smtClean="0">
                <a:hlinkClick r:id="rId208"/>
              </a:rPr>
              <a:t>PubMed: 16648549</a:t>
            </a:r>
            <a:r>
              <a:rPr lang="en-US" dirty="0" smtClean="0"/>
              <a:t>]</a:t>
            </a:r>
          </a:p>
          <a:p>
            <a:r>
              <a:rPr lang="en-US" dirty="0" smtClean="0"/>
              <a:t>Matsuoka LY, </a:t>
            </a:r>
            <a:r>
              <a:rPr lang="en-US" dirty="0" err="1" smtClean="0"/>
              <a:t>Wortsman</a:t>
            </a:r>
            <a:r>
              <a:rPr lang="en-US" dirty="0" smtClean="0"/>
              <a:t> J, Haddad JG, Hollis BW. In vivo threshold for cutaneous synthesis of vitamin D</a:t>
            </a:r>
            <a:r>
              <a:rPr lang="en-US" baseline="-25000" dirty="0" smtClean="0"/>
              <a:t>3</a:t>
            </a:r>
            <a:r>
              <a:rPr lang="en-US" dirty="0" smtClean="0"/>
              <a:t>. Journal of Laboratory and Clinical Medicine. 1989;114(3):301–5. [</a:t>
            </a:r>
            <a:r>
              <a:rPr lang="en-US" dirty="0" smtClean="0">
                <a:hlinkClick r:id="rId209"/>
              </a:rPr>
              <a:t>PubMed: 2549141</a:t>
            </a:r>
            <a:r>
              <a:rPr lang="en-US" dirty="0" smtClean="0"/>
              <a:t>]</a:t>
            </a:r>
          </a:p>
          <a:p>
            <a:r>
              <a:rPr lang="en-US" dirty="0" smtClean="0"/>
              <a:t>McDuffie JR, </a:t>
            </a:r>
            <a:r>
              <a:rPr lang="en-US" dirty="0" err="1" smtClean="0"/>
              <a:t>Calis</a:t>
            </a:r>
            <a:r>
              <a:rPr lang="en-US" dirty="0" smtClean="0"/>
              <a:t> KA, Booth SL, </a:t>
            </a:r>
            <a:r>
              <a:rPr lang="en-US" dirty="0" err="1" smtClean="0"/>
              <a:t>Uwaifo</a:t>
            </a:r>
            <a:r>
              <a:rPr lang="en-US" dirty="0" smtClean="0"/>
              <a:t> GI, </a:t>
            </a:r>
            <a:r>
              <a:rPr lang="en-US" dirty="0" err="1" smtClean="0"/>
              <a:t>Yanovski</a:t>
            </a:r>
            <a:r>
              <a:rPr lang="en-US" dirty="0" smtClean="0"/>
              <a:t> JA. Effects of orlistat on fat-soluble vitamins in obese adolescents. Pharmacotherapy. 2002;22(7):814–22. [</a:t>
            </a:r>
            <a:r>
              <a:rPr lang="en-US" dirty="0" smtClean="0">
                <a:hlinkClick r:id="rId210"/>
              </a:rPr>
              <a:t>PubMed: 12126214</a:t>
            </a:r>
            <a:r>
              <a:rPr lang="en-US" dirty="0" smtClean="0"/>
              <a:t>]</a:t>
            </a:r>
          </a:p>
          <a:p>
            <a:r>
              <a:rPr lang="en-US" dirty="0" err="1" smtClean="0"/>
              <a:t>Misra</a:t>
            </a:r>
            <a:r>
              <a:rPr lang="en-US" dirty="0" smtClean="0"/>
              <a:t> M, </a:t>
            </a:r>
            <a:r>
              <a:rPr lang="en-US" dirty="0" err="1" smtClean="0"/>
              <a:t>Pacaud</a:t>
            </a:r>
            <a:r>
              <a:rPr lang="en-US" dirty="0" smtClean="0"/>
              <a:t> D, </a:t>
            </a:r>
            <a:r>
              <a:rPr lang="en-US" dirty="0" err="1" smtClean="0"/>
              <a:t>Petryk</a:t>
            </a:r>
            <a:r>
              <a:rPr lang="en-US" dirty="0" smtClean="0"/>
              <a:t> A, </a:t>
            </a:r>
            <a:r>
              <a:rPr lang="en-US" dirty="0" err="1" smtClean="0"/>
              <a:t>Collett</a:t>
            </a:r>
            <a:r>
              <a:rPr lang="en-US" dirty="0" smtClean="0"/>
              <a:t>-Solberg PF, </a:t>
            </a:r>
            <a:r>
              <a:rPr lang="en-US" dirty="0" err="1" smtClean="0"/>
              <a:t>Kappy</a:t>
            </a:r>
            <a:r>
              <a:rPr lang="en-US" dirty="0" smtClean="0"/>
              <a:t> M. Vitamin D deficiency in children and its management: review of current knowledge and recommendations. Pediatrics. 2008;122(2):398–417. [</a:t>
            </a:r>
            <a:r>
              <a:rPr lang="en-US" dirty="0" smtClean="0">
                <a:hlinkClick r:id="rId211"/>
              </a:rPr>
              <a:t>PubMed: 18676559</a:t>
            </a:r>
            <a:r>
              <a:rPr lang="en-US" dirty="0" smtClean="0"/>
              <a:t>]</a:t>
            </a:r>
          </a:p>
          <a:p>
            <a:r>
              <a:rPr lang="en-US" dirty="0" smtClean="0"/>
              <a:t>Moreno J, Krishnan AV, Swami S, </a:t>
            </a:r>
            <a:r>
              <a:rPr lang="en-US" dirty="0" err="1" smtClean="0"/>
              <a:t>Nonn</a:t>
            </a:r>
            <a:r>
              <a:rPr lang="en-US" dirty="0" smtClean="0"/>
              <a:t> L, </a:t>
            </a:r>
            <a:r>
              <a:rPr lang="en-US" dirty="0" err="1" smtClean="0"/>
              <a:t>Peehl</a:t>
            </a:r>
            <a:r>
              <a:rPr lang="en-US" dirty="0" smtClean="0"/>
              <a:t> DM, Feldman D. Regulation of prostaglandin metabolism by calcitriol attenuates growth stimulation in prostate cancer cells. Cancer Research. 2005;65(17):7917–25. [</a:t>
            </a:r>
            <a:r>
              <a:rPr lang="en-US" dirty="0" smtClean="0">
                <a:hlinkClick r:id="rId212"/>
              </a:rPr>
              <a:t>PubMed: 16140963</a:t>
            </a:r>
            <a:r>
              <a:rPr lang="en-US" dirty="0" smtClean="0"/>
              <a:t>]</a:t>
            </a:r>
          </a:p>
          <a:p>
            <a:r>
              <a:rPr lang="en-US" dirty="0" smtClean="0"/>
              <a:t>Morris JF, Peacock M. Assay of plasma 25-hydroxy vitamin D. </a:t>
            </a:r>
            <a:r>
              <a:rPr lang="en-US" dirty="0" err="1" smtClean="0"/>
              <a:t>Clinica</a:t>
            </a:r>
            <a:r>
              <a:rPr lang="en-US" dirty="0" smtClean="0"/>
              <a:t> </a:t>
            </a:r>
            <a:r>
              <a:rPr lang="en-US" dirty="0" err="1" smtClean="0"/>
              <a:t>Chimica</a:t>
            </a:r>
            <a:r>
              <a:rPr lang="en-US" dirty="0" smtClean="0"/>
              <a:t> </a:t>
            </a:r>
            <a:r>
              <a:rPr lang="en-US" dirty="0" err="1" smtClean="0"/>
              <a:t>Acta</a:t>
            </a:r>
            <a:r>
              <a:rPr lang="en-US" dirty="0" smtClean="0"/>
              <a:t>. 1976;72(3):383–91. [</a:t>
            </a:r>
            <a:r>
              <a:rPr lang="en-US" dirty="0" smtClean="0">
                <a:hlinkClick r:id="rId213"/>
              </a:rPr>
              <a:t>PubMed: 975590</a:t>
            </a:r>
            <a:r>
              <a:rPr lang="en-US" dirty="0" smtClean="0"/>
              <a:t>]</a:t>
            </a:r>
          </a:p>
          <a:p>
            <a:r>
              <a:rPr lang="en-US" dirty="0" smtClean="0"/>
              <a:t>Mulligan GB, Licata A. Taking vitamin D with the largest meal improves absorption and results in higher serum levels of 25-hydroxyvitamin D. Journal of Bone and Mineral Research. 2010;25(4):928–30. [</a:t>
            </a:r>
            <a:r>
              <a:rPr lang="en-US" dirty="0" smtClean="0">
                <a:hlinkClick r:id="rId214"/>
              </a:rPr>
              <a:t>PubMed: 20200983</a:t>
            </a:r>
            <a:r>
              <a:rPr lang="en-US" dirty="0" smtClean="0"/>
              <a:t>]</a:t>
            </a:r>
          </a:p>
          <a:p>
            <a:r>
              <a:rPr lang="en-US" dirty="0" smtClean="0"/>
              <a:t>Murphy SC, Whited LJ, </a:t>
            </a:r>
            <a:r>
              <a:rPr lang="en-US" dirty="0" err="1" smtClean="0"/>
              <a:t>Rosenberry</a:t>
            </a:r>
            <a:r>
              <a:rPr lang="en-US" dirty="0" smtClean="0"/>
              <a:t> LC, Hammond BH, </a:t>
            </a:r>
            <a:r>
              <a:rPr lang="en-US" dirty="0" err="1" smtClean="0"/>
              <a:t>Bandler</a:t>
            </a:r>
            <a:r>
              <a:rPr lang="en-US" dirty="0" smtClean="0"/>
              <a:t> DK, Boor KJ. Fluid milk vitamin fortification compliance in New York State. Journal of Dairy Science. 2001;84(12):2813–20. [</a:t>
            </a:r>
            <a:r>
              <a:rPr lang="en-US" dirty="0" smtClean="0">
                <a:hlinkClick r:id="rId215"/>
              </a:rPr>
              <a:t>PubMed: 11814039</a:t>
            </a:r>
            <a:r>
              <a:rPr lang="en-US" dirty="0" smtClean="0"/>
              <a:t>]</a:t>
            </a:r>
          </a:p>
          <a:p>
            <a:r>
              <a:rPr lang="en-US" dirty="0" smtClean="0"/>
              <a:t>Olds WJ, McKinley AR, Moore MR, </a:t>
            </a:r>
            <a:r>
              <a:rPr lang="en-US" dirty="0" err="1" smtClean="0"/>
              <a:t>Kimlin</a:t>
            </a:r>
            <a:r>
              <a:rPr lang="en-US" dirty="0" smtClean="0"/>
              <a:t> MG. In vitro model of vitamin D3 (cholecalciferol) synthesis by UV radiation: dose-response relationships. Journal of Photochemistry and Photobiology. B, Biology. 2008;93(2):88–93. [</a:t>
            </a:r>
            <a:r>
              <a:rPr lang="en-US" dirty="0" smtClean="0">
                <a:hlinkClick r:id="rId216"/>
              </a:rPr>
              <a:t>PubMed: 18755599</a:t>
            </a:r>
            <a:r>
              <a:rPr lang="en-US" dirty="0" smtClean="0"/>
              <a:t>]</a:t>
            </a:r>
          </a:p>
          <a:p>
            <a:r>
              <a:rPr lang="en-US" dirty="0" smtClean="0"/>
              <a:t>Park EA. The therapy of rickets. JAMA. 1940;94:370–9.</a:t>
            </a:r>
          </a:p>
          <a:p>
            <a:r>
              <a:rPr lang="en-US" dirty="0" smtClean="0"/>
              <a:t>Penna G, Amuchastegui S, </a:t>
            </a:r>
            <a:r>
              <a:rPr lang="en-US" dirty="0" err="1" smtClean="0"/>
              <a:t>Giarratana</a:t>
            </a:r>
            <a:r>
              <a:rPr lang="en-US" dirty="0" smtClean="0"/>
              <a:t> N, Daniel KC, </a:t>
            </a:r>
            <a:r>
              <a:rPr lang="en-US" dirty="0" err="1" smtClean="0"/>
              <a:t>Vulcano</a:t>
            </a:r>
            <a:r>
              <a:rPr lang="en-US" dirty="0" smtClean="0"/>
              <a:t> M, </a:t>
            </a:r>
            <a:r>
              <a:rPr lang="en-US" dirty="0" err="1" smtClean="0"/>
              <a:t>Sozzani</a:t>
            </a:r>
            <a:r>
              <a:rPr lang="en-US" dirty="0" smtClean="0"/>
              <a:t> S, </a:t>
            </a:r>
            <a:r>
              <a:rPr lang="en-US" dirty="0" err="1" smtClean="0"/>
              <a:t>Adorini</a:t>
            </a:r>
            <a:r>
              <a:rPr lang="en-US" dirty="0" smtClean="0"/>
              <a:t> L. 1,25-Dihydroxyvitamin D</a:t>
            </a:r>
            <a:r>
              <a:rPr lang="en-US" baseline="-25000" dirty="0" smtClean="0"/>
              <a:t>3</a:t>
            </a:r>
            <a:r>
              <a:rPr lang="en-US" dirty="0" smtClean="0"/>
              <a:t> selectively modulates </a:t>
            </a:r>
            <a:r>
              <a:rPr lang="en-US" dirty="0" err="1" smtClean="0"/>
              <a:t>tolerogenic</a:t>
            </a:r>
            <a:r>
              <a:rPr lang="en-US" dirty="0" smtClean="0"/>
              <a:t> properties in myeloid but not </a:t>
            </a:r>
            <a:r>
              <a:rPr lang="en-US" dirty="0" err="1" smtClean="0"/>
              <a:t>plasmacytoid</a:t>
            </a:r>
            <a:r>
              <a:rPr lang="en-US" dirty="0" smtClean="0"/>
              <a:t> dendritic cells. Journal of Immunology. 2007;178(1):145–53. [</a:t>
            </a:r>
            <a:r>
              <a:rPr lang="en-US" dirty="0" smtClean="0">
                <a:hlinkClick r:id="rId217"/>
              </a:rPr>
              <a:t>PubMed: 17182549</a:t>
            </a:r>
            <a:r>
              <a:rPr lang="en-US" dirty="0" smtClean="0"/>
              <a:t>]</a:t>
            </a:r>
          </a:p>
          <a:p>
            <a:r>
              <a:rPr lang="en-US" dirty="0" err="1" smtClean="0"/>
              <a:t>Phinney</a:t>
            </a:r>
            <a:r>
              <a:rPr lang="en-US" dirty="0" smtClean="0"/>
              <a:t> KW. Methods development and standard reference materials for 25(OH) D. Presented at the Committee to Review Dietary Reference Intakes for Vitamin D and Calcium Information-gathering Workshop; August 4, 2009; Washington, DC. 2009. </a:t>
            </a:r>
          </a:p>
          <a:p>
            <a:r>
              <a:rPr lang="en-US" dirty="0" err="1" smtClean="0"/>
              <a:t>Picciano</a:t>
            </a:r>
            <a:r>
              <a:rPr lang="en-US" dirty="0" smtClean="0"/>
              <a:t> MF, Dwyer JT, </a:t>
            </a:r>
            <a:r>
              <a:rPr lang="en-US" dirty="0" err="1" smtClean="0"/>
              <a:t>Radimer</a:t>
            </a:r>
            <a:r>
              <a:rPr lang="en-US" dirty="0" smtClean="0"/>
              <a:t> KL, Wilson DH, Fisher KD, Thomas PR, </a:t>
            </a:r>
            <a:r>
              <a:rPr lang="en-US" dirty="0" err="1" smtClean="0"/>
              <a:t>Yetley</a:t>
            </a:r>
            <a:r>
              <a:rPr lang="en-US" dirty="0" smtClean="0"/>
              <a:t> EA, </a:t>
            </a:r>
            <a:r>
              <a:rPr lang="en-US" dirty="0" err="1" smtClean="0"/>
              <a:t>Moshfegh</a:t>
            </a:r>
            <a:r>
              <a:rPr lang="en-US" dirty="0" smtClean="0"/>
              <a:t> AJ, Levy PS, Nielsen SJ, Marriott BM. Dietary supplement use among infants, children, and adolescents in the United States, 1999-2002. Archives of Pediatrics and Adolescent Medicine. 2007;161(10):978–85. [</a:t>
            </a:r>
            <a:r>
              <a:rPr lang="en-US" dirty="0" smtClean="0">
                <a:hlinkClick r:id="rId218"/>
              </a:rPr>
              <a:t>PubMed: 17909142</a:t>
            </a:r>
            <a:r>
              <a:rPr lang="en-US" dirty="0" smtClean="0"/>
              <a:t>]</a:t>
            </a:r>
          </a:p>
          <a:p>
            <a:r>
              <a:rPr lang="en-US" dirty="0" smtClean="0"/>
              <a:t>Pike JW, </a:t>
            </a:r>
            <a:r>
              <a:rPr lang="en-US" dirty="0" err="1" smtClean="0"/>
              <a:t>Shevde</a:t>
            </a:r>
            <a:r>
              <a:rPr lang="en-US" dirty="0" smtClean="0"/>
              <a:t> NK, Hollis BW, Cooke NE, Zella LA. Vitamin D—binding protein influences total circulating levels of 1,25-dihydroxyvitamin D-3 but does not directly modulate the bioactive levels of the hormone in vivo. Endocrinology. 2008;149(7):3656–67. [</a:t>
            </a:r>
            <a:r>
              <a:rPr lang="en-US" dirty="0" smtClean="0">
                <a:hlinkClick r:id="rId219"/>
              </a:rPr>
              <a:t>PMC free article: PMC2453093</a:t>
            </a:r>
            <a:r>
              <a:rPr lang="en-US" dirty="0" smtClean="0"/>
              <a:t>] [</a:t>
            </a:r>
            <a:r>
              <a:rPr lang="en-US" dirty="0" smtClean="0">
                <a:hlinkClick r:id="rId220"/>
              </a:rPr>
              <a:t>PubMed: 18372326</a:t>
            </a:r>
            <a:r>
              <a:rPr lang="en-US" dirty="0" smtClean="0"/>
              <a:t>]</a:t>
            </a:r>
          </a:p>
          <a:p>
            <a:r>
              <a:rPr lang="en-US" dirty="0" smtClean="0"/>
              <a:t>Quarles LD. Endocrine functions of bone in mineral metabolism regulation. Journal of Clinical Investigation. 2008;118(12):3820–8. [</a:t>
            </a:r>
            <a:r>
              <a:rPr lang="en-US" dirty="0" smtClean="0">
                <a:hlinkClick r:id="rId221"/>
              </a:rPr>
              <a:t>PMC free article: PMC2586800</a:t>
            </a:r>
            <a:r>
              <a:rPr lang="en-US" dirty="0" smtClean="0"/>
              <a:t>] [</a:t>
            </a:r>
            <a:r>
              <a:rPr lang="en-US" dirty="0" smtClean="0">
                <a:hlinkClick r:id="rId222"/>
              </a:rPr>
              <a:t>PubMed: 19033649</a:t>
            </a:r>
            <a:r>
              <a:rPr lang="en-US" dirty="0" smtClean="0"/>
              <a:t>]</a:t>
            </a:r>
          </a:p>
          <a:p>
            <a:r>
              <a:rPr lang="en-US" dirty="0" err="1" smtClean="0"/>
              <a:t>Radimer</a:t>
            </a:r>
            <a:r>
              <a:rPr lang="en-US" dirty="0" smtClean="0"/>
              <a:t> K, </a:t>
            </a:r>
            <a:r>
              <a:rPr lang="en-US" dirty="0" err="1" smtClean="0"/>
              <a:t>Bindewald</a:t>
            </a:r>
            <a:r>
              <a:rPr lang="en-US" dirty="0" smtClean="0"/>
              <a:t> B, Hughes J, Ervin B, Swanson C, </a:t>
            </a:r>
            <a:r>
              <a:rPr lang="en-US" dirty="0" err="1" smtClean="0"/>
              <a:t>Picciano</a:t>
            </a:r>
            <a:r>
              <a:rPr lang="en-US" dirty="0" smtClean="0"/>
              <a:t> MF. Dietary supplement use by US adults: data from the National Health and Nutrition Examination Survey, 1999-2000. American Journal of Epidemiology. 2004;160(4):339–49. [</a:t>
            </a:r>
            <a:r>
              <a:rPr lang="en-US" dirty="0" smtClean="0">
                <a:hlinkClick r:id="rId223"/>
              </a:rPr>
              <a:t>PubMed: 15286019</a:t>
            </a:r>
            <a:r>
              <a:rPr lang="en-US" dirty="0" smtClean="0"/>
              <a:t>]</a:t>
            </a:r>
          </a:p>
          <a:p>
            <a:r>
              <a:rPr lang="en-US" dirty="0" err="1" smtClean="0"/>
              <a:t>Rapuri</a:t>
            </a:r>
            <a:r>
              <a:rPr lang="en-US" dirty="0" smtClean="0"/>
              <a:t> PB, </a:t>
            </a:r>
            <a:r>
              <a:rPr lang="en-US" dirty="0" err="1" smtClean="0"/>
              <a:t>Kinyamu</a:t>
            </a:r>
            <a:r>
              <a:rPr lang="en-US" dirty="0" smtClean="0"/>
              <a:t> HK, Gallagher JC, </a:t>
            </a:r>
            <a:r>
              <a:rPr lang="en-US" dirty="0" err="1" smtClean="0"/>
              <a:t>Haynatzka</a:t>
            </a:r>
            <a:r>
              <a:rPr lang="en-US" dirty="0" smtClean="0"/>
              <a:t> V. Seasonal changes in </a:t>
            </a:r>
            <a:r>
              <a:rPr lang="en-US" dirty="0" err="1" smtClean="0"/>
              <a:t>calciotropic</a:t>
            </a:r>
            <a:r>
              <a:rPr lang="en-US" dirty="0" smtClean="0"/>
              <a:t> hormones, bone markers, and bone mineral density in elderly women. Journal of Clinical Endocrinology and Metabolism. 2002;87(5):2024–32. [</a:t>
            </a:r>
            <a:r>
              <a:rPr lang="en-US" dirty="0" smtClean="0">
                <a:hlinkClick r:id="rId224"/>
              </a:rPr>
              <a:t>PubMed: 11994336</a:t>
            </a:r>
            <a:r>
              <a:rPr lang="en-US" dirty="0" smtClean="0"/>
              <a:t>]</a:t>
            </a:r>
          </a:p>
          <a:p>
            <a:r>
              <a:rPr lang="en-US" dirty="0" err="1" smtClean="0"/>
              <a:t>Rapuri</a:t>
            </a:r>
            <a:r>
              <a:rPr lang="en-US" dirty="0" smtClean="0"/>
              <a:t> PB, Gallagher JC, </a:t>
            </a:r>
            <a:r>
              <a:rPr lang="en-US" dirty="0" err="1" smtClean="0"/>
              <a:t>Haynatzki</a:t>
            </a:r>
            <a:r>
              <a:rPr lang="en-US" dirty="0" smtClean="0"/>
              <a:t> G. Effect of vitamins D</a:t>
            </a:r>
            <a:r>
              <a:rPr lang="en-US" baseline="-25000" dirty="0" smtClean="0"/>
              <a:t>2</a:t>
            </a:r>
            <a:r>
              <a:rPr lang="en-US" dirty="0" smtClean="0"/>
              <a:t> and D</a:t>
            </a:r>
            <a:r>
              <a:rPr lang="en-US" baseline="-25000" dirty="0" smtClean="0"/>
              <a:t>3</a:t>
            </a:r>
            <a:r>
              <a:rPr lang="en-US" dirty="0" smtClean="0"/>
              <a:t> supplement use on serum 25OHD concentration in elderly women in summer and winter. Calcified Tissue International. 2004;74(2):150–6. [</a:t>
            </a:r>
            <a:r>
              <a:rPr lang="en-US" dirty="0" smtClean="0">
                <a:hlinkClick r:id="rId225"/>
              </a:rPr>
              <a:t>PubMed: 14648011</a:t>
            </a:r>
            <a:r>
              <a:rPr lang="en-US" dirty="0" smtClean="0"/>
              <a:t>]</a:t>
            </a:r>
          </a:p>
          <a:p>
            <a:r>
              <a:rPr lang="en-US" dirty="0" smtClean="0"/>
              <a:t>Reeve LE, Chesney RW, DeLuca HF. Vitamin D of human milk: identification of biologically active forms. American Journal of Clinical Nutrition. 1982;36(1):122–6. [</a:t>
            </a:r>
            <a:r>
              <a:rPr lang="en-US" dirty="0" smtClean="0">
                <a:hlinkClick r:id="rId226"/>
              </a:rPr>
              <a:t>PubMed: 7091022</a:t>
            </a:r>
            <a:r>
              <a:rPr lang="en-US" dirty="0" smtClean="0"/>
              <a:t>]</a:t>
            </a:r>
          </a:p>
          <a:p>
            <a:r>
              <a:rPr lang="en-US" dirty="0" err="1" smtClean="0"/>
              <a:t>Reichel</a:t>
            </a:r>
            <a:r>
              <a:rPr lang="en-US" dirty="0" smtClean="0"/>
              <a:t> H, </a:t>
            </a:r>
            <a:r>
              <a:rPr lang="en-US" dirty="0" err="1" smtClean="0"/>
              <a:t>Koeffler</a:t>
            </a:r>
            <a:r>
              <a:rPr lang="en-US" dirty="0" smtClean="0"/>
              <a:t> HP, Norman AW. The role of the vitamin D endocrine system in health and disease. New England Journal of Medicine. 1989;320(15):980–91. [</a:t>
            </a:r>
            <a:r>
              <a:rPr lang="en-US" dirty="0" smtClean="0">
                <a:hlinkClick r:id="rId227"/>
              </a:rPr>
              <a:t>PubMed: 2648151</a:t>
            </a:r>
            <a:r>
              <a:rPr lang="en-US" dirty="0" smtClean="0"/>
              <a:t>]</a:t>
            </a:r>
          </a:p>
          <a:p>
            <a:r>
              <a:rPr lang="en-US" dirty="0" err="1" smtClean="0"/>
              <a:t>Reinehr</a:t>
            </a:r>
            <a:r>
              <a:rPr lang="en-US" dirty="0" smtClean="0"/>
              <a:t> T, de Sousa G, </a:t>
            </a:r>
            <a:r>
              <a:rPr lang="en-US" dirty="0" err="1" smtClean="0"/>
              <a:t>Alexy</a:t>
            </a:r>
            <a:r>
              <a:rPr lang="en-US" dirty="0" smtClean="0"/>
              <a:t> U, </a:t>
            </a:r>
            <a:r>
              <a:rPr lang="en-US" dirty="0" err="1" smtClean="0"/>
              <a:t>Kersting</a:t>
            </a:r>
            <a:r>
              <a:rPr lang="en-US" dirty="0" smtClean="0"/>
              <a:t> M, </a:t>
            </a:r>
            <a:r>
              <a:rPr lang="en-US" dirty="0" err="1" smtClean="0"/>
              <a:t>Andler</a:t>
            </a:r>
            <a:r>
              <a:rPr lang="en-US" dirty="0" smtClean="0"/>
              <a:t> W. Vitamin D status and parathyroid hormone in obese children before and after weight loss. European Journal of Endocrinology/European Federation of Endocrine Societies. 2007;157(2):225–32. [</a:t>
            </a:r>
            <a:r>
              <a:rPr lang="en-US" dirty="0" smtClean="0">
                <a:hlinkClick r:id="rId228"/>
              </a:rPr>
              <a:t>PubMed: 17656603</a:t>
            </a:r>
            <a:r>
              <a:rPr lang="en-US" dirty="0" smtClean="0"/>
              <a:t>]</a:t>
            </a:r>
          </a:p>
          <a:p>
            <a:r>
              <a:rPr lang="en-US" dirty="0" smtClean="0"/>
              <a:t>Reinhardt TA, </a:t>
            </a:r>
            <a:r>
              <a:rPr lang="en-US" dirty="0" err="1" smtClean="0"/>
              <a:t>Ramberg</a:t>
            </a:r>
            <a:r>
              <a:rPr lang="en-US" dirty="0" smtClean="0"/>
              <a:t> CF, Horst RL. Comparison of receptor binding, biological activity, and in vivo tracer kinetics for 1,25-dihydroxyvitamin D</a:t>
            </a:r>
            <a:r>
              <a:rPr lang="en-US" baseline="-25000" dirty="0" smtClean="0"/>
              <a:t>3</a:t>
            </a:r>
            <a:r>
              <a:rPr lang="en-US" dirty="0" smtClean="0"/>
              <a:t>, 1,25-dihydroxyvitamin D</a:t>
            </a:r>
            <a:r>
              <a:rPr lang="en-US" baseline="-25000" dirty="0" smtClean="0"/>
              <a:t>2</a:t>
            </a:r>
            <a:r>
              <a:rPr lang="en-US" dirty="0" smtClean="0"/>
              <a:t>, and its 24 </a:t>
            </a:r>
            <a:r>
              <a:rPr lang="en-US" dirty="0" err="1" smtClean="0"/>
              <a:t>epimer</a:t>
            </a:r>
            <a:r>
              <a:rPr lang="en-US" dirty="0" smtClean="0"/>
              <a:t>. Archives of Biochemistry and Biophysics. 1989;273(1):64–71. [</a:t>
            </a:r>
            <a:r>
              <a:rPr lang="en-US" dirty="0" smtClean="0">
                <a:hlinkClick r:id="rId229"/>
              </a:rPr>
              <a:t>PubMed: 2547343</a:t>
            </a:r>
            <a:r>
              <a:rPr lang="en-US" dirty="0" smtClean="0"/>
              <a:t>]</a:t>
            </a:r>
          </a:p>
          <a:p>
            <a:r>
              <a:rPr lang="en-US" dirty="0" err="1" smtClean="0"/>
              <a:t>Riedt</a:t>
            </a:r>
            <a:r>
              <a:rPr lang="en-US" dirty="0" smtClean="0"/>
              <a:t> CS, </a:t>
            </a:r>
            <a:r>
              <a:rPr lang="en-US" dirty="0" err="1" smtClean="0"/>
              <a:t>Cifuentes</a:t>
            </a:r>
            <a:r>
              <a:rPr lang="en-US" dirty="0" smtClean="0"/>
              <a:t> M, Stahl T, Chowdhury HA, </a:t>
            </a:r>
            <a:r>
              <a:rPr lang="en-US" dirty="0" err="1" smtClean="0"/>
              <a:t>Schlussel</a:t>
            </a:r>
            <a:r>
              <a:rPr lang="en-US" dirty="0" smtClean="0"/>
              <a:t> Y, </a:t>
            </a:r>
            <a:r>
              <a:rPr lang="en-US" dirty="0" err="1" smtClean="0"/>
              <a:t>Shapses</a:t>
            </a:r>
            <a:r>
              <a:rPr lang="en-US" dirty="0" smtClean="0"/>
              <a:t> SA. Overweight postmenopausal women lose bone with moderate weight reduction and 1 g/day calcium intake. Journal of Bone and Mineral Research. 2005;20(3):455–63. [</a:t>
            </a:r>
            <a:r>
              <a:rPr lang="en-US" dirty="0" smtClean="0">
                <a:hlinkClick r:id="rId230"/>
              </a:rPr>
              <a:t>PMC free article: PMC4042194</a:t>
            </a:r>
            <a:r>
              <a:rPr lang="en-US" dirty="0" smtClean="0"/>
              <a:t>] [</a:t>
            </a:r>
            <a:r>
              <a:rPr lang="en-US" dirty="0" smtClean="0">
                <a:hlinkClick r:id="rId231"/>
              </a:rPr>
              <a:t>PubMed: 15746990</a:t>
            </a:r>
            <a:r>
              <a:rPr lang="en-US" dirty="0" smtClean="0"/>
              <a:t>]</a:t>
            </a:r>
          </a:p>
          <a:p>
            <a:r>
              <a:rPr lang="en-US" dirty="0" err="1" smtClean="0"/>
              <a:t>Riedt</a:t>
            </a:r>
            <a:r>
              <a:rPr lang="en-US" dirty="0" smtClean="0"/>
              <a:t> CS, Brolin RE, </a:t>
            </a:r>
            <a:r>
              <a:rPr lang="en-US" dirty="0" err="1" smtClean="0"/>
              <a:t>Sherrell</a:t>
            </a:r>
            <a:r>
              <a:rPr lang="en-US" dirty="0" smtClean="0"/>
              <a:t> RM, Field MP, </a:t>
            </a:r>
            <a:r>
              <a:rPr lang="en-US" dirty="0" err="1" smtClean="0"/>
              <a:t>Shapses</a:t>
            </a:r>
            <a:r>
              <a:rPr lang="en-US" dirty="0" smtClean="0"/>
              <a:t> SA. True fractional calcium absorption is decreased after Roux-</a:t>
            </a:r>
            <a:r>
              <a:rPr lang="en-US" dirty="0" err="1" smtClean="0"/>
              <a:t>en</a:t>
            </a:r>
            <a:r>
              <a:rPr lang="en-US" dirty="0" smtClean="0"/>
              <a:t>-Y gastric bypass surgery. Obesity (Silver Spring). 2006;14(11):1940–8. [</a:t>
            </a:r>
            <a:r>
              <a:rPr lang="en-US" dirty="0" smtClean="0">
                <a:hlinkClick r:id="rId232"/>
              </a:rPr>
              <a:t>PMC free article: PMC4016232</a:t>
            </a:r>
            <a:r>
              <a:rPr lang="en-US" dirty="0" smtClean="0"/>
              <a:t>] [</a:t>
            </a:r>
            <a:r>
              <a:rPr lang="en-US" dirty="0" smtClean="0">
                <a:hlinkClick r:id="rId233"/>
              </a:rPr>
              <a:t>PubMed: 17135609</a:t>
            </a:r>
            <a:r>
              <a:rPr lang="en-US" dirty="0" smtClean="0"/>
              <a:t>]</a:t>
            </a:r>
          </a:p>
          <a:p>
            <a:r>
              <a:rPr lang="en-US" dirty="0" err="1" smtClean="0"/>
              <a:t>Roborgh</a:t>
            </a:r>
            <a:r>
              <a:rPr lang="en-US" dirty="0" smtClean="0"/>
              <a:t> JR, de Man T. The hypercalcemic activity of dihydrotachysterol-2 and dihydrotachysterol-3 and of the vitamins D</a:t>
            </a:r>
            <a:r>
              <a:rPr lang="en-US" baseline="-25000" dirty="0" smtClean="0"/>
              <a:t>2</a:t>
            </a:r>
            <a:r>
              <a:rPr lang="en-US" dirty="0" smtClean="0"/>
              <a:t> and D</a:t>
            </a:r>
            <a:r>
              <a:rPr lang="en-US" baseline="-25000" dirty="0" smtClean="0"/>
              <a:t>3</a:t>
            </a:r>
            <a:r>
              <a:rPr lang="en-US" dirty="0" smtClean="0"/>
              <a:t>: comparative experiments on rats. Biochemical Pharmacology. 1959;2:1–6. [</a:t>
            </a:r>
            <a:r>
              <a:rPr lang="en-US" dirty="0" smtClean="0">
                <a:hlinkClick r:id="rId234"/>
              </a:rPr>
              <a:t>PubMed: 14438012</a:t>
            </a:r>
            <a:r>
              <a:rPr lang="en-US" dirty="0" smtClean="0"/>
              <a:t>]</a:t>
            </a:r>
          </a:p>
          <a:p>
            <a:r>
              <a:rPr lang="en-US" dirty="0" err="1" smtClean="0"/>
              <a:t>Roborgh</a:t>
            </a:r>
            <a:r>
              <a:rPr lang="en-US" dirty="0" smtClean="0"/>
              <a:t> JR, de Man T. The hypercalcemic activity of dihydrotachysterol-2 and dihydrotachysterol-3 and of the vitamins D</a:t>
            </a:r>
            <a:r>
              <a:rPr lang="en-US" baseline="-25000" dirty="0" smtClean="0"/>
              <a:t>2</a:t>
            </a:r>
            <a:r>
              <a:rPr lang="en-US" dirty="0" smtClean="0"/>
              <a:t> and D</a:t>
            </a:r>
            <a:r>
              <a:rPr lang="en-US" baseline="-25000" dirty="0" smtClean="0"/>
              <a:t>3</a:t>
            </a:r>
            <a:r>
              <a:rPr lang="en-US" dirty="0" smtClean="0"/>
              <a:t> after intravenous injection of the aqueous preparations. 2. Comparative experiments on rats. Biochemical Pharmacology. 1960;3:277–82. [</a:t>
            </a:r>
            <a:r>
              <a:rPr lang="en-US" dirty="0" smtClean="0">
                <a:hlinkClick r:id="rId234"/>
              </a:rPr>
              <a:t>PubMed: 14438012</a:t>
            </a:r>
            <a:r>
              <a:rPr lang="en-US" dirty="0" smtClean="0"/>
              <a:t>]</a:t>
            </a:r>
          </a:p>
          <a:p>
            <a:r>
              <a:rPr lang="en-US" dirty="0" err="1" smtClean="0"/>
              <a:t>Rosenstreich</a:t>
            </a:r>
            <a:r>
              <a:rPr lang="en-US" dirty="0" smtClean="0"/>
              <a:t> SJ, Rich C, </a:t>
            </a:r>
            <a:r>
              <a:rPr lang="en-US" dirty="0" err="1" smtClean="0"/>
              <a:t>Volwiler</a:t>
            </a:r>
            <a:r>
              <a:rPr lang="en-US" dirty="0" smtClean="0"/>
              <a:t> W. Deposition in and release of vitamin D</a:t>
            </a:r>
            <a:r>
              <a:rPr lang="en-US" baseline="-25000" dirty="0" smtClean="0"/>
              <a:t>3</a:t>
            </a:r>
            <a:r>
              <a:rPr lang="en-US" dirty="0" smtClean="0"/>
              <a:t> from body fat: evidence for a storage site in the rat. Journal of Clinical Investigation. 1971;50(3):679–87. [</a:t>
            </a:r>
            <a:r>
              <a:rPr lang="en-US" dirty="0" smtClean="0">
                <a:hlinkClick r:id="rId235"/>
              </a:rPr>
              <a:t>PMC free article: PMC291976</a:t>
            </a:r>
            <a:r>
              <a:rPr lang="en-US" dirty="0" smtClean="0"/>
              <a:t>] [</a:t>
            </a:r>
            <a:r>
              <a:rPr lang="en-US" dirty="0" smtClean="0">
                <a:hlinkClick r:id="rId236"/>
              </a:rPr>
              <a:t>PubMed: 4322721</a:t>
            </a:r>
            <a:r>
              <a:rPr lang="en-US" dirty="0" smtClean="0"/>
              <a:t>]</a:t>
            </a:r>
          </a:p>
          <a:p>
            <a:r>
              <a:rPr lang="en-US" dirty="0" smtClean="0"/>
              <a:t>Roth HJ, Schmidt-</a:t>
            </a:r>
            <a:r>
              <a:rPr lang="en-US" dirty="0" err="1" smtClean="0"/>
              <a:t>Gayk</a:t>
            </a:r>
            <a:r>
              <a:rPr lang="en-US" dirty="0" smtClean="0"/>
              <a:t> H, Weber H, </a:t>
            </a:r>
            <a:r>
              <a:rPr lang="en-US" dirty="0" err="1" smtClean="0"/>
              <a:t>Niederau</a:t>
            </a:r>
            <a:r>
              <a:rPr lang="en-US" dirty="0" smtClean="0"/>
              <a:t> C. Accuracy and clinical implications of seven 25-hydroxyvitamin D methods compared with liquid chromatography-tandem mass spectrometry as a reference. Annals of Clinical Biochemistry. 2008;45(Pt 2):153–9. [</a:t>
            </a:r>
            <a:r>
              <a:rPr lang="en-US" dirty="0" smtClean="0">
                <a:hlinkClick r:id="rId237"/>
              </a:rPr>
              <a:t>PubMed: 18325178</a:t>
            </a:r>
            <a:r>
              <a:rPr lang="en-US" dirty="0" smtClean="0"/>
              <a:t>]</a:t>
            </a:r>
          </a:p>
          <a:p>
            <a:r>
              <a:rPr lang="en-US" dirty="0" smtClean="0"/>
              <a:t>Sawada N, </a:t>
            </a:r>
            <a:r>
              <a:rPr lang="en-US" dirty="0" err="1" smtClean="0"/>
              <a:t>Sakaki</a:t>
            </a:r>
            <a:r>
              <a:rPr lang="en-US" dirty="0" smtClean="0"/>
              <a:t> T, </a:t>
            </a:r>
            <a:r>
              <a:rPr lang="en-US" dirty="0" err="1" smtClean="0"/>
              <a:t>Ohta</a:t>
            </a:r>
            <a:r>
              <a:rPr lang="en-US" dirty="0" smtClean="0"/>
              <a:t> M, Inouye K. Metabolism of vitamin D(3) by human CYP27A1. Biochemical and Biophysical Research Communications. 2000;273(3):977–84. [</a:t>
            </a:r>
            <a:r>
              <a:rPr lang="en-US" dirty="0" smtClean="0">
                <a:hlinkClick r:id="rId238"/>
              </a:rPr>
              <a:t>PubMed: 10891358</a:t>
            </a:r>
            <a:r>
              <a:rPr lang="en-US" dirty="0" smtClean="0"/>
              <a:t>]</a:t>
            </a:r>
          </a:p>
          <a:p>
            <a:r>
              <a:rPr lang="en-US" dirty="0" smtClean="0"/>
              <a:t>Silver J, </a:t>
            </a:r>
            <a:r>
              <a:rPr lang="en-US" dirty="0" err="1" smtClean="0"/>
              <a:t>Naveh</a:t>
            </a:r>
            <a:r>
              <a:rPr lang="en-US" dirty="0" smtClean="0"/>
              <a:t>-Many T, Mayer H, </a:t>
            </a:r>
            <a:r>
              <a:rPr lang="en-US" dirty="0" err="1" smtClean="0"/>
              <a:t>Schmelzer</a:t>
            </a:r>
            <a:r>
              <a:rPr lang="en-US" dirty="0" smtClean="0"/>
              <a:t> HJ, </a:t>
            </a:r>
            <a:r>
              <a:rPr lang="en-US" dirty="0" err="1" smtClean="0"/>
              <a:t>Popovtzer</a:t>
            </a:r>
            <a:r>
              <a:rPr lang="en-US" dirty="0" smtClean="0"/>
              <a:t> MM. Regulation by vitamin D metabolites of parathyroid hormone gene transcription in vivo in the rat. Journal of Clinical Investigation. 1986;78(5):1296–301. [</a:t>
            </a:r>
            <a:r>
              <a:rPr lang="en-US" dirty="0" smtClean="0">
                <a:hlinkClick r:id="rId239"/>
              </a:rPr>
              <a:t>PMC free article: PMC423816</a:t>
            </a:r>
            <a:r>
              <a:rPr lang="en-US" dirty="0" smtClean="0"/>
              <a:t>] [</a:t>
            </a:r>
            <a:r>
              <a:rPr lang="en-US" dirty="0" smtClean="0">
                <a:hlinkClick r:id="rId240"/>
              </a:rPr>
              <a:t>PubMed: 3771798</a:t>
            </a:r>
            <a:r>
              <a:rPr lang="en-US" dirty="0" smtClean="0"/>
              <a:t>]</a:t>
            </a:r>
          </a:p>
          <a:p>
            <a:r>
              <a:rPr lang="en-US" dirty="0" smtClean="0"/>
              <a:t>Singh RJ, Taylor RL, Reddy GS, Grebe SK. C-3 </a:t>
            </a:r>
            <a:r>
              <a:rPr lang="en-US" dirty="0" err="1" smtClean="0"/>
              <a:t>epimers</a:t>
            </a:r>
            <a:r>
              <a:rPr lang="en-US" dirty="0" smtClean="0"/>
              <a:t> can account for a significant proportion of total circulating 25-hydroxyvitamin D in infants, complicating accurate measurement and interpretation of vitamin D status. Journal of Clinical Endocrinology and Metabolism. 2006;91(8):3055–61. [</a:t>
            </a:r>
            <a:r>
              <a:rPr lang="en-US" dirty="0" smtClean="0">
                <a:hlinkClick r:id="rId241"/>
              </a:rPr>
              <a:t>PubMed: 16720650</a:t>
            </a:r>
            <a:r>
              <a:rPr lang="en-US" dirty="0" smtClean="0"/>
              <a:t>]</a:t>
            </a:r>
          </a:p>
          <a:p>
            <a:r>
              <a:rPr lang="en-US" dirty="0" smtClean="0"/>
              <a:t>Siu-Caldera ML, Sekimoto H, Peleg S, Nguyen C, </a:t>
            </a:r>
            <a:r>
              <a:rPr lang="en-US" dirty="0" err="1" smtClean="0"/>
              <a:t>Kissmeyer</a:t>
            </a:r>
            <a:r>
              <a:rPr lang="en-US" dirty="0" smtClean="0"/>
              <a:t> AM, </a:t>
            </a:r>
            <a:r>
              <a:rPr lang="en-US" dirty="0" err="1" smtClean="0"/>
              <a:t>Binderup</a:t>
            </a:r>
            <a:r>
              <a:rPr lang="en-US" dirty="0" smtClean="0"/>
              <a:t> L, Weiskopf A, </a:t>
            </a:r>
            <a:r>
              <a:rPr lang="en-US" dirty="0" err="1" smtClean="0"/>
              <a:t>Vouros</a:t>
            </a:r>
            <a:r>
              <a:rPr lang="en-US" dirty="0" smtClean="0"/>
              <a:t> P, </a:t>
            </a:r>
            <a:r>
              <a:rPr lang="en-US" dirty="0" err="1" smtClean="0"/>
              <a:t>Uskokovic</a:t>
            </a:r>
            <a:r>
              <a:rPr lang="en-US" dirty="0" smtClean="0"/>
              <a:t> MR, Reddy GS. Enhanced biological activity of 1alpha,25-dihydroxy-20-epi-vitamin D</a:t>
            </a:r>
            <a:r>
              <a:rPr lang="en-US" baseline="-25000" dirty="0" smtClean="0"/>
              <a:t>3</a:t>
            </a:r>
            <a:r>
              <a:rPr lang="en-US" dirty="0" smtClean="0"/>
              <a:t>, the C-20 </a:t>
            </a:r>
            <a:r>
              <a:rPr lang="en-US" dirty="0" err="1" smtClean="0"/>
              <a:t>epimer</a:t>
            </a:r>
            <a:r>
              <a:rPr lang="en-US" dirty="0" smtClean="0"/>
              <a:t> of 1alpha,25-dihydroxyvitamin D</a:t>
            </a:r>
            <a:r>
              <a:rPr lang="en-US" baseline="-25000" dirty="0" smtClean="0"/>
              <a:t>3</a:t>
            </a:r>
            <a:r>
              <a:rPr lang="en-US" dirty="0" smtClean="0"/>
              <a:t>, is in part due to its metabolism into stable intermediary metabolites with significant biological activity. Journal of Steroid Biochemistry and Molecular Biology. 1999;71(3-4):111–21. [</a:t>
            </a:r>
            <a:r>
              <a:rPr lang="en-US" dirty="0" smtClean="0">
                <a:hlinkClick r:id="rId242"/>
              </a:rPr>
              <a:t>PubMed: 10659699</a:t>
            </a:r>
            <a:r>
              <a:rPr lang="en-US" dirty="0" smtClean="0"/>
              <a:t>]</a:t>
            </a:r>
          </a:p>
          <a:p>
            <a:r>
              <a:rPr lang="en-US" dirty="0" err="1" smtClean="0"/>
              <a:t>Sjoden</a:t>
            </a:r>
            <a:r>
              <a:rPr lang="en-US" dirty="0" smtClean="0"/>
              <a:t> G, Smith C, Lindgren U, DeLuca HF. 1 alpha-</a:t>
            </a:r>
            <a:r>
              <a:rPr lang="en-US" dirty="0" err="1" smtClean="0"/>
              <a:t>hydroxyvitamin</a:t>
            </a:r>
            <a:r>
              <a:rPr lang="en-US" dirty="0" smtClean="0"/>
              <a:t> D</a:t>
            </a:r>
            <a:r>
              <a:rPr lang="en-US" baseline="-25000" dirty="0" smtClean="0"/>
              <a:t>2</a:t>
            </a:r>
            <a:r>
              <a:rPr lang="en-US" dirty="0" smtClean="0"/>
              <a:t> is less toxic than 1 alpha-</a:t>
            </a:r>
            <a:r>
              <a:rPr lang="en-US" dirty="0" err="1" smtClean="0"/>
              <a:t>hydroxyvitamin</a:t>
            </a:r>
            <a:r>
              <a:rPr lang="en-US" dirty="0" smtClean="0"/>
              <a:t> D</a:t>
            </a:r>
            <a:r>
              <a:rPr lang="en-US" baseline="-25000" dirty="0" smtClean="0"/>
              <a:t>3</a:t>
            </a:r>
            <a:r>
              <a:rPr lang="en-US" dirty="0" smtClean="0"/>
              <a:t> in the rat. Proceedings of the Society for Experimental Biology and Medicine. 1985;178(3):432–6. [</a:t>
            </a:r>
            <a:r>
              <a:rPr lang="en-US" dirty="0" smtClean="0">
                <a:hlinkClick r:id="rId243"/>
              </a:rPr>
              <a:t>PubMed: 3871952</a:t>
            </a:r>
            <a:r>
              <a:rPr lang="en-US" dirty="0" smtClean="0"/>
              <a:t>]</a:t>
            </a:r>
          </a:p>
          <a:p>
            <a:r>
              <a:rPr lang="en-US" dirty="0" err="1" smtClean="0"/>
              <a:t>Slatopolsky</a:t>
            </a:r>
            <a:r>
              <a:rPr lang="en-US" dirty="0" smtClean="0"/>
              <a:t> E, </a:t>
            </a:r>
            <a:r>
              <a:rPr lang="en-US" dirty="0" err="1" smtClean="0"/>
              <a:t>Weerts</a:t>
            </a:r>
            <a:r>
              <a:rPr lang="en-US" dirty="0" smtClean="0"/>
              <a:t> C, </a:t>
            </a:r>
            <a:r>
              <a:rPr lang="en-US" dirty="0" err="1" smtClean="0"/>
              <a:t>Thielan</a:t>
            </a:r>
            <a:r>
              <a:rPr lang="en-US" dirty="0" smtClean="0"/>
              <a:t> J, Horst R, Harter H, Martin KJ. Marked suppression of secondary hyperparathyroidism by intravenous administration of 1,25-dihydroxy-cholecalciferol in uremic patients. Journal of Clinical Investigation. 1984;74(6):2136–43. [</a:t>
            </a:r>
            <a:r>
              <a:rPr lang="en-US" dirty="0" smtClean="0">
                <a:hlinkClick r:id="rId244"/>
              </a:rPr>
              <a:t>PMC free article: PMC425405</a:t>
            </a:r>
            <a:r>
              <a:rPr lang="en-US" dirty="0" smtClean="0"/>
              <a:t>] [</a:t>
            </a:r>
            <a:r>
              <a:rPr lang="en-US" dirty="0" smtClean="0">
                <a:hlinkClick r:id="rId245"/>
              </a:rPr>
              <a:t>PubMed: 6549016</a:t>
            </a:r>
            <a:r>
              <a:rPr lang="en-US" dirty="0" smtClean="0"/>
              <a:t>]</a:t>
            </a:r>
          </a:p>
          <a:p>
            <a:r>
              <a:rPr lang="en-US" dirty="0" smtClean="0"/>
              <a:t>Smith SM, Gardner KK, Locke J, </a:t>
            </a:r>
            <a:r>
              <a:rPr lang="en-US" dirty="0" err="1" smtClean="0"/>
              <a:t>Zwart</a:t>
            </a:r>
            <a:r>
              <a:rPr lang="en-US" dirty="0" smtClean="0"/>
              <a:t> SR. Vitamin D supplementation during Antarctic winter. American Journal of Clinical Nutrition. 2009;89(4):1092–8. [</a:t>
            </a:r>
            <a:r>
              <a:rPr lang="en-US" dirty="0" smtClean="0">
                <a:hlinkClick r:id="rId246"/>
              </a:rPr>
              <a:t>PubMed: 19225122</a:t>
            </a:r>
            <a:r>
              <a:rPr lang="en-US" dirty="0" smtClean="0"/>
              <a:t>]</a:t>
            </a:r>
          </a:p>
          <a:p>
            <a:r>
              <a:rPr lang="en-US" dirty="0" err="1" smtClean="0"/>
              <a:t>Snellman</a:t>
            </a:r>
            <a:r>
              <a:rPr lang="en-US" dirty="0" smtClean="0"/>
              <a:t> G, </a:t>
            </a:r>
            <a:r>
              <a:rPr lang="en-US" dirty="0" err="1" smtClean="0"/>
              <a:t>Melhus</a:t>
            </a:r>
            <a:r>
              <a:rPr lang="en-US" dirty="0" smtClean="0"/>
              <a:t> H, </a:t>
            </a:r>
            <a:r>
              <a:rPr lang="en-US" dirty="0" err="1" smtClean="0"/>
              <a:t>Gedeborg</a:t>
            </a:r>
            <a:r>
              <a:rPr lang="en-US" dirty="0" smtClean="0"/>
              <a:t> R, </a:t>
            </a:r>
            <a:r>
              <a:rPr lang="en-US" dirty="0" err="1" smtClean="0"/>
              <a:t>Olofsson</a:t>
            </a:r>
            <a:r>
              <a:rPr lang="en-US" dirty="0" smtClean="0"/>
              <a:t> S, </a:t>
            </a:r>
            <a:r>
              <a:rPr lang="en-US" dirty="0" err="1" smtClean="0"/>
              <a:t>Wolk</a:t>
            </a:r>
            <a:r>
              <a:rPr lang="en-US" dirty="0" smtClean="0"/>
              <a:t> A, Pedersen NL, </a:t>
            </a:r>
            <a:r>
              <a:rPr lang="en-US" dirty="0" err="1" smtClean="0"/>
              <a:t>Michaelsson</a:t>
            </a:r>
            <a:r>
              <a:rPr lang="en-US" dirty="0" smtClean="0"/>
              <a:t> K. Seasonal genetic influence on serum 25-hydroxyvitamin D levels: a twin study. </a:t>
            </a:r>
            <a:r>
              <a:rPr lang="en-US" dirty="0" err="1" smtClean="0"/>
              <a:t>PLoS</a:t>
            </a:r>
            <a:r>
              <a:rPr lang="en-US" dirty="0" smtClean="0"/>
              <a:t> ONE [Electronic Resource] 2009;4(11):e7747. [</a:t>
            </a:r>
            <a:r>
              <a:rPr lang="en-US" dirty="0" smtClean="0">
                <a:hlinkClick r:id="rId247"/>
              </a:rPr>
              <a:t>PMC free article: PMC2774516</a:t>
            </a:r>
            <a:r>
              <a:rPr lang="en-US" dirty="0" smtClean="0"/>
              <a:t>] [</a:t>
            </a:r>
            <a:r>
              <a:rPr lang="en-US" dirty="0" smtClean="0">
                <a:hlinkClick r:id="rId248"/>
              </a:rPr>
              <a:t>PubMed: 19915719</a:t>
            </a:r>
            <a:r>
              <a:rPr lang="en-US" dirty="0" smtClean="0"/>
              <a:t>]</a:t>
            </a:r>
          </a:p>
          <a:p>
            <a:r>
              <a:rPr lang="en-US" dirty="0" err="1" smtClean="0"/>
              <a:t>Sneve</a:t>
            </a:r>
            <a:r>
              <a:rPr lang="en-US" dirty="0" smtClean="0"/>
              <a:t> M, </a:t>
            </a:r>
            <a:r>
              <a:rPr lang="en-US" dirty="0" err="1" smtClean="0"/>
              <a:t>Figenschau</a:t>
            </a:r>
            <a:r>
              <a:rPr lang="en-US" dirty="0" smtClean="0"/>
              <a:t> Y, </a:t>
            </a:r>
            <a:r>
              <a:rPr lang="en-US" dirty="0" err="1" smtClean="0"/>
              <a:t>Jorde</a:t>
            </a:r>
            <a:r>
              <a:rPr lang="en-US" dirty="0" smtClean="0"/>
              <a:t> R. Supplementation with cholecalciferol does not result in weight reduction in overweight and obese subjects. European Journal of Endocrinology/European Federation of Endocrine Societies. 2008;159(6):675–84. [</a:t>
            </a:r>
            <a:r>
              <a:rPr lang="en-US" dirty="0" smtClean="0">
                <a:hlinkClick r:id="rId249"/>
              </a:rPr>
              <a:t>PubMed: 19056900</a:t>
            </a:r>
            <a:r>
              <a:rPr lang="en-US" dirty="0" smtClean="0"/>
              <a:t>]</a:t>
            </a:r>
          </a:p>
          <a:p>
            <a:r>
              <a:rPr lang="en-US" dirty="0" err="1" smtClean="0"/>
              <a:t>Specker</a:t>
            </a:r>
            <a:r>
              <a:rPr lang="en-US" dirty="0" smtClean="0"/>
              <a:t> BL, </a:t>
            </a:r>
            <a:r>
              <a:rPr lang="en-US" dirty="0" err="1" smtClean="0"/>
              <a:t>Valanis</a:t>
            </a:r>
            <a:r>
              <a:rPr lang="en-US" dirty="0" smtClean="0"/>
              <a:t> B, Hertzberg V, Edwards N, Tsang RC. Sunshine exposure and serum 25-hydroxyvitamin D concentrations in exclusively breast-fed infants. Journal of Pediatrics. 1985;107(3):372–6. [</a:t>
            </a:r>
            <a:r>
              <a:rPr lang="en-US" dirty="0" smtClean="0">
                <a:hlinkClick r:id="rId250"/>
              </a:rPr>
              <a:t>PubMed: 3839846</a:t>
            </a:r>
            <a:r>
              <a:rPr lang="en-US" dirty="0" smtClean="0"/>
              <a:t>]</a:t>
            </a:r>
          </a:p>
          <a:p>
            <a:r>
              <a:rPr lang="en-US" dirty="0" err="1" smtClean="0"/>
              <a:t>Springbett</a:t>
            </a:r>
            <a:r>
              <a:rPr lang="en-US" dirty="0" smtClean="0"/>
              <a:t> P, </a:t>
            </a:r>
            <a:r>
              <a:rPr lang="en-US" dirty="0" err="1" smtClean="0"/>
              <a:t>Buglass</a:t>
            </a:r>
            <a:r>
              <a:rPr lang="en-US" dirty="0" smtClean="0"/>
              <a:t> S, Young AR. </a:t>
            </a:r>
            <a:r>
              <a:rPr lang="en-US" dirty="0" err="1" smtClean="0"/>
              <a:t>Photoprotection</a:t>
            </a:r>
            <a:r>
              <a:rPr lang="en-US" dirty="0" smtClean="0"/>
              <a:t> and vitamin D status. Journal of Photochemistry and Photobiology B: Biology. 2010;101(2):160–8. [</a:t>
            </a:r>
            <a:r>
              <a:rPr lang="en-US" dirty="0" smtClean="0">
                <a:hlinkClick r:id="rId251"/>
              </a:rPr>
              <a:t>PubMed: 20444619</a:t>
            </a:r>
            <a:r>
              <a:rPr lang="en-US" dirty="0" smtClean="0"/>
              <a:t>]</a:t>
            </a:r>
          </a:p>
          <a:p>
            <a:r>
              <a:rPr lang="en-US" dirty="0" smtClean="0"/>
              <a:t>Stamp TC, Haddad JG Jr, Exton-Smith AN, Reuben A, </a:t>
            </a:r>
            <a:r>
              <a:rPr lang="en-US" dirty="0" err="1" smtClean="0"/>
              <a:t>Twigg</a:t>
            </a:r>
            <a:r>
              <a:rPr lang="en-US" dirty="0" smtClean="0"/>
              <a:t> CA. Assay of vitamin D and its metabolites. Annals of Clinical Biochemistry. 1976;13(6):571–7. [</a:t>
            </a:r>
            <a:r>
              <a:rPr lang="en-US" dirty="0" smtClean="0">
                <a:hlinkClick r:id="rId252"/>
              </a:rPr>
              <a:t>PubMed: 189668</a:t>
            </a:r>
            <a:r>
              <a:rPr lang="en-US" dirty="0" smtClean="0"/>
              <a:t>]</a:t>
            </a:r>
          </a:p>
          <a:p>
            <a:r>
              <a:rPr lang="en-US" dirty="0" smtClean="0"/>
              <a:t>Stamp TC, Haddad JG, </a:t>
            </a:r>
            <a:r>
              <a:rPr lang="en-US" dirty="0" err="1" smtClean="0"/>
              <a:t>Twigg</a:t>
            </a:r>
            <a:r>
              <a:rPr lang="en-US" dirty="0" smtClean="0"/>
              <a:t> CA. Comparison of oral 25-hydroxycholecalciferol, vitamin D, and ultraviolet light as determinants of circulating 25-hydroxyvitamin D. Lancet. 1977;1(8026):1341–3. [</a:t>
            </a:r>
            <a:r>
              <a:rPr lang="en-US" dirty="0" smtClean="0">
                <a:hlinkClick r:id="rId253"/>
              </a:rPr>
              <a:t>PubMed: 69059</a:t>
            </a:r>
            <a:r>
              <a:rPr lang="en-US" dirty="0" smtClean="0"/>
              <a:t>]</a:t>
            </a:r>
          </a:p>
          <a:p>
            <a:r>
              <a:rPr lang="en-US" dirty="0" err="1" smtClean="0"/>
              <a:t>Steenbock</a:t>
            </a:r>
            <a:r>
              <a:rPr lang="en-US" dirty="0" smtClean="0"/>
              <a:t> H, Black A. Fat-soluble vitamins. Journal of Biological Chemistry. 1924;61(2):405–22.</a:t>
            </a:r>
          </a:p>
          <a:p>
            <a:r>
              <a:rPr lang="en-US" dirty="0" err="1" smtClean="0"/>
              <a:t>Strushkevich</a:t>
            </a:r>
            <a:r>
              <a:rPr lang="en-US" dirty="0" smtClean="0"/>
              <a:t> N, </a:t>
            </a:r>
            <a:r>
              <a:rPr lang="en-US" dirty="0" err="1" smtClean="0"/>
              <a:t>Usanov</a:t>
            </a:r>
            <a:r>
              <a:rPr lang="en-US" dirty="0" smtClean="0"/>
              <a:t> SA, </a:t>
            </a:r>
            <a:r>
              <a:rPr lang="en-US" dirty="0" err="1" smtClean="0"/>
              <a:t>Plotnikov</a:t>
            </a:r>
            <a:r>
              <a:rPr lang="en-US" dirty="0" smtClean="0"/>
              <a:t> AN, Jones G, Park HW. Structural analysis of CYP2R1 in complex with vitamin D</a:t>
            </a:r>
            <a:r>
              <a:rPr lang="en-US" baseline="-25000" dirty="0" smtClean="0"/>
              <a:t>3</a:t>
            </a:r>
            <a:r>
              <a:rPr lang="en-US" dirty="0" smtClean="0"/>
              <a:t>. Journal of Molecular Biology. 2008;380(1):95–106. [</a:t>
            </a:r>
            <a:r>
              <a:rPr lang="en-US" dirty="0" smtClean="0">
                <a:hlinkClick r:id="rId254"/>
              </a:rPr>
              <a:t>PubMed: 18511070</a:t>
            </a:r>
            <a:r>
              <a:rPr lang="en-US" dirty="0" smtClean="0"/>
              <a:t>]</a:t>
            </a:r>
          </a:p>
          <a:p>
            <a:r>
              <a:rPr lang="en-US" dirty="0" smtClean="0"/>
              <a:t>Stubbs JR, </a:t>
            </a:r>
            <a:r>
              <a:rPr lang="en-US" dirty="0" err="1" smtClean="0"/>
              <a:t>Idiculla</a:t>
            </a:r>
            <a:r>
              <a:rPr lang="en-US" dirty="0" smtClean="0"/>
              <a:t> A, </a:t>
            </a:r>
            <a:r>
              <a:rPr lang="en-US" dirty="0" err="1" smtClean="0"/>
              <a:t>Slusser</a:t>
            </a:r>
            <a:r>
              <a:rPr lang="en-US" dirty="0" smtClean="0"/>
              <a:t> J, Menard R, Quarles LD. Cholecalciferol supplementation alters calcitriol-responsive monocyte proteins and decreases inflammatory cytokines in ESRD. Journal of the American Society of Nephrology. 2010;21(2):353–61. [</a:t>
            </a:r>
            <a:r>
              <a:rPr lang="en-US" dirty="0" smtClean="0">
                <a:hlinkClick r:id="rId255"/>
              </a:rPr>
              <a:t>PMC free article: PMC2834546</a:t>
            </a:r>
            <a:r>
              <a:rPr lang="en-US" dirty="0" smtClean="0"/>
              <a:t>] [</a:t>
            </a:r>
            <a:r>
              <a:rPr lang="en-US" dirty="0" smtClean="0">
                <a:hlinkClick r:id="rId256"/>
              </a:rPr>
              <a:t>PubMed: 20007751</a:t>
            </a:r>
            <a:r>
              <a:rPr lang="en-US" dirty="0" smtClean="0"/>
              <a:t>]</a:t>
            </a:r>
          </a:p>
          <a:p>
            <a:r>
              <a:rPr lang="en-US" dirty="0" err="1" smtClean="0"/>
              <a:t>Suda</a:t>
            </a:r>
            <a:r>
              <a:rPr lang="en-US" dirty="0" smtClean="0"/>
              <a:t> T, DeLuca HF, </a:t>
            </a:r>
            <a:r>
              <a:rPr lang="en-US" dirty="0" err="1" smtClean="0"/>
              <a:t>Schnoes</a:t>
            </a:r>
            <a:r>
              <a:rPr lang="en-US" dirty="0" smtClean="0"/>
              <a:t> HK, Blunt JW. The isolation and identification of 25-hydroxyergocalciferol. Biochemistry. 1969;8(9):3515–20. [</a:t>
            </a:r>
            <a:r>
              <a:rPr lang="en-US" dirty="0" smtClean="0">
                <a:hlinkClick r:id="rId257"/>
              </a:rPr>
              <a:t>PubMed: 5307049</a:t>
            </a:r>
            <a:r>
              <a:rPr lang="en-US" dirty="0" smtClean="0"/>
              <a:t>]</a:t>
            </a:r>
          </a:p>
          <a:p>
            <a:r>
              <a:rPr lang="en-US" dirty="0" err="1" smtClean="0"/>
              <a:t>Suda</a:t>
            </a:r>
            <a:r>
              <a:rPr lang="en-US" dirty="0" smtClean="0"/>
              <a:t> T, Takahashi N, Abe E. Role of vitamin D in bone resorption. Journal of Cellular Biochemistry. 1992;49(1):53–8. [</a:t>
            </a:r>
            <a:r>
              <a:rPr lang="en-US" dirty="0" smtClean="0">
                <a:hlinkClick r:id="rId258"/>
              </a:rPr>
              <a:t>PubMed: 1644855</a:t>
            </a:r>
            <a:r>
              <a:rPr lang="en-US" dirty="0" smtClean="0"/>
              <a:t>]</a:t>
            </a:r>
          </a:p>
          <a:p>
            <a:r>
              <a:rPr lang="en-US" dirty="0" err="1" smtClean="0"/>
              <a:t>Sundaram</a:t>
            </a:r>
            <a:r>
              <a:rPr lang="en-US" dirty="0" smtClean="0"/>
              <a:t> S, Chaudhry M, Reardon D, Gupta M, </a:t>
            </a:r>
            <a:r>
              <a:rPr lang="en-US" dirty="0" err="1" smtClean="0"/>
              <a:t>Gewirtz</a:t>
            </a:r>
            <a:r>
              <a:rPr lang="en-US" dirty="0" smtClean="0"/>
              <a:t> DA. The vitamin D</a:t>
            </a:r>
            <a:r>
              <a:rPr lang="en-US" baseline="-25000" dirty="0" smtClean="0"/>
              <a:t>3</a:t>
            </a:r>
            <a:r>
              <a:rPr lang="en-US" dirty="0" smtClean="0"/>
              <a:t> analog EB 1089 enhances the </a:t>
            </a:r>
            <a:r>
              <a:rPr lang="en-US" dirty="0" err="1" smtClean="0"/>
              <a:t>antiproliferative</a:t>
            </a:r>
            <a:r>
              <a:rPr lang="en-US" dirty="0" smtClean="0"/>
              <a:t> and apoptotic effects of </a:t>
            </a:r>
            <a:r>
              <a:rPr lang="en-US" dirty="0" err="1" smtClean="0"/>
              <a:t>adriamycin</a:t>
            </a:r>
            <a:r>
              <a:rPr lang="en-US" dirty="0" smtClean="0"/>
              <a:t> in MCF-7 breast tumor cells. Breast Cancer Research and Treatment. 2000;63(1):1–10. [</a:t>
            </a:r>
            <a:r>
              <a:rPr lang="en-US" dirty="0" smtClean="0">
                <a:hlinkClick r:id="rId259"/>
              </a:rPr>
              <a:t>PubMed: 11079153</a:t>
            </a:r>
            <a:r>
              <a:rPr lang="en-US" dirty="0" smtClean="0"/>
              <a:t>]</a:t>
            </a:r>
          </a:p>
          <a:p>
            <a:r>
              <a:rPr lang="en-US" dirty="0" smtClean="0"/>
              <a:t>Sutton RA, Wong NL, Dirks JH. Effects of parathyroid hormone on sodium and calcium transport in the dog nephron. Clinical Science and Molecular Medicine. 1976;51(4):345–51. [</a:t>
            </a:r>
            <a:r>
              <a:rPr lang="en-US" dirty="0" smtClean="0">
                <a:hlinkClick r:id="rId260"/>
              </a:rPr>
              <a:t>PubMed: 971575</a:t>
            </a:r>
            <a:r>
              <a:rPr lang="en-US" dirty="0" smtClean="0"/>
              <a:t>]</a:t>
            </a:r>
          </a:p>
          <a:p>
            <a:r>
              <a:rPr lang="en-US" dirty="0" err="1" smtClean="0"/>
              <a:t>Talwar</a:t>
            </a:r>
            <a:r>
              <a:rPr lang="en-US" dirty="0" smtClean="0"/>
              <a:t> SA, </a:t>
            </a:r>
            <a:r>
              <a:rPr lang="en-US" dirty="0" err="1" smtClean="0"/>
              <a:t>Aloia</a:t>
            </a:r>
            <a:r>
              <a:rPr lang="en-US" dirty="0" smtClean="0"/>
              <a:t> JF, Pollack S, </a:t>
            </a:r>
            <a:r>
              <a:rPr lang="en-US" dirty="0" err="1" smtClean="0"/>
              <a:t>Yeh</a:t>
            </a:r>
            <a:r>
              <a:rPr lang="en-US" dirty="0" smtClean="0"/>
              <a:t> JK. Dose response to vitamin D supplementation among postmenopausal African American women. American Journal of Clinical Nutrition. 2007;86(6):1657–62. [</a:t>
            </a:r>
            <a:r>
              <a:rPr lang="en-US" dirty="0" smtClean="0">
                <a:hlinkClick r:id="rId261"/>
              </a:rPr>
              <a:t>PMC free article: PMC2581841</a:t>
            </a:r>
            <a:r>
              <a:rPr lang="en-US" dirty="0" smtClean="0"/>
              <a:t>] [</a:t>
            </a:r>
            <a:r>
              <a:rPr lang="en-US" dirty="0" smtClean="0">
                <a:hlinkClick r:id="rId262"/>
              </a:rPr>
              <a:t>PubMed: 18065583</a:t>
            </a:r>
            <a:r>
              <a:rPr lang="en-US" dirty="0" smtClean="0"/>
              <a:t>]</a:t>
            </a:r>
          </a:p>
          <a:p>
            <a:r>
              <a:rPr lang="en-US" dirty="0" smtClean="0"/>
              <a:t>Tanaka Y, DeLuca HF. Stimulation of 1,25-dihydroxyvitamin D</a:t>
            </a:r>
            <a:r>
              <a:rPr lang="en-US" baseline="-25000" dirty="0" smtClean="0"/>
              <a:t>3</a:t>
            </a:r>
            <a:r>
              <a:rPr lang="en-US" dirty="0" smtClean="0"/>
              <a:t> production by 1,25-dihydroxyvitamin D</a:t>
            </a:r>
            <a:r>
              <a:rPr lang="en-US" baseline="-25000" dirty="0" smtClean="0"/>
              <a:t>3</a:t>
            </a:r>
            <a:r>
              <a:rPr lang="en-US" dirty="0" smtClean="0"/>
              <a:t> in the </a:t>
            </a:r>
            <a:r>
              <a:rPr lang="en-US" dirty="0" err="1" smtClean="0"/>
              <a:t>hypocalcaemic</a:t>
            </a:r>
            <a:r>
              <a:rPr lang="en-US" dirty="0" smtClean="0"/>
              <a:t> rat. Biochemical Journal. 1983;214(3):893–7. [</a:t>
            </a:r>
            <a:r>
              <a:rPr lang="en-US" dirty="0" smtClean="0">
                <a:hlinkClick r:id="rId263"/>
              </a:rPr>
              <a:t>PMC free article: PMC1152329</a:t>
            </a:r>
            <a:r>
              <a:rPr lang="en-US" dirty="0" smtClean="0"/>
              <a:t>] [</a:t>
            </a:r>
            <a:r>
              <a:rPr lang="en-US" dirty="0" smtClean="0">
                <a:hlinkClick r:id="rId264"/>
              </a:rPr>
              <a:t>PubMed: 6312966</a:t>
            </a:r>
            <a:r>
              <a:rPr lang="en-US" dirty="0" smtClean="0"/>
              <a:t>]</a:t>
            </a:r>
          </a:p>
          <a:p>
            <a:r>
              <a:rPr lang="en-US" dirty="0" smtClean="0"/>
              <a:t>Tanner JT, Smith J, </a:t>
            </a:r>
            <a:r>
              <a:rPr lang="en-US" dirty="0" err="1" smtClean="0"/>
              <a:t>Defibaugh</a:t>
            </a:r>
            <a:r>
              <a:rPr lang="en-US" dirty="0" smtClean="0"/>
              <a:t> P, </a:t>
            </a:r>
            <a:r>
              <a:rPr lang="en-US" dirty="0" err="1" smtClean="0"/>
              <a:t>Angyal</a:t>
            </a:r>
            <a:r>
              <a:rPr lang="en-US" dirty="0" smtClean="0"/>
              <a:t> G, Villalobos M, Bueno MP, </a:t>
            </a:r>
            <a:r>
              <a:rPr lang="en-US" dirty="0" err="1" smtClean="0"/>
              <a:t>McGarrahan</a:t>
            </a:r>
            <a:r>
              <a:rPr lang="en-US" dirty="0" smtClean="0"/>
              <a:t> ET, </a:t>
            </a:r>
            <a:r>
              <a:rPr lang="en-US" dirty="0" err="1" smtClean="0"/>
              <a:t>Wehr</a:t>
            </a:r>
            <a:r>
              <a:rPr lang="en-US" dirty="0" smtClean="0"/>
              <a:t> HM, Muniz JF, Hollis BW, et al. Survey of vitamin content of fortified milk. Journal—Association of Official Analytical Chemists. 1988;71(3):607–10. [</a:t>
            </a:r>
            <a:r>
              <a:rPr lang="en-US" dirty="0" smtClean="0">
                <a:hlinkClick r:id="rId265"/>
              </a:rPr>
              <a:t>PubMed: 3391970</a:t>
            </a:r>
            <a:r>
              <a:rPr lang="en-US" dirty="0" smtClean="0"/>
              <a:t>]</a:t>
            </a:r>
          </a:p>
          <a:p>
            <a:r>
              <a:rPr lang="en-US" dirty="0" smtClean="0"/>
              <a:t>Thompson GR, Lewis B, Booth CC. Absorption of vitamin D3-3H in control subjects and patients with intestinal malabsorption. Journal of Clinical Investigation. 1966;45(1):94–102. [</a:t>
            </a:r>
            <a:r>
              <a:rPr lang="en-US" dirty="0" smtClean="0">
                <a:hlinkClick r:id="rId266"/>
              </a:rPr>
              <a:t>PMC free article: PMC292670</a:t>
            </a:r>
            <a:r>
              <a:rPr lang="en-US" dirty="0" smtClean="0"/>
              <a:t>] [</a:t>
            </a:r>
            <a:r>
              <a:rPr lang="en-US" dirty="0" smtClean="0">
                <a:hlinkClick r:id="rId267"/>
              </a:rPr>
              <a:t>PubMed: 4285212</a:t>
            </a:r>
            <a:r>
              <a:rPr lang="en-US" dirty="0" smtClean="0"/>
              <a:t>]</a:t>
            </a:r>
          </a:p>
          <a:p>
            <a:r>
              <a:rPr lang="en-US" dirty="0" smtClean="0"/>
              <a:t>Thompson PD, </a:t>
            </a:r>
            <a:r>
              <a:rPr lang="en-US" dirty="0" err="1" smtClean="0"/>
              <a:t>Jurutka</a:t>
            </a:r>
            <a:r>
              <a:rPr lang="en-US" dirty="0" smtClean="0"/>
              <a:t> PW, Whitfield GK, </a:t>
            </a:r>
            <a:r>
              <a:rPr lang="en-US" dirty="0" err="1" smtClean="0"/>
              <a:t>Myskowski</a:t>
            </a:r>
            <a:r>
              <a:rPr lang="en-US" dirty="0" smtClean="0"/>
              <a:t> SM, </a:t>
            </a:r>
            <a:r>
              <a:rPr lang="en-US" dirty="0" err="1" smtClean="0"/>
              <a:t>Eichhorst</a:t>
            </a:r>
            <a:r>
              <a:rPr lang="en-US" dirty="0" smtClean="0"/>
              <a:t> KR, Dominguez CE, Haussler CA, Haussler MR. </a:t>
            </a:r>
            <a:r>
              <a:rPr lang="en-US" dirty="0" err="1" smtClean="0"/>
              <a:t>Liganded</a:t>
            </a:r>
            <a:r>
              <a:rPr lang="en-US" dirty="0" smtClean="0"/>
              <a:t> VDR induces CYP3A4 in small intestinal and colon cancer cells via DR3 and ER6 vitamin D responsive elements. Biochemical and Biophysical Research Communications. 2002;299(5):730–8. [</a:t>
            </a:r>
            <a:r>
              <a:rPr lang="en-US" dirty="0" smtClean="0">
                <a:hlinkClick r:id="rId268"/>
              </a:rPr>
              <a:t>PubMed: 12470639</a:t>
            </a:r>
            <a:r>
              <a:rPr lang="en-US" dirty="0" smtClean="0"/>
              <a:t>]</a:t>
            </a:r>
          </a:p>
          <a:p>
            <a:r>
              <a:rPr lang="en-US" dirty="0" err="1" smtClean="0"/>
              <a:t>Tjellesen</a:t>
            </a:r>
            <a:r>
              <a:rPr lang="en-US" dirty="0" smtClean="0"/>
              <a:t> L, </a:t>
            </a:r>
            <a:r>
              <a:rPr lang="en-US" dirty="0" err="1" smtClean="0"/>
              <a:t>Gotfredsen</a:t>
            </a:r>
            <a:r>
              <a:rPr lang="en-US" dirty="0" smtClean="0"/>
              <a:t> A, Christiansen C. Different actions of vitamin D</a:t>
            </a:r>
            <a:r>
              <a:rPr lang="en-US" baseline="-25000" dirty="0" smtClean="0"/>
              <a:t>2</a:t>
            </a:r>
            <a:r>
              <a:rPr lang="en-US" dirty="0" smtClean="0"/>
              <a:t> and D</a:t>
            </a:r>
            <a:r>
              <a:rPr lang="en-US" baseline="-25000" dirty="0" smtClean="0"/>
              <a:t>3</a:t>
            </a:r>
            <a:r>
              <a:rPr lang="en-US" dirty="0" smtClean="0"/>
              <a:t> on bone metabolism in patients treated with </a:t>
            </a:r>
            <a:r>
              <a:rPr lang="en-US" dirty="0" err="1" smtClean="0"/>
              <a:t>phenobarbitone</a:t>
            </a:r>
            <a:r>
              <a:rPr lang="en-US" dirty="0" smtClean="0"/>
              <a:t>/phenytoin. Calcified Tissue International. 1985;37(3):218–22. [</a:t>
            </a:r>
            <a:r>
              <a:rPr lang="en-US" dirty="0" smtClean="0">
                <a:hlinkClick r:id="rId269"/>
              </a:rPr>
              <a:t>PubMed: 2990641</a:t>
            </a:r>
            <a:r>
              <a:rPr lang="en-US" dirty="0" smtClean="0"/>
              <a:t>]</a:t>
            </a:r>
          </a:p>
          <a:p>
            <a:r>
              <a:rPr lang="en-US" dirty="0" smtClean="0"/>
              <a:t>Trang HM, Cole DE, Rubin LA, </a:t>
            </a:r>
            <a:r>
              <a:rPr lang="en-US" dirty="0" err="1" smtClean="0"/>
              <a:t>Pierratos</a:t>
            </a:r>
            <a:r>
              <a:rPr lang="en-US" dirty="0" smtClean="0"/>
              <a:t> A, Siu S, </a:t>
            </a:r>
            <a:r>
              <a:rPr lang="en-US" dirty="0" err="1" smtClean="0"/>
              <a:t>Vieth</a:t>
            </a:r>
            <a:r>
              <a:rPr lang="en-US" dirty="0" smtClean="0"/>
              <a:t> R. Evidence that vitamin D3 increases serum 25-hydroxyvitamin D more efficiently than does vitamin D</a:t>
            </a:r>
            <a:r>
              <a:rPr lang="en-US" baseline="-25000" dirty="0" smtClean="0"/>
              <a:t>2</a:t>
            </a:r>
            <a:r>
              <a:rPr lang="en-US" dirty="0" smtClean="0"/>
              <a:t>. American Journal of Clinical Nutrition. 1998;68(4):854–8. [</a:t>
            </a:r>
            <a:r>
              <a:rPr lang="en-US" dirty="0" smtClean="0">
                <a:hlinkClick r:id="rId270"/>
              </a:rPr>
              <a:t>PubMed: 9771862</a:t>
            </a:r>
            <a:r>
              <a:rPr lang="en-US" dirty="0" smtClean="0"/>
              <a:t>]</a:t>
            </a:r>
          </a:p>
          <a:p>
            <a:r>
              <a:rPr lang="en-US" dirty="0" smtClean="0"/>
              <a:t>Trump DL, </a:t>
            </a:r>
            <a:r>
              <a:rPr lang="en-US" dirty="0" err="1" smtClean="0"/>
              <a:t>Deeb</a:t>
            </a:r>
            <a:r>
              <a:rPr lang="en-US" dirty="0" smtClean="0"/>
              <a:t> KK, Johnson CS. Vitamin D: considerations in the continued development as an agent for cancer prevention and therapy. Cancer Journal. 2010;16(1):1–9. [</a:t>
            </a:r>
            <a:r>
              <a:rPr lang="en-US" dirty="0" smtClean="0">
                <a:hlinkClick r:id="rId271"/>
              </a:rPr>
              <a:t>PMC free article: PMC2857702</a:t>
            </a:r>
            <a:r>
              <a:rPr lang="en-US" dirty="0" smtClean="0"/>
              <a:t>] [</a:t>
            </a:r>
            <a:r>
              <a:rPr lang="en-US" dirty="0" smtClean="0">
                <a:hlinkClick r:id="rId272"/>
              </a:rPr>
              <a:t>PubMed: 20164683</a:t>
            </a:r>
            <a:r>
              <a:rPr lang="en-US" dirty="0" smtClean="0"/>
              <a:t>]</a:t>
            </a:r>
          </a:p>
          <a:p>
            <a:r>
              <a:rPr lang="en-US" dirty="0" smtClean="0"/>
              <a:t>Turner M, Barre PE, Benjamin A, </a:t>
            </a:r>
            <a:r>
              <a:rPr lang="en-US" dirty="0" err="1" smtClean="0"/>
              <a:t>Goltzman</a:t>
            </a:r>
            <a:r>
              <a:rPr lang="en-US" dirty="0" smtClean="0"/>
              <a:t> D, </a:t>
            </a:r>
            <a:r>
              <a:rPr lang="en-US" dirty="0" err="1" smtClean="0"/>
              <a:t>Gascon</a:t>
            </a:r>
            <a:r>
              <a:rPr lang="en-US" dirty="0" smtClean="0"/>
              <a:t>-Barre M. Does the maternal kidney contribute to the increased circulating 1,25-dihydroxyvitamin D concentrations during pregnancy? Mineral and Electrolyte Metabolism. 1988;14(4):246–52. [</a:t>
            </a:r>
            <a:r>
              <a:rPr lang="en-US" dirty="0" smtClean="0">
                <a:hlinkClick r:id="rId273"/>
              </a:rPr>
              <a:t>PubMed: 3211093</a:t>
            </a:r>
            <a:r>
              <a:rPr lang="en-US" dirty="0" smtClean="0"/>
              <a:t>]</a:t>
            </a:r>
          </a:p>
          <a:p>
            <a:r>
              <a:rPr lang="en-US" dirty="0" err="1" smtClean="0"/>
              <a:t>Tzotzas</a:t>
            </a:r>
            <a:r>
              <a:rPr lang="en-US" dirty="0" smtClean="0"/>
              <a:t> T, </a:t>
            </a:r>
            <a:r>
              <a:rPr lang="en-US" dirty="0" err="1" smtClean="0"/>
              <a:t>Papadopoulou</a:t>
            </a:r>
            <a:r>
              <a:rPr lang="en-US" dirty="0" smtClean="0"/>
              <a:t> FG, </a:t>
            </a:r>
            <a:r>
              <a:rPr lang="en-US" dirty="0" err="1" smtClean="0"/>
              <a:t>Tziomalos</a:t>
            </a:r>
            <a:r>
              <a:rPr lang="en-US" dirty="0" smtClean="0"/>
              <a:t> K, </a:t>
            </a:r>
            <a:r>
              <a:rPr lang="en-US" dirty="0" err="1" smtClean="0"/>
              <a:t>Karras</a:t>
            </a:r>
            <a:r>
              <a:rPr lang="en-US" dirty="0" smtClean="0"/>
              <a:t> S, </a:t>
            </a:r>
            <a:r>
              <a:rPr lang="en-US" dirty="0" err="1" smtClean="0"/>
              <a:t>Gastaris</a:t>
            </a:r>
            <a:r>
              <a:rPr lang="en-US" dirty="0" smtClean="0"/>
              <a:t> K, </a:t>
            </a:r>
            <a:r>
              <a:rPr lang="en-US" dirty="0" err="1" smtClean="0"/>
              <a:t>Perros</a:t>
            </a:r>
            <a:r>
              <a:rPr lang="en-US" dirty="0" smtClean="0"/>
              <a:t> P, </a:t>
            </a:r>
            <a:r>
              <a:rPr lang="en-US" dirty="0" err="1" smtClean="0"/>
              <a:t>Krassas</a:t>
            </a:r>
            <a:r>
              <a:rPr lang="en-US" dirty="0" smtClean="0"/>
              <a:t> GE. Rising serum 25-hydroxy-vitamin D levels after weight loss in obese women correlate with improvement in insulin resistance. Journal of Clinical Endocrinology and Metabolism. 2010;95(9):4251–7. [</a:t>
            </a:r>
            <a:r>
              <a:rPr lang="en-US" dirty="0" smtClean="0">
                <a:hlinkClick r:id="rId274"/>
              </a:rPr>
              <a:t>PubMed: 20534751</a:t>
            </a:r>
            <a:r>
              <a:rPr lang="en-US" dirty="0" smtClean="0"/>
              <a:t>]</a:t>
            </a:r>
          </a:p>
          <a:p>
            <a:r>
              <a:rPr lang="en-US" dirty="0" err="1" smtClean="0"/>
              <a:t>Urushino</a:t>
            </a:r>
            <a:r>
              <a:rPr lang="en-US" dirty="0" smtClean="0"/>
              <a:t> N, Yasuda K, </a:t>
            </a:r>
            <a:r>
              <a:rPr lang="en-US" dirty="0" err="1" smtClean="0"/>
              <a:t>Ikushiro</a:t>
            </a:r>
            <a:r>
              <a:rPr lang="en-US" dirty="0" smtClean="0"/>
              <a:t> S, Kamakura M, </a:t>
            </a:r>
            <a:r>
              <a:rPr lang="en-US" dirty="0" err="1" smtClean="0"/>
              <a:t>Ohta</a:t>
            </a:r>
            <a:r>
              <a:rPr lang="en-US" dirty="0" smtClean="0"/>
              <a:t> M, </a:t>
            </a:r>
            <a:r>
              <a:rPr lang="en-US" dirty="0" err="1" smtClean="0"/>
              <a:t>Sakaki</a:t>
            </a:r>
            <a:r>
              <a:rPr lang="en-US" dirty="0" smtClean="0"/>
              <a:t> T. Metabolism of 1alpha,25-dihydroxyvitamin D</a:t>
            </a:r>
            <a:r>
              <a:rPr lang="en-US" baseline="-25000" dirty="0" smtClean="0"/>
              <a:t>2</a:t>
            </a:r>
            <a:r>
              <a:rPr lang="en-US" dirty="0" smtClean="0"/>
              <a:t> by human CYP24A1. Biochemical and Biophysical Research Communications. 2009;384(2):144–8. [</a:t>
            </a:r>
            <a:r>
              <a:rPr lang="en-US" dirty="0" smtClean="0">
                <a:hlinkClick r:id="rId275"/>
              </a:rPr>
              <a:t>PubMed: 19393625</a:t>
            </a:r>
            <a:r>
              <a:rPr lang="en-US" dirty="0" smtClean="0"/>
              <a:t>]</a:t>
            </a:r>
          </a:p>
          <a:p>
            <a:r>
              <a:rPr lang="en-US" dirty="0" err="1" smtClean="0"/>
              <a:t>Valderas</a:t>
            </a:r>
            <a:r>
              <a:rPr lang="en-US" dirty="0" smtClean="0"/>
              <a:t> JP, Velasco S, </a:t>
            </a:r>
            <a:r>
              <a:rPr lang="en-US" dirty="0" err="1" smtClean="0"/>
              <a:t>Solari</a:t>
            </a:r>
            <a:r>
              <a:rPr lang="en-US" dirty="0" smtClean="0"/>
              <a:t> S, </a:t>
            </a:r>
            <a:r>
              <a:rPr lang="en-US" dirty="0" err="1" smtClean="0"/>
              <a:t>Liberona</a:t>
            </a:r>
            <a:r>
              <a:rPr lang="en-US" dirty="0" smtClean="0"/>
              <a:t> Y, Viviani P, </a:t>
            </a:r>
            <a:r>
              <a:rPr lang="en-US" dirty="0" err="1" smtClean="0"/>
              <a:t>Maiz</a:t>
            </a:r>
            <a:r>
              <a:rPr lang="en-US" dirty="0" smtClean="0"/>
              <a:t> A, </a:t>
            </a:r>
            <a:r>
              <a:rPr lang="en-US" dirty="0" err="1" smtClean="0"/>
              <a:t>Escalona</a:t>
            </a:r>
            <a:r>
              <a:rPr lang="en-US" dirty="0" smtClean="0"/>
              <a:t> A, Gonzalez G. Increase of bone resorption and the parathyroid hormone in postmenopausal women in the long-term after Roux-</a:t>
            </a:r>
            <a:r>
              <a:rPr lang="en-US" dirty="0" err="1" smtClean="0"/>
              <a:t>en</a:t>
            </a:r>
            <a:r>
              <a:rPr lang="en-US" dirty="0" smtClean="0"/>
              <a:t>-Y gastric bypass. Obesity Surgery. 2009;19(8):1132–8. [</a:t>
            </a:r>
            <a:r>
              <a:rPr lang="en-US" dirty="0" smtClean="0">
                <a:hlinkClick r:id="rId276"/>
              </a:rPr>
              <a:t>PubMed: 19517199</a:t>
            </a:r>
            <a:r>
              <a:rPr lang="en-US" dirty="0" smtClean="0"/>
              <a:t>]</a:t>
            </a:r>
          </a:p>
          <a:p>
            <a:r>
              <a:rPr lang="en-US" dirty="0" smtClean="0"/>
              <a:t>van der Mei IA, </a:t>
            </a:r>
            <a:r>
              <a:rPr lang="en-US" dirty="0" err="1" smtClean="0"/>
              <a:t>Ponsonby</a:t>
            </a:r>
            <a:r>
              <a:rPr lang="en-US" dirty="0" smtClean="0"/>
              <a:t> AL, </a:t>
            </a:r>
            <a:r>
              <a:rPr lang="en-US" dirty="0" err="1" smtClean="0"/>
              <a:t>Engelsen</a:t>
            </a:r>
            <a:r>
              <a:rPr lang="en-US" dirty="0" smtClean="0"/>
              <a:t> O, Pasco JA, McGrath JJ, </a:t>
            </a:r>
            <a:r>
              <a:rPr lang="en-US" dirty="0" err="1" smtClean="0"/>
              <a:t>Eyles</a:t>
            </a:r>
            <a:r>
              <a:rPr lang="en-US" dirty="0" smtClean="0"/>
              <a:t> DW, Blizzard L, Dwyer T, Lucas R, Jones G. The high prevalence of vitamin D insufficiency across Australian populations is only partly explained by season and latitude. Environmental Health Perspectives. 2007;115(8):1132–9. [</a:t>
            </a:r>
            <a:r>
              <a:rPr lang="en-US" dirty="0" smtClean="0">
                <a:hlinkClick r:id="rId277"/>
              </a:rPr>
              <a:t>PMC free article: PMC1940076</a:t>
            </a:r>
            <a:r>
              <a:rPr lang="en-US" dirty="0" smtClean="0"/>
              <a:t>] [</a:t>
            </a:r>
            <a:r>
              <a:rPr lang="en-US" dirty="0" smtClean="0">
                <a:hlinkClick r:id="rId278"/>
              </a:rPr>
              <a:t>PubMed: 17687438</a:t>
            </a:r>
            <a:r>
              <a:rPr lang="en-US" dirty="0" smtClean="0"/>
              <a:t>]</a:t>
            </a:r>
          </a:p>
          <a:p>
            <a:r>
              <a:rPr lang="en-US" dirty="0" smtClean="0"/>
              <a:t>van </a:t>
            </a:r>
            <a:r>
              <a:rPr lang="en-US" dirty="0" err="1" smtClean="0"/>
              <a:t>Dijk</a:t>
            </a:r>
            <a:r>
              <a:rPr lang="en-US" dirty="0" smtClean="0"/>
              <a:t> CE, de Boer MR, </a:t>
            </a:r>
            <a:r>
              <a:rPr lang="en-US" dirty="0" err="1" smtClean="0"/>
              <a:t>Koppes</a:t>
            </a:r>
            <a:r>
              <a:rPr lang="en-US" dirty="0" smtClean="0"/>
              <a:t> LL, </a:t>
            </a:r>
            <a:r>
              <a:rPr lang="en-US" dirty="0" err="1" smtClean="0"/>
              <a:t>Roos</a:t>
            </a:r>
            <a:r>
              <a:rPr lang="en-US" dirty="0" smtClean="0"/>
              <a:t> JC, Lips P, </a:t>
            </a:r>
            <a:r>
              <a:rPr lang="en-US" dirty="0" err="1" smtClean="0"/>
              <a:t>Twisk</a:t>
            </a:r>
            <a:r>
              <a:rPr lang="en-US" dirty="0" smtClean="0"/>
              <a:t> JW. Positive association between the course of vitamin D intake and bone mineral density at 36 years in men. Bone. 2009;44(3):437–41. [</a:t>
            </a:r>
            <a:r>
              <a:rPr lang="en-US" dirty="0" smtClean="0">
                <a:hlinkClick r:id="rId279"/>
              </a:rPr>
              <a:t>PubMed: 19061980</a:t>
            </a:r>
            <a:r>
              <a:rPr lang="en-US" dirty="0" smtClean="0"/>
              <a:t>]</a:t>
            </a:r>
          </a:p>
          <a:p>
            <a:r>
              <a:rPr lang="en-US" dirty="0" err="1" smtClean="0"/>
              <a:t>Vieth</a:t>
            </a:r>
            <a:r>
              <a:rPr lang="en-US" dirty="0" smtClean="0"/>
              <a:t> R. The mechanisms of vitamin D toxicity. Bone and Mineral. 1990;11(3):267–72. [</a:t>
            </a:r>
            <a:r>
              <a:rPr lang="en-US" dirty="0" smtClean="0">
                <a:hlinkClick r:id="rId280"/>
              </a:rPr>
              <a:t>PubMed: 2085680</a:t>
            </a:r>
            <a:r>
              <a:rPr lang="en-US" dirty="0" smtClean="0"/>
              <a:t>]</a:t>
            </a:r>
          </a:p>
          <a:p>
            <a:r>
              <a:rPr lang="en-US" dirty="0" err="1" smtClean="0"/>
              <a:t>Vieth</a:t>
            </a:r>
            <a:r>
              <a:rPr lang="en-US" dirty="0" smtClean="0"/>
              <a:t> R. Why the optimal requirement for vitamin D</a:t>
            </a:r>
            <a:r>
              <a:rPr lang="en-US" baseline="-25000" dirty="0" smtClean="0"/>
              <a:t>3</a:t>
            </a:r>
            <a:r>
              <a:rPr lang="en-US" dirty="0" smtClean="0"/>
              <a:t> is probably much higher than what is officially recommended for adults. Journal of Steroid Biochemistry and Molecular Biology. 2004;89-90(1-5):575–9. [</a:t>
            </a:r>
            <a:r>
              <a:rPr lang="en-US" dirty="0" smtClean="0">
                <a:hlinkClick r:id="rId281"/>
              </a:rPr>
              <a:t>PubMed: 15225842</a:t>
            </a:r>
            <a:r>
              <a:rPr lang="en-US" dirty="0" smtClean="0"/>
              <a:t>]</a:t>
            </a:r>
          </a:p>
          <a:p>
            <a:r>
              <a:rPr lang="en-US" dirty="0" smtClean="0"/>
              <a:t>Wang L, Flanagan JN, </a:t>
            </a:r>
            <a:r>
              <a:rPr lang="en-US" dirty="0" err="1" smtClean="0"/>
              <a:t>Whitlatch</a:t>
            </a:r>
            <a:r>
              <a:rPr lang="en-US" dirty="0" smtClean="0"/>
              <a:t> LW, Jamieson DP, </a:t>
            </a:r>
            <a:r>
              <a:rPr lang="en-US" dirty="0" err="1" smtClean="0"/>
              <a:t>Holick</a:t>
            </a:r>
            <a:r>
              <a:rPr lang="en-US" dirty="0" smtClean="0"/>
              <a:t> MF, Chen TC. Regulation of 25-hydroxyvitamin D-1alpha-hydroxylase by epidermal growth factor in prostate cells. Journal of Steroid Biochemistry and Molecular Biology. 2004;89-90(1-5):127–30. [</a:t>
            </a:r>
            <a:r>
              <a:rPr lang="en-US" dirty="0" smtClean="0">
                <a:hlinkClick r:id="rId282"/>
              </a:rPr>
              <a:t>PubMed: 15225759</a:t>
            </a:r>
            <a:r>
              <a:rPr lang="en-US" dirty="0" smtClean="0"/>
              <a:t>]</a:t>
            </a:r>
          </a:p>
          <a:p>
            <a:r>
              <a:rPr lang="en-US" dirty="0" smtClean="0"/>
              <a:t>Wang TJ, Zhang F, Richards JB, </a:t>
            </a:r>
            <a:r>
              <a:rPr lang="en-US" dirty="0" err="1" smtClean="0"/>
              <a:t>Kestenbaum</a:t>
            </a:r>
            <a:r>
              <a:rPr lang="en-US" dirty="0" smtClean="0"/>
              <a:t> B, van </a:t>
            </a:r>
            <a:r>
              <a:rPr lang="en-US" dirty="0" err="1" smtClean="0"/>
              <a:t>Meurs</a:t>
            </a:r>
            <a:r>
              <a:rPr lang="en-US" dirty="0" smtClean="0"/>
              <a:t> JB, Berry D, Kiel DP, </a:t>
            </a:r>
            <a:r>
              <a:rPr lang="en-US" dirty="0" err="1" smtClean="0"/>
              <a:t>Streeten</a:t>
            </a:r>
            <a:r>
              <a:rPr lang="en-US" dirty="0" smtClean="0"/>
              <a:t> EA, </a:t>
            </a:r>
            <a:r>
              <a:rPr lang="en-US" dirty="0" err="1" smtClean="0"/>
              <a:t>Ohlsson</a:t>
            </a:r>
            <a:r>
              <a:rPr lang="en-US" dirty="0" smtClean="0"/>
              <a:t> C, </a:t>
            </a:r>
            <a:r>
              <a:rPr lang="en-US" dirty="0" err="1" smtClean="0"/>
              <a:t>Koller</a:t>
            </a:r>
            <a:r>
              <a:rPr lang="en-US" dirty="0" smtClean="0"/>
              <a:t> DL, </a:t>
            </a:r>
            <a:r>
              <a:rPr lang="en-US" dirty="0" err="1" smtClean="0"/>
              <a:t>Peltonen</a:t>
            </a:r>
            <a:r>
              <a:rPr lang="en-US" dirty="0" smtClean="0"/>
              <a:t> L, Cooper JD, O'Reilly PF, Houston DK, Glazer NL, </a:t>
            </a:r>
            <a:r>
              <a:rPr lang="en-US" dirty="0" err="1" smtClean="0"/>
              <a:t>Vandenput</a:t>
            </a:r>
            <a:r>
              <a:rPr lang="en-US" dirty="0" smtClean="0"/>
              <a:t> L, Peacock M, Shi J, </a:t>
            </a:r>
            <a:r>
              <a:rPr lang="en-US" dirty="0" err="1" smtClean="0"/>
              <a:t>Rivadeneira</a:t>
            </a:r>
            <a:r>
              <a:rPr lang="en-US" dirty="0" smtClean="0"/>
              <a:t> F, McCarthy MI, </a:t>
            </a:r>
            <a:r>
              <a:rPr lang="en-US" dirty="0" err="1" smtClean="0"/>
              <a:t>Anneli</a:t>
            </a:r>
            <a:r>
              <a:rPr lang="en-US" dirty="0" smtClean="0"/>
              <a:t> P, de Boer IH, </a:t>
            </a:r>
            <a:r>
              <a:rPr lang="en-US" dirty="0" err="1" smtClean="0"/>
              <a:t>Mangino</a:t>
            </a:r>
            <a:r>
              <a:rPr lang="en-US" dirty="0" smtClean="0"/>
              <a:t> M, Kato B, Smyth DJ, Booth SL, Jacques PF, Burke GL, </a:t>
            </a:r>
            <a:r>
              <a:rPr lang="en-US" dirty="0" err="1" smtClean="0"/>
              <a:t>Goodarzi</a:t>
            </a:r>
            <a:r>
              <a:rPr lang="en-US" dirty="0" smtClean="0"/>
              <a:t> M, Cheung CL, Wolf M, Rice K, </a:t>
            </a:r>
            <a:r>
              <a:rPr lang="en-US" dirty="0" err="1" smtClean="0"/>
              <a:t>Goltzman</a:t>
            </a:r>
            <a:r>
              <a:rPr lang="en-US" dirty="0" smtClean="0"/>
              <a:t> D, </a:t>
            </a:r>
            <a:r>
              <a:rPr lang="en-US" dirty="0" err="1" smtClean="0"/>
              <a:t>Hidiroglou</a:t>
            </a:r>
            <a:r>
              <a:rPr lang="en-US" dirty="0" smtClean="0"/>
              <a:t> N, </a:t>
            </a:r>
            <a:r>
              <a:rPr lang="en-US" dirty="0" err="1" smtClean="0"/>
              <a:t>Ladouceur</a:t>
            </a:r>
            <a:r>
              <a:rPr lang="en-US" dirty="0" smtClean="0"/>
              <a:t> M, Wareham NJ, Hocking LJ, Hart D, Arden NK, Cooper C, Malik S, Fraser WD, </a:t>
            </a:r>
            <a:r>
              <a:rPr lang="en-US" dirty="0" err="1" smtClean="0"/>
              <a:t>Hartikainen</a:t>
            </a:r>
            <a:r>
              <a:rPr lang="en-US" dirty="0" smtClean="0"/>
              <a:t> AL, </a:t>
            </a:r>
            <a:r>
              <a:rPr lang="en-US" dirty="0" err="1" smtClean="0"/>
              <a:t>Zhai</a:t>
            </a:r>
            <a:r>
              <a:rPr lang="en-US" dirty="0" smtClean="0"/>
              <a:t> G, Macdonald HM, </a:t>
            </a:r>
            <a:r>
              <a:rPr lang="en-US" dirty="0" err="1" smtClean="0"/>
              <a:t>Forouhi</a:t>
            </a:r>
            <a:r>
              <a:rPr lang="en-US" dirty="0" smtClean="0"/>
              <a:t> NG, Loos RJ, Reid DM, Hakim A, Dennison E, Liu Y, Power C, Stevens HE, </a:t>
            </a:r>
            <a:r>
              <a:rPr lang="en-US" dirty="0" err="1" smtClean="0"/>
              <a:t>Jaana</a:t>
            </a:r>
            <a:r>
              <a:rPr lang="en-US" dirty="0" smtClean="0"/>
              <a:t> L, </a:t>
            </a:r>
            <a:r>
              <a:rPr lang="en-US" dirty="0" err="1" smtClean="0"/>
              <a:t>Vasan</a:t>
            </a:r>
            <a:r>
              <a:rPr lang="en-US" dirty="0" smtClean="0"/>
              <a:t> RS, </a:t>
            </a:r>
            <a:r>
              <a:rPr lang="en-US" dirty="0" err="1" smtClean="0"/>
              <a:t>Soranzo</a:t>
            </a:r>
            <a:r>
              <a:rPr lang="en-US" dirty="0" smtClean="0"/>
              <a:t> N, </a:t>
            </a:r>
            <a:r>
              <a:rPr lang="en-US" dirty="0" err="1" smtClean="0"/>
              <a:t>Bojunga</a:t>
            </a:r>
            <a:r>
              <a:rPr lang="en-US" dirty="0" smtClean="0"/>
              <a:t> J, </a:t>
            </a:r>
            <a:r>
              <a:rPr lang="en-US" dirty="0" err="1" smtClean="0"/>
              <a:t>Psaty</a:t>
            </a:r>
            <a:r>
              <a:rPr lang="en-US" dirty="0" smtClean="0"/>
              <a:t> BM, </a:t>
            </a:r>
            <a:r>
              <a:rPr lang="en-US" dirty="0" err="1" smtClean="0"/>
              <a:t>Lorentzon</a:t>
            </a:r>
            <a:r>
              <a:rPr lang="en-US" dirty="0" smtClean="0"/>
              <a:t> M, </a:t>
            </a:r>
            <a:r>
              <a:rPr lang="en-US" dirty="0" err="1" smtClean="0"/>
              <a:t>Foroud</a:t>
            </a:r>
            <a:r>
              <a:rPr lang="en-US" dirty="0" smtClean="0"/>
              <a:t> T, Harris TB, </a:t>
            </a:r>
            <a:r>
              <a:rPr lang="en-US" dirty="0" err="1" smtClean="0"/>
              <a:t>Hofman</a:t>
            </a:r>
            <a:r>
              <a:rPr lang="en-US" dirty="0" smtClean="0"/>
              <a:t> A, </a:t>
            </a:r>
            <a:r>
              <a:rPr lang="en-US" dirty="0" err="1" smtClean="0"/>
              <a:t>Jansson</a:t>
            </a:r>
            <a:r>
              <a:rPr lang="en-US" dirty="0" smtClean="0"/>
              <a:t> JO, </a:t>
            </a:r>
            <a:r>
              <a:rPr lang="en-US" dirty="0" err="1" smtClean="0"/>
              <a:t>Cauley</a:t>
            </a:r>
            <a:r>
              <a:rPr lang="en-US" dirty="0" smtClean="0"/>
              <a:t> JA, </a:t>
            </a:r>
            <a:r>
              <a:rPr lang="en-US" dirty="0" err="1" smtClean="0"/>
              <a:t>Uitterlinden</a:t>
            </a:r>
            <a:r>
              <a:rPr lang="en-US" dirty="0" smtClean="0"/>
              <a:t> AG, Gibson Q, </a:t>
            </a:r>
            <a:r>
              <a:rPr lang="en-US" dirty="0" err="1" smtClean="0"/>
              <a:t>Jarvelin</a:t>
            </a:r>
            <a:r>
              <a:rPr lang="en-US" dirty="0" smtClean="0"/>
              <a:t> MR, </a:t>
            </a:r>
            <a:r>
              <a:rPr lang="en-US" dirty="0" err="1" smtClean="0"/>
              <a:t>Karasik</a:t>
            </a:r>
            <a:r>
              <a:rPr lang="en-US" dirty="0" smtClean="0"/>
              <a:t> D, </a:t>
            </a:r>
            <a:r>
              <a:rPr lang="en-US" dirty="0" err="1" smtClean="0"/>
              <a:t>Siscovick</a:t>
            </a:r>
            <a:r>
              <a:rPr lang="en-US" dirty="0" smtClean="0"/>
              <a:t> DS, </a:t>
            </a:r>
            <a:r>
              <a:rPr lang="en-US" dirty="0" err="1" smtClean="0"/>
              <a:t>Econs</a:t>
            </a:r>
            <a:r>
              <a:rPr lang="en-US" dirty="0" smtClean="0"/>
              <a:t> MJ, </a:t>
            </a:r>
            <a:r>
              <a:rPr lang="en-US" dirty="0" err="1" smtClean="0"/>
              <a:t>Kritchevsky</a:t>
            </a:r>
            <a:r>
              <a:rPr lang="en-US" dirty="0" smtClean="0"/>
              <a:t> SB, </a:t>
            </a:r>
            <a:r>
              <a:rPr lang="en-US" dirty="0" err="1" smtClean="0"/>
              <a:t>Florez</a:t>
            </a:r>
            <a:r>
              <a:rPr lang="en-US" dirty="0" smtClean="0"/>
              <a:t> JC, Todd JA, Dupuis J, </a:t>
            </a:r>
            <a:r>
              <a:rPr lang="en-US" dirty="0" err="1" smtClean="0"/>
              <a:t>Hypponen</a:t>
            </a:r>
            <a:r>
              <a:rPr lang="en-US" dirty="0" smtClean="0"/>
              <a:t> E, Spector TD. Common genetic determinants of vitamin D insufficiency: a genome-wide association study. Lancet. 2010;376(9736):180–8. [</a:t>
            </a:r>
            <a:r>
              <a:rPr lang="en-US" dirty="0" smtClean="0">
                <a:hlinkClick r:id="rId283"/>
              </a:rPr>
              <a:t>PMC free article: PMC3086761</a:t>
            </a:r>
            <a:r>
              <a:rPr lang="en-US" dirty="0" smtClean="0"/>
              <a:t>] [</a:t>
            </a:r>
            <a:r>
              <a:rPr lang="en-US" dirty="0" smtClean="0">
                <a:hlinkClick r:id="rId284"/>
              </a:rPr>
              <a:t>PubMed: 20541252</a:t>
            </a:r>
            <a:r>
              <a:rPr lang="en-US" dirty="0" smtClean="0"/>
              <a:t>]</a:t>
            </a:r>
          </a:p>
          <a:p>
            <a:r>
              <a:rPr lang="en-US" dirty="0" smtClean="0"/>
              <a:t>Ward LM, </a:t>
            </a:r>
            <a:r>
              <a:rPr lang="en-US" dirty="0" err="1" smtClean="0"/>
              <a:t>Gaboury</a:t>
            </a:r>
            <a:r>
              <a:rPr lang="en-US" dirty="0" smtClean="0"/>
              <a:t> I, </a:t>
            </a:r>
            <a:r>
              <a:rPr lang="en-US" dirty="0" err="1" smtClean="0"/>
              <a:t>Ladhani</a:t>
            </a:r>
            <a:r>
              <a:rPr lang="en-US" dirty="0" smtClean="0"/>
              <a:t> M, </a:t>
            </a:r>
            <a:r>
              <a:rPr lang="en-US" dirty="0" err="1" smtClean="0"/>
              <a:t>Zlotkin</a:t>
            </a:r>
            <a:r>
              <a:rPr lang="en-US" dirty="0" smtClean="0"/>
              <a:t> S. Vitamin D-deficiency rickets among children in Canada. Canadian Medical Association Journal. 2007;177(2):161–6. [</a:t>
            </a:r>
            <a:r>
              <a:rPr lang="en-US" dirty="0" smtClean="0">
                <a:hlinkClick r:id="rId285"/>
              </a:rPr>
              <a:t>PMC free article: PMC1913133</a:t>
            </a:r>
            <a:r>
              <a:rPr lang="en-US" dirty="0" smtClean="0"/>
              <a:t>] [</a:t>
            </a:r>
            <a:r>
              <a:rPr lang="en-US" dirty="0" smtClean="0">
                <a:hlinkClick r:id="rId286"/>
              </a:rPr>
              <a:t>PubMed: 17600035</a:t>
            </a:r>
            <a:r>
              <a:rPr lang="en-US" dirty="0" smtClean="0"/>
              <a:t>]</a:t>
            </a:r>
          </a:p>
          <a:p>
            <a:r>
              <a:rPr lang="en-US" dirty="0" err="1" smtClean="0"/>
              <a:t>Wastney</a:t>
            </a:r>
            <a:r>
              <a:rPr lang="en-US" dirty="0" smtClean="0"/>
              <a:t> ME, Ng J, Smith D, Martin BR, Peacock M, Weaver CM. Differences in calcium kinetics between adolescent girls and young women. American Journal of Physiology. 1996;271(1 Pt 2):R208–16. [</a:t>
            </a:r>
            <a:r>
              <a:rPr lang="en-US" dirty="0" smtClean="0">
                <a:hlinkClick r:id="rId287"/>
              </a:rPr>
              <a:t>PubMed: 8760222</a:t>
            </a:r>
            <a:r>
              <a:rPr lang="en-US" dirty="0" smtClean="0"/>
              <a:t>]</a:t>
            </a:r>
          </a:p>
          <a:p>
            <a:r>
              <a:rPr lang="en-US" dirty="0" smtClean="0"/>
              <a:t>Webb AR, Kline L, </a:t>
            </a:r>
            <a:r>
              <a:rPr lang="en-US" dirty="0" err="1" smtClean="0"/>
              <a:t>Holick</a:t>
            </a:r>
            <a:r>
              <a:rPr lang="en-US" dirty="0" smtClean="0"/>
              <a:t> MF. Influence of season and latitude on the cutaneous synthesis of vitamin D</a:t>
            </a:r>
            <a:r>
              <a:rPr lang="en-US" baseline="-25000" dirty="0" smtClean="0"/>
              <a:t>3</a:t>
            </a:r>
            <a:r>
              <a:rPr lang="en-US" dirty="0" smtClean="0"/>
              <a:t>: exposure to winter sunlight in Boston and Edmonton will not promote vitamin D</a:t>
            </a:r>
            <a:r>
              <a:rPr lang="en-US" baseline="-25000" dirty="0" smtClean="0"/>
              <a:t>3</a:t>
            </a:r>
            <a:r>
              <a:rPr lang="en-US" dirty="0" smtClean="0"/>
              <a:t> synthesis in human skin. Journal of Clinical Endocrinology and Metabolism. 1988;67(2):373–8. [</a:t>
            </a:r>
            <a:r>
              <a:rPr lang="en-US" dirty="0" smtClean="0">
                <a:hlinkClick r:id="rId288"/>
              </a:rPr>
              <a:t>PubMed: 2839537</a:t>
            </a:r>
            <a:r>
              <a:rPr lang="en-US" dirty="0" smtClean="0"/>
              <a:t>]</a:t>
            </a:r>
          </a:p>
          <a:p>
            <a:r>
              <a:rPr lang="en-US" dirty="0" smtClean="0"/>
              <a:t>Webb AR, </a:t>
            </a:r>
            <a:r>
              <a:rPr lang="en-US" dirty="0" err="1" smtClean="0"/>
              <a:t>DeCosta</a:t>
            </a:r>
            <a:r>
              <a:rPr lang="en-US" dirty="0" smtClean="0"/>
              <a:t> BR, </a:t>
            </a:r>
            <a:r>
              <a:rPr lang="en-US" dirty="0" err="1" smtClean="0"/>
              <a:t>Holick</a:t>
            </a:r>
            <a:r>
              <a:rPr lang="en-US" dirty="0" smtClean="0"/>
              <a:t> MF. Sunlight regulates the cutaneous production of vitamin D</a:t>
            </a:r>
            <a:r>
              <a:rPr lang="en-US" baseline="-25000" dirty="0" smtClean="0"/>
              <a:t>3</a:t>
            </a:r>
            <a:r>
              <a:rPr lang="en-US" dirty="0" smtClean="0"/>
              <a:t> by causing its </a:t>
            </a:r>
            <a:r>
              <a:rPr lang="en-US" dirty="0" err="1" smtClean="0"/>
              <a:t>photodegradation</a:t>
            </a:r>
            <a:r>
              <a:rPr lang="en-US" dirty="0" smtClean="0"/>
              <a:t>. Journal of Clinical Endocrinology and Metabolism. 1989;68(5):882–7. [</a:t>
            </a:r>
            <a:r>
              <a:rPr lang="en-US" dirty="0" smtClean="0">
                <a:hlinkClick r:id="rId289"/>
              </a:rPr>
              <a:t>PubMed: 2541158</a:t>
            </a:r>
            <a:r>
              <a:rPr lang="en-US" dirty="0" smtClean="0"/>
              <a:t>]</a:t>
            </a:r>
          </a:p>
          <a:p>
            <a:r>
              <a:rPr lang="en-US" dirty="0" smtClean="0"/>
              <a:t>Weber F. Absorption mechanisms for fat-soluble vitamins and the effect of other food constituents. Progress in Clinical and Biological Research. 1981;77:119–35. [</a:t>
            </a:r>
            <a:r>
              <a:rPr lang="en-US" dirty="0" smtClean="0">
                <a:hlinkClick r:id="rId290"/>
              </a:rPr>
              <a:t>PubMed: 7038701</a:t>
            </a:r>
            <a:r>
              <a:rPr lang="en-US" dirty="0" smtClean="0"/>
              <a:t>]</a:t>
            </a:r>
          </a:p>
          <a:p>
            <a:r>
              <a:rPr lang="en-US" dirty="0" smtClean="0"/>
              <a:t>Weber F. Absorption of fat-soluble vitamins. International Journal for Vitamin and Nutrition Research. 1983;(</a:t>
            </a:r>
            <a:r>
              <a:rPr lang="en-US" dirty="0" err="1" smtClean="0"/>
              <a:t>Suppl</a:t>
            </a:r>
            <a:r>
              <a:rPr lang="en-US" dirty="0" smtClean="0"/>
              <a:t> 25):55–65. [</a:t>
            </a:r>
            <a:r>
              <a:rPr lang="en-US" dirty="0" smtClean="0">
                <a:hlinkClick r:id="rId291"/>
              </a:rPr>
              <a:t>PubMed: 6317601</a:t>
            </a:r>
            <a:r>
              <a:rPr lang="en-US" dirty="0" smtClean="0"/>
              <a:t>]</a:t>
            </a:r>
          </a:p>
          <a:p>
            <a:r>
              <a:rPr lang="en-US" dirty="0" smtClean="0"/>
              <a:t>Weber K, Goldberg M, </a:t>
            </a:r>
            <a:r>
              <a:rPr lang="en-US" dirty="0" err="1" smtClean="0"/>
              <a:t>Stangassinger</a:t>
            </a:r>
            <a:r>
              <a:rPr lang="en-US" dirty="0" smtClean="0"/>
              <a:t> M, </a:t>
            </a:r>
            <a:r>
              <a:rPr lang="en-US" dirty="0" err="1" smtClean="0"/>
              <a:t>Erben</a:t>
            </a:r>
            <a:r>
              <a:rPr lang="en-US" dirty="0" smtClean="0"/>
              <a:t> RG. 1Alpha-hydroxyvitamin D</a:t>
            </a:r>
            <a:r>
              <a:rPr lang="en-US" baseline="-25000" dirty="0" smtClean="0"/>
              <a:t>2</a:t>
            </a:r>
            <a:r>
              <a:rPr lang="en-US" dirty="0" smtClean="0"/>
              <a:t> is less toxic but not bone selective relative to 1alpha-hydroxyvitamin D</a:t>
            </a:r>
            <a:r>
              <a:rPr lang="en-US" baseline="-25000" dirty="0" smtClean="0"/>
              <a:t>3</a:t>
            </a:r>
            <a:r>
              <a:rPr lang="en-US" dirty="0" smtClean="0"/>
              <a:t> in </a:t>
            </a:r>
            <a:r>
              <a:rPr lang="en-US" dirty="0" err="1" smtClean="0"/>
              <a:t>ovariectomized</a:t>
            </a:r>
            <a:r>
              <a:rPr lang="en-US" dirty="0" smtClean="0"/>
              <a:t> rats. Journal of Bone and Mineral Research. 2001;16(4):639–51. [</a:t>
            </a:r>
            <a:r>
              <a:rPr lang="en-US" dirty="0" smtClean="0">
                <a:hlinkClick r:id="rId292"/>
              </a:rPr>
              <a:t>PubMed: 11315991</a:t>
            </a:r>
            <a:r>
              <a:rPr lang="en-US" dirty="0" smtClean="0"/>
              <a:t>]</a:t>
            </a:r>
          </a:p>
          <a:p>
            <a:r>
              <a:rPr lang="en-US" dirty="0" err="1" smtClean="0"/>
              <a:t>Willnow</a:t>
            </a:r>
            <a:r>
              <a:rPr lang="en-US" dirty="0" smtClean="0"/>
              <a:t> T, </a:t>
            </a:r>
            <a:r>
              <a:rPr lang="en-US" dirty="0" err="1" smtClean="0"/>
              <a:t>Nykjaer</a:t>
            </a:r>
            <a:r>
              <a:rPr lang="en-US" dirty="0" smtClean="0"/>
              <a:t> A. Chapter 10: Endocytic pathways for 25-(OH) vitamin D</a:t>
            </a:r>
            <a:r>
              <a:rPr lang="en-US" baseline="-25000" dirty="0" smtClean="0"/>
              <a:t>3</a:t>
            </a:r>
            <a:r>
              <a:rPr lang="en-US" dirty="0" smtClean="0"/>
              <a:t>, Vitamin D. 2nd. Feldman D, Pike JW, Glorieux F, editors. Burlington, MA: Elsevier; 2005. </a:t>
            </a:r>
          </a:p>
          <a:p>
            <a:r>
              <a:rPr lang="en-US" dirty="0" err="1" smtClean="0"/>
              <a:t>Wortsman</a:t>
            </a:r>
            <a:r>
              <a:rPr lang="en-US" dirty="0" smtClean="0"/>
              <a:t> J, Matsuoka LY, Chen TC, Lu Z, </a:t>
            </a:r>
            <a:r>
              <a:rPr lang="en-US" dirty="0" err="1" smtClean="0"/>
              <a:t>Holick</a:t>
            </a:r>
            <a:r>
              <a:rPr lang="en-US" dirty="0" smtClean="0"/>
              <a:t> MF. Decreased bioavailability of vitamin D in obesity. American Journal of Clinical Nutrition. 2000;72(3):690–3. [</a:t>
            </a:r>
            <a:r>
              <a:rPr lang="en-US" dirty="0" smtClean="0">
                <a:hlinkClick r:id="rId293"/>
              </a:rPr>
              <a:t>PubMed: 10966885</a:t>
            </a:r>
            <a:r>
              <a:rPr lang="en-US" dirty="0" smtClean="0"/>
              <a:t>]</a:t>
            </a:r>
          </a:p>
          <a:p>
            <a:r>
              <a:rPr lang="en-US" dirty="0" err="1" smtClean="0"/>
              <a:t>Xie</a:t>
            </a:r>
            <a:r>
              <a:rPr lang="en-US" dirty="0" smtClean="0"/>
              <a:t> SP, James SY, </a:t>
            </a:r>
            <a:r>
              <a:rPr lang="en-US" dirty="0" err="1" smtClean="0"/>
              <a:t>Colston</a:t>
            </a:r>
            <a:r>
              <a:rPr lang="en-US" dirty="0" smtClean="0"/>
              <a:t> KW. Vitamin D derivatives inhibit the </a:t>
            </a:r>
            <a:r>
              <a:rPr lang="en-US" dirty="0" err="1" smtClean="0"/>
              <a:t>mitogenic</a:t>
            </a:r>
            <a:r>
              <a:rPr lang="en-US" dirty="0" smtClean="0"/>
              <a:t> effects of IGF-I on MCF-7 human breast cancer cells. Journal of Endocrinology. 1997;154(3):495–504. [</a:t>
            </a:r>
            <a:r>
              <a:rPr lang="en-US" dirty="0" smtClean="0">
                <a:hlinkClick r:id="rId294"/>
              </a:rPr>
              <a:t>PubMed: 9379127</a:t>
            </a:r>
            <a:r>
              <a:rPr lang="en-US" dirty="0" smtClean="0"/>
              <a:t>]</a:t>
            </a:r>
          </a:p>
          <a:p>
            <a:r>
              <a:rPr lang="en-US" dirty="0" smtClean="0"/>
              <a:t>Xu Y, </a:t>
            </a:r>
            <a:r>
              <a:rPr lang="en-US" dirty="0" err="1" smtClean="0"/>
              <a:t>Hashizume</a:t>
            </a:r>
            <a:r>
              <a:rPr lang="en-US" dirty="0" smtClean="0"/>
              <a:t> T, </a:t>
            </a:r>
            <a:r>
              <a:rPr lang="en-US" dirty="0" err="1" smtClean="0"/>
              <a:t>Shuhart</a:t>
            </a:r>
            <a:r>
              <a:rPr lang="en-US" dirty="0" smtClean="0"/>
              <a:t> MC, Davis CL, Nelson WL, </a:t>
            </a:r>
            <a:r>
              <a:rPr lang="en-US" dirty="0" err="1" smtClean="0"/>
              <a:t>Sakaki</a:t>
            </a:r>
            <a:r>
              <a:rPr lang="en-US" dirty="0" smtClean="0"/>
              <a:t> T, </a:t>
            </a:r>
            <a:r>
              <a:rPr lang="en-US" dirty="0" err="1" smtClean="0"/>
              <a:t>Kalhorn</a:t>
            </a:r>
            <a:r>
              <a:rPr lang="en-US" dirty="0" smtClean="0"/>
              <a:t> TF, Watkins PB, </a:t>
            </a:r>
            <a:r>
              <a:rPr lang="en-US" dirty="0" err="1" smtClean="0"/>
              <a:t>Schuetz</a:t>
            </a:r>
            <a:r>
              <a:rPr lang="en-US" dirty="0" smtClean="0"/>
              <a:t> EG, </a:t>
            </a:r>
            <a:r>
              <a:rPr lang="en-US" dirty="0" err="1" smtClean="0"/>
              <a:t>Thummel</a:t>
            </a:r>
            <a:r>
              <a:rPr lang="en-US" dirty="0" smtClean="0"/>
              <a:t> KE. Intestinal and hepatic CYP3A4 catalyze hydroxylation of 1alpha,25-dihydroxyvitamin D(3): implications for drug-induced </a:t>
            </a:r>
            <a:r>
              <a:rPr lang="en-US" dirty="0" err="1" smtClean="0"/>
              <a:t>osteomalacia</a:t>
            </a:r>
            <a:r>
              <a:rPr lang="en-US" dirty="0" smtClean="0"/>
              <a:t>. Molecular Pharmacology. 2006;69(1):56–65. [</a:t>
            </a:r>
            <a:r>
              <a:rPr lang="en-US" dirty="0" smtClean="0">
                <a:hlinkClick r:id="rId295"/>
              </a:rPr>
              <a:t>PubMed: 16207822</a:t>
            </a:r>
            <a:r>
              <a:rPr lang="en-US" dirty="0" smtClean="0"/>
              <a:t>]</a:t>
            </a:r>
          </a:p>
          <a:p>
            <a:r>
              <a:rPr lang="en-US" dirty="0" smtClean="0"/>
              <a:t>Yamamoto M, </a:t>
            </a:r>
            <a:r>
              <a:rPr lang="en-US" dirty="0" err="1" smtClean="0"/>
              <a:t>Kawanobe</a:t>
            </a:r>
            <a:r>
              <a:rPr lang="en-US" dirty="0" smtClean="0"/>
              <a:t> Y, Takahashi H, </a:t>
            </a:r>
            <a:r>
              <a:rPr lang="en-US" dirty="0" err="1" smtClean="0"/>
              <a:t>Shimazawa</a:t>
            </a:r>
            <a:r>
              <a:rPr lang="en-US" dirty="0" smtClean="0"/>
              <a:t> E, Kimura S, Ogata E. Vitamin D deficiency and renal calcium transport in the rat. Journal of Clinical Investigation. 1984;74(2):507–13. [</a:t>
            </a:r>
            <a:r>
              <a:rPr lang="en-US" dirty="0" smtClean="0">
                <a:hlinkClick r:id="rId296"/>
              </a:rPr>
              <a:t>PMC free article: PMC370503</a:t>
            </a:r>
            <a:r>
              <a:rPr lang="en-US" dirty="0" smtClean="0"/>
              <a:t>] [</a:t>
            </a:r>
            <a:r>
              <a:rPr lang="en-US" dirty="0" smtClean="0">
                <a:hlinkClick r:id="rId297"/>
              </a:rPr>
              <a:t>PubMed: 6086715</a:t>
            </a:r>
            <a:r>
              <a:rPr lang="en-US" dirty="0" smtClean="0"/>
              <a:t>]</a:t>
            </a:r>
          </a:p>
          <a:p>
            <a:r>
              <a:rPr lang="en-US" dirty="0" smtClean="0"/>
              <a:t>Yanagisawa J, </a:t>
            </a:r>
            <a:r>
              <a:rPr lang="en-US" dirty="0" err="1" smtClean="0"/>
              <a:t>Yanagi</a:t>
            </a:r>
            <a:r>
              <a:rPr lang="en-US" dirty="0" smtClean="0"/>
              <a:t> Y, </a:t>
            </a:r>
            <a:r>
              <a:rPr lang="en-US" dirty="0" err="1" smtClean="0"/>
              <a:t>Masuhiro</a:t>
            </a:r>
            <a:r>
              <a:rPr lang="en-US" dirty="0" smtClean="0"/>
              <a:t> Y, </a:t>
            </a:r>
            <a:r>
              <a:rPr lang="en-US" dirty="0" err="1" smtClean="0"/>
              <a:t>Suzawa</a:t>
            </a:r>
            <a:r>
              <a:rPr lang="en-US" dirty="0" smtClean="0"/>
              <a:t> M, Watanabe M, </a:t>
            </a:r>
            <a:r>
              <a:rPr lang="en-US" dirty="0" err="1" smtClean="0"/>
              <a:t>Kashiwagi</a:t>
            </a:r>
            <a:r>
              <a:rPr lang="en-US" dirty="0" smtClean="0"/>
              <a:t> K, </a:t>
            </a:r>
            <a:r>
              <a:rPr lang="en-US" dirty="0" err="1" smtClean="0"/>
              <a:t>Toriyabe</a:t>
            </a:r>
            <a:r>
              <a:rPr lang="en-US" dirty="0" smtClean="0"/>
              <a:t> T, Kawabata M, Miyazono K, Kato S. Convergence of transforming growth factor-beta and vitamin D signaling pathways on SMAD transcriptional coactivators. Science. 1999;283(5406):1317–21. [</a:t>
            </a:r>
            <a:r>
              <a:rPr lang="en-US" dirty="0" smtClean="0">
                <a:hlinkClick r:id="rId298"/>
              </a:rPr>
              <a:t>PubMed: 10037600</a:t>
            </a:r>
            <a:r>
              <a:rPr lang="en-US" dirty="0" smtClean="0"/>
              <a:t>]</a:t>
            </a:r>
          </a:p>
          <a:p>
            <a:r>
              <a:rPr lang="en-US" dirty="0" smtClean="0"/>
              <a:t>Yasuda H, </a:t>
            </a:r>
            <a:r>
              <a:rPr lang="en-US" dirty="0" err="1" smtClean="0"/>
              <a:t>Higashio</a:t>
            </a:r>
            <a:r>
              <a:rPr lang="en-US" dirty="0" smtClean="0"/>
              <a:t> K, </a:t>
            </a:r>
            <a:r>
              <a:rPr lang="en-US" dirty="0" err="1" smtClean="0"/>
              <a:t>Suda</a:t>
            </a:r>
            <a:r>
              <a:rPr lang="en-US" dirty="0" smtClean="0"/>
              <a:t> T. Vitamin D and </a:t>
            </a:r>
            <a:r>
              <a:rPr lang="en-US" dirty="0" err="1" smtClean="0"/>
              <a:t>osteoclastogenesis</a:t>
            </a:r>
            <a:r>
              <a:rPr lang="en-US" dirty="0" smtClean="0"/>
              <a:t>, Vitamin D. Feldman D, Pike JW, Glorieux FH, editors. Vol. 1. San Diego, CA: Elsevier Academic Press; 2005. pp. 665–85.</a:t>
            </a:r>
          </a:p>
          <a:p>
            <a:r>
              <a:rPr lang="en-US" dirty="0" err="1" smtClean="0"/>
              <a:t>Yetley</a:t>
            </a:r>
            <a:r>
              <a:rPr lang="en-US" dirty="0" smtClean="0"/>
              <a:t> EA. Assessing the vitamin D status of the US population. American Journal of Clinical Nutrition. 2008;88(2):558S–64S. [</a:t>
            </a:r>
            <a:r>
              <a:rPr lang="en-US" dirty="0" smtClean="0">
                <a:hlinkClick r:id="rId299"/>
              </a:rPr>
              <a:t>PubMed: 18689402</a:t>
            </a:r>
            <a:r>
              <a:rPr lang="en-US" dirty="0" smtClean="0"/>
              <a:t>]</a:t>
            </a:r>
          </a:p>
          <a:p>
            <a:r>
              <a:rPr lang="en-US" dirty="0" err="1" smtClean="0"/>
              <a:t>Yetley</a:t>
            </a:r>
            <a:r>
              <a:rPr lang="en-US" dirty="0" smtClean="0"/>
              <a:t> EA, Brule D, Cheney MC, Davis CD, </a:t>
            </a:r>
            <a:r>
              <a:rPr lang="en-US" dirty="0" err="1" smtClean="0"/>
              <a:t>Esslinger</a:t>
            </a:r>
            <a:r>
              <a:rPr lang="en-US" dirty="0" smtClean="0"/>
              <a:t> KA, Fischer PW, </a:t>
            </a:r>
            <a:r>
              <a:rPr lang="en-US" dirty="0" err="1" smtClean="0"/>
              <a:t>Friedl</a:t>
            </a:r>
            <a:r>
              <a:rPr lang="en-US" dirty="0" smtClean="0"/>
              <a:t> KE, Greene-</a:t>
            </a:r>
            <a:r>
              <a:rPr lang="en-US" dirty="0" err="1" smtClean="0"/>
              <a:t>Finestone</a:t>
            </a:r>
            <a:r>
              <a:rPr lang="en-US" dirty="0" smtClean="0"/>
              <a:t> LS, Guenther PM, </a:t>
            </a:r>
            <a:r>
              <a:rPr lang="en-US" dirty="0" err="1" smtClean="0"/>
              <a:t>Klurfeld</a:t>
            </a:r>
            <a:r>
              <a:rPr lang="en-US" dirty="0" smtClean="0"/>
              <a:t> DM, </a:t>
            </a:r>
            <a:r>
              <a:rPr lang="en-US" dirty="0" err="1" smtClean="0"/>
              <a:t>L'Abbe</a:t>
            </a:r>
            <a:r>
              <a:rPr lang="en-US" dirty="0" smtClean="0"/>
              <a:t> MR, </a:t>
            </a:r>
            <a:r>
              <a:rPr lang="en-US" dirty="0" err="1" smtClean="0"/>
              <a:t>McMurry</a:t>
            </a:r>
            <a:r>
              <a:rPr lang="en-US" dirty="0" smtClean="0"/>
              <a:t> KY, Starke-Reed PE, Trumbo PR. Dietary reference intakes for vitamin D: justification for a review of the 1997 values. American Journal of Clinical Nutrition. 2009;89(3):719–27. [</a:t>
            </a:r>
            <a:r>
              <a:rPr lang="en-US" dirty="0" smtClean="0">
                <a:hlinkClick r:id="rId300"/>
              </a:rPr>
              <a:t>PMC free article: PMC2667666</a:t>
            </a:r>
            <a:r>
              <a:rPr lang="en-US" dirty="0" smtClean="0"/>
              <a:t>] [</a:t>
            </a:r>
            <a:r>
              <a:rPr lang="en-US" dirty="0" smtClean="0">
                <a:hlinkClick r:id="rId301"/>
              </a:rPr>
              <a:t>PubMed: 19176741</a:t>
            </a:r>
            <a:r>
              <a:rPr lang="en-US" dirty="0" smtClean="0"/>
              <a:t>]</a:t>
            </a:r>
          </a:p>
          <a:p>
            <a:r>
              <a:rPr lang="en-US" dirty="0" err="1" smtClean="0"/>
              <a:t>Zinser</a:t>
            </a:r>
            <a:r>
              <a:rPr lang="en-US" dirty="0" smtClean="0"/>
              <a:t> GM, Welsh J. Accelerated mammary gland development during pregnancy and delayed </a:t>
            </a:r>
            <a:r>
              <a:rPr lang="en-US" dirty="0" err="1" smtClean="0"/>
              <a:t>postlactational</a:t>
            </a:r>
            <a:r>
              <a:rPr lang="en-US" dirty="0" smtClean="0"/>
              <a:t> involution in vitamin D</a:t>
            </a:r>
            <a:r>
              <a:rPr lang="en-US" baseline="-25000" dirty="0" smtClean="0"/>
              <a:t>3</a:t>
            </a:r>
            <a:r>
              <a:rPr lang="en-US" dirty="0" smtClean="0"/>
              <a:t> receptor null mice. Molecular Endocrinology. 2004;18(9):2208–23. [</a:t>
            </a:r>
            <a:r>
              <a:rPr lang="en-US" dirty="0" smtClean="0">
                <a:hlinkClick r:id="rId302"/>
              </a:rPr>
              <a:t>PubMed: 15178742</a:t>
            </a:r>
            <a:r>
              <a:rPr lang="en-US" dirty="0" smtClean="0"/>
              <a:t>]</a:t>
            </a:r>
          </a:p>
          <a:p>
            <a:r>
              <a:rPr lang="en-US" dirty="0" err="1" smtClean="0"/>
              <a:t>Zittermann</a:t>
            </a:r>
            <a:r>
              <a:rPr lang="en-US" dirty="0" smtClean="0"/>
              <a:t> A, Frisch S, Berthold HK, </a:t>
            </a:r>
            <a:r>
              <a:rPr lang="en-US" dirty="0" err="1" smtClean="0"/>
              <a:t>Gotting</a:t>
            </a:r>
            <a:r>
              <a:rPr lang="en-US" dirty="0" smtClean="0"/>
              <a:t> C, Kuhn J, </a:t>
            </a:r>
            <a:r>
              <a:rPr lang="en-US" dirty="0" err="1" smtClean="0"/>
              <a:t>Kleesiek</a:t>
            </a:r>
            <a:r>
              <a:rPr lang="en-US" dirty="0" smtClean="0"/>
              <a:t> K, </a:t>
            </a:r>
            <a:r>
              <a:rPr lang="en-US" dirty="0" err="1" smtClean="0"/>
              <a:t>Stehle</a:t>
            </a:r>
            <a:r>
              <a:rPr lang="en-US" dirty="0" smtClean="0"/>
              <a:t> P, </a:t>
            </a:r>
            <a:r>
              <a:rPr lang="en-US" dirty="0" err="1" smtClean="0"/>
              <a:t>Koertke</a:t>
            </a:r>
            <a:r>
              <a:rPr lang="en-US" dirty="0" smtClean="0"/>
              <a:t> H, </a:t>
            </a:r>
            <a:r>
              <a:rPr lang="en-US" dirty="0" err="1" smtClean="0"/>
              <a:t>Koerfer</a:t>
            </a:r>
            <a:r>
              <a:rPr lang="en-US" dirty="0" smtClean="0"/>
              <a:t> R. Vitamin D supplementation enhances the beneficial effects of weight loss on cardiovascular disease risk markers. American Journal of Clinical Nutrition. 2009;89(5):1321–7. [</a:t>
            </a:r>
            <a:r>
              <a:rPr lang="en-US" dirty="0" smtClean="0">
                <a:hlinkClick r:id="rId303"/>
              </a:rPr>
              <a:t>PubMed: 19321573</a:t>
            </a:r>
            <a:r>
              <a:rPr lang="en-US" dirty="0" smtClean="0"/>
              <a:t>]</a:t>
            </a:r>
          </a:p>
          <a:p>
            <a:r>
              <a:rPr lang="en-US" dirty="0" smtClean="0">
                <a:hlinkClick r:id="rId3" tooltip="Go to other sections in this page"/>
              </a:rPr>
              <a:t>Go to:</a:t>
            </a:r>
            <a:endParaRPr lang="en-US" dirty="0" smtClean="0"/>
          </a:p>
          <a:p>
            <a:r>
              <a:rPr lang="en-US" b="1" dirty="0" smtClean="0"/>
              <a:t>Footnotes</a:t>
            </a:r>
          </a:p>
          <a:p>
            <a:r>
              <a:rPr lang="en-US" dirty="0" smtClean="0"/>
              <a:t>1</a:t>
            </a:r>
            <a:r>
              <a:rPr lang="en-US" dirty="0" smtClean="0">
                <a:effectLst/>
              </a:rPr>
              <a:t>Available online at </a:t>
            </a:r>
            <a:r>
              <a:rPr lang="en-US" dirty="0" smtClean="0">
                <a:effectLst/>
                <a:hlinkClick r:id="rId304"/>
              </a:rPr>
              <a:t>http://laws​.</a:t>
            </a:r>
            <a:r>
              <a:rPr lang="en-US" dirty="0" err="1" smtClean="0">
                <a:effectLst/>
                <a:hlinkClick r:id="rId304"/>
              </a:rPr>
              <a:t>justice.gc</a:t>
            </a:r>
            <a:r>
              <a:rPr lang="en-US" dirty="0" smtClean="0">
                <a:effectLst/>
                <a:hlinkClick r:id="rId304"/>
              </a:rPr>
              <a:t>​.ca/PDF/Regulation/C/C​.R.C.,_c._870.pdf</a:t>
            </a:r>
            <a:r>
              <a:rPr lang="en-US" dirty="0" smtClean="0">
                <a:effectLst/>
              </a:rPr>
              <a:t> (accessed July 23, 2010).</a:t>
            </a:r>
          </a:p>
          <a:p>
            <a:r>
              <a:rPr lang="en-US" dirty="0" smtClean="0"/>
              <a:t>2</a:t>
            </a:r>
            <a:r>
              <a:rPr lang="en-US" dirty="0" smtClean="0">
                <a:effectLst/>
                <a:hlinkClick r:id="rId15"/>
              </a:rPr>
              <a:t>USDA</a:t>
            </a:r>
            <a:r>
              <a:rPr lang="en-US" dirty="0" smtClean="0">
                <a:effectLst/>
              </a:rPr>
              <a:t> National </a:t>
            </a:r>
            <a:r>
              <a:rPr lang="en-US" dirty="0" smtClean="0">
                <a:effectLst/>
                <a:hlinkClick r:id="rId305"/>
              </a:rPr>
              <a:t>Nutrient</a:t>
            </a:r>
            <a:r>
              <a:rPr lang="en-US" dirty="0" smtClean="0">
                <a:effectLst/>
              </a:rPr>
              <a:t> Database for Standard Reference Release 23. NBD No. 01107. Milk, human, mature, fluid. Available online at </a:t>
            </a:r>
            <a:r>
              <a:rPr lang="en-US" dirty="0" smtClean="0">
                <a:effectLst/>
                <a:hlinkClick r:id="rId306"/>
              </a:rPr>
              <a:t>http://www​.ars.usda.gov/Services/docs​.</a:t>
            </a:r>
            <a:r>
              <a:rPr lang="en-US" dirty="0" err="1" smtClean="0">
                <a:effectLst/>
                <a:hlinkClick r:id="rId306"/>
              </a:rPr>
              <a:t>htm?docid</a:t>
            </a:r>
            <a:r>
              <a:rPr lang="en-US" dirty="0" smtClean="0">
                <a:effectLst/>
                <a:hlinkClick r:id="rId306"/>
              </a:rPr>
              <a:t>=8964</a:t>
            </a:r>
            <a:r>
              <a:rPr lang="en-US" dirty="0" smtClean="0">
                <a:effectLst/>
              </a:rPr>
              <a:t> (accessed August 3, 2010).</a:t>
            </a:r>
          </a:p>
          <a:p>
            <a:r>
              <a:rPr lang="en-US" dirty="0" smtClean="0"/>
              <a:t>3</a:t>
            </a:r>
            <a:r>
              <a:rPr lang="en-US" dirty="0" smtClean="0">
                <a:effectLst/>
                <a:hlinkClick r:id="rId15"/>
              </a:rPr>
              <a:t>USDA</a:t>
            </a:r>
            <a:r>
              <a:rPr lang="en-US" dirty="0" smtClean="0">
                <a:effectLst/>
              </a:rPr>
              <a:t> National </a:t>
            </a:r>
            <a:r>
              <a:rPr lang="en-US" dirty="0" smtClean="0">
                <a:effectLst/>
                <a:hlinkClick r:id="rId305"/>
              </a:rPr>
              <a:t>Nutrient</a:t>
            </a:r>
            <a:r>
              <a:rPr lang="en-US" dirty="0" smtClean="0">
                <a:effectLst/>
              </a:rPr>
              <a:t> Database for Standard Reference Release 23. NBD No. 03946. Infant formula, ROSS, SIMILAC LACTOSE FREE ADVANCE, ready-to-feed, with ARA and DHA; and NDB no. 03815. Infant formula, MEAD JOHNSON, ENFAMIL LIPIL, with iron, ready-to-feed, with ARA and DHA. Available online at </a:t>
            </a:r>
            <a:r>
              <a:rPr lang="en-US" dirty="0" smtClean="0">
                <a:effectLst/>
                <a:hlinkClick r:id="rId307"/>
              </a:rPr>
              <a:t>http://www​.ars.usda.gov/main/</a:t>
            </a:r>
            <a:r>
              <a:rPr lang="en-US" dirty="0" err="1" smtClean="0">
                <a:effectLst/>
                <a:hlinkClick r:id="rId307"/>
              </a:rPr>
              <a:t>site_main</a:t>
            </a:r>
            <a:r>
              <a:rPr lang="en-US" dirty="0" smtClean="0">
                <a:effectLst/>
                <a:hlinkClick r:id="rId307"/>
              </a:rPr>
              <a:t>​.</a:t>
            </a:r>
            <a:r>
              <a:rPr lang="en-US" dirty="0" err="1" smtClean="0">
                <a:effectLst/>
                <a:hlinkClick r:id="rId307"/>
              </a:rPr>
              <a:t>htm?modecode</a:t>
            </a:r>
            <a:r>
              <a:rPr lang="en-US" dirty="0" smtClean="0">
                <a:effectLst/>
                <a:hlinkClick r:id="rId307"/>
              </a:rPr>
              <a:t>​=12-35-45-00</a:t>
            </a:r>
            <a:r>
              <a:rPr lang="en-US" dirty="0" smtClean="0">
                <a:effectLst/>
              </a:rPr>
              <a:t> (accessed April 28, 2010).</a:t>
            </a:r>
          </a:p>
          <a:p>
            <a:r>
              <a:rPr lang="en-US" dirty="0" smtClean="0"/>
              <a:t>4</a:t>
            </a:r>
            <a:r>
              <a:rPr lang="en-US" dirty="0" smtClean="0">
                <a:effectLst/>
              </a:rPr>
              <a:t>Available online at </a:t>
            </a:r>
            <a:r>
              <a:rPr lang="en-US" dirty="0" smtClean="0">
                <a:effectLst/>
                <a:hlinkClick r:id="rId308"/>
              </a:rPr>
              <a:t>http://www​.nal.usda.gov​/</a:t>
            </a:r>
            <a:r>
              <a:rPr lang="en-US" dirty="0" err="1" smtClean="0">
                <a:effectLst/>
                <a:hlinkClick r:id="rId308"/>
              </a:rPr>
              <a:t>fnic</a:t>
            </a:r>
            <a:r>
              <a:rPr lang="en-US" dirty="0" smtClean="0">
                <a:effectLst/>
                <a:hlinkClick r:id="rId308"/>
              </a:rPr>
              <a:t>/</a:t>
            </a:r>
            <a:r>
              <a:rPr lang="en-US" dirty="0" err="1" smtClean="0">
                <a:effectLst/>
                <a:hlinkClick r:id="rId308"/>
              </a:rPr>
              <a:t>foodcomp</a:t>
            </a:r>
            <a:r>
              <a:rPr lang="en-US" dirty="0" smtClean="0">
                <a:effectLst/>
                <a:hlinkClick r:id="rId308"/>
              </a:rPr>
              <a:t>/search/</a:t>
            </a:r>
            <a:r>
              <a:rPr lang="en-US" dirty="0" smtClean="0">
                <a:effectLst/>
              </a:rPr>
              <a:t> (accessed March 16, 2010).</a:t>
            </a:r>
          </a:p>
          <a:p>
            <a:r>
              <a:rPr lang="en-US" dirty="0" smtClean="0"/>
              <a:t>5</a:t>
            </a:r>
            <a:r>
              <a:rPr lang="en-US" dirty="0" smtClean="0">
                <a:effectLst/>
              </a:rPr>
              <a:t>The chemical processes that lead to the formation of vitamin D</a:t>
            </a:r>
            <a:r>
              <a:rPr lang="en-US" baseline="-25000" dirty="0" smtClean="0">
                <a:effectLst/>
              </a:rPr>
              <a:t>3</a:t>
            </a:r>
            <a:r>
              <a:rPr lang="en-US" dirty="0" smtClean="0">
                <a:effectLst/>
              </a:rPr>
              <a:t> from its precursor are non-enzymatic and can take place ex vivo and in organic solvents, as well as in vivo. Therefore, vitamin D</a:t>
            </a:r>
            <a:r>
              <a:rPr lang="en-US" baseline="-25000" dirty="0" smtClean="0">
                <a:effectLst/>
              </a:rPr>
              <a:t>3</a:t>
            </a:r>
            <a:r>
              <a:rPr lang="en-US" dirty="0" smtClean="0">
                <a:effectLst/>
              </a:rPr>
              <a:t> can also be synthesized commercially.</a:t>
            </a:r>
          </a:p>
          <a:p>
            <a:r>
              <a:rPr lang="en-US" dirty="0" smtClean="0"/>
              <a:t>6</a:t>
            </a:r>
            <a:r>
              <a:rPr lang="en-US" dirty="0" smtClean="0">
                <a:effectLst/>
              </a:rPr>
              <a:t>Available online at </a:t>
            </a:r>
            <a:r>
              <a:rPr lang="en-US" dirty="0" smtClean="0">
                <a:effectLst/>
                <a:hlinkClick r:id="rId309"/>
              </a:rPr>
              <a:t>http://www​.hc-sc.gc.ca​/</a:t>
            </a:r>
            <a:r>
              <a:rPr lang="en-US" dirty="0" err="1" smtClean="0">
                <a:effectLst/>
                <a:hlinkClick r:id="rId309"/>
              </a:rPr>
              <a:t>fn</a:t>
            </a:r>
            <a:r>
              <a:rPr lang="en-US" dirty="0" smtClean="0">
                <a:effectLst/>
                <a:hlinkClick r:id="rId309"/>
              </a:rPr>
              <a:t>-an/nutrition/infant-</a:t>
            </a:r>
            <a:r>
              <a:rPr lang="en-US" dirty="0" err="1" smtClean="0">
                <a:effectLst/>
                <a:hlinkClick r:id="rId309"/>
              </a:rPr>
              <a:t>nourisson</a:t>
            </a:r>
            <a:r>
              <a:rPr lang="en-US" dirty="0" smtClean="0">
                <a:effectLst/>
                <a:hlinkClick r:id="rId309"/>
              </a:rPr>
              <a:t>​/</a:t>
            </a:r>
            <a:r>
              <a:rPr lang="en-US" dirty="0" err="1" smtClean="0">
                <a:effectLst/>
                <a:hlinkClick r:id="rId309"/>
              </a:rPr>
              <a:t>vita_d_supp-eng.php</a:t>
            </a:r>
            <a:r>
              <a:rPr lang="en-US" dirty="0" smtClean="0">
                <a:effectLst/>
              </a:rPr>
              <a:t> (accessed September 1, 2010).</a:t>
            </a:r>
          </a:p>
          <a:p>
            <a:r>
              <a:rPr lang="en-US" dirty="0" smtClean="0"/>
              <a:t>7</a:t>
            </a:r>
            <a:r>
              <a:rPr lang="en-US" dirty="0" smtClean="0">
                <a:effectLst/>
              </a:rPr>
              <a:t>L*=70; the lightest skin tone of northern Europeans.</a:t>
            </a:r>
          </a:p>
          <a:p>
            <a:r>
              <a:rPr lang="en-US" dirty="0" smtClean="0"/>
              <a:t>8</a:t>
            </a:r>
            <a:r>
              <a:rPr lang="en-US" dirty="0" smtClean="0">
                <a:effectLst/>
              </a:rPr>
              <a:t>Available online at </a:t>
            </a:r>
            <a:r>
              <a:rPr lang="en-US" dirty="0" smtClean="0">
                <a:effectLst/>
                <a:hlinkClick r:id="rId310"/>
              </a:rPr>
              <a:t>http://www​.deqas.org/</a:t>
            </a:r>
            <a:r>
              <a:rPr lang="en-US" dirty="0" smtClean="0">
                <a:effectLst/>
              </a:rPr>
              <a:t> (accessed March 9, 2010).</a:t>
            </a:r>
          </a:p>
          <a:p>
            <a:r>
              <a:rPr lang="en-US" dirty="0" smtClean="0"/>
              <a:t>9</a:t>
            </a:r>
            <a:r>
              <a:rPr lang="en-US" dirty="0" smtClean="0">
                <a:effectLst/>
              </a:rPr>
              <a:t>Available online at </a:t>
            </a:r>
            <a:r>
              <a:rPr lang="en-US" dirty="0" smtClean="0">
                <a:effectLst/>
                <a:hlinkClick r:id="rId311"/>
              </a:rPr>
              <a:t>http://ts​.nist.gov/</a:t>
            </a:r>
            <a:r>
              <a:rPr lang="en-US" dirty="0" err="1" smtClean="0">
                <a:effectLst/>
                <a:hlinkClick r:id="rId311"/>
              </a:rPr>
              <a:t>measurementservices</a:t>
            </a:r>
            <a:r>
              <a:rPr lang="en-US" dirty="0" smtClean="0">
                <a:effectLst/>
                <a:hlinkClick r:id="rId311"/>
              </a:rPr>
              <a:t>​/</a:t>
            </a:r>
            <a:r>
              <a:rPr lang="en-US" dirty="0" err="1" smtClean="0">
                <a:effectLst/>
                <a:hlinkClick r:id="rId311"/>
              </a:rPr>
              <a:t>referencematerials</a:t>
            </a:r>
            <a:r>
              <a:rPr lang="en-US" dirty="0" smtClean="0">
                <a:effectLst/>
                <a:hlinkClick r:id="rId311"/>
              </a:rPr>
              <a:t>​/</a:t>
            </a:r>
            <a:r>
              <a:rPr lang="en-US" dirty="0" err="1" smtClean="0">
                <a:effectLst/>
                <a:hlinkClick r:id="rId311"/>
              </a:rPr>
              <a:t>index.cfm</a:t>
            </a:r>
            <a:r>
              <a:rPr lang="en-US" dirty="0" smtClean="0">
                <a:effectLst/>
              </a:rPr>
              <a:t> (accessed March 15, 2010).</a:t>
            </a:r>
          </a:p>
          <a:p>
            <a:r>
              <a:rPr lang="en-US" dirty="0" smtClean="0"/>
              <a:t>10</a:t>
            </a:r>
            <a:r>
              <a:rPr lang="en-US" dirty="0" smtClean="0">
                <a:effectLst/>
              </a:rPr>
              <a:t>Available online at </a:t>
            </a:r>
            <a:r>
              <a:rPr lang="en-US" dirty="0" smtClean="0">
                <a:effectLst/>
                <a:hlinkClick r:id="rId312"/>
              </a:rPr>
              <a:t>http://www​.cdc.gov/</a:t>
            </a:r>
            <a:r>
              <a:rPr lang="en-US" dirty="0" err="1" smtClean="0">
                <a:effectLst/>
                <a:hlinkClick r:id="rId312"/>
              </a:rPr>
              <a:t>nchs</a:t>
            </a:r>
            <a:r>
              <a:rPr lang="en-US" dirty="0" smtClean="0">
                <a:effectLst/>
                <a:hlinkClick r:id="rId312"/>
              </a:rPr>
              <a:t>​/data/</a:t>
            </a:r>
            <a:r>
              <a:rPr lang="en-US" dirty="0" err="1" smtClean="0">
                <a:effectLst/>
                <a:hlinkClick r:id="rId312"/>
              </a:rPr>
              <a:t>nhanes</a:t>
            </a:r>
            <a:r>
              <a:rPr lang="en-US" dirty="0" smtClean="0">
                <a:effectLst/>
                <a:hlinkClick r:id="rId312"/>
              </a:rPr>
              <a:t>/nhanes3​/VitaminD_analyticnote.pdf</a:t>
            </a:r>
            <a:r>
              <a:rPr lang="en-US" dirty="0" smtClean="0">
                <a:effectLst/>
              </a:rPr>
              <a:t> (accessed March 17, 2010).</a:t>
            </a:r>
          </a:p>
          <a:p>
            <a:r>
              <a:rPr lang="en-US" dirty="0" smtClean="0"/>
              <a:t>11</a:t>
            </a:r>
            <a:r>
              <a:rPr lang="en-US" dirty="0" smtClean="0">
                <a:effectLst/>
              </a:rPr>
              <a:t>DiaSorin Radio-immunoassay (</a:t>
            </a:r>
            <a:r>
              <a:rPr lang="en-US" dirty="0" smtClean="0">
                <a:effectLst/>
                <a:hlinkClick r:id="rId55"/>
              </a:rPr>
              <a:t>RIA</a:t>
            </a:r>
            <a:r>
              <a:rPr lang="en-US" dirty="0" smtClean="0">
                <a:effectLst/>
              </a:rPr>
              <a:t>) (Stillwater, MN).</a:t>
            </a:r>
          </a:p>
          <a:p>
            <a:r>
              <a:rPr lang="en-US" dirty="0" smtClean="0"/>
              <a:t>12</a:t>
            </a:r>
            <a:r>
              <a:rPr lang="en-US" dirty="0" smtClean="0">
                <a:effectLst/>
              </a:rPr>
              <a:t>DiaSorin Liaison (Stillwater, MN).</a:t>
            </a:r>
          </a:p>
          <a:p>
            <a:r>
              <a:rPr lang="en-US" dirty="0" smtClean="0">
                <a:effectLst/>
                <a:hlinkClick r:id="rId313"/>
              </a:rPr>
              <a:t>INTRODUCTION</a:t>
            </a:r>
            <a:endParaRPr lang="en-US" dirty="0" smtClean="0">
              <a:effectLst/>
            </a:endParaRPr>
          </a:p>
          <a:p>
            <a:r>
              <a:rPr lang="en-US" dirty="0" smtClean="0">
                <a:effectLst/>
                <a:hlinkClick r:id="rId314"/>
              </a:rPr>
              <a:t>SOURCES OF VITAMIN D</a:t>
            </a:r>
            <a:endParaRPr lang="en-US" dirty="0" smtClean="0">
              <a:effectLst/>
            </a:endParaRPr>
          </a:p>
          <a:p>
            <a:r>
              <a:rPr lang="en-US" dirty="0" smtClean="0">
                <a:effectLst/>
                <a:hlinkClick r:id="rId315"/>
              </a:rPr>
              <a:t>METABOLISM OF VITAMIN D</a:t>
            </a:r>
            <a:endParaRPr lang="en-US" dirty="0" smtClean="0">
              <a:effectLst/>
            </a:endParaRPr>
          </a:p>
          <a:p>
            <a:r>
              <a:rPr lang="en-US" dirty="0" smtClean="0">
                <a:effectLst/>
                <a:hlinkClick r:id="rId316"/>
              </a:rPr>
              <a:t>FUNCTIONS AND PHYSIOLOGICAL ACTIONS OF VITAMIN D</a:t>
            </a:r>
            <a:endParaRPr lang="en-US" dirty="0" smtClean="0">
              <a:effectLst/>
            </a:endParaRPr>
          </a:p>
          <a:p>
            <a:r>
              <a:rPr lang="en-US" dirty="0" smtClean="0">
                <a:effectLst/>
                <a:hlinkClick r:id="rId317"/>
              </a:rPr>
              <a:t>VITAMIN D ACROSS THE LIFE CYCLE</a:t>
            </a:r>
            <a:endParaRPr lang="en-US" dirty="0" smtClean="0">
              <a:effectLst/>
            </a:endParaRPr>
          </a:p>
          <a:p>
            <a:r>
              <a:rPr lang="en-US" dirty="0" smtClean="0">
                <a:effectLst/>
                <a:hlinkClick r:id="rId318"/>
              </a:rPr>
              <a:t>MEASURES ASSOCIATED WITH VITAMIN D: SERUM 25OHD</a:t>
            </a:r>
            <a:endParaRPr lang="en-US" dirty="0" smtClean="0">
              <a:effectLst/>
            </a:endParaRPr>
          </a:p>
          <a:p>
            <a:r>
              <a:rPr lang="en-US" dirty="0" smtClean="0">
                <a:effectLst/>
                <a:hlinkClick r:id="rId319"/>
              </a:rPr>
              <a:t>MEASURES ASSOCIATED WITH VITAMIN D: PARATHYROID HORMONE</a:t>
            </a:r>
            <a:endParaRPr lang="en-US" dirty="0" smtClean="0">
              <a:effectLst/>
            </a:endParaRPr>
          </a:p>
          <a:p>
            <a:r>
              <a:rPr lang="en-US" dirty="0" smtClean="0">
                <a:effectLst/>
                <a:hlinkClick r:id="rId320"/>
              </a:rPr>
              <a:t>REFERENCES</a:t>
            </a:r>
            <a:endParaRPr lang="en-US" dirty="0" smtClean="0">
              <a:effectLst/>
            </a:endParaRPr>
          </a:p>
          <a:p>
            <a:r>
              <a:rPr lang="en-US" dirty="0" smtClean="0">
                <a:effectLst/>
                <a:hlinkClick r:id="rId321"/>
              </a:rPr>
              <a:t>Footnotes</a:t>
            </a:r>
            <a:endParaRPr lang="en-US" dirty="0" smtClean="0">
              <a:effectLst/>
            </a:endParaRPr>
          </a:p>
          <a:p>
            <a:r>
              <a:rPr lang="en-US" dirty="0" smtClean="0">
                <a:hlinkClick r:id="rId322"/>
              </a:rPr>
              <a:t>Copyright</a:t>
            </a:r>
            <a:r>
              <a:rPr lang="en-US" dirty="0" smtClean="0"/>
              <a:t> © 2011, National Academy of Sciences.</a:t>
            </a:r>
          </a:p>
          <a:p>
            <a:r>
              <a:rPr lang="en-US" dirty="0" smtClean="0"/>
              <a:t>Bookshelf ID: NBK56061</a:t>
            </a:r>
          </a:p>
          <a:p>
            <a:r>
              <a:rPr lang="en-US" dirty="0" smtClean="0">
                <a:effectLst/>
                <a:hlinkClick r:id="rId323"/>
              </a:rPr>
              <a:t>Contents</a:t>
            </a:r>
            <a:r>
              <a:rPr lang="en-US" dirty="0" smtClean="0">
                <a:effectLst/>
                <a:hlinkClick r:id="rId25" tooltip="Previous page in this title"/>
              </a:rPr>
              <a:t>&lt; </a:t>
            </a:r>
            <a:r>
              <a:rPr lang="en-US" dirty="0" err="1" smtClean="0">
                <a:effectLst/>
                <a:hlinkClick r:id="rId25" tooltip="Previous page in this title"/>
              </a:rPr>
              <a:t>Prev</a:t>
            </a:r>
            <a:r>
              <a:rPr lang="en-US" dirty="0" err="1" smtClean="0">
                <a:effectLst/>
                <a:hlinkClick r:id="rId32" tooltip="Next page in this title"/>
              </a:rPr>
              <a:t>Next</a:t>
            </a:r>
            <a:r>
              <a:rPr lang="en-US" dirty="0" smtClean="0">
                <a:effectLst/>
                <a:hlinkClick r:id="rId32" tooltip="Next page in this title"/>
              </a:rPr>
              <a:t> &gt;</a:t>
            </a:r>
            <a:endParaRPr lang="en-US" dirty="0" smtClean="0">
              <a:effectLst/>
            </a:endParaRPr>
          </a:p>
          <a:p>
            <a:r>
              <a:rPr lang="en-US" dirty="0" smtClean="0"/>
              <a:t>Share on Facebook</a:t>
            </a:r>
          </a:p>
          <a:p>
            <a:r>
              <a:rPr lang="en-US" dirty="0" smtClean="0"/>
              <a:t>Share on Twitter</a:t>
            </a:r>
          </a:p>
          <a:p>
            <a:r>
              <a:rPr lang="en-US" dirty="0" smtClean="0"/>
              <a:t>Share on Google+</a:t>
            </a:r>
          </a:p>
          <a:p>
            <a:r>
              <a:rPr lang="en-US" b="1" dirty="0" smtClean="0"/>
              <a:t>Views</a:t>
            </a:r>
          </a:p>
          <a:p>
            <a:r>
              <a:rPr lang="en-US" dirty="0" err="1" smtClean="0">
                <a:hlinkClick r:id="rId324"/>
              </a:rPr>
              <a:t>PubReader</a:t>
            </a:r>
            <a:endParaRPr lang="en-US" dirty="0" smtClean="0"/>
          </a:p>
          <a:p>
            <a:r>
              <a:rPr lang="en-US" dirty="0" smtClean="0">
                <a:hlinkClick r:id="rId325"/>
              </a:rPr>
              <a:t>Print View</a:t>
            </a:r>
            <a:endParaRPr lang="en-US" dirty="0" smtClean="0"/>
          </a:p>
          <a:p>
            <a:r>
              <a:rPr lang="en-US" dirty="0" smtClean="0">
                <a:hlinkClick r:id="rId326"/>
              </a:rPr>
              <a:t>Cite this Page</a:t>
            </a:r>
            <a:endParaRPr lang="en-US" dirty="0" smtClean="0"/>
          </a:p>
          <a:p>
            <a:r>
              <a:rPr lang="en-US" dirty="0" smtClean="0">
                <a:hlinkClick r:id="rId327"/>
              </a:rPr>
              <a:t>PDF version of this title</a:t>
            </a:r>
            <a:r>
              <a:rPr lang="en-US" dirty="0" smtClean="0"/>
              <a:t> (6.7M)</a:t>
            </a:r>
          </a:p>
          <a:p>
            <a:r>
              <a:rPr lang="en-US" dirty="0" smtClean="0">
                <a:hlinkClick r:id="rId3" tooltip="Enable/disable links to the glossary"/>
              </a:rPr>
              <a:t>Disable Glossary Links</a:t>
            </a:r>
            <a:endParaRPr lang="en-US" dirty="0" smtClean="0"/>
          </a:p>
          <a:p>
            <a:r>
              <a:rPr lang="en-US" b="1" dirty="0" smtClean="0"/>
              <a:t>In this Page</a:t>
            </a:r>
          </a:p>
          <a:p>
            <a:r>
              <a:rPr lang="en-US" dirty="0" smtClean="0">
                <a:hlinkClick r:id="rId328"/>
              </a:rPr>
              <a:t>INTRODUCTION</a:t>
            </a:r>
            <a:endParaRPr lang="en-US" dirty="0" smtClean="0"/>
          </a:p>
          <a:p>
            <a:r>
              <a:rPr lang="en-US" dirty="0" smtClean="0">
                <a:hlinkClick r:id="rId329"/>
              </a:rPr>
              <a:t>SOURCES OF VITAMIN D</a:t>
            </a:r>
            <a:endParaRPr lang="en-US" dirty="0" smtClean="0"/>
          </a:p>
          <a:p>
            <a:r>
              <a:rPr lang="en-US" dirty="0" smtClean="0">
                <a:hlinkClick r:id="rId330"/>
              </a:rPr>
              <a:t>METABOLISM OF VITAMIN D</a:t>
            </a:r>
            <a:endParaRPr lang="en-US" dirty="0" smtClean="0"/>
          </a:p>
          <a:p>
            <a:r>
              <a:rPr lang="en-US" dirty="0" smtClean="0">
                <a:hlinkClick r:id="rId331"/>
              </a:rPr>
              <a:t>FUNCTIONS AND PHYSIOLOGICAL ACTIONS OF VITAMIN D</a:t>
            </a:r>
            <a:endParaRPr lang="en-US" dirty="0" smtClean="0"/>
          </a:p>
          <a:p>
            <a:r>
              <a:rPr lang="en-US" dirty="0" smtClean="0">
                <a:hlinkClick r:id="rId332"/>
              </a:rPr>
              <a:t>VITAMIN D ACROSS THE LIFE CYCLE</a:t>
            </a:r>
            <a:endParaRPr lang="en-US" dirty="0" smtClean="0"/>
          </a:p>
          <a:p>
            <a:r>
              <a:rPr lang="en-US" dirty="0" smtClean="0">
                <a:hlinkClick r:id="rId333"/>
              </a:rPr>
              <a:t>MEASURES ASSOCIATED WITH VITAMIN D: SERUM 25OHD</a:t>
            </a:r>
            <a:endParaRPr lang="en-US" dirty="0" smtClean="0"/>
          </a:p>
          <a:p>
            <a:r>
              <a:rPr lang="en-US" dirty="0" smtClean="0">
                <a:hlinkClick r:id="rId334"/>
              </a:rPr>
              <a:t>MEASURES ASSOCIATED WITH VITAMIN D: PARATHYROID HORMONE</a:t>
            </a:r>
            <a:endParaRPr lang="en-US" dirty="0" smtClean="0"/>
          </a:p>
          <a:p>
            <a:r>
              <a:rPr lang="en-US" dirty="0" smtClean="0">
                <a:hlinkClick r:id="rId335"/>
              </a:rPr>
              <a:t>REFERENCES</a:t>
            </a:r>
            <a:endParaRPr lang="en-US" dirty="0" smtClean="0"/>
          </a:p>
          <a:p>
            <a:r>
              <a:rPr lang="en-US" b="1" dirty="0" smtClean="0"/>
              <a:t>Other titles in this collection</a:t>
            </a:r>
          </a:p>
          <a:p>
            <a:r>
              <a:rPr lang="en-US" dirty="0" smtClean="0">
                <a:hlinkClick r:id="rId336"/>
              </a:rPr>
              <a:t>The National Academies Collection: Reports funded by National Institutes of Health</a:t>
            </a:r>
            <a:endParaRPr lang="en-US" dirty="0" smtClean="0"/>
          </a:p>
          <a:p>
            <a:r>
              <a:rPr lang="en-US" b="1" dirty="0" smtClean="0"/>
              <a:t>Related information</a:t>
            </a:r>
          </a:p>
          <a:p>
            <a:r>
              <a:rPr lang="en-US" dirty="0" err="1" smtClean="0">
                <a:hlinkClick r:id="rId337"/>
              </a:rPr>
              <a:t>PMC</a:t>
            </a:r>
            <a:r>
              <a:rPr lang="en-US" dirty="0" err="1" smtClean="0">
                <a:effectLst/>
              </a:rPr>
              <a:t>PubMed</a:t>
            </a:r>
            <a:r>
              <a:rPr lang="en-US" dirty="0" smtClean="0">
                <a:effectLst/>
              </a:rPr>
              <a:t> Central citations</a:t>
            </a:r>
          </a:p>
          <a:p>
            <a:r>
              <a:rPr lang="en-US" dirty="0" err="1" smtClean="0">
                <a:hlinkClick r:id="rId338"/>
              </a:rPr>
              <a:t>PubMed</a:t>
            </a:r>
            <a:r>
              <a:rPr lang="en-US" dirty="0" err="1" smtClean="0">
                <a:effectLst/>
              </a:rPr>
              <a:t>Links</a:t>
            </a:r>
            <a:r>
              <a:rPr lang="en-US" dirty="0" smtClean="0">
                <a:effectLst/>
              </a:rPr>
              <a:t> to PubMed</a:t>
            </a:r>
          </a:p>
          <a:p>
            <a:r>
              <a:rPr lang="en-US" b="1" dirty="0" smtClean="0"/>
              <a:t>Recent Activity</a:t>
            </a:r>
          </a:p>
          <a:p>
            <a:r>
              <a:rPr lang="en-US" dirty="0" err="1" smtClean="0"/>
              <a:t>ClearTurn</a:t>
            </a:r>
            <a:r>
              <a:rPr lang="en-US" dirty="0" smtClean="0"/>
              <a:t> </a:t>
            </a:r>
            <a:r>
              <a:rPr lang="en-US" dirty="0" err="1" smtClean="0"/>
              <a:t>OffTurn</a:t>
            </a:r>
            <a:r>
              <a:rPr lang="en-US" dirty="0" smtClean="0"/>
              <a:t> On</a:t>
            </a:r>
          </a:p>
          <a:p>
            <a:r>
              <a:rPr lang="en-US" dirty="0" smtClean="0">
                <a:hlinkClick r:id="rId339"/>
              </a:rPr>
              <a:t>Overview of Vitamin D - Dietary Reference Intakes for Calcium and Vitamin </a:t>
            </a:r>
            <a:r>
              <a:rPr lang="en-US" dirty="0" err="1" smtClean="0">
                <a:hlinkClick r:id="rId339"/>
              </a:rPr>
              <a:t>D</a:t>
            </a:r>
            <a:r>
              <a:rPr lang="en-US" dirty="0" err="1" smtClean="0">
                <a:effectLst/>
              </a:rPr>
              <a:t>Overview</a:t>
            </a:r>
            <a:r>
              <a:rPr lang="en-US" dirty="0" smtClean="0">
                <a:effectLst/>
              </a:rPr>
              <a:t> of Vitamin D - Dietary Reference Intakes for Calcium and Vitamin D</a:t>
            </a:r>
          </a:p>
          <a:p>
            <a:r>
              <a:rPr lang="en-US" dirty="0" smtClean="0">
                <a:hlinkClick r:id="rId340"/>
              </a:rPr>
              <a:t>Osteoporosis in liver disease: pathogenesis and </a:t>
            </a:r>
            <a:r>
              <a:rPr lang="en-US" dirty="0" err="1" smtClean="0">
                <a:hlinkClick r:id="rId340"/>
              </a:rPr>
              <a:t>management</a:t>
            </a:r>
            <a:r>
              <a:rPr lang="en-US" dirty="0" err="1" smtClean="0">
                <a:effectLst/>
              </a:rPr>
              <a:t>Osteoporosis</a:t>
            </a:r>
            <a:r>
              <a:rPr lang="en-US" dirty="0" smtClean="0">
                <a:effectLst/>
              </a:rPr>
              <a:t> in liver disease: pathogenesis and </a:t>
            </a:r>
            <a:r>
              <a:rPr lang="en-US" dirty="0" err="1" smtClean="0">
                <a:effectLst/>
              </a:rPr>
              <a:t>managementTherapeutic</a:t>
            </a:r>
            <a:r>
              <a:rPr lang="en-US" dirty="0" smtClean="0">
                <a:effectLst/>
              </a:rPr>
              <a:t> Advances in Endocrinology and Metabolism. 2016 Jun; 7(3)128</a:t>
            </a:r>
          </a:p>
          <a:p>
            <a:r>
              <a:rPr lang="en-US" dirty="0" smtClean="0">
                <a:hlinkClick r:id="rId341"/>
              </a:rPr>
              <a:t>Management of </a:t>
            </a:r>
            <a:r>
              <a:rPr lang="en-US" dirty="0" err="1" smtClean="0">
                <a:hlinkClick r:id="rId341"/>
              </a:rPr>
              <a:t>unresectable</a:t>
            </a:r>
            <a:r>
              <a:rPr lang="en-US" dirty="0" smtClean="0">
                <a:hlinkClick r:id="rId341"/>
              </a:rPr>
              <a:t> intrahepatic cholangiocarcinoma: how do we decide </a:t>
            </a:r>
            <a:r>
              <a:rPr lang="en-US" dirty="0" err="1" smtClean="0">
                <a:hlinkClick r:id="rId341"/>
              </a:rPr>
              <a:t>amo</a:t>
            </a:r>
            <a:r>
              <a:rPr lang="en-US" dirty="0" smtClean="0">
                <a:hlinkClick r:id="rId341"/>
              </a:rPr>
              <a:t>...</a:t>
            </a:r>
            <a:r>
              <a:rPr lang="en-US" dirty="0" smtClean="0">
                <a:effectLst/>
              </a:rPr>
              <a:t>Management of </a:t>
            </a:r>
            <a:r>
              <a:rPr lang="en-US" dirty="0" err="1" smtClean="0">
                <a:effectLst/>
              </a:rPr>
              <a:t>unresectable</a:t>
            </a:r>
            <a:r>
              <a:rPr lang="en-US" dirty="0" smtClean="0">
                <a:effectLst/>
              </a:rPr>
              <a:t> intrahepatic cholangiocarcinoma: how do we decide among the various liver-directed </a:t>
            </a:r>
            <a:r>
              <a:rPr lang="en-US" dirty="0" err="1" smtClean="0">
                <a:effectLst/>
              </a:rPr>
              <a:t>treatments?Hepatobiliary</a:t>
            </a:r>
            <a:r>
              <a:rPr lang="en-US" dirty="0" smtClean="0">
                <a:effectLst/>
              </a:rPr>
              <a:t> Surgery and Nutrition. 2017 Apr; 6(2)105</a:t>
            </a:r>
          </a:p>
          <a:p>
            <a:r>
              <a:rPr lang="en-US" dirty="0" smtClean="0">
                <a:hlinkClick r:id="rId342"/>
              </a:rPr>
              <a:t>Trans-arterial </a:t>
            </a:r>
            <a:r>
              <a:rPr lang="en-US" dirty="0" err="1" smtClean="0">
                <a:hlinkClick r:id="rId342"/>
              </a:rPr>
              <a:t>embolisation</a:t>
            </a:r>
            <a:r>
              <a:rPr lang="en-US" dirty="0" smtClean="0">
                <a:hlinkClick r:id="rId342"/>
              </a:rPr>
              <a:t> therapies for </a:t>
            </a:r>
            <a:r>
              <a:rPr lang="en-US" dirty="0" err="1" smtClean="0">
                <a:hlinkClick r:id="rId342"/>
              </a:rPr>
              <a:t>unresectable</a:t>
            </a:r>
            <a:r>
              <a:rPr lang="en-US" dirty="0" smtClean="0">
                <a:hlinkClick r:id="rId342"/>
              </a:rPr>
              <a:t> intrahepatic </a:t>
            </a:r>
            <a:r>
              <a:rPr lang="en-US" dirty="0" err="1" smtClean="0">
                <a:hlinkClick r:id="rId342"/>
              </a:rPr>
              <a:t>cholangiocar</a:t>
            </a:r>
            <a:r>
              <a:rPr lang="en-US" dirty="0" smtClean="0">
                <a:hlinkClick r:id="rId342"/>
              </a:rPr>
              <a:t>...</a:t>
            </a:r>
            <a:r>
              <a:rPr lang="en-US" dirty="0" smtClean="0">
                <a:effectLst/>
              </a:rPr>
              <a:t>Trans-arterial </a:t>
            </a:r>
            <a:r>
              <a:rPr lang="en-US" dirty="0" err="1" smtClean="0">
                <a:effectLst/>
              </a:rPr>
              <a:t>embolisation</a:t>
            </a:r>
            <a:r>
              <a:rPr lang="en-US" dirty="0" smtClean="0">
                <a:effectLst/>
              </a:rPr>
              <a:t> therapies for </a:t>
            </a:r>
            <a:r>
              <a:rPr lang="en-US" dirty="0" err="1" smtClean="0">
                <a:effectLst/>
              </a:rPr>
              <a:t>unresectable</a:t>
            </a:r>
            <a:r>
              <a:rPr lang="en-US" dirty="0" smtClean="0">
                <a:effectLst/>
              </a:rPr>
              <a:t> intrahepatic cholangiocarcinoma: a systematic </a:t>
            </a:r>
            <a:r>
              <a:rPr lang="en-US" dirty="0" err="1" smtClean="0">
                <a:effectLst/>
              </a:rPr>
              <a:t>reviewJournal</a:t>
            </a:r>
            <a:r>
              <a:rPr lang="en-US" dirty="0" smtClean="0">
                <a:effectLst/>
              </a:rPr>
              <a:t> of Gastrointestinal Oncology. 2015 Oct; 6(5)570</a:t>
            </a:r>
          </a:p>
          <a:p>
            <a:r>
              <a:rPr lang="en-US" dirty="0" smtClean="0">
                <a:hlinkClick r:id="rId343"/>
              </a:rPr>
              <a:t>Portal vein thrombosis: Insight into physiopathology, diagnosis, and </a:t>
            </a:r>
            <a:r>
              <a:rPr lang="en-US" dirty="0" err="1" smtClean="0">
                <a:hlinkClick r:id="rId343"/>
              </a:rPr>
              <a:t>treatment</a:t>
            </a:r>
            <a:r>
              <a:rPr lang="en-US" dirty="0" err="1" smtClean="0">
                <a:effectLst/>
              </a:rPr>
              <a:t>Portal</a:t>
            </a:r>
            <a:r>
              <a:rPr lang="en-US" dirty="0" smtClean="0">
                <a:effectLst/>
              </a:rPr>
              <a:t> vein thrombosis: Insight into physiopathology, diagnosis, and </a:t>
            </a:r>
            <a:r>
              <a:rPr lang="en-US" dirty="0" err="1" smtClean="0">
                <a:effectLst/>
              </a:rPr>
              <a:t>treatmentWorld</a:t>
            </a:r>
            <a:r>
              <a:rPr lang="en-US" dirty="0" smtClean="0">
                <a:effectLst/>
              </a:rPr>
              <a:t> Journal of Gastroenterology. 2010 Jan 14; 16(2)143</a:t>
            </a:r>
          </a:p>
          <a:p>
            <a:r>
              <a:rPr lang="en-US" dirty="0" smtClean="0">
                <a:effectLst/>
              </a:rPr>
              <a:t>Your browsing activity is empty.</a:t>
            </a:r>
          </a:p>
          <a:p>
            <a:r>
              <a:rPr lang="en-US" dirty="0" smtClean="0">
                <a:effectLst/>
              </a:rPr>
              <a:t>Activity recording is turned off.</a:t>
            </a:r>
          </a:p>
          <a:p>
            <a:r>
              <a:rPr lang="en-US" dirty="0" smtClean="0">
                <a:effectLst/>
              </a:rPr>
              <a:t>Turn recording back on</a:t>
            </a:r>
          </a:p>
          <a:p>
            <a:r>
              <a:rPr lang="en-US" dirty="0" smtClean="0">
                <a:hlinkClick r:id="rId344"/>
              </a:rPr>
              <a:t>See more...</a:t>
            </a:r>
            <a:endParaRPr lang="en-US" dirty="0" smtClean="0"/>
          </a:p>
          <a:p>
            <a:r>
              <a:rPr lang="en-US" dirty="0" smtClean="0"/>
              <a:t>Support Center </a:t>
            </a:r>
            <a:r>
              <a:rPr lang="en-US" dirty="0" smtClean="0">
                <a:hlinkClick r:id="rId345"/>
              </a:rPr>
              <a:t>Support Center</a:t>
            </a:r>
            <a:r>
              <a:rPr lang="en-US" dirty="0" smtClean="0"/>
              <a:t> </a:t>
            </a:r>
          </a:p>
          <a:p>
            <a:r>
              <a:rPr lang="en-US" dirty="0" smtClean="0"/>
              <a:t>External link. Please review our </a:t>
            </a:r>
            <a:r>
              <a:rPr lang="en-US" dirty="0" smtClean="0">
                <a:hlinkClick r:id="rId346"/>
              </a:rPr>
              <a:t>privacy policy</a:t>
            </a:r>
            <a:r>
              <a:rPr lang="en-US" dirty="0" smtClean="0"/>
              <a:t>. </a:t>
            </a:r>
          </a:p>
          <a:p>
            <a:endParaRPr lang="en-US" dirty="0"/>
          </a:p>
        </p:txBody>
      </p:sp>
      <p:sp>
        <p:nvSpPr>
          <p:cNvPr id="4" name="Slide Number Placeholder 3"/>
          <p:cNvSpPr>
            <a:spLocks noGrp="1"/>
          </p:cNvSpPr>
          <p:nvPr>
            <p:ph type="sldNum" sz="quarter" idx="10"/>
          </p:nvPr>
        </p:nvSpPr>
        <p:spPr/>
        <p:txBody>
          <a:bodyPr/>
          <a:lstStyle/>
          <a:p>
            <a:pPr>
              <a:defRPr/>
            </a:pPr>
            <a:fld id="{7DB2A8AD-D296-4D4F-B011-9008027F9263}" type="slidenum">
              <a:rPr lang="en-US" smtClean="0"/>
              <a:pPr>
                <a:defRPr/>
              </a:pPr>
              <a:t>15</a:t>
            </a:fld>
            <a:endParaRPr lang="en-US"/>
          </a:p>
        </p:txBody>
      </p:sp>
    </p:spTree>
    <p:extLst>
      <p:ext uri="{BB962C8B-B14F-4D97-AF65-F5344CB8AC3E}">
        <p14:creationId xmlns:p14="http://schemas.microsoft.com/office/powerpoint/2010/main" val="13946174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r>
              <a:rPr lang="en-US" dirty="0" smtClean="0"/>
              <a:t>Vitamin D (inactive form)</a:t>
            </a:r>
          </a:p>
          <a:p>
            <a:r>
              <a:rPr lang="en-US" dirty="0" err="1" smtClean="0"/>
              <a:t>Calcidiol</a:t>
            </a:r>
            <a:r>
              <a:rPr lang="en-US" dirty="0" smtClean="0"/>
              <a:t> (circulating Vitamin D)</a:t>
            </a:r>
          </a:p>
          <a:p>
            <a:r>
              <a:rPr lang="en-US" dirty="0" smtClean="0"/>
              <a:t>Calcitriol (active Vitamin D)</a:t>
            </a:r>
          </a:p>
          <a:p>
            <a:r>
              <a:rPr lang="en-US" dirty="0" smtClean="0">
                <a:effectLst/>
              </a:rPr>
              <a:t>. Both vitamin D</a:t>
            </a:r>
            <a:r>
              <a:rPr lang="en-US" baseline="-25000" dirty="0" smtClean="0">
                <a:effectLst/>
              </a:rPr>
              <a:t>3</a:t>
            </a:r>
            <a:r>
              <a:rPr lang="en-US" dirty="0" smtClean="0">
                <a:effectLst/>
              </a:rPr>
              <a:t> and </a:t>
            </a:r>
            <a:r>
              <a:rPr lang="en-US" dirty="0" err="1" smtClean="0">
                <a:effectLst/>
              </a:rPr>
              <a:t>vitam</a:t>
            </a:r>
            <a:endParaRPr lang="en-US" dirty="0" smtClean="0">
              <a:effectLst/>
            </a:endParaRPr>
          </a:p>
          <a:p>
            <a:r>
              <a:rPr lang="en-US" dirty="0" smtClean="0"/>
              <a:t>Doses more than 50,000 IU/day raise levels of 25(OH) </a:t>
            </a:r>
            <a:r>
              <a:rPr lang="en-US" dirty="0" err="1" smtClean="0"/>
              <a:t>vit</a:t>
            </a:r>
            <a:r>
              <a:rPr lang="en-US" dirty="0" smtClean="0"/>
              <a:t> D to more than 150 ng/ml and are associated with hypercalcemia and </a:t>
            </a:r>
            <a:r>
              <a:rPr lang="en-US" dirty="0" err="1" smtClean="0"/>
              <a:t>hyperphosphatemia</a:t>
            </a:r>
            <a:r>
              <a:rPr lang="en-US" dirty="0" err="1" smtClean="0">
                <a:effectLst/>
              </a:rPr>
              <a:t>in</a:t>
            </a:r>
            <a:r>
              <a:rPr lang="en-US" dirty="0" smtClean="0">
                <a:effectLst/>
              </a:rPr>
              <a:t> D</a:t>
            </a:r>
            <a:r>
              <a:rPr lang="en-US" baseline="-25000" dirty="0" smtClean="0">
                <a:effectLst/>
              </a:rPr>
              <a:t>2</a:t>
            </a:r>
            <a:r>
              <a:rPr lang="en-US" dirty="0" smtClean="0">
                <a:effectLst/>
              </a:rPr>
              <a:t> are synthesized commercially and found in dietary supplements or fortified foods. The D</a:t>
            </a:r>
            <a:r>
              <a:rPr lang="en-US" baseline="-25000" dirty="0" smtClean="0">
                <a:effectLst/>
              </a:rPr>
              <a:t>2</a:t>
            </a:r>
            <a:r>
              <a:rPr lang="en-US" dirty="0" smtClean="0">
                <a:effectLst/>
              </a:rPr>
              <a:t> and D</a:t>
            </a:r>
            <a:r>
              <a:rPr lang="en-US" baseline="-25000" dirty="0" smtClean="0">
                <a:effectLst/>
              </a:rPr>
              <a:t>3</a:t>
            </a:r>
            <a:r>
              <a:rPr lang="en-US" dirty="0" smtClean="0">
                <a:effectLst/>
              </a:rPr>
              <a:t> forms differ only in their side chain structure. The differences do not affect metabolism (i.e., activation), and both forms function as prohormones. When activated, the D</a:t>
            </a:r>
            <a:r>
              <a:rPr lang="en-US" baseline="-25000" dirty="0" smtClean="0">
                <a:effectLst/>
              </a:rPr>
              <a:t>2</a:t>
            </a:r>
            <a:r>
              <a:rPr lang="en-US" dirty="0" smtClean="0">
                <a:effectLst/>
              </a:rPr>
              <a:t> and D</a:t>
            </a:r>
            <a:r>
              <a:rPr lang="en-US" baseline="-25000" dirty="0" smtClean="0">
                <a:effectLst/>
              </a:rPr>
              <a:t>3</a:t>
            </a:r>
            <a:r>
              <a:rPr lang="en-US" dirty="0" smtClean="0">
                <a:effectLst/>
              </a:rPr>
              <a:t> forms have been reported to exhibit identical responses in the body, and the potency related to the ability to cure vitamin D–deficiency rickets is the same (</a:t>
            </a:r>
            <a:r>
              <a:rPr lang="en-US" dirty="0" err="1" smtClean="0">
                <a:effectLst/>
                <a:hlinkClick r:id="rId3"/>
              </a:rPr>
              <a:t>Fieser</a:t>
            </a:r>
            <a:r>
              <a:rPr lang="en-US" dirty="0" smtClean="0">
                <a:effectLst/>
                <a:hlinkClick r:id="rId3"/>
              </a:rPr>
              <a:t> and </a:t>
            </a:r>
            <a:r>
              <a:rPr lang="en-US" dirty="0" err="1" smtClean="0">
                <a:effectLst/>
                <a:hlinkClick r:id="rId3"/>
              </a:rPr>
              <a:t>Fieser</a:t>
            </a:r>
            <a:r>
              <a:rPr lang="en-US" dirty="0" smtClean="0">
                <a:effectLst/>
                <a:hlinkClick r:id="rId3"/>
              </a:rPr>
              <a:t>, 1959</a:t>
            </a:r>
            <a:r>
              <a:rPr lang="en-US" dirty="0" smtClean="0">
                <a:effectLst/>
              </a:rPr>
              <a:t>; </a:t>
            </a:r>
            <a:r>
              <a:rPr lang="en-US" dirty="0" smtClean="0">
                <a:effectLst/>
                <a:hlinkClick r:id="rId3"/>
              </a:rPr>
              <a:t>Jones et al., 1998</a:t>
            </a:r>
            <a:r>
              <a:rPr lang="en-US" dirty="0" smtClean="0">
                <a:effectLst/>
              </a:rPr>
              <a:t>; </a:t>
            </a:r>
            <a:r>
              <a:rPr lang="en-US" dirty="0" err="1" smtClean="0">
                <a:effectLst/>
                <a:hlinkClick r:id="rId3"/>
              </a:rPr>
              <a:t>Jurutka</a:t>
            </a:r>
            <a:r>
              <a:rPr lang="en-US" dirty="0" smtClean="0">
                <a:effectLst/>
                <a:hlinkClick r:id="rId3"/>
              </a:rPr>
              <a:t> et al., 2001</a:t>
            </a:r>
            <a:r>
              <a:rPr lang="en-US" dirty="0" smtClean="0">
                <a:effectLst/>
              </a:rPr>
              <a:t>). Experimental animal studies have indicated that vitamin D</a:t>
            </a:r>
            <a:r>
              <a:rPr lang="en-US" baseline="-25000" dirty="0" smtClean="0">
                <a:effectLst/>
              </a:rPr>
              <a:t>2</a:t>
            </a:r>
            <a:r>
              <a:rPr lang="en-US" dirty="0" smtClean="0">
                <a:effectLst/>
              </a:rPr>
              <a:t> is less toxic than vitamin D</a:t>
            </a:r>
            <a:r>
              <a:rPr lang="en-US" baseline="-25000" dirty="0" smtClean="0">
                <a:effectLst/>
              </a:rPr>
              <a:t>3</a:t>
            </a:r>
            <a:r>
              <a:rPr lang="en-US" dirty="0" smtClean="0">
                <a:effectLst/>
              </a:rPr>
              <a:t>, but this has not been demonstrated in humans.</a:t>
            </a:r>
          </a:p>
          <a:p>
            <a:r>
              <a:rPr lang="en-US" dirty="0" smtClean="0">
                <a:effectLst/>
              </a:rPr>
              <a:t>The activation steps involved in converting vitamin D from the diet and cutaneous synthesis are illustrated in </a:t>
            </a:r>
            <a:r>
              <a:rPr lang="en-US" dirty="0" smtClean="0">
                <a:effectLst/>
                <a:hlinkClick r:id="rId4"/>
              </a:rPr>
              <a:t>Figure 3-1</a:t>
            </a:r>
            <a:r>
              <a:rPr lang="en-US" dirty="0" smtClean="0">
                <a:effectLst/>
              </a:rPr>
              <a:t>. </a:t>
            </a:r>
            <a:r>
              <a:rPr lang="en-US" dirty="0" smtClean="0">
                <a:effectLst/>
                <a:hlinkClick r:id="rId5"/>
              </a:rPr>
              <a:t>Vitamin D</a:t>
            </a:r>
            <a:r>
              <a:rPr lang="en-US" dirty="0" smtClean="0">
                <a:effectLst/>
              </a:rPr>
              <a:t>, in either the D</a:t>
            </a:r>
            <a:r>
              <a:rPr lang="en-US" baseline="-25000" dirty="0" smtClean="0">
                <a:effectLst/>
              </a:rPr>
              <a:t>2</a:t>
            </a:r>
            <a:r>
              <a:rPr lang="en-US" dirty="0" smtClean="0">
                <a:effectLst/>
              </a:rPr>
              <a:t> or D</a:t>
            </a:r>
            <a:r>
              <a:rPr lang="en-US" baseline="-25000" dirty="0" smtClean="0">
                <a:effectLst/>
              </a:rPr>
              <a:t>3</a:t>
            </a:r>
            <a:r>
              <a:rPr lang="en-US" dirty="0" smtClean="0">
                <a:effectLst/>
              </a:rPr>
              <a:t> form, is considered biologically inactive until it undergoes two enzymatic hydroxylation reactions. The first takes place in the liver, mediated by the 25-hydroxylase (most likely cytochrome P450 2R1 [CYP2R1]) which forms </a:t>
            </a:r>
            <a:r>
              <a:rPr lang="en-US" dirty="0" smtClean="0">
                <a:effectLst/>
                <a:hlinkClick r:id="rId6"/>
              </a:rPr>
              <a:t>25-hydroxyvitamin D</a:t>
            </a:r>
            <a:r>
              <a:rPr lang="en-US" dirty="0" smtClean="0">
                <a:effectLst/>
              </a:rPr>
              <a:t> (hereafter referred to as 25OHD). The second reaction takes place in the kidney, mediated by 1α-hydroxylase (CYP27B1), which converts 25OHD to the biologically active hormone, calcitriol (</a:t>
            </a:r>
            <a:r>
              <a:rPr lang="en-US" dirty="0" smtClean="0">
                <a:effectLst/>
                <a:hlinkClick r:id="rId7"/>
              </a:rPr>
              <a:t>1,25-dihydroxyvitamin D</a:t>
            </a:r>
            <a:r>
              <a:rPr lang="en-US" dirty="0" smtClean="0">
                <a:effectLst/>
              </a:rPr>
              <a:t>). The 1α-hydroxylase gene is also expressed in several extra-renal tissues, but its contribution to calcitriol formation in these tissues is unknown. 25OHD, the precursor of calcitriol, is the major circulating form of vitamin D; it circulates bound to a specific plasma carrier protein, vitamin D binding protein (</a:t>
            </a:r>
            <a:r>
              <a:rPr lang="en-US" dirty="0" smtClean="0">
                <a:effectLst/>
                <a:hlinkClick r:id="rId8"/>
              </a:rPr>
              <a:t>DBP</a:t>
            </a:r>
            <a:r>
              <a:rPr lang="en-US" dirty="0" smtClean="0">
                <a:effectLst/>
              </a:rPr>
              <a:t>). DBP also transports vitamin D and calcitriol.</a:t>
            </a:r>
          </a:p>
          <a:p>
            <a:r>
              <a:rPr lang="en-US" b="1" dirty="0" smtClean="0">
                <a:hlinkClick r:id="rId4"/>
              </a:rPr>
              <a:t>FIGURE 3-1</a:t>
            </a:r>
            <a:endParaRPr lang="en-US" b="1" dirty="0" smtClean="0"/>
          </a:p>
          <a:p>
            <a:r>
              <a:rPr lang="en-US" dirty="0" smtClean="0">
                <a:effectLst/>
              </a:rPr>
              <a:t>Overview of vitamin D synthesis, intake, and activation. </a:t>
            </a:r>
          </a:p>
          <a:p>
            <a:r>
              <a:rPr lang="en-US" dirty="0" smtClean="0">
                <a:effectLst/>
              </a:rPr>
              <a:t>The renal synthesis of calcitriol is tightly regulated by two counter-acting hormones, with up-regulation via parathyroid hormone (</a:t>
            </a:r>
            <a:r>
              <a:rPr lang="en-US" dirty="0" smtClean="0">
                <a:effectLst/>
                <a:hlinkClick r:id="rId9"/>
              </a:rPr>
              <a:t>PTH</a:t>
            </a:r>
            <a:r>
              <a:rPr lang="en-US" dirty="0" smtClean="0">
                <a:effectLst/>
              </a:rPr>
              <a:t>) and down-regulation via fibroblast-like growth factor-23 (</a:t>
            </a:r>
            <a:r>
              <a:rPr lang="en-US" dirty="0" smtClean="0">
                <a:effectLst/>
                <a:hlinkClick r:id="rId10"/>
              </a:rPr>
              <a:t>FGF23</a:t>
            </a:r>
            <a:r>
              <a:rPr lang="en-US" dirty="0" smtClean="0">
                <a:effectLst/>
              </a:rPr>
              <a:t>) (</a:t>
            </a:r>
            <a:r>
              <a:rPr lang="en-US" dirty="0" err="1" smtClean="0">
                <a:effectLst/>
                <a:hlinkClick r:id="rId3"/>
              </a:rPr>
              <a:t>Galitzer</a:t>
            </a:r>
            <a:r>
              <a:rPr lang="en-US" dirty="0" smtClean="0">
                <a:effectLst/>
                <a:hlinkClick r:id="rId3"/>
              </a:rPr>
              <a:t> et al., 2008</a:t>
            </a:r>
            <a:r>
              <a:rPr lang="en-US" dirty="0" smtClean="0">
                <a:effectLst/>
              </a:rPr>
              <a:t>; </a:t>
            </a:r>
            <a:r>
              <a:rPr lang="en-US" dirty="0" err="1" smtClean="0">
                <a:effectLst/>
                <a:hlinkClick r:id="rId3"/>
              </a:rPr>
              <a:t>Bergwitz</a:t>
            </a:r>
            <a:r>
              <a:rPr lang="en-US" dirty="0" smtClean="0">
                <a:effectLst/>
                <a:hlinkClick r:id="rId3"/>
              </a:rPr>
              <a:t> and </a:t>
            </a:r>
            <a:r>
              <a:rPr lang="en-US" dirty="0" err="1" smtClean="0">
                <a:effectLst/>
                <a:hlinkClick r:id="rId3"/>
              </a:rPr>
              <a:t>Juppner</a:t>
            </a:r>
            <a:r>
              <a:rPr lang="en-US" dirty="0" smtClean="0">
                <a:effectLst/>
                <a:hlinkClick r:id="rId3"/>
              </a:rPr>
              <a:t>, 2010</a:t>
            </a:r>
            <a:r>
              <a:rPr lang="en-US" dirty="0" smtClean="0">
                <a:effectLst/>
              </a:rPr>
              <a:t>). Low serum phosphorus levels stimulate calcitriol synthesis, whereas high serum phosphorus levels inhibit it. Following its synthesis in the kidney, calcitriol binds to </a:t>
            </a:r>
            <a:r>
              <a:rPr lang="en-US" dirty="0" smtClean="0">
                <a:effectLst/>
                <a:hlinkClick r:id="rId8"/>
              </a:rPr>
              <a:t>DBP</a:t>
            </a:r>
            <a:r>
              <a:rPr lang="en-US" dirty="0" smtClean="0">
                <a:effectLst/>
              </a:rPr>
              <a:t> to be transported to target organs. The biological actions of calcitriol, involve regulation of gene expression at the transcriptional level, and are mediated through binding to a vitamin D receptor (</a:t>
            </a:r>
            <a:r>
              <a:rPr lang="en-US" dirty="0" smtClean="0">
                <a:effectLst/>
                <a:hlinkClick r:id="rId11"/>
              </a:rPr>
              <a:t>VDR</a:t>
            </a:r>
            <a:r>
              <a:rPr lang="en-US" dirty="0" smtClean="0">
                <a:effectLst/>
              </a:rPr>
              <a:t>), located primarily in the nuclei of target cells (</a:t>
            </a:r>
            <a:r>
              <a:rPr lang="en-US" dirty="0" smtClean="0">
                <a:effectLst/>
                <a:hlinkClick r:id="rId3"/>
              </a:rPr>
              <a:t>Jones et al., 1998</a:t>
            </a:r>
            <a:r>
              <a:rPr lang="en-US" dirty="0" smtClean="0">
                <a:effectLst/>
              </a:rPr>
              <a:t>; </a:t>
            </a:r>
            <a:r>
              <a:rPr lang="en-US" dirty="0" err="1" smtClean="0">
                <a:effectLst/>
                <a:hlinkClick r:id="rId3"/>
              </a:rPr>
              <a:t>Jurutka</a:t>
            </a:r>
            <a:r>
              <a:rPr lang="en-US" dirty="0" smtClean="0">
                <a:effectLst/>
                <a:hlinkClick r:id="rId3"/>
              </a:rPr>
              <a:t> et al., 2001</a:t>
            </a:r>
            <a:r>
              <a:rPr lang="en-US" dirty="0" smtClean="0">
                <a:effectLst/>
              </a:rPr>
              <a:t>). Additional hydroxylation reactions, such as that mediated by CYP24A1, as shown in </a:t>
            </a:r>
            <a:r>
              <a:rPr lang="en-US" dirty="0" smtClean="0">
                <a:effectLst/>
                <a:hlinkClick r:id="rId4"/>
              </a:rPr>
              <a:t>Figure 3-1</a:t>
            </a:r>
            <a:r>
              <a:rPr lang="en-US" dirty="0" smtClean="0">
                <a:effectLst/>
              </a:rPr>
              <a:t>, result in more polar metabolites with greatly reduced or no apparent biological activity.</a:t>
            </a:r>
          </a:p>
          <a:p>
            <a:r>
              <a:rPr lang="en-US" dirty="0" smtClean="0">
                <a:effectLst/>
              </a:rPr>
              <a:t>The classical actions of vitamin D—which by itself is inactive—are due to the functions of the active metabolite, calcitriol. These actions take the form of the regulation of serum calcium and phosphate homeostasis and, in turn, the development and maintenance of bone health (</a:t>
            </a:r>
            <a:r>
              <a:rPr lang="en-US" dirty="0" smtClean="0">
                <a:effectLst/>
                <a:hlinkClick r:id="rId3"/>
              </a:rPr>
              <a:t>DeLuca, 1988</a:t>
            </a:r>
            <a:r>
              <a:rPr lang="en-US" dirty="0" smtClean="0">
                <a:effectLst/>
              </a:rPr>
              <a:t>; </a:t>
            </a:r>
            <a:r>
              <a:rPr lang="en-US" dirty="0" err="1" smtClean="0">
                <a:effectLst/>
                <a:hlinkClick r:id="rId3"/>
              </a:rPr>
              <a:t>Reichel</a:t>
            </a:r>
            <a:r>
              <a:rPr lang="en-US" dirty="0" smtClean="0">
                <a:effectLst/>
                <a:hlinkClick r:id="rId3"/>
              </a:rPr>
              <a:t> et al., 1989</a:t>
            </a:r>
            <a:r>
              <a:rPr lang="en-US" dirty="0" smtClean="0">
                <a:effectLst/>
              </a:rPr>
              <a:t>; </a:t>
            </a:r>
            <a:r>
              <a:rPr lang="en-US" dirty="0" smtClean="0">
                <a:effectLst/>
                <a:hlinkClick r:id="rId3"/>
              </a:rPr>
              <a:t>Jones et al., 1998</a:t>
            </a:r>
            <a:r>
              <a:rPr lang="en-US" dirty="0" smtClean="0">
                <a:effectLst/>
              </a:rPr>
              <a:t>). Non-classical functions are less well elucidated. VDRs are found fairly ubiquitously throughout the body in tissues not involved with calcium and phosphate homeostasis, and the presence of VDRs in these tissues implies that calcitriol may play a more general role or that ligands other than calcitriol can activate the </a:t>
            </a:r>
            <a:r>
              <a:rPr lang="en-US" dirty="0" smtClean="0">
                <a:effectLst/>
                <a:hlinkClick r:id="rId11"/>
              </a:rPr>
              <a:t>VDR</a:t>
            </a:r>
            <a:r>
              <a:rPr lang="en-US" dirty="0" smtClean="0">
                <a:effectLst/>
              </a:rPr>
              <a:t>. Furthermore, the specific vitamin D–responsive elements (VDREs), considered the hallmark of vitamin D action, are present in a large number of human genes involved in a wide range of classical and non-classical roles, such as the regulation of cell proliferation, cell differentiation, and apoptosis. It has been suggested that calcitriol exerts immunomodulatory and anti-proliferative effects through autocrine and paracrine pathways (</a:t>
            </a:r>
            <a:r>
              <a:rPr lang="en-US" dirty="0" smtClean="0">
                <a:effectLst/>
                <a:hlinkClick r:id="rId3"/>
              </a:rPr>
              <a:t>Adams and </a:t>
            </a:r>
            <a:r>
              <a:rPr lang="en-US" dirty="0" err="1" smtClean="0">
                <a:effectLst/>
                <a:hlinkClick r:id="rId3"/>
              </a:rPr>
              <a:t>Hewison</a:t>
            </a:r>
            <a:r>
              <a:rPr lang="en-US" dirty="0" smtClean="0">
                <a:effectLst/>
                <a:hlinkClick r:id="rId3"/>
              </a:rPr>
              <a:t>, 2008</a:t>
            </a:r>
            <a:r>
              <a:rPr lang="en-US" dirty="0" smtClean="0">
                <a:effectLst/>
              </a:rPr>
              <a:t>). These wide-ranging actions of calcitriol have further been hypothesized to play a potential role in preventive or therapeutic action in cancer (</a:t>
            </a:r>
            <a:r>
              <a:rPr lang="en-US" dirty="0" smtClean="0">
                <a:effectLst/>
                <a:hlinkClick r:id="rId3"/>
              </a:rPr>
              <a:t>Masuda and Jones, 2006</a:t>
            </a:r>
            <a:r>
              <a:rPr lang="en-US" dirty="0" smtClean="0">
                <a:effectLst/>
              </a:rPr>
              <a:t>) and chronic conditions such as auto-immune conditions (including type 1 diabetes), cardiovascular disease, and infections (</a:t>
            </a:r>
            <a:r>
              <a:rPr lang="en-US" dirty="0" err="1" smtClean="0">
                <a:effectLst/>
              </a:rPr>
              <a:t>Holick</a:t>
            </a:r>
            <a:r>
              <a:rPr lang="en-US" dirty="0" smtClean="0">
                <a:effectLst/>
              </a:rPr>
              <a:t> et al., 2007).</a:t>
            </a:r>
          </a:p>
          <a:p>
            <a:r>
              <a:rPr lang="en-US" dirty="0" smtClean="0">
                <a:effectLst/>
              </a:rPr>
              <a:t>Outside of the biological forms of vitamin D, a number of analogues based on the vitamin D structure have been synthesized for use as potential pharmacological agents. These are not, however, dietary or biosynthesized compounds; rather, they are designed for specific applications in research or clinical treatment. Examples of synthetic analogues that have gained importance in clinical medicine are briefly mentioned below.</a:t>
            </a:r>
          </a:p>
          <a:p>
            <a:r>
              <a:rPr lang="en-US" dirty="0" smtClean="0">
                <a:effectLst/>
              </a:rPr>
              <a:t>The term vitamin D is generally used in this report to refer to both the D</a:t>
            </a:r>
            <a:r>
              <a:rPr lang="en-US" baseline="-25000" dirty="0" smtClean="0">
                <a:effectLst/>
              </a:rPr>
              <a:t>2</a:t>
            </a:r>
            <a:r>
              <a:rPr lang="en-US" dirty="0" smtClean="0">
                <a:effectLst/>
              </a:rPr>
              <a:t> and D</a:t>
            </a:r>
            <a:r>
              <a:rPr lang="en-US" baseline="-25000" dirty="0" smtClean="0">
                <a:effectLst/>
              </a:rPr>
              <a:t>3</a:t>
            </a:r>
            <a:r>
              <a:rPr lang="en-US" dirty="0" smtClean="0">
                <a:effectLst/>
              </a:rPr>
              <a:t> forms as well as their metabolites, although the two forms are distinguished when necessary for clarification (see </a:t>
            </a:r>
            <a:r>
              <a:rPr lang="en-US" dirty="0" smtClean="0">
                <a:effectLst/>
                <a:hlinkClick r:id="rId12"/>
              </a:rPr>
              <a:t>Box 3-1</a:t>
            </a:r>
            <a:r>
              <a:rPr lang="en-US" dirty="0" smtClean="0">
                <a:effectLst/>
              </a:rPr>
              <a:t> for definitions). </a:t>
            </a:r>
            <a:r>
              <a:rPr lang="en-US" dirty="0" smtClean="0">
                <a:effectLst/>
                <a:hlinkClick r:id="rId5"/>
              </a:rPr>
              <a:t>Vitamin D</a:t>
            </a:r>
            <a:r>
              <a:rPr lang="en-US" dirty="0" smtClean="0">
                <a:effectLst/>
              </a:rPr>
              <a:t> levels in the diet—from foods and supplements—are expressed in International Units (</a:t>
            </a:r>
            <a:r>
              <a:rPr lang="en-US" dirty="0" smtClean="0">
                <a:effectLst/>
                <a:hlinkClick r:id="rId13"/>
              </a:rPr>
              <a:t>IU</a:t>
            </a:r>
            <a:r>
              <a:rPr lang="en-US" dirty="0" smtClean="0">
                <a:effectLst/>
              </a:rPr>
              <a:t>), but may be expressed elsewhere in micrograms (</a:t>
            </a:r>
            <a:r>
              <a:rPr lang="en-US" dirty="0" err="1" smtClean="0">
                <a:effectLst/>
              </a:rPr>
              <a:t>μg</a:t>
            </a:r>
            <a:r>
              <a:rPr lang="en-US" dirty="0" smtClean="0">
                <a:effectLst/>
              </a:rPr>
              <a:t>). The biological activity of 1 </a:t>
            </a:r>
            <a:r>
              <a:rPr lang="en-US" dirty="0" err="1" smtClean="0">
                <a:effectLst/>
              </a:rPr>
              <a:t>μg</a:t>
            </a:r>
            <a:r>
              <a:rPr lang="en-US" dirty="0" smtClean="0">
                <a:effectLst/>
              </a:rPr>
              <a:t> of vitamin D is equivalent to 40 IU. Owing to the frequency with which serum 25OHD levels are included in this report text, the levels are expressed only as </a:t>
            </a:r>
            <a:r>
              <a:rPr lang="en-US" dirty="0" err="1" smtClean="0">
                <a:effectLst/>
              </a:rPr>
              <a:t>nanomoles</a:t>
            </a:r>
            <a:r>
              <a:rPr lang="en-US" dirty="0" smtClean="0">
                <a:effectLst/>
              </a:rPr>
              <a:t> per liter (</a:t>
            </a:r>
            <a:r>
              <a:rPr lang="en-US" dirty="0" err="1" smtClean="0">
                <a:effectLst/>
              </a:rPr>
              <a:t>nmol</a:t>
            </a:r>
            <a:r>
              <a:rPr lang="en-US" dirty="0" smtClean="0">
                <a:effectLst/>
              </a:rPr>
              <a:t>/L). As shown in </a:t>
            </a:r>
            <a:r>
              <a:rPr lang="en-US" dirty="0" smtClean="0">
                <a:effectLst/>
                <a:hlinkClick r:id="rId12"/>
              </a:rPr>
              <a:t>Box 3-1</a:t>
            </a:r>
            <a:r>
              <a:rPr lang="en-US" dirty="0" smtClean="0">
                <a:effectLst/>
              </a:rPr>
              <a:t>, the </a:t>
            </a:r>
            <a:r>
              <a:rPr lang="en-US" dirty="0" err="1" smtClean="0">
                <a:effectLst/>
              </a:rPr>
              <a:t>nanomoles</a:t>
            </a:r>
            <a:r>
              <a:rPr lang="en-US" dirty="0" smtClean="0">
                <a:effectLst/>
              </a:rPr>
              <a:t> per liter measure can be converted to </a:t>
            </a:r>
            <a:r>
              <a:rPr lang="en-US" dirty="0" err="1" smtClean="0">
                <a:effectLst/>
              </a:rPr>
              <a:t>nanograms</a:t>
            </a:r>
            <a:r>
              <a:rPr lang="en-US" dirty="0" smtClean="0">
                <a:effectLst/>
              </a:rPr>
              <a:t> per milliliter (ng/mL) by dividing by a factor of 2.5.</a:t>
            </a:r>
          </a:p>
          <a:p>
            <a:r>
              <a:rPr lang="en-US" b="1" dirty="0" smtClean="0">
                <a:hlinkClick r:id="rId12"/>
              </a:rPr>
              <a:t>BOX 3-1</a:t>
            </a:r>
            <a:endParaRPr lang="en-US" b="1" dirty="0" smtClean="0"/>
          </a:p>
          <a:p>
            <a:r>
              <a:rPr lang="en-US" dirty="0" smtClean="0">
                <a:effectLst/>
              </a:rPr>
              <a:t>Terms and Conversions Used in Reference to Vitamin D. </a:t>
            </a:r>
            <a:r>
              <a:rPr lang="en-US" i="1" dirty="0" smtClean="0">
                <a:effectLst/>
              </a:rPr>
              <a:t>Vitamin D</a:t>
            </a:r>
            <a:r>
              <a:rPr lang="en-US" dirty="0" smtClean="0">
                <a:effectLst/>
              </a:rPr>
              <a:t>—also referred to as </a:t>
            </a:r>
            <a:r>
              <a:rPr lang="en-US" i="1" dirty="0" err="1" smtClean="0">
                <a:effectLst/>
              </a:rPr>
              <a:t>calciferol</a:t>
            </a:r>
            <a:r>
              <a:rPr lang="en-US" dirty="0" smtClean="0">
                <a:effectLst/>
              </a:rPr>
              <a:t> </a:t>
            </a:r>
            <a:r>
              <a:rPr lang="en-US" i="1" dirty="0" smtClean="0">
                <a:effectLst/>
              </a:rPr>
              <a:t>Vitamin D</a:t>
            </a:r>
            <a:r>
              <a:rPr lang="en-US" i="1" baseline="-25000" dirty="0" smtClean="0">
                <a:effectLst/>
              </a:rPr>
              <a:t>2</a:t>
            </a:r>
            <a:r>
              <a:rPr lang="en-US" dirty="0" smtClean="0">
                <a:effectLst/>
              </a:rPr>
              <a:t>—also referred to as </a:t>
            </a:r>
            <a:r>
              <a:rPr lang="en-US" i="1" dirty="0" err="1" smtClean="0">
                <a:effectLst/>
              </a:rPr>
              <a:t>ergocalciferol</a:t>
            </a:r>
            <a:endParaRPr lang="en-US" dirty="0" smtClean="0">
              <a:effectLst/>
            </a:endParaRPr>
          </a:p>
          <a:p>
            <a:r>
              <a:rPr lang="en-US" dirty="0" smtClean="0">
                <a:hlinkClick r:id="rId3" tooltip="Go to other sections in this page"/>
              </a:rPr>
              <a:t>Go to:</a:t>
            </a:r>
            <a:endParaRPr lang="en-US" dirty="0" smtClean="0"/>
          </a:p>
          <a:p>
            <a:r>
              <a:rPr lang="en-US" b="1" dirty="0" smtClean="0"/>
              <a:t>SOURCES OF VITAMIN D</a:t>
            </a:r>
          </a:p>
          <a:p>
            <a:r>
              <a:rPr lang="en-US" b="1" dirty="0" smtClean="0"/>
              <a:t>Diet</a:t>
            </a:r>
          </a:p>
          <a:p>
            <a:r>
              <a:rPr lang="en-US" dirty="0" smtClean="0">
                <a:effectLst/>
              </a:rPr>
              <a:t>The dietary sources of vitamin D include food and dietary supplements; therefore, “total vitamin D intake” reflects the combined dietary contribution from foods and supplements. There are a few naturally occurring food sources of vitamin D. These include fatty fish, fish liver oil, and egg yolk. Some foods are, however, fortified with vitamin D. After vitamin D was recognized as important for the prevention of rickets in the 1920s (</a:t>
            </a:r>
            <a:r>
              <a:rPr lang="en-US" dirty="0" err="1" smtClean="0">
                <a:effectLst/>
                <a:hlinkClick r:id="rId3"/>
              </a:rPr>
              <a:t>Steenbock</a:t>
            </a:r>
            <a:r>
              <a:rPr lang="en-US" dirty="0" smtClean="0">
                <a:effectLst/>
                <a:hlinkClick r:id="rId3"/>
              </a:rPr>
              <a:t> and Black, 1924</a:t>
            </a:r>
            <a:r>
              <a:rPr lang="en-US" dirty="0" smtClean="0">
                <a:effectLst/>
              </a:rPr>
              <a:t>), vitamin D fortification of some foods was initiated on a voluntary basis.</a:t>
            </a:r>
          </a:p>
          <a:p>
            <a:r>
              <a:rPr lang="en-US" dirty="0" smtClean="0">
                <a:effectLst/>
              </a:rPr>
              <a:t>In the United States, fluid milk is voluntarily fortified with 400 </a:t>
            </a:r>
            <a:r>
              <a:rPr lang="en-US" dirty="0" smtClean="0">
                <a:effectLst/>
                <a:hlinkClick r:id="rId13"/>
              </a:rPr>
              <a:t>IU</a:t>
            </a:r>
            <a:r>
              <a:rPr lang="en-US" dirty="0" smtClean="0">
                <a:effectLst/>
              </a:rPr>
              <a:t> per quart (or 385 IU/L) of vitamin D (</a:t>
            </a:r>
            <a:r>
              <a:rPr lang="en-US" dirty="0" smtClean="0">
                <a:effectLst/>
                <a:hlinkClick r:id="rId14"/>
              </a:rPr>
              <a:t>U.S.</a:t>
            </a:r>
            <a:r>
              <a:rPr lang="en-US" dirty="0" smtClean="0">
                <a:effectLst/>
              </a:rPr>
              <a:t> regulations do not specify the form) (</a:t>
            </a:r>
            <a:r>
              <a:rPr lang="en-US" dirty="0" smtClean="0">
                <a:effectLst/>
                <a:hlinkClick r:id="rId3"/>
              </a:rPr>
              <a:t>FDA, 2009</a:t>
            </a:r>
            <a:r>
              <a:rPr lang="en-US" dirty="0" smtClean="0">
                <a:effectLst/>
              </a:rPr>
              <a:t>). In Canada, under the Food and Drug Regulation,</a:t>
            </a:r>
            <a:r>
              <a:rPr lang="en-US" baseline="30000" dirty="0" smtClean="0">
                <a:effectLst/>
                <a:hlinkClick r:id="rId3"/>
              </a:rPr>
              <a:t>1</a:t>
            </a:r>
            <a:r>
              <a:rPr lang="en-US" dirty="0" smtClean="0">
                <a:effectLst/>
              </a:rPr>
              <a:t> fortification of fluid milk and margarine with vitamin D is mandatory. Fluid milk must contain 35–45 IU vitamin D per 100 mL and margarine, 530 IU per 100 g. In addition, fortified plant-based beverages must contain vitamin D in an amount equivalent to fluid milk. In analyses conducted in the 1980s and early 1990s, a significant portion of milk samples in the United States were found to contain less than the specified amount of vitamin D (</a:t>
            </a:r>
            <a:r>
              <a:rPr lang="en-US" dirty="0" smtClean="0">
                <a:effectLst/>
                <a:hlinkClick r:id="rId3"/>
              </a:rPr>
              <a:t>Tanner et al., 1988</a:t>
            </a:r>
            <a:r>
              <a:rPr lang="en-US" dirty="0" smtClean="0">
                <a:effectLst/>
              </a:rPr>
              <a:t>). </a:t>
            </a:r>
            <a:r>
              <a:rPr lang="en-US" dirty="0" err="1" smtClean="0">
                <a:effectLst/>
                <a:hlinkClick r:id="rId3"/>
              </a:rPr>
              <a:t>Holick</a:t>
            </a:r>
            <a:r>
              <a:rPr lang="en-US" dirty="0" smtClean="0">
                <a:effectLst/>
                <a:hlinkClick r:id="rId3"/>
              </a:rPr>
              <a:t> et al. (1992)</a:t>
            </a:r>
            <a:r>
              <a:rPr lang="en-US" dirty="0" smtClean="0">
                <a:effectLst/>
              </a:rPr>
              <a:t> found that 62 percent of milk sampled from five eastern states contained less than 80 percent and 10 percent contained more than 120 percent of the amount of vitamin D stated on the label. </a:t>
            </a:r>
            <a:r>
              <a:rPr lang="en-US" dirty="0" smtClean="0">
                <a:effectLst/>
                <a:hlinkClick r:id="rId3"/>
              </a:rPr>
              <a:t>Chen et al. (1993)</a:t>
            </a:r>
            <a:r>
              <a:rPr lang="en-US" dirty="0" smtClean="0">
                <a:effectLst/>
              </a:rPr>
              <a:t> reported similar findings. A more recent report on vitamin D–fortified milk sampled in New York State over a period of 4 years showed that an average of only 47.7 percent of samples fell within the range of acceptable levels of vitamin D fortification (</a:t>
            </a:r>
            <a:r>
              <a:rPr lang="en-US" dirty="0" smtClean="0">
                <a:effectLst/>
                <a:hlinkClick r:id="rId3"/>
              </a:rPr>
              <a:t>Murphy et al., 2001</a:t>
            </a:r>
            <a:r>
              <a:rPr lang="en-US" dirty="0" smtClean="0">
                <a:effectLst/>
              </a:rPr>
              <a:t>). However, recent surveys from the U.S. Department of Agriculture (</a:t>
            </a:r>
            <a:r>
              <a:rPr lang="en-US" dirty="0" smtClean="0">
                <a:effectLst/>
                <a:hlinkClick r:id="rId15"/>
              </a:rPr>
              <a:t>USDA</a:t>
            </a:r>
            <a:r>
              <a:rPr lang="en-US" dirty="0" smtClean="0">
                <a:effectLst/>
              </a:rPr>
              <a:t>) indicate that these problems have been corrected. In a presentation to this committee, </a:t>
            </a:r>
            <a:r>
              <a:rPr lang="en-US" dirty="0" err="1" smtClean="0">
                <a:effectLst/>
                <a:hlinkClick r:id="rId3"/>
              </a:rPr>
              <a:t>Byrdwell</a:t>
            </a:r>
            <a:r>
              <a:rPr lang="en-US" dirty="0" smtClean="0">
                <a:effectLst/>
                <a:hlinkClick r:id="rId3"/>
              </a:rPr>
              <a:t> (2009)</a:t>
            </a:r>
            <a:r>
              <a:rPr lang="en-US" dirty="0" smtClean="0">
                <a:effectLst/>
              </a:rPr>
              <a:t> reported that a USDA survey of milk samples taken in 2007 from 24 locations across the United States showed that most samples had vitamin D levels within the range of 400 to 600 IU/quart.</a:t>
            </a:r>
          </a:p>
          <a:p>
            <a:r>
              <a:rPr lang="en-US" dirty="0" smtClean="0">
                <a:effectLst/>
              </a:rPr>
              <a:t>In Canada, </a:t>
            </a:r>
            <a:r>
              <a:rPr lang="en-US" dirty="0" smtClean="0">
                <a:effectLst/>
                <a:hlinkClick r:id="rId3"/>
              </a:rPr>
              <a:t>Faulkner et al. (2000)</a:t>
            </a:r>
            <a:r>
              <a:rPr lang="en-US" dirty="0" smtClean="0">
                <a:effectLst/>
              </a:rPr>
              <a:t> surveyed milk samples and found that 20 percent of skim milk, 40 percent of 2 percent fat milk, and 20 percent of whole milk, contained the recommended level of vitamin D. Samples collected by the Canadian Food Inspection Agency from 1999 through 2009 and analyzed for vitamin D indicated that during the last 4 years of sample collection, 47 to 69 percent were within the range specified by regulation (personal communication, S. Brooks, Health Canada, April 30, 2010). In addition, over the past 5 years, the average vitamin D content of analyzed milk samples fell within this range. Over time, manufacturers in the United States have added vitamin D to other foods, and the food industry is increasingly marketing foods fortified with vitamin D (</a:t>
            </a:r>
            <a:r>
              <a:rPr lang="en-US" dirty="0" err="1" smtClean="0">
                <a:effectLst/>
                <a:hlinkClick r:id="rId3"/>
              </a:rPr>
              <a:t>Yetley</a:t>
            </a:r>
            <a:r>
              <a:rPr lang="en-US" dirty="0" smtClean="0">
                <a:effectLst/>
                <a:hlinkClick r:id="rId3"/>
              </a:rPr>
              <a:t>, 2008</a:t>
            </a:r>
            <a:r>
              <a:rPr lang="en-US" dirty="0" smtClean="0">
                <a:effectLst/>
              </a:rPr>
              <a:t>). Based on data from a </a:t>
            </a:r>
            <a:r>
              <a:rPr lang="en-US" dirty="0" smtClean="0">
                <a:effectLst/>
                <a:hlinkClick r:id="rId14"/>
              </a:rPr>
              <a:t>U.S.</a:t>
            </a:r>
            <a:r>
              <a:rPr lang="en-US" dirty="0" smtClean="0">
                <a:effectLst/>
              </a:rPr>
              <a:t> Food and Drug Administration (FDA) survey that provides information on the labels of processed, packaged food products in the United States, </a:t>
            </a:r>
            <a:r>
              <a:rPr lang="en-US" dirty="0" err="1" smtClean="0">
                <a:effectLst/>
                <a:hlinkClick r:id="rId3"/>
              </a:rPr>
              <a:t>Yetley</a:t>
            </a:r>
            <a:r>
              <a:rPr lang="en-US" dirty="0" smtClean="0">
                <a:effectLst/>
                <a:hlinkClick r:id="rId3"/>
              </a:rPr>
              <a:t> (2008)</a:t>
            </a:r>
            <a:r>
              <a:rPr lang="en-US" dirty="0" smtClean="0">
                <a:effectLst/>
              </a:rPr>
              <a:t> reported that almost all fluid milks, approximately 75 percent of ready-to-eat breakfast cereals, slightly more than half of all milk substitutes, approximately one-quarter of yogurts, and approximately 8 to 14 percent of cheeses, juices, and spreads are fortified with vitamin D in the U.S. market. Many product labels included in the survey indicated that the form of added vitamin D was vitamin D</a:t>
            </a:r>
            <a:r>
              <a:rPr lang="en-US" baseline="-25000" dirty="0" smtClean="0">
                <a:effectLst/>
              </a:rPr>
              <a:t>3</a:t>
            </a:r>
            <a:r>
              <a:rPr lang="en-US" dirty="0" smtClean="0">
                <a:effectLst/>
              </a:rPr>
              <a:t>. However, some milk substitutes are fortified with vitamin D</a:t>
            </a:r>
            <a:r>
              <a:rPr lang="en-US" baseline="-25000" dirty="0" smtClean="0">
                <a:effectLst/>
              </a:rPr>
              <a:t>2</a:t>
            </a:r>
            <a:r>
              <a:rPr lang="en-US" dirty="0" smtClean="0">
                <a:effectLst/>
              </a:rPr>
              <a:t> Cereal labels did not specify the form of added vitamin D. Levels of vitamin D ranged from 40 </a:t>
            </a:r>
            <a:r>
              <a:rPr lang="en-US" dirty="0" smtClean="0">
                <a:effectLst/>
                <a:hlinkClick r:id="rId13"/>
              </a:rPr>
              <a:t>IU</a:t>
            </a:r>
            <a:r>
              <a:rPr lang="en-US" dirty="0" smtClean="0">
                <a:effectLst/>
              </a:rPr>
              <a:t> per regulatory serving for cereals and cheeses to 60 IU per regulatory serving for spreads and 100 IU per regulatory serving for fluid milk. Several food categories had within-category ranges of 40 to 100 IU of vitamin D per regulatory serving. Serum vitamin D and 25OHD have low penetrance into breast milk, together comprising 40 to 50 IU of </a:t>
            </a:r>
            <a:r>
              <a:rPr lang="en-US" dirty="0" err="1" smtClean="0">
                <a:effectLst/>
              </a:rPr>
              <a:t>antirachitic</a:t>
            </a:r>
            <a:r>
              <a:rPr lang="en-US" dirty="0" smtClean="0">
                <a:effectLst/>
              </a:rPr>
              <a:t> activity per liter, most of which is contributed by 25OHD (</a:t>
            </a:r>
            <a:r>
              <a:rPr lang="en-US" dirty="0" err="1" smtClean="0">
                <a:effectLst/>
                <a:hlinkClick r:id="rId3"/>
              </a:rPr>
              <a:t>Leerbeck</a:t>
            </a:r>
            <a:r>
              <a:rPr lang="en-US" dirty="0" smtClean="0">
                <a:effectLst/>
                <a:hlinkClick r:id="rId3"/>
              </a:rPr>
              <a:t> and </a:t>
            </a:r>
            <a:r>
              <a:rPr lang="en-US" dirty="0" err="1" smtClean="0">
                <a:effectLst/>
                <a:hlinkClick r:id="rId3"/>
              </a:rPr>
              <a:t>Sondergaard</a:t>
            </a:r>
            <a:r>
              <a:rPr lang="en-US" dirty="0" smtClean="0">
                <a:effectLst/>
                <a:hlinkClick r:id="rId3"/>
              </a:rPr>
              <a:t>, 1980</a:t>
            </a:r>
            <a:r>
              <a:rPr lang="en-US" dirty="0" smtClean="0">
                <a:effectLst/>
              </a:rPr>
              <a:t>; </a:t>
            </a:r>
            <a:r>
              <a:rPr lang="en-US" dirty="0" smtClean="0">
                <a:effectLst/>
                <a:hlinkClick r:id="rId3"/>
              </a:rPr>
              <a:t>Hollis et al., 1981</a:t>
            </a:r>
            <a:r>
              <a:rPr lang="en-US" dirty="0" smtClean="0">
                <a:effectLst/>
              </a:rPr>
              <a:t>; </a:t>
            </a:r>
            <a:r>
              <a:rPr lang="en-US" dirty="0" smtClean="0">
                <a:effectLst/>
                <a:hlinkClick r:id="rId3"/>
              </a:rPr>
              <a:t>Reeve et al., 1982</a:t>
            </a:r>
            <a:r>
              <a:rPr lang="en-US" dirty="0" smtClean="0">
                <a:effectLst/>
              </a:rPr>
              <a:t>; </a:t>
            </a:r>
            <a:r>
              <a:rPr lang="en-US" dirty="0" err="1" smtClean="0">
                <a:effectLst/>
                <a:hlinkClick r:id="rId3"/>
              </a:rPr>
              <a:t>Specker</a:t>
            </a:r>
            <a:r>
              <a:rPr lang="en-US" dirty="0" smtClean="0">
                <a:effectLst/>
                <a:hlinkClick r:id="rId3"/>
              </a:rPr>
              <a:t> et al., 1985</a:t>
            </a:r>
            <a:r>
              <a:rPr lang="en-US" dirty="0" smtClean="0">
                <a:effectLst/>
              </a:rPr>
              <a:t>). Data from the </a:t>
            </a:r>
            <a:r>
              <a:rPr lang="en-US" dirty="0" smtClean="0">
                <a:effectLst/>
                <a:hlinkClick r:id="rId15"/>
              </a:rPr>
              <a:t>USDA</a:t>
            </a:r>
            <a:r>
              <a:rPr lang="en-US" dirty="0" smtClean="0">
                <a:effectLst/>
              </a:rPr>
              <a:t> report the vitamin D content of human milk to be 4.3 IU/100 kcal.</a:t>
            </a:r>
            <a:r>
              <a:rPr lang="en-US" baseline="30000" dirty="0" smtClean="0">
                <a:effectLst/>
                <a:hlinkClick r:id="rId3"/>
              </a:rPr>
              <a:t>2</a:t>
            </a:r>
            <a:r>
              <a:rPr lang="en-US" dirty="0" smtClean="0">
                <a:effectLst/>
              </a:rPr>
              <a:t> However, the vitamin D biological activity may be higher than the analyzed values, because human milk contains small amounts of 25OHD in addition to vitamin D</a:t>
            </a:r>
            <a:r>
              <a:rPr lang="en-US" baseline="-25000" dirty="0" smtClean="0">
                <a:effectLst/>
              </a:rPr>
              <a:t>3</a:t>
            </a:r>
            <a:r>
              <a:rPr lang="en-US" dirty="0" smtClean="0">
                <a:effectLst/>
              </a:rPr>
              <a:t> (</a:t>
            </a:r>
            <a:r>
              <a:rPr lang="en-US" dirty="0" smtClean="0">
                <a:effectLst/>
                <a:hlinkClick r:id="rId3"/>
              </a:rPr>
              <a:t>Reeve et al., 1982</a:t>
            </a:r>
            <a:r>
              <a:rPr lang="en-US" dirty="0" smtClean="0">
                <a:effectLst/>
              </a:rPr>
              <a:t>); further, the biological activity of 25OHD is approximately 50 percent higher than that of vitamin D (</a:t>
            </a:r>
            <a:r>
              <a:rPr lang="en-US" dirty="0" smtClean="0">
                <a:effectLst/>
                <a:hlinkClick r:id="rId3"/>
              </a:rPr>
              <a:t>Blunt et al., 1968</a:t>
            </a:r>
            <a:r>
              <a:rPr lang="en-US" dirty="0" smtClean="0">
                <a:effectLst/>
              </a:rPr>
              <a:t>).</a:t>
            </a:r>
          </a:p>
          <a:p>
            <a:r>
              <a:rPr lang="en-US" dirty="0" smtClean="0">
                <a:effectLst/>
              </a:rPr>
              <a:t>The FDA has established that infant formula must contain 40 to 100 </a:t>
            </a:r>
            <a:r>
              <a:rPr lang="en-US" dirty="0" smtClean="0">
                <a:effectLst/>
                <a:hlinkClick r:id="rId13"/>
              </a:rPr>
              <a:t>IU</a:t>
            </a:r>
            <a:r>
              <a:rPr lang="en-US" dirty="0" smtClean="0">
                <a:effectLst/>
              </a:rPr>
              <a:t> of vitamin D per 100 kcal.</a:t>
            </a:r>
            <a:r>
              <a:rPr lang="en-US" baseline="30000" dirty="0" smtClean="0">
                <a:effectLst/>
                <a:hlinkClick r:id="rId3"/>
              </a:rPr>
              <a:t>3</a:t>
            </a:r>
            <a:r>
              <a:rPr lang="en-US" dirty="0" smtClean="0">
                <a:effectLst/>
              </a:rPr>
              <a:t> Commercial infant formulas contain approximately 60 IU of vitamin D per 100 kcal, as estimated by the </a:t>
            </a:r>
            <a:r>
              <a:rPr lang="en-US" dirty="0" smtClean="0">
                <a:effectLst/>
                <a:hlinkClick r:id="rId15"/>
              </a:rPr>
              <a:t>USDA</a:t>
            </a:r>
            <a:r>
              <a:rPr lang="en-US" dirty="0" smtClean="0">
                <a:effectLst/>
              </a:rPr>
              <a:t> food composition database,</a:t>
            </a:r>
            <a:r>
              <a:rPr lang="en-US" baseline="30000" dirty="0" smtClean="0">
                <a:effectLst/>
                <a:hlinkClick r:id="rId3"/>
              </a:rPr>
              <a:t>4</a:t>
            </a:r>
            <a:r>
              <a:rPr lang="en-US" dirty="0" smtClean="0">
                <a:effectLst/>
              </a:rPr>
              <a:t> and </a:t>
            </a:r>
            <a:r>
              <a:rPr lang="en-US" dirty="0" err="1" smtClean="0">
                <a:effectLst/>
                <a:hlinkClick r:id="rId3"/>
              </a:rPr>
              <a:t>Yetley</a:t>
            </a:r>
            <a:r>
              <a:rPr lang="en-US" dirty="0" smtClean="0">
                <a:effectLst/>
                <a:hlinkClick r:id="rId3"/>
              </a:rPr>
              <a:t> (2008)</a:t>
            </a:r>
            <a:r>
              <a:rPr lang="en-US" dirty="0" smtClean="0">
                <a:effectLst/>
              </a:rPr>
              <a:t> reported that commercial milk-based infant formulas collected between 2003 and 2006 contained 87 to 184 percent of label declarations. In Canada, infant formula is required by regulation to contain between 40 and 80 IU of vitamin D per 100 kcal.</a:t>
            </a:r>
          </a:p>
          <a:p>
            <a:r>
              <a:rPr lang="en-US" dirty="0" smtClean="0">
                <a:effectLst/>
              </a:rPr>
              <a:t>In recent years, dietary supplements containing vitamin D have become more common and have been more frequently consumed. The form of vitamin D used in supplement products can be either vitamin D</a:t>
            </a:r>
            <a:r>
              <a:rPr lang="en-US" baseline="-25000" dirty="0" smtClean="0">
                <a:effectLst/>
              </a:rPr>
              <a:t>2</a:t>
            </a:r>
            <a:r>
              <a:rPr lang="en-US" dirty="0" smtClean="0">
                <a:effectLst/>
              </a:rPr>
              <a:t> or vitamin D</a:t>
            </a:r>
            <a:r>
              <a:rPr lang="en-US" baseline="-25000" dirty="0" smtClean="0">
                <a:effectLst/>
              </a:rPr>
              <a:t>3</a:t>
            </a:r>
            <a:r>
              <a:rPr lang="en-US" dirty="0" smtClean="0">
                <a:effectLst/>
              </a:rPr>
              <a:t>. It would appear from informal observations of the market place that manufacturers are increasingly switching from vitamin D</a:t>
            </a:r>
            <a:r>
              <a:rPr lang="en-US" baseline="-25000" dirty="0" smtClean="0">
                <a:effectLst/>
              </a:rPr>
              <a:t>2</a:t>
            </a:r>
            <a:r>
              <a:rPr lang="en-US" dirty="0" smtClean="0">
                <a:effectLst/>
              </a:rPr>
              <a:t> to vitamin D</a:t>
            </a:r>
            <a:r>
              <a:rPr lang="en-US" baseline="-25000" dirty="0" smtClean="0">
                <a:effectLst/>
              </a:rPr>
              <a:t>3</a:t>
            </a:r>
            <a:r>
              <a:rPr lang="en-US" dirty="0" smtClean="0">
                <a:effectLst/>
              </a:rPr>
              <a:t>, and some are increasing the vitamin D content of their products. Traditionally, many marketed dietary supplements have contained 400 </a:t>
            </a:r>
            <a:r>
              <a:rPr lang="en-US" dirty="0" smtClean="0">
                <a:effectLst/>
                <a:hlinkClick r:id="rId13"/>
              </a:rPr>
              <a:t>IU</a:t>
            </a:r>
            <a:r>
              <a:rPr lang="en-US" dirty="0" smtClean="0">
                <a:effectLst/>
              </a:rPr>
              <a:t> per daily dose, but levels in supplements have been increasing. In the United States, vitamin D can now be found in multi-vitamin/multi-mineral formulations as well as a single supplement in a range of dosage levels, including 1,000 to 5,000 IU of vitamin D</a:t>
            </a:r>
            <a:r>
              <a:rPr lang="en-US" baseline="-25000" dirty="0" smtClean="0">
                <a:effectLst/>
              </a:rPr>
              <a:t>3</a:t>
            </a:r>
            <a:r>
              <a:rPr lang="en-US" dirty="0" smtClean="0">
                <a:effectLst/>
              </a:rPr>
              <a:t> per dose and even up to 50,000 IU of vitamin D</a:t>
            </a:r>
            <a:r>
              <a:rPr lang="en-US" baseline="-25000" dirty="0" smtClean="0">
                <a:effectLst/>
              </a:rPr>
              <a:t>2</a:t>
            </a:r>
            <a:r>
              <a:rPr lang="en-US" dirty="0" smtClean="0">
                <a:effectLst/>
              </a:rPr>
              <a:t> per dose. In Canada, dosage levels of vitamin D above 1,000 IU are obtainable only with a prescription.</a:t>
            </a:r>
          </a:p>
          <a:p>
            <a:r>
              <a:rPr lang="en-US" dirty="0" smtClean="0">
                <a:effectLst/>
              </a:rPr>
              <a:t>Information about current national survey estimates of the intake of vitamin D from foods and supplements can be found in </a:t>
            </a:r>
            <a:r>
              <a:rPr lang="en-US" dirty="0" smtClean="0">
                <a:effectLst/>
                <a:hlinkClick r:id="rId16"/>
              </a:rPr>
              <a:t>Chapter 7</a:t>
            </a:r>
            <a:r>
              <a:rPr lang="en-US" dirty="0" smtClean="0">
                <a:effectLst/>
              </a:rPr>
              <a:t>.</a:t>
            </a:r>
          </a:p>
          <a:p>
            <a:r>
              <a:rPr lang="en-US" b="1" dirty="0" smtClean="0"/>
              <a:t>Synthesis in the Skin</a:t>
            </a:r>
          </a:p>
          <a:p>
            <a:r>
              <a:rPr lang="en-US" dirty="0" smtClean="0">
                <a:effectLst/>
                <a:hlinkClick r:id="rId17"/>
              </a:rPr>
              <a:t>Vitamin D</a:t>
            </a:r>
            <a:r>
              <a:rPr lang="en-US" baseline="-25000" dirty="0" smtClean="0">
                <a:effectLst/>
                <a:hlinkClick r:id="rId17"/>
              </a:rPr>
              <a:t>3</a:t>
            </a:r>
            <a:r>
              <a:rPr lang="en-US" dirty="0" smtClean="0">
                <a:effectLst/>
              </a:rPr>
              <a:t> is synthesized in human skin from 7-dehydrocholesterol following exposure to ultraviolet B (</a:t>
            </a:r>
            <a:r>
              <a:rPr lang="en-US" dirty="0" smtClean="0">
                <a:effectLst/>
                <a:hlinkClick r:id="rId18"/>
              </a:rPr>
              <a:t>UVB</a:t>
            </a:r>
            <a:r>
              <a:rPr lang="en-US" dirty="0" smtClean="0">
                <a:effectLst/>
              </a:rPr>
              <a:t>) radiation with wavelength 290 to 320 nm.</a:t>
            </a:r>
            <a:r>
              <a:rPr lang="en-US" baseline="30000" dirty="0" smtClean="0">
                <a:effectLst/>
                <a:hlinkClick r:id="rId3"/>
              </a:rPr>
              <a:t>5</a:t>
            </a:r>
            <a:r>
              <a:rPr lang="en-US" dirty="0" smtClean="0">
                <a:effectLst/>
              </a:rPr>
              <a:t> The process of UVB-mediated conversion of 7-dehydrocholesterol to the </a:t>
            </a:r>
            <a:r>
              <a:rPr lang="en-US" dirty="0" err="1" smtClean="0">
                <a:effectLst/>
              </a:rPr>
              <a:t>previtamin</a:t>
            </a:r>
            <a:r>
              <a:rPr lang="en-US" dirty="0" smtClean="0">
                <a:effectLst/>
              </a:rPr>
              <a:t> D</a:t>
            </a:r>
            <a:r>
              <a:rPr lang="en-US" baseline="-25000" dirty="0" smtClean="0">
                <a:effectLst/>
              </a:rPr>
              <a:t>3</a:t>
            </a:r>
            <a:r>
              <a:rPr lang="en-US" dirty="0" smtClean="0">
                <a:effectLst/>
              </a:rPr>
              <a:t> form and subsequent thermal isomerization to vitamin D</a:t>
            </a:r>
            <a:r>
              <a:rPr lang="en-US" baseline="-25000" dirty="0" smtClean="0">
                <a:effectLst/>
              </a:rPr>
              <a:t>3</a:t>
            </a:r>
            <a:r>
              <a:rPr lang="en-US" dirty="0" smtClean="0">
                <a:effectLst/>
              </a:rPr>
              <a:t> occurring in the epidermis is illustrated in </a:t>
            </a:r>
            <a:r>
              <a:rPr lang="en-US" dirty="0" smtClean="0">
                <a:effectLst/>
                <a:hlinkClick r:id="rId19"/>
              </a:rPr>
              <a:t>Figure 3-2</a:t>
            </a:r>
            <a:r>
              <a:rPr lang="en-US" dirty="0" smtClean="0">
                <a:effectLst/>
              </a:rPr>
              <a:t>.</a:t>
            </a:r>
          </a:p>
          <a:p>
            <a:r>
              <a:rPr lang="en-US" b="1" dirty="0" smtClean="0">
                <a:hlinkClick r:id="rId19"/>
              </a:rPr>
              <a:t>FIGURE 3-2</a:t>
            </a:r>
            <a:endParaRPr lang="en-US" b="1" dirty="0" smtClean="0"/>
          </a:p>
          <a:p>
            <a:r>
              <a:rPr lang="en-US" dirty="0" smtClean="0">
                <a:effectLst/>
              </a:rPr>
              <a:t>Photochemical events that lead to the production and regulation of vitamin D</a:t>
            </a:r>
            <a:r>
              <a:rPr lang="en-US" baseline="-25000" dirty="0" smtClean="0">
                <a:effectLst/>
              </a:rPr>
              <a:t>3</a:t>
            </a:r>
            <a:r>
              <a:rPr lang="en-US" dirty="0" smtClean="0">
                <a:effectLst/>
              </a:rPr>
              <a:t> (cholecalciferol) in the skin. NOTE: DBP = vitamin D binding protein. SOURCE: </a:t>
            </a:r>
            <a:r>
              <a:rPr lang="en-US" dirty="0" err="1" smtClean="0">
                <a:effectLst/>
              </a:rPr>
              <a:t>Holick</a:t>
            </a:r>
            <a:r>
              <a:rPr lang="en-US" dirty="0" smtClean="0">
                <a:effectLst/>
              </a:rPr>
              <a:t> (1994). Reprinted with permission from the </a:t>
            </a:r>
            <a:r>
              <a:rPr lang="en-US" i="1" dirty="0" smtClean="0">
                <a:effectLst/>
              </a:rPr>
              <a:t>American Journal of Clinical Nutrition</a:t>
            </a:r>
            <a:r>
              <a:rPr lang="en-US" dirty="0" smtClean="0">
                <a:effectLst/>
              </a:rPr>
              <a:t> (1994, </a:t>
            </a:r>
            <a:r>
              <a:rPr lang="en-US" dirty="0" smtClean="0">
                <a:effectLst/>
                <a:hlinkClick r:id="rId19"/>
              </a:rPr>
              <a:t>(more...)</a:t>
            </a:r>
            <a:endParaRPr lang="en-US" dirty="0" smtClean="0">
              <a:effectLst/>
            </a:endParaRPr>
          </a:p>
          <a:p>
            <a:r>
              <a:rPr lang="en-US" dirty="0" smtClean="0">
                <a:effectLst/>
              </a:rPr>
              <a:t>The production of vitamin D</a:t>
            </a:r>
            <a:r>
              <a:rPr lang="en-US" baseline="-25000" dirty="0" smtClean="0">
                <a:effectLst/>
              </a:rPr>
              <a:t>3</a:t>
            </a:r>
            <a:r>
              <a:rPr lang="en-US" dirty="0" smtClean="0">
                <a:effectLst/>
              </a:rPr>
              <a:t> in skin is a function of the amount of </a:t>
            </a:r>
            <a:r>
              <a:rPr lang="en-US" dirty="0" smtClean="0">
                <a:effectLst/>
                <a:hlinkClick r:id="rId18"/>
              </a:rPr>
              <a:t>UVB</a:t>
            </a:r>
            <a:r>
              <a:rPr lang="en-US" dirty="0" smtClean="0">
                <a:effectLst/>
              </a:rPr>
              <a:t> radiation reaching the dermis as well as the availability of 7-dehydrocholesterol (</a:t>
            </a:r>
            <a:r>
              <a:rPr lang="en-US" dirty="0" err="1" smtClean="0">
                <a:effectLst/>
                <a:hlinkClick r:id="rId3"/>
              </a:rPr>
              <a:t>Holick</a:t>
            </a:r>
            <a:r>
              <a:rPr lang="en-US" dirty="0" smtClean="0">
                <a:effectLst/>
                <a:hlinkClick r:id="rId3"/>
              </a:rPr>
              <a:t>, 1995</a:t>
            </a:r>
            <a:r>
              <a:rPr lang="en-US" dirty="0" smtClean="0">
                <a:effectLst/>
              </a:rPr>
              <a:t>). As such, the level of synthesis is influenced by a number of factors, as described below in the section entitled “Measures Associated with </a:t>
            </a:r>
            <a:r>
              <a:rPr lang="en-US" dirty="0" smtClean="0">
                <a:effectLst/>
                <a:hlinkClick r:id="rId5"/>
              </a:rPr>
              <a:t>Vitamin D</a:t>
            </a:r>
            <a:r>
              <a:rPr lang="en-US" dirty="0" smtClean="0">
                <a:effectLst/>
              </a:rPr>
              <a:t>: Serum 25OHD,” including season of the year, skin pigmentation, latitude, use of sunscreen, clothing, and amount of skin exposed. Age is also a factor, in that synthesis of vitamin D declines with increasing age, due in part to a fall in 7-dehydrocholesterol levels and due in part to alterations in skin morphology (</a:t>
            </a:r>
            <a:r>
              <a:rPr lang="en-US" dirty="0" err="1" smtClean="0">
                <a:effectLst/>
                <a:hlinkClick r:id="rId3"/>
              </a:rPr>
              <a:t>MacLaughlin</a:t>
            </a:r>
            <a:r>
              <a:rPr lang="en-US" dirty="0" smtClean="0">
                <a:effectLst/>
                <a:hlinkClick r:id="rId3"/>
              </a:rPr>
              <a:t> and </a:t>
            </a:r>
            <a:r>
              <a:rPr lang="en-US" dirty="0" err="1" smtClean="0">
                <a:effectLst/>
                <a:hlinkClick r:id="rId3"/>
              </a:rPr>
              <a:t>Holick</a:t>
            </a:r>
            <a:r>
              <a:rPr lang="en-US" dirty="0" smtClean="0">
                <a:effectLst/>
                <a:hlinkClick r:id="rId3"/>
              </a:rPr>
              <a:t>, 1985</a:t>
            </a:r>
            <a:r>
              <a:rPr lang="en-US" dirty="0" smtClean="0">
                <a:effectLst/>
              </a:rPr>
              <a:t>).</a:t>
            </a:r>
          </a:p>
          <a:p>
            <a:r>
              <a:rPr lang="en-US" dirty="0" smtClean="0">
                <a:effectLst/>
              </a:rPr>
              <a:t>Toxic levels of vitamin D do not occur from prolonged sun exposure. Thermal activation of </a:t>
            </a:r>
            <a:r>
              <a:rPr lang="en-US" dirty="0" err="1" smtClean="0">
                <a:effectLst/>
              </a:rPr>
              <a:t>previtamin</a:t>
            </a:r>
            <a:r>
              <a:rPr lang="en-US" dirty="0" smtClean="0">
                <a:effectLst/>
              </a:rPr>
              <a:t> D</a:t>
            </a:r>
            <a:r>
              <a:rPr lang="en-US" baseline="-25000" dirty="0" smtClean="0">
                <a:effectLst/>
              </a:rPr>
              <a:t>3</a:t>
            </a:r>
            <a:r>
              <a:rPr lang="en-US" dirty="0" smtClean="0">
                <a:effectLst/>
              </a:rPr>
              <a:t> in the skin gives rise to multiple non–vitamin D forms, such as </a:t>
            </a:r>
            <a:r>
              <a:rPr lang="en-US" dirty="0" err="1" smtClean="0">
                <a:effectLst/>
              </a:rPr>
              <a:t>lumisterol</a:t>
            </a:r>
            <a:r>
              <a:rPr lang="en-US" dirty="0" smtClean="0">
                <a:effectLst/>
              </a:rPr>
              <a:t>, </a:t>
            </a:r>
            <a:r>
              <a:rPr lang="en-US" dirty="0" err="1" smtClean="0">
                <a:effectLst/>
              </a:rPr>
              <a:t>tachysterol</a:t>
            </a:r>
            <a:r>
              <a:rPr lang="en-US" dirty="0" smtClean="0">
                <a:effectLst/>
              </a:rPr>
              <a:t> and others (</a:t>
            </a:r>
            <a:r>
              <a:rPr lang="en-US" dirty="0" err="1" smtClean="0">
                <a:effectLst/>
                <a:hlinkClick r:id="rId3"/>
              </a:rPr>
              <a:t>Holick</a:t>
            </a:r>
            <a:r>
              <a:rPr lang="en-US" dirty="0" smtClean="0">
                <a:effectLst/>
                <a:hlinkClick r:id="rId3"/>
              </a:rPr>
              <a:t> et al., 1981</a:t>
            </a:r>
            <a:r>
              <a:rPr lang="en-US" dirty="0" smtClean="0">
                <a:effectLst/>
              </a:rPr>
              <a:t>; </a:t>
            </a:r>
            <a:r>
              <a:rPr lang="en-US" dirty="0" smtClean="0">
                <a:effectLst/>
                <a:hlinkClick r:id="rId3"/>
              </a:rPr>
              <a:t>Webb et al., 1989</a:t>
            </a:r>
            <a:r>
              <a:rPr lang="en-US" dirty="0" smtClean="0">
                <a:effectLst/>
              </a:rPr>
              <a:t>), as illustrated in </a:t>
            </a:r>
            <a:r>
              <a:rPr lang="en-US" dirty="0" smtClean="0">
                <a:effectLst/>
                <a:hlinkClick r:id="rId19"/>
              </a:rPr>
              <a:t>Figure 3-2</a:t>
            </a:r>
            <a:r>
              <a:rPr lang="en-US" dirty="0" smtClean="0">
                <a:effectLst/>
              </a:rPr>
              <a:t>; this limits the formation of vitamin D</a:t>
            </a:r>
            <a:r>
              <a:rPr lang="en-US" baseline="-25000" dirty="0" smtClean="0">
                <a:effectLst/>
              </a:rPr>
              <a:t>3</a:t>
            </a:r>
            <a:r>
              <a:rPr lang="en-US" dirty="0" smtClean="0">
                <a:effectLst/>
              </a:rPr>
              <a:t> itself. </a:t>
            </a:r>
            <a:r>
              <a:rPr lang="en-US" dirty="0" smtClean="0">
                <a:effectLst/>
                <a:hlinkClick r:id="rId17"/>
              </a:rPr>
              <a:t>Vitamin D</a:t>
            </a:r>
            <a:r>
              <a:rPr lang="en-US" baseline="-25000" dirty="0" smtClean="0">
                <a:effectLst/>
                <a:hlinkClick r:id="rId17"/>
              </a:rPr>
              <a:t>3</a:t>
            </a:r>
            <a:r>
              <a:rPr lang="en-US" dirty="0" smtClean="0">
                <a:effectLst/>
              </a:rPr>
              <a:t> can also be converted to </a:t>
            </a:r>
            <a:r>
              <a:rPr lang="en-US" dirty="0" err="1" smtClean="0">
                <a:effectLst/>
              </a:rPr>
              <a:t>nonactive</a:t>
            </a:r>
            <a:r>
              <a:rPr lang="en-US" dirty="0" smtClean="0">
                <a:effectLst/>
              </a:rPr>
              <a:t> forms.</a:t>
            </a:r>
          </a:p>
          <a:p>
            <a:r>
              <a:rPr lang="en-US" dirty="0" smtClean="0">
                <a:effectLst/>
              </a:rPr>
              <a:t>The absolute percentage of circulating 25OHD that arises from cutaneous synthesis versus oral intake of vitamin D in the free-living North American population cannot be clearly specified. Individuals living at Earth's poles during winter months and submariner crew members with very limited or no measurable </a:t>
            </a:r>
            <a:r>
              <a:rPr lang="en-US" dirty="0" smtClean="0">
                <a:effectLst/>
                <a:hlinkClick r:id="rId18"/>
              </a:rPr>
              <a:t>UVB</a:t>
            </a:r>
            <a:r>
              <a:rPr lang="en-US" dirty="0" smtClean="0">
                <a:effectLst/>
              </a:rPr>
              <a:t> exposure have detectable levels of 25OHD in blood, arising from dietary sources and likely from previously synthesized and stored vitamin D. This topic is further explored in the section below that focuses on serum 25OHD.</a:t>
            </a:r>
          </a:p>
          <a:p>
            <a:r>
              <a:rPr lang="en-US" dirty="0" smtClean="0">
                <a:hlinkClick r:id="rId3" tooltip="Go to other sections in this page"/>
              </a:rPr>
              <a:t>Go to:</a:t>
            </a:r>
            <a:endParaRPr lang="en-US" dirty="0" smtClean="0"/>
          </a:p>
          <a:p>
            <a:r>
              <a:rPr lang="en-US" b="1" dirty="0" smtClean="0"/>
              <a:t>METABOLISM OF VITAMIN D</a:t>
            </a:r>
          </a:p>
          <a:p>
            <a:r>
              <a:rPr lang="en-US" b="1" dirty="0" smtClean="0"/>
              <a:t>Absorption</a:t>
            </a:r>
          </a:p>
          <a:p>
            <a:r>
              <a:rPr lang="en-US" dirty="0" smtClean="0">
                <a:effectLst/>
              </a:rPr>
              <a:t>Owing to its fat-soluble nature, dietary vitamin D (either D</a:t>
            </a:r>
            <a:r>
              <a:rPr lang="en-US" baseline="-25000" dirty="0" smtClean="0">
                <a:effectLst/>
              </a:rPr>
              <a:t>2</a:t>
            </a:r>
            <a:r>
              <a:rPr lang="en-US" dirty="0" smtClean="0">
                <a:effectLst/>
              </a:rPr>
              <a:t> or D</a:t>
            </a:r>
            <a:r>
              <a:rPr lang="en-US" baseline="-25000" dirty="0" smtClean="0">
                <a:effectLst/>
              </a:rPr>
              <a:t>3</a:t>
            </a:r>
            <a:r>
              <a:rPr lang="en-US" dirty="0" smtClean="0">
                <a:effectLst/>
              </a:rPr>
              <a:t>) is absorbed with other dietary fats in the small intestine (</a:t>
            </a:r>
            <a:r>
              <a:rPr lang="en-US" dirty="0" smtClean="0">
                <a:effectLst/>
                <a:hlinkClick r:id="rId3"/>
              </a:rPr>
              <a:t>Haddad et al., 1993</a:t>
            </a:r>
            <a:r>
              <a:rPr lang="en-US" dirty="0" smtClean="0">
                <a:effectLst/>
              </a:rPr>
              <a:t>; </a:t>
            </a:r>
            <a:r>
              <a:rPr lang="en-US" dirty="0" err="1" smtClean="0">
                <a:effectLst/>
                <a:hlinkClick r:id="rId3"/>
              </a:rPr>
              <a:t>Holick</a:t>
            </a:r>
            <a:r>
              <a:rPr lang="en-US" dirty="0" smtClean="0">
                <a:effectLst/>
                <a:hlinkClick r:id="rId3"/>
              </a:rPr>
              <a:t>, 1995</a:t>
            </a:r>
            <a:r>
              <a:rPr lang="en-US" dirty="0" smtClean="0">
                <a:effectLst/>
              </a:rPr>
              <a:t>). The efficient absorption of vitamin D is dependent upon the presence of fat in the lumen, which triggers the release of bile acids and pancreatic lipase (</a:t>
            </a:r>
            <a:r>
              <a:rPr lang="en-US" dirty="0" smtClean="0">
                <a:effectLst/>
                <a:hlinkClick r:id="rId3"/>
              </a:rPr>
              <a:t>Weber, 1981</a:t>
            </a:r>
            <a:r>
              <a:rPr lang="en-US" dirty="0" smtClean="0">
                <a:effectLst/>
              </a:rPr>
              <a:t>, </a:t>
            </a:r>
            <a:r>
              <a:rPr lang="en-US" dirty="0" smtClean="0">
                <a:effectLst/>
                <a:hlinkClick r:id="rId3"/>
              </a:rPr>
              <a:t>1983</a:t>
            </a:r>
            <a:r>
              <a:rPr lang="en-US" dirty="0" smtClean="0">
                <a:effectLst/>
              </a:rPr>
              <a:t>). In turn, bile acids initiate the emulsification of lipids, pancreatic lipase hydrolyzes the triglycerides into </a:t>
            </a:r>
            <a:r>
              <a:rPr lang="en-US" dirty="0" err="1" smtClean="0">
                <a:effectLst/>
              </a:rPr>
              <a:t>monoglycerides</a:t>
            </a:r>
            <a:r>
              <a:rPr lang="en-US" dirty="0" smtClean="0">
                <a:effectLst/>
              </a:rPr>
              <a:t> and free fatty acids, and bile acids support the formation of lipid-containing micelles, which diffuse into enterocytes. Early studies demonstrated that radiolabeled vitamin D</a:t>
            </a:r>
            <a:r>
              <a:rPr lang="en-US" baseline="-25000" dirty="0" smtClean="0">
                <a:effectLst/>
              </a:rPr>
              <a:t>3</a:t>
            </a:r>
            <a:r>
              <a:rPr lang="en-US" dirty="0" smtClean="0">
                <a:effectLst/>
              </a:rPr>
              <a:t> appeared almost exclusively in the lymphatics and in the chylomicron fraction of plasma; as well, subjects with impaired bile acid release or pancreatic insufficiency both demonstrated significantly reduced absorption of vitamin D (</a:t>
            </a:r>
            <a:r>
              <a:rPr lang="en-US" dirty="0" smtClean="0">
                <a:effectLst/>
                <a:hlinkClick r:id="rId3"/>
              </a:rPr>
              <a:t>Thompson et al., 1966</a:t>
            </a:r>
            <a:r>
              <a:rPr lang="en-US" dirty="0" smtClean="0">
                <a:effectLst/>
              </a:rPr>
              <a:t>; </a:t>
            </a:r>
            <a:r>
              <a:rPr lang="en-US" dirty="0" err="1" smtClean="0">
                <a:effectLst/>
                <a:hlinkClick r:id="rId3"/>
              </a:rPr>
              <a:t>Blomstrand</a:t>
            </a:r>
            <a:r>
              <a:rPr lang="en-US" dirty="0" smtClean="0">
                <a:effectLst/>
                <a:hlinkClick r:id="rId3"/>
              </a:rPr>
              <a:t> and </a:t>
            </a:r>
            <a:r>
              <a:rPr lang="en-US" dirty="0" err="1" smtClean="0">
                <a:effectLst/>
                <a:hlinkClick r:id="rId3"/>
              </a:rPr>
              <a:t>Forsgren</a:t>
            </a:r>
            <a:r>
              <a:rPr lang="en-US" dirty="0" smtClean="0">
                <a:effectLst/>
                <a:hlinkClick r:id="rId3"/>
              </a:rPr>
              <a:t>, 1967</a:t>
            </a:r>
            <a:r>
              <a:rPr lang="en-US" dirty="0" smtClean="0">
                <a:effectLst/>
              </a:rPr>
              <a:t>; </a:t>
            </a:r>
            <a:r>
              <a:rPr lang="en-US" dirty="0" err="1" smtClean="0">
                <a:effectLst/>
                <a:hlinkClick r:id="rId3"/>
              </a:rPr>
              <a:t>Compston</a:t>
            </a:r>
            <a:r>
              <a:rPr lang="en-US" dirty="0" smtClean="0">
                <a:effectLst/>
                <a:hlinkClick r:id="rId3"/>
              </a:rPr>
              <a:t> et al., 1981</a:t>
            </a:r>
            <a:r>
              <a:rPr lang="en-US" dirty="0" smtClean="0">
                <a:effectLst/>
              </a:rPr>
              <a:t>). Subsequently, other clinical and experimental animal studies confirmed that vitamin D is most efficiently absorbed when consumed with foods containing fat (</a:t>
            </a:r>
            <a:r>
              <a:rPr lang="en-US" dirty="0" smtClean="0">
                <a:effectLst/>
                <a:hlinkClick r:id="rId3"/>
              </a:rPr>
              <a:t>Weber, 1981</a:t>
            </a:r>
            <a:r>
              <a:rPr lang="en-US" dirty="0" smtClean="0">
                <a:effectLst/>
              </a:rPr>
              <a:t>; </a:t>
            </a:r>
            <a:r>
              <a:rPr lang="en-US" dirty="0" smtClean="0">
                <a:effectLst/>
                <a:hlinkClick r:id="rId3"/>
              </a:rPr>
              <a:t>Johnson et al., 2005</a:t>
            </a:r>
            <a:r>
              <a:rPr lang="en-US" dirty="0" smtClean="0">
                <a:effectLst/>
              </a:rPr>
              <a:t>; </a:t>
            </a:r>
            <a:r>
              <a:rPr lang="en-US" dirty="0" smtClean="0">
                <a:effectLst/>
                <a:hlinkClick r:id="rId3"/>
              </a:rPr>
              <a:t>Mulligan and Licata, 2010</a:t>
            </a:r>
            <a:r>
              <a:rPr lang="en-US" dirty="0" smtClean="0">
                <a:effectLst/>
              </a:rPr>
              <a:t>) and, conversely, that a weight-loss agent that blocks fat absorption also impairs the absorption of vitamin D (</a:t>
            </a:r>
            <a:r>
              <a:rPr lang="en-US" dirty="0" smtClean="0">
                <a:effectLst/>
                <a:hlinkClick r:id="rId3"/>
              </a:rPr>
              <a:t>James et al., 1997</a:t>
            </a:r>
            <a:r>
              <a:rPr lang="en-US" dirty="0" smtClean="0">
                <a:effectLst/>
              </a:rPr>
              <a:t>; </a:t>
            </a:r>
            <a:r>
              <a:rPr lang="en-US" dirty="0" smtClean="0">
                <a:effectLst/>
                <a:hlinkClick r:id="rId3"/>
              </a:rPr>
              <a:t>McDuffie et al., 2002</a:t>
            </a:r>
            <a:r>
              <a:rPr lang="en-US" dirty="0" smtClean="0">
                <a:effectLst/>
              </a:rPr>
              <a:t>). The optimal amount of fat required for maximal absorption of vitamin D has not been determined.</a:t>
            </a:r>
          </a:p>
          <a:p>
            <a:r>
              <a:rPr lang="en-US" dirty="0" smtClean="0">
                <a:effectLst/>
              </a:rPr>
              <a:t>Within the intestinal wall, vitamin D, cholesterol, triglycerides, lipoproteins, and other lipids are packaged together into chylomicrons. Importantly, while a fraction of newly absorbed intestinal vitamin D is also transported along with amino acids and carbohydrates into the portal system to reach the liver directly, the main pathway of vitamin D uptake is incorporation into chylomicrons that reach the systemic circulation via the lymphatics. </a:t>
            </a:r>
            <a:r>
              <a:rPr lang="en-US" dirty="0" smtClean="0">
                <a:effectLst/>
                <a:hlinkClick r:id="rId20"/>
              </a:rPr>
              <a:t>Chylomicron</a:t>
            </a:r>
            <a:r>
              <a:rPr lang="en-US" dirty="0" smtClean="0">
                <a:effectLst/>
              </a:rPr>
              <a:t> lipids are metabolized in peripheral tissues that express lipoprotein lipase, but particularly in adipose tissue and skeletal muscle, which are rich in this enzyme. During hydrolysis of the chylomicron triglycerides, a fraction of the vitamin D contained in the chylomicron can be taken up by these tissues. Uptake into adipose tissue and skeletal muscle accounts for the rapid postprandial disappearance of vitamin D from plasma and probably also explains why increased adiposity causes sequestering of vitamin D and is associated with lower 25OHD levels (</a:t>
            </a:r>
            <a:r>
              <a:rPr lang="en-US" dirty="0" smtClean="0">
                <a:effectLst/>
                <a:hlinkClick r:id="rId3"/>
              </a:rPr>
              <a:t>Jones, 2008</a:t>
            </a:r>
            <a:r>
              <a:rPr lang="en-US" dirty="0" smtClean="0">
                <a:effectLst/>
              </a:rPr>
              <a:t>). What remains of the original chylomicron after lipolysis is a chylomicron remnant, a cholesterol-enriched, triglyceride-depleted particle that still contains a fraction of its vitamin D content.</a:t>
            </a:r>
          </a:p>
          <a:p>
            <a:r>
              <a:rPr lang="en-US" b="1" dirty="0" smtClean="0"/>
              <a:t>Metabolism to the Active Hormonal Form</a:t>
            </a:r>
          </a:p>
          <a:p>
            <a:r>
              <a:rPr lang="en-US" dirty="0" smtClean="0">
                <a:effectLst/>
                <a:hlinkClick r:id="rId5"/>
              </a:rPr>
              <a:t>Vitamin D</a:t>
            </a:r>
            <a:r>
              <a:rPr lang="en-US" dirty="0" smtClean="0">
                <a:effectLst/>
              </a:rPr>
              <a:t>, regardless of origin, is an inactive prohormone and must first be metabolized to its hormonal form before it can function. Once vitamin D enters the circulation from the skin or from the lymph, it is cleared by the liver or storage tissues within a few hours. The processes that follow are illustrated in </a:t>
            </a:r>
            <a:r>
              <a:rPr lang="en-US" dirty="0" smtClean="0">
                <a:effectLst/>
                <a:hlinkClick r:id="rId21"/>
              </a:rPr>
              <a:t>Figure 3-3</a:t>
            </a:r>
            <a:r>
              <a:rPr lang="en-US" dirty="0" smtClean="0">
                <a:effectLst/>
              </a:rPr>
              <a:t>. Vitamin D is converted in the liver to 25OHD, a process carried out by a </a:t>
            </a:r>
            <a:r>
              <a:rPr lang="en-US" dirty="0" smtClean="0">
                <a:effectLst/>
                <a:hlinkClick r:id="rId22"/>
              </a:rPr>
              <a:t>CYP</a:t>
            </a:r>
            <a:r>
              <a:rPr lang="en-US" dirty="0" smtClean="0">
                <a:effectLst/>
              </a:rPr>
              <a:t> enzyme that has yet to be fully defined but is likely CYP2R1 (</a:t>
            </a:r>
            <a:r>
              <a:rPr lang="en-US" dirty="0" smtClean="0">
                <a:effectLst/>
                <a:hlinkClick r:id="rId3"/>
              </a:rPr>
              <a:t>Cheng et al., 2003</a:t>
            </a:r>
            <a:r>
              <a:rPr lang="en-US" dirty="0" smtClean="0">
                <a:effectLst/>
              </a:rPr>
              <a:t>). The crystal structure of CYP2R1 has been determined with vitamin D in the active site, and the enzyme has been shown to metabolize both vitamin D</a:t>
            </a:r>
            <a:r>
              <a:rPr lang="en-US" baseline="-25000" dirty="0" smtClean="0">
                <a:effectLst/>
              </a:rPr>
              <a:t>2</a:t>
            </a:r>
            <a:r>
              <a:rPr lang="en-US" dirty="0" smtClean="0">
                <a:effectLst/>
              </a:rPr>
              <a:t> and vitamin D</a:t>
            </a:r>
            <a:r>
              <a:rPr lang="en-US" baseline="-25000" dirty="0" smtClean="0">
                <a:effectLst/>
              </a:rPr>
              <a:t>3</a:t>
            </a:r>
            <a:r>
              <a:rPr lang="en-US" dirty="0" smtClean="0">
                <a:effectLst/>
              </a:rPr>
              <a:t> equally efficiently (</a:t>
            </a:r>
            <a:r>
              <a:rPr lang="en-US" dirty="0" err="1" smtClean="0">
                <a:effectLst/>
                <a:hlinkClick r:id="rId3"/>
              </a:rPr>
              <a:t>Strushkevich</a:t>
            </a:r>
            <a:r>
              <a:rPr lang="en-US" dirty="0" smtClean="0">
                <a:effectLst/>
                <a:hlinkClick r:id="rId3"/>
              </a:rPr>
              <a:t> et al., 2008</a:t>
            </a:r>
            <a:r>
              <a:rPr lang="en-US" dirty="0" smtClean="0">
                <a:effectLst/>
              </a:rPr>
              <a:t>). There is little, if any, feedback regulation of this enzyme. A large genome-wide association study of factors that might be determinants of the circulating 25OHD levels identified the human chromosomal 11p15 locus of CYP2R1 as a significant determinant, whereas the loci of the other enzymes purported to have 25-hydroxylase activity (e.g., CYP27A1 and CYP3A4) were not identified (</a:t>
            </a:r>
            <a:r>
              <a:rPr lang="en-US" dirty="0" smtClean="0">
                <a:effectLst/>
                <a:hlinkClick r:id="rId3"/>
              </a:rPr>
              <a:t>Wang et al., 2010</a:t>
            </a:r>
            <a:r>
              <a:rPr lang="en-US" dirty="0" smtClean="0">
                <a:effectLst/>
              </a:rPr>
              <a:t>). The other determinants of serum 25OHD besides CYP2R1 have been reported to be </a:t>
            </a:r>
            <a:r>
              <a:rPr lang="en-US" dirty="0" smtClean="0">
                <a:effectLst/>
                <a:hlinkClick r:id="rId8"/>
              </a:rPr>
              <a:t>DBP</a:t>
            </a:r>
            <a:r>
              <a:rPr lang="en-US" dirty="0" smtClean="0">
                <a:effectLst/>
              </a:rPr>
              <a:t> (also known as </a:t>
            </a:r>
            <a:r>
              <a:rPr lang="en-US" dirty="0" err="1" smtClean="0">
                <a:effectLst/>
              </a:rPr>
              <a:t>Gc</a:t>
            </a:r>
            <a:r>
              <a:rPr lang="en-US" dirty="0" smtClean="0">
                <a:effectLst/>
              </a:rPr>
              <a:t> protein), which has six common phenotypes (</a:t>
            </a:r>
            <a:r>
              <a:rPr lang="en-US" dirty="0" smtClean="0">
                <a:effectLst/>
                <a:hlinkClick r:id="rId3"/>
              </a:rPr>
              <a:t>Laing and Cooke, 2005</a:t>
            </a:r>
            <a:r>
              <a:rPr lang="en-US" dirty="0" smtClean="0">
                <a:effectLst/>
              </a:rPr>
              <a:t>) as well as 7-dehydrocholesterol reductase and CYP24A1. Increasing intake of vitamin D results in higher blood levels of 25OHD, although perhaps not in a linear manner (</a:t>
            </a:r>
            <a:r>
              <a:rPr lang="en-US" dirty="0" smtClean="0">
                <a:effectLst/>
                <a:hlinkClick r:id="rId3"/>
              </a:rPr>
              <a:t>Stamp et al., 1977</a:t>
            </a:r>
            <a:r>
              <a:rPr lang="en-US" dirty="0" smtClean="0">
                <a:effectLst/>
              </a:rPr>
              <a:t>; </a:t>
            </a:r>
            <a:r>
              <a:rPr lang="en-US" dirty="0" smtClean="0">
                <a:effectLst/>
                <a:hlinkClick r:id="rId3"/>
              </a:rPr>
              <a:t>Clements et al., 1987</a:t>
            </a:r>
            <a:r>
              <a:rPr lang="en-US" dirty="0" smtClean="0">
                <a:effectLst/>
              </a:rPr>
              <a:t>).</a:t>
            </a:r>
          </a:p>
          <a:p>
            <a:r>
              <a:rPr lang="en-US" b="1" dirty="0" smtClean="0">
                <a:hlinkClick r:id="rId21"/>
              </a:rPr>
              <a:t>FIGURE 3-3</a:t>
            </a:r>
            <a:endParaRPr lang="en-US" b="1" dirty="0" smtClean="0"/>
          </a:p>
          <a:p>
            <a:r>
              <a:rPr lang="en-US" dirty="0" smtClean="0">
                <a:effectLst/>
              </a:rPr>
              <a:t>The metabolism of vitamin D</a:t>
            </a:r>
            <a:r>
              <a:rPr lang="en-US" baseline="-25000" dirty="0" smtClean="0">
                <a:effectLst/>
              </a:rPr>
              <a:t>3</a:t>
            </a:r>
            <a:r>
              <a:rPr lang="en-US" dirty="0" smtClean="0">
                <a:effectLst/>
              </a:rPr>
              <a:t> from synthesis/intake to formation of metabolites. The process is the same for vitamin D</a:t>
            </a:r>
            <a:r>
              <a:rPr lang="en-US" baseline="-25000" dirty="0" smtClean="0">
                <a:effectLst/>
              </a:rPr>
              <a:t>2</a:t>
            </a:r>
            <a:r>
              <a:rPr lang="en-US" dirty="0" smtClean="0">
                <a:effectLst/>
              </a:rPr>
              <a:t> once it enters the circulation. NOTE: CYP = cytochrome P450 (a large and diverse group of enzymes).</a:t>
            </a:r>
          </a:p>
          <a:p>
            <a:r>
              <a:rPr lang="en-US" dirty="0" smtClean="0">
                <a:effectLst/>
              </a:rPr>
              <a:t>At this point, 25OHD bound to </a:t>
            </a:r>
            <a:r>
              <a:rPr lang="en-US" dirty="0" smtClean="0">
                <a:effectLst/>
                <a:hlinkClick r:id="rId8"/>
              </a:rPr>
              <a:t>DBP</a:t>
            </a:r>
            <a:r>
              <a:rPr lang="en-US" dirty="0" smtClean="0">
                <a:effectLst/>
              </a:rPr>
              <a:t> circulates in the blood stream and, when calcitriol is required due to a lack of calcium (or lack of phosphate), 25OHD is 1α-hydroxylated in the kidney to form calcitriol, the active form, by the 1α-hydroxylase enzyme (also known as CYP27B1) (</a:t>
            </a:r>
            <a:r>
              <a:rPr lang="en-US" dirty="0" smtClean="0">
                <a:effectLst/>
                <a:hlinkClick r:id="rId3"/>
              </a:rPr>
              <a:t>Tanaka and DeLuca, 1983</a:t>
            </a:r>
            <a:r>
              <a:rPr lang="en-US" dirty="0" smtClean="0">
                <a:effectLst/>
              </a:rPr>
              <a:t>). This metabolic step is very tightly regulated by blood calcium and phosphate levels through </a:t>
            </a:r>
            <a:r>
              <a:rPr lang="en-US" dirty="0" smtClean="0">
                <a:effectLst/>
                <a:hlinkClick r:id="rId9"/>
              </a:rPr>
              <a:t>PTH</a:t>
            </a:r>
            <a:r>
              <a:rPr lang="en-US" dirty="0" smtClean="0">
                <a:effectLst/>
              </a:rPr>
              <a:t> and the </a:t>
            </a:r>
            <a:r>
              <a:rPr lang="en-US" dirty="0" err="1" smtClean="0">
                <a:effectLst/>
              </a:rPr>
              <a:t>phosphaturic</a:t>
            </a:r>
            <a:r>
              <a:rPr lang="en-US" dirty="0" smtClean="0">
                <a:effectLst/>
              </a:rPr>
              <a:t> hormone, </a:t>
            </a:r>
            <a:r>
              <a:rPr lang="en-US" dirty="0" smtClean="0">
                <a:effectLst/>
                <a:hlinkClick r:id="rId10"/>
              </a:rPr>
              <a:t>FGF23</a:t>
            </a:r>
            <a:r>
              <a:rPr lang="en-US" dirty="0" smtClean="0">
                <a:effectLst/>
              </a:rPr>
              <a:t>, and constitutes the basis of the vitamin D endocrine system that is central to maintaining calcium and phosphate homeostasis (see discussion below on functions and physiological actions). FGF23 acts by reducing the expression of renal sodium–phosphate transporters and reducing serum calcitriol levels.</a:t>
            </a:r>
          </a:p>
          <a:p>
            <a:r>
              <a:rPr lang="en-US" dirty="0" smtClean="0">
                <a:effectLst/>
              </a:rPr>
              <a:t>Production of the CYP27B1 enzyme is stimulated by </a:t>
            </a:r>
            <a:r>
              <a:rPr lang="en-US" dirty="0" smtClean="0">
                <a:effectLst/>
                <a:hlinkClick r:id="rId9"/>
              </a:rPr>
              <a:t>PTH</a:t>
            </a:r>
            <a:r>
              <a:rPr lang="en-US" dirty="0" smtClean="0">
                <a:effectLst/>
              </a:rPr>
              <a:t>, which is secreted in response to a lack of calcium. It is also stimulated by the </a:t>
            </a:r>
            <a:r>
              <a:rPr lang="en-US" dirty="0" err="1" smtClean="0">
                <a:effectLst/>
              </a:rPr>
              <a:t>hypophosphatemic</a:t>
            </a:r>
            <a:r>
              <a:rPr lang="en-US" dirty="0" smtClean="0">
                <a:effectLst/>
              </a:rPr>
              <a:t> action of </a:t>
            </a:r>
            <a:r>
              <a:rPr lang="en-US" dirty="0" smtClean="0">
                <a:effectLst/>
                <a:hlinkClick r:id="rId10"/>
              </a:rPr>
              <a:t>FGF23</a:t>
            </a:r>
            <a:r>
              <a:rPr lang="en-US" dirty="0" smtClean="0">
                <a:effectLst/>
              </a:rPr>
              <a:t> on renal phosphate excretion, but to a lesser extent. When PTH is suppressed, or FGF23, produced by osteocytes, is stimulated, 1α-hydroxylation is markedly reduced (</a:t>
            </a:r>
            <a:r>
              <a:rPr lang="en-US" dirty="0" smtClean="0">
                <a:effectLst/>
                <a:hlinkClick r:id="rId3"/>
              </a:rPr>
              <a:t>Liu et al., 2007</a:t>
            </a:r>
            <a:r>
              <a:rPr lang="en-US" dirty="0" smtClean="0">
                <a:effectLst/>
              </a:rPr>
              <a:t>; </a:t>
            </a:r>
            <a:r>
              <a:rPr lang="en-US" dirty="0" smtClean="0">
                <a:effectLst/>
                <a:hlinkClick r:id="rId3"/>
              </a:rPr>
              <a:t>Quarles, 2008</a:t>
            </a:r>
            <a:r>
              <a:rPr lang="en-US" dirty="0" smtClean="0">
                <a:effectLst/>
              </a:rPr>
              <a:t>). Furthermore, calcitriol can act as a suppressor of CYP27B1, although the mechanism is not fully understood.</a:t>
            </a:r>
          </a:p>
          <a:p>
            <a:r>
              <a:rPr lang="en-US" dirty="0" smtClean="0">
                <a:effectLst/>
                <a:hlinkClick r:id="rId23"/>
              </a:rPr>
              <a:t>Calcitriol</a:t>
            </a:r>
            <a:r>
              <a:rPr lang="en-US" dirty="0" smtClean="0">
                <a:effectLst/>
              </a:rPr>
              <a:t> has its strongest metabolic activity in inducing its own destruction by stimulating the 24-hydroxylase enzyme (now known as CYP24A1; </a:t>
            </a:r>
            <a:r>
              <a:rPr lang="en-US" dirty="0" smtClean="0">
                <a:effectLst/>
                <a:hlinkClick r:id="rId4"/>
              </a:rPr>
              <a:t>Figure 3-1</a:t>
            </a:r>
            <a:r>
              <a:rPr lang="en-US" dirty="0" smtClean="0">
                <a:effectLst/>
              </a:rPr>
              <a:t>) (</a:t>
            </a:r>
            <a:r>
              <a:rPr lang="en-US" dirty="0" smtClean="0">
                <a:effectLst/>
                <a:hlinkClick r:id="rId3"/>
              </a:rPr>
              <a:t>Jones et al., 1998</a:t>
            </a:r>
            <a:r>
              <a:rPr lang="en-US" dirty="0" smtClean="0">
                <a:effectLst/>
              </a:rPr>
              <a:t>). The enzyme CYP24A1 is found in all target tissues and is induced in response to calcitriol interacting with the </a:t>
            </a:r>
            <a:r>
              <a:rPr lang="en-US" dirty="0" smtClean="0">
                <a:effectLst/>
                <a:hlinkClick r:id="rId11"/>
              </a:rPr>
              <a:t>VDR</a:t>
            </a:r>
            <a:r>
              <a:rPr lang="en-US" dirty="0" smtClean="0">
                <a:effectLst/>
              </a:rPr>
              <a:t>. CYP24A1 is largely responsible for the metabolic degradation of calcitriol and its precursor, 25OHD, and its deletion in the mouse results in 50 percent lethality at weaning and an inability to efficiently clear the active form of vitamin D (</a:t>
            </a:r>
            <a:r>
              <a:rPr lang="en-US" dirty="0" smtClean="0">
                <a:effectLst/>
                <a:hlinkClick r:id="rId3"/>
              </a:rPr>
              <a:t>Masuda et al., 2005</a:t>
            </a:r>
            <a:r>
              <a:rPr lang="en-US" dirty="0" smtClean="0">
                <a:effectLst/>
              </a:rPr>
              <a:t>). CYP24A1 carries out a series of reactions resulting ultimately in production of </a:t>
            </a:r>
            <a:r>
              <a:rPr lang="en-US" dirty="0" err="1" smtClean="0">
                <a:effectLst/>
              </a:rPr>
              <a:t>calcitroic</a:t>
            </a:r>
            <a:r>
              <a:rPr lang="en-US" dirty="0" smtClean="0">
                <a:effectLst/>
              </a:rPr>
              <a:t> acid from calcitriol and 1-desoxycalcitroic acid from 24,25(OH)</a:t>
            </a:r>
            <a:r>
              <a:rPr lang="en-US" baseline="-25000" dirty="0" smtClean="0">
                <a:effectLst/>
              </a:rPr>
              <a:t>2</a:t>
            </a:r>
            <a:r>
              <a:rPr lang="en-US" dirty="0" smtClean="0">
                <a:effectLst/>
              </a:rPr>
              <a:t>D, the major metabolite of 25OHD. These products are excreted through the bile into the feces (</a:t>
            </a:r>
            <a:r>
              <a:rPr lang="en-US" dirty="0" smtClean="0">
                <a:effectLst/>
                <a:hlinkClick r:id="rId3"/>
              </a:rPr>
              <a:t>Jones et al., 1998</a:t>
            </a:r>
            <a:r>
              <a:rPr lang="en-US" dirty="0" smtClean="0">
                <a:effectLst/>
              </a:rPr>
              <a:t>); very little is eliminated through the urine (</a:t>
            </a:r>
            <a:r>
              <a:rPr lang="en-US" dirty="0" smtClean="0">
                <a:effectLst/>
                <a:hlinkClick r:id="rId3"/>
              </a:rPr>
              <a:t>Kumar et al., 1976</a:t>
            </a:r>
            <a:r>
              <a:rPr lang="en-US" dirty="0" smtClean="0">
                <a:effectLst/>
              </a:rPr>
              <a:t>). The active forms of vitamin D</a:t>
            </a:r>
            <a:r>
              <a:rPr lang="en-US" baseline="-25000" dirty="0" smtClean="0">
                <a:effectLst/>
              </a:rPr>
              <a:t>2</a:t>
            </a:r>
            <a:r>
              <a:rPr lang="en-US" dirty="0" smtClean="0">
                <a:effectLst/>
              </a:rPr>
              <a:t> are also catabolized by CYP24A1 into a series of biliary metabolites, somewhat analogous to those of vitamin D</a:t>
            </a:r>
            <a:r>
              <a:rPr lang="en-US" baseline="-25000" dirty="0" smtClean="0">
                <a:effectLst/>
              </a:rPr>
              <a:t>3</a:t>
            </a:r>
            <a:r>
              <a:rPr lang="en-US" dirty="0" smtClean="0">
                <a:effectLst/>
              </a:rPr>
              <a:t>.</a:t>
            </a:r>
          </a:p>
          <a:p>
            <a:r>
              <a:rPr lang="en-US" dirty="0" smtClean="0">
                <a:effectLst/>
              </a:rPr>
              <a:t>As described above, all naturally occurring vitamin D compounds interact with </a:t>
            </a:r>
            <a:r>
              <a:rPr lang="en-US" dirty="0" smtClean="0">
                <a:effectLst/>
                <a:hlinkClick r:id="rId8"/>
              </a:rPr>
              <a:t>DBP</a:t>
            </a:r>
            <a:r>
              <a:rPr lang="en-US" dirty="0" smtClean="0">
                <a:effectLst/>
              </a:rPr>
              <a:t>. </a:t>
            </a:r>
            <a:r>
              <a:rPr lang="en-US" dirty="0" smtClean="0">
                <a:effectLst/>
                <a:hlinkClick r:id="rId23"/>
              </a:rPr>
              <a:t>Calcitriol</a:t>
            </a:r>
            <a:r>
              <a:rPr lang="en-US" dirty="0" smtClean="0">
                <a:effectLst/>
              </a:rPr>
              <a:t> and vitamin D have significantly lower affinity for this protein than does 25OHD. Whereas vitamin D has an average lifetime in the body of approximately 2 months, 25OHD has a lifetime of 15 days, and calcitriol has a lifetime measured in hours (</a:t>
            </a:r>
            <a:r>
              <a:rPr lang="en-US" dirty="0" smtClean="0">
                <a:effectLst/>
                <a:hlinkClick r:id="rId3"/>
              </a:rPr>
              <a:t>Jones et al., 1998</a:t>
            </a:r>
            <a:r>
              <a:rPr lang="en-US" dirty="0" smtClean="0">
                <a:effectLst/>
              </a:rPr>
              <a:t>). Aside from these key elements in vitamin D metabolism, more than 30 other metabolites have been found, including the 3-epi series of vitamin D compounds (</a:t>
            </a:r>
            <a:r>
              <a:rPr lang="en-US" dirty="0" smtClean="0">
                <a:effectLst/>
                <a:hlinkClick r:id="rId3"/>
              </a:rPr>
              <a:t>DeLuca and </a:t>
            </a:r>
            <a:r>
              <a:rPr lang="en-US" dirty="0" err="1" smtClean="0">
                <a:effectLst/>
                <a:hlinkClick r:id="rId3"/>
              </a:rPr>
              <a:t>Schnoes</a:t>
            </a:r>
            <a:r>
              <a:rPr lang="en-US" dirty="0" smtClean="0">
                <a:effectLst/>
                <a:hlinkClick r:id="rId3"/>
              </a:rPr>
              <a:t>, 1983</a:t>
            </a:r>
            <a:r>
              <a:rPr lang="en-US" dirty="0" smtClean="0">
                <a:effectLst/>
              </a:rPr>
              <a:t>; </a:t>
            </a:r>
            <a:r>
              <a:rPr lang="en-US" dirty="0" smtClean="0">
                <a:effectLst/>
                <a:hlinkClick r:id="rId3"/>
              </a:rPr>
              <a:t>Siu-Caldera et al., 1999</a:t>
            </a:r>
            <a:r>
              <a:rPr lang="en-US" dirty="0" smtClean="0">
                <a:effectLst/>
              </a:rPr>
              <a:t>). Their importance seems minimal and need not be discussed here.</a:t>
            </a:r>
          </a:p>
          <a:p>
            <a:r>
              <a:rPr lang="en-US" dirty="0" smtClean="0">
                <a:effectLst/>
              </a:rPr>
              <a:t>Although the route of catabolism between 1α,25(OH)</a:t>
            </a:r>
            <a:r>
              <a:rPr lang="en-US" baseline="-25000" dirty="0" smtClean="0">
                <a:effectLst/>
              </a:rPr>
              <a:t>2</a:t>
            </a:r>
            <a:r>
              <a:rPr lang="en-US" dirty="0" smtClean="0">
                <a:effectLst/>
              </a:rPr>
              <a:t>D</a:t>
            </a:r>
            <a:r>
              <a:rPr lang="en-US" baseline="-25000" dirty="0" smtClean="0">
                <a:effectLst/>
              </a:rPr>
              <a:t>2</a:t>
            </a:r>
            <a:r>
              <a:rPr lang="en-US" dirty="0" smtClean="0">
                <a:effectLst/>
              </a:rPr>
              <a:t> and 1α,25(OH)</a:t>
            </a:r>
            <a:r>
              <a:rPr lang="en-US" baseline="-25000" dirty="0" smtClean="0">
                <a:effectLst/>
              </a:rPr>
              <a:t>2</a:t>
            </a:r>
            <a:r>
              <a:rPr lang="en-US" dirty="0" smtClean="0">
                <a:effectLst/>
              </a:rPr>
              <a:t>D</a:t>
            </a:r>
            <a:r>
              <a:rPr lang="en-US" baseline="-25000" dirty="0" smtClean="0">
                <a:effectLst/>
              </a:rPr>
              <a:t>3</a:t>
            </a:r>
            <a:r>
              <a:rPr lang="en-US" dirty="0" smtClean="0">
                <a:effectLst/>
              </a:rPr>
              <a:t> differs beyond the initial 24-hydroxylation step, because 24-hydroxylation is primarily a deactivation step (</a:t>
            </a:r>
            <a:r>
              <a:rPr lang="en-US" dirty="0" err="1" smtClean="0">
                <a:effectLst/>
                <a:hlinkClick r:id="rId3"/>
              </a:rPr>
              <a:t>Brommage</a:t>
            </a:r>
            <a:r>
              <a:rPr lang="en-US" dirty="0" smtClean="0">
                <a:effectLst/>
                <a:hlinkClick r:id="rId3"/>
              </a:rPr>
              <a:t> and DeLuca, 1985</a:t>
            </a:r>
            <a:r>
              <a:rPr lang="en-US" dirty="0" smtClean="0">
                <a:effectLst/>
              </a:rPr>
              <a:t>; </a:t>
            </a:r>
            <a:r>
              <a:rPr lang="en-US" dirty="0" smtClean="0">
                <a:effectLst/>
                <a:hlinkClick r:id="rId3"/>
              </a:rPr>
              <a:t>Horst et al., 1986</a:t>
            </a:r>
            <a:r>
              <a:rPr lang="en-US" dirty="0" smtClean="0">
                <a:effectLst/>
              </a:rPr>
              <a:t>; </a:t>
            </a:r>
            <a:r>
              <a:rPr lang="en-US" dirty="0" err="1" smtClean="0">
                <a:effectLst/>
                <a:hlinkClick r:id="rId3"/>
              </a:rPr>
              <a:t>Lohnes</a:t>
            </a:r>
            <a:r>
              <a:rPr lang="en-US" dirty="0" smtClean="0">
                <a:effectLst/>
                <a:hlinkClick r:id="rId3"/>
              </a:rPr>
              <a:t> and Jones, 1992</a:t>
            </a:r>
            <a:r>
              <a:rPr lang="en-US" dirty="0" smtClean="0">
                <a:effectLst/>
              </a:rPr>
              <a:t>; </a:t>
            </a:r>
            <a:r>
              <a:rPr lang="en-US" dirty="0" smtClean="0">
                <a:effectLst/>
                <a:hlinkClick r:id="rId3"/>
              </a:rPr>
              <a:t>Jones et al., 1998</a:t>
            </a:r>
            <a:r>
              <a:rPr lang="en-US" dirty="0" smtClean="0">
                <a:effectLst/>
              </a:rPr>
              <a:t>), the rate of this initial step should be the important indicator of the loss of biological action. Comparisons of initial rate kinetics of the 24-hydroxylase enzyme (CYP24A1) activity toward 1α,25(OH)</a:t>
            </a:r>
            <a:r>
              <a:rPr lang="en-US" baseline="-25000" dirty="0" smtClean="0">
                <a:effectLst/>
              </a:rPr>
              <a:t>2</a:t>
            </a:r>
            <a:r>
              <a:rPr lang="en-US" dirty="0" smtClean="0">
                <a:effectLst/>
              </a:rPr>
              <a:t>D</a:t>
            </a:r>
            <a:r>
              <a:rPr lang="en-US" baseline="-25000" dirty="0" smtClean="0">
                <a:effectLst/>
              </a:rPr>
              <a:t>2</a:t>
            </a:r>
            <a:r>
              <a:rPr lang="en-US" dirty="0" smtClean="0">
                <a:effectLst/>
              </a:rPr>
              <a:t> and 1α,25(OH)</a:t>
            </a:r>
            <a:r>
              <a:rPr lang="en-US" baseline="-25000" dirty="0" smtClean="0">
                <a:effectLst/>
              </a:rPr>
              <a:t>2</a:t>
            </a:r>
            <a:r>
              <a:rPr lang="en-US" dirty="0" smtClean="0">
                <a:effectLst/>
              </a:rPr>
              <a:t>D</a:t>
            </a:r>
            <a:r>
              <a:rPr lang="en-US" baseline="-25000" dirty="0" smtClean="0">
                <a:effectLst/>
              </a:rPr>
              <a:t>3</a:t>
            </a:r>
            <a:r>
              <a:rPr lang="en-US" dirty="0" smtClean="0">
                <a:effectLst/>
              </a:rPr>
              <a:t> and their precursors suggest that the rates of inactivation by CYP24A1 in vitro are virtually identical (</a:t>
            </a:r>
            <a:r>
              <a:rPr lang="en-US" dirty="0" smtClean="0">
                <a:effectLst/>
                <a:hlinkClick r:id="rId3"/>
              </a:rPr>
              <a:t>Jones et al., 2009</a:t>
            </a:r>
            <a:r>
              <a:rPr lang="en-US" dirty="0" smtClean="0">
                <a:effectLst/>
              </a:rPr>
              <a:t>; </a:t>
            </a:r>
            <a:r>
              <a:rPr lang="en-US" dirty="0" err="1" smtClean="0">
                <a:effectLst/>
                <a:hlinkClick r:id="rId3"/>
              </a:rPr>
              <a:t>Urushino</a:t>
            </a:r>
            <a:r>
              <a:rPr lang="en-US" dirty="0" smtClean="0">
                <a:effectLst/>
                <a:hlinkClick r:id="rId3"/>
              </a:rPr>
              <a:t> et al., 2009</a:t>
            </a:r>
            <a:r>
              <a:rPr lang="en-US" dirty="0" smtClean="0">
                <a:effectLst/>
              </a:rPr>
              <a:t>). Although side-chain hydroxylation of 1α,25(OH)</a:t>
            </a:r>
            <a:r>
              <a:rPr lang="en-US" baseline="-25000" dirty="0" smtClean="0">
                <a:effectLst/>
              </a:rPr>
              <a:t>2</a:t>
            </a:r>
            <a:r>
              <a:rPr lang="en-US" dirty="0" smtClean="0">
                <a:effectLst/>
              </a:rPr>
              <a:t>D</a:t>
            </a:r>
            <a:r>
              <a:rPr lang="en-US" baseline="-25000" dirty="0" smtClean="0">
                <a:effectLst/>
              </a:rPr>
              <a:t>2</a:t>
            </a:r>
            <a:r>
              <a:rPr lang="en-US" dirty="0" smtClean="0">
                <a:effectLst/>
              </a:rPr>
              <a:t> represents the primary route of metabolism in the target cell, clearance of the metabolic products in vivo is complicated by additional non-specific liver CYPs (e.g., CYP3A4) (</a:t>
            </a:r>
            <a:r>
              <a:rPr lang="en-US" dirty="0" smtClean="0">
                <a:effectLst/>
                <a:hlinkClick r:id="rId3"/>
              </a:rPr>
              <a:t>Gupta et al., 2004</a:t>
            </a:r>
            <a:r>
              <a:rPr lang="en-US" dirty="0" smtClean="0">
                <a:effectLst/>
              </a:rPr>
              <a:t>, </a:t>
            </a:r>
            <a:r>
              <a:rPr lang="en-US" dirty="0" smtClean="0">
                <a:effectLst/>
                <a:hlinkClick r:id="rId3"/>
              </a:rPr>
              <a:t>2005</a:t>
            </a:r>
            <a:r>
              <a:rPr lang="en-US" dirty="0" smtClean="0">
                <a:effectLst/>
              </a:rPr>
              <a:t>) that are inducible by 1α,25(OH)</a:t>
            </a:r>
            <a:r>
              <a:rPr lang="en-US" baseline="-25000" dirty="0" smtClean="0">
                <a:effectLst/>
              </a:rPr>
              <a:t>2</a:t>
            </a:r>
            <a:r>
              <a:rPr lang="en-US" dirty="0" smtClean="0">
                <a:effectLst/>
              </a:rPr>
              <a:t>D</a:t>
            </a:r>
            <a:r>
              <a:rPr lang="en-US" baseline="-25000" dirty="0" smtClean="0">
                <a:effectLst/>
              </a:rPr>
              <a:t>3</a:t>
            </a:r>
            <a:r>
              <a:rPr lang="en-US" dirty="0" smtClean="0">
                <a:effectLst/>
              </a:rPr>
              <a:t> in certain extra-hepatic tissues (</a:t>
            </a:r>
            <a:r>
              <a:rPr lang="en-US" dirty="0" smtClean="0">
                <a:effectLst/>
                <a:hlinkClick r:id="rId3"/>
              </a:rPr>
              <a:t>Thompson et al., 2002</a:t>
            </a:r>
            <a:r>
              <a:rPr lang="en-US" dirty="0" smtClean="0">
                <a:effectLst/>
              </a:rPr>
              <a:t>) and also Phase II enzymes, including uridine diphosphate-</a:t>
            </a:r>
            <a:r>
              <a:rPr lang="en-US" dirty="0" err="1" smtClean="0">
                <a:effectLst/>
              </a:rPr>
              <a:t>glucuronosyl</a:t>
            </a:r>
            <a:r>
              <a:rPr lang="en-US" dirty="0" smtClean="0">
                <a:effectLst/>
              </a:rPr>
              <a:t> transferases, which are known to subject vitamin D metabolites to </a:t>
            </a:r>
            <a:r>
              <a:rPr lang="en-US" dirty="0" err="1" smtClean="0">
                <a:effectLst/>
              </a:rPr>
              <a:t>glucuronidation</a:t>
            </a:r>
            <a:r>
              <a:rPr lang="en-US" dirty="0" smtClean="0">
                <a:effectLst/>
              </a:rPr>
              <a:t> (</a:t>
            </a:r>
            <a:r>
              <a:rPr lang="en-US" dirty="0" err="1" smtClean="0">
                <a:effectLst/>
                <a:hlinkClick r:id="rId3"/>
              </a:rPr>
              <a:t>LeVan</a:t>
            </a:r>
            <a:r>
              <a:rPr lang="en-US" dirty="0" smtClean="0">
                <a:effectLst/>
                <a:hlinkClick r:id="rId3"/>
              </a:rPr>
              <a:t> et al., 1981</a:t>
            </a:r>
            <a:r>
              <a:rPr lang="en-US" dirty="0" smtClean="0">
                <a:effectLst/>
              </a:rPr>
              <a:t>; </a:t>
            </a:r>
            <a:r>
              <a:rPr lang="en-US" dirty="0" err="1" smtClean="0">
                <a:effectLst/>
                <a:hlinkClick r:id="rId3"/>
              </a:rPr>
              <a:t>Hashizume</a:t>
            </a:r>
            <a:r>
              <a:rPr lang="en-US" dirty="0" smtClean="0">
                <a:effectLst/>
                <a:hlinkClick r:id="rId3"/>
              </a:rPr>
              <a:t> et al., 2008</a:t>
            </a:r>
            <a:r>
              <a:rPr lang="en-US" dirty="0" smtClean="0">
                <a:effectLst/>
              </a:rPr>
              <a:t>). The pharmacokinetic consequence of the sum of these catabolic systems, as shown in studies in rats, is a slightly reduced half-life for 1α,25(OH)</a:t>
            </a:r>
            <a:r>
              <a:rPr lang="en-US" baseline="-25000" dirty="0" smtClean="0">
                <a:effectLst/>
              </a:rPr>
              <a:t>2</a:t>
            </a:r>
            <a:r>
              <a:rPr lang="en-US" dirty="0" smtClean="0">
                <a:effectLst/>
              </a:rPr>
              <a:t>D</a:t>
            </a:r>
            <a:r>
              <a:rPr lang="en-US" baseline="-25000" dirty="0" smtClean="0">
                <a:effectLst/>
              </a:rPr>
              <a:t>2</a:t>
            </a:r>
            <a:r>
              <a:rPr lang="en-US" dirty="0" smtClean="0">
                <a:effectLst/>
              </a:rPr>
              <a:t> compared with 1α,25(OH)</a:t>
            </a:r>
            <a:r>
              <a:rPr lang="en-US" baseline="-25000" dirty="0" smtClean="0">
                <a:effectLst/>
              </a:rPr>
              <a:t>2</a:t>
            </a:r>
            <a:r>
              <a:rPr lang="en-US" dirty="0" smtClean="0">
                <a:effectLst/>
              </a:rPr>
              <a:t>D</a:t>
            </a:r>
            <a:r>
              <a:rPr lang="en-US" baseline="-25000" dirty="0" smtClean="0">
                <a:effectLst/>
              </a:rPr>
              <a:t>3</a:t>
            </a:r>
            <a:r>
              <a:rPr lang="en-US" dirty="0" smtClean="0">
                <a:effectLst/>
              </a:rPr>
              <a:t> (</a:t>
            </a:r>
            <a:r>
              <a:rPr lang="en-US" dirty="0" smtClean="0">
                <a:effectLst/>
                <a:hlinkClick r:id="rId3"/>
              </a:rPr>
              <a:t>Knutson et al., 1997</a:t>
            </a:r>
            <a:r>
              <a:rPr lang="en-US" dirty="0" smtClean="0">
                <a:effectLst/>
              </a:rPr>
              <a:t>).</a:t>
            </a:r>
          </a:p>
          <a:p>
            <a:r>
              <a:rPr lang="en-US" dirty="0" smtClean="0">
                <a:effectLst/>
              </a:rPr>
              <a:t>There are reports that vitamin D</a:t>
            </a:r>
            <a:r>
              <a:rPr lang="en-US" baseline="-25000" dirty="0" smtClean="0">
                <a:effectLst/>
              </a:rPr>
              <a:t>2</a:t>
            </a:r>
            <a:r>
              <a:rPr lang="en-US" dirty="0" smtClean="0">
                <a:effectLst/>
              </a:rPr>
              <a:t> and vitamin D</a:t>
            </a:r>
            <a:r>
              <a:rPr lang="en-US" baseline="-25000" dirty="0" smtClean="0">
                <a:effectLst/>
              </a:rPr>
              <a:t>3</a:t>
            </a:r>
            <a:r>
              <a:rPr lang="en-US" dirty="0" smtClean="0">
                <a:effectLst/>
              </a:rPr>
              <a:t> are differentially susceptible to these non-specific inactivating modifications, such as those occurring in the liver in response to a variety of drugs. These enzymes include the liver and intestinal CYPs that are known to metabolize vitamin D compounds differently, such as CYP27A1, which 25-hydroxylates vitamin D</a:t>
            </a:r>
            <a:r>
              <a:rPr lang="en-US" baseline="-25000" dirty="0" smtClean="0">
                <a:effectLst/>
              </a:rPr>
              <a:t>3</a:t>
            </a:r>
            <a:r>
              <a:rPr lang="en-US" dirty="0" smtClean="0">
                <a:effectLst/>
              </a:rPr>
              <a:t> and 24-hydroxylates vitamin D</a:t>
            </a:r>
            <a:r>
              <a:rPr lang="en-US" baseline="-25000" dirty="0" smtClean="0">
                <a:effectLst/>
              </a:rPr>
              <a:t>2</a:t>
            </a:r>
            <a:r>
              <a:rPr lang="en-US" dirty="0" smtClean="0">
                <a:effectLst/>
              </a:rPr>
              <a:t> (</a:t>
            </a:r>
            <a:r>
              <a:rPr lang="en-US" dirty="0" err="1" smtClean="0">
                <a:effectLst/>
                <a:hlinkClick r:id="rId3"/>
              </a:rPr>
              <a:t>Guo</a:t>
            </a:r>
            <a:r>
              <a:rPr lang="en-US" dirty="0" smtClean="0">
                <a:effectLst/>
                <a:hlinkClick r:id="rId3"/>
              </a:rPr>
              <a:t> et al., 1993</a:t>
            </a:r>
            <a:r>
              <a:rPr lang="en-US" dirty="0" smtClean="0">
                <a:effectLst/>
              </a:rPr>
              <a:t>), and CYP3A4, which 24- and 25-hydroxylates vitamin D</a:t>
            </a:r>
            <a:r>
              <a:rPr lang="en-US" baseline="-25000" dirty="0" smtClean="0">
                <a:effectLst/>
              </a:rPr>
              <a:t>2</a:t>
            </a:r>
            <a:r>
              <a:rPr lang="en-US" dirty="0" smtClean="0">
                <a:effectLst/>
              </a:rPr>
              <a:t> substrates more efficiently than vitamin D</a:t>
            </a:r>
            <a:r>
              <a:rPr lang="en-US" baseline="-25000" dirty="0" smtClean="0">
                <a:effectLst/>
              </a:rPr>
              <a:t>3</a:t>
            </a:r>
            <a:r>
              <a:rPr lang="en-US" dirty="0" smtClean="0">
                <a:effectLst/>
              </a:rPr>
              <a:t> substrates (</a:t>
            </a:r>
            <a:r>
              <a:rPr lang="en-US" dirty="0" smtClean="0">
                <a:effectLst/>
                <a:hlinkClick r:id="rId3"/>
              </a:rPr>
              <a:t>Gupta et al., 2004</a:t>
            </a:r>
            <a:r>
              <a:rPr lang="en-US" dirty="0" smtClean="0">
                <a:effectLst/>
              </a:rPr>
              <a:t>, </a:t>
            </a:r>
            <a:r>
              <a:rPr lang="en-US" dirty="0" smtClean="0">
                <a:effectLst/>
                <a:hlinkClick r:id="rId3"/>
              </a:rPr>
              <a:t>2005</a:t>
            </a:r>
            <a:r>
              <a:rPr lang="en-US" dirty="0" smtClean="0">
                <a:effectLst/>
              </a:rPr>
              <a:t>) and 23</a:t>
            </a:r>
            <a:r>
              <a:rPr lang="en-US" i="1" dirty="0" smtClean="0">
                <a:effectLst/>
              </a:rPr>
              <a:t>R</a:t>
            </a:r>
            <a:r>
              <a:rPr lang="en-US" dirty="0" smtClean="0">
                <a:effectLst/>
              </a:rPr>
              <a:t>- and 24</a:t>
            </a:r>
            <a:r>
              <a:rPr lang="en-US" i="1" dirty="0" smtClean="0">
                <a:effectLst/>
              </a:rPr>
              <a:t>S</a:t>
            </a:r>
            <a:r>
              <a:rPr lang="en-US" dirty="0" smtClean="0">
                <a:effectLst/>
              </a:rPr>
              <a:t>-hydroxylates 1α,25(OH)</a:t>
            </a:r>
            <a:r>
              <a:rPr lang="en-US" baseline="-25000" dirty="0" smtClean="0">
                <a:effectLst/>
              </a:rPr>
              <a:t>2</a:t>
            </a:r>
            <a:r>
              <a:rPr lang="en-US" dirty="0" smtClean="0">
                <a:effectLst/>
              </a:rPr>
              <a:t>D</a:t>
            </a:r>
            <a:r>
              <a:rPr lang="en-US" baseline="-25000" dirty="0" smtClean="0">
                <a:effectLst/>
              </a:rPr>
              <a:t>3</a:t>
            </a:r>
            <a:r>
              <a:rPr lang="en-US" dirty="0" smtClean="0">
                <a:effectLst/>
              </a:rPr>
              <a:t> (</a:t>
            </a:r>
            <a:r>
              <a:rPr lang="en-US" dirty="0" smtClean="0">
                <a:effectLst/>
                <a:hlinkClick r:id="rId3"/>
              </a:rPr>
              <a:t>Xu et al., 2006</a:t>
            </a:r>
            <a:r>
              <a:rPr lang="en-US" dirty="0" smtClean="0">
                <a:effectLst/>
              </a:rPr>
              <a:t>); the latter enzyme has recently been shown to be selectively induced by 1α,25(OH)</a:t>
            </a:r>
            <a:r>
              <a:rPr lang="en-US" baseline="-25000" dirty="0" smtClean="0">
                <a:effectLst/>
              </a:rPr>
              <a:t>2</a:t>
            </a:r>
            <a:r>
              <a:rPr lang="en-US" dirty="0" smtClean="0">
                <a:effectLst/>
              </a:rPr>
              <a:t>D in the intestine (</a:t>
            </a:r>
            <a:r>
              <a:rPr lang="en-US" dirty="0" smtClean="0">
                <a:effectLst/>
                <a:hlinkClick r:id="rId3"/>
              </a:rPr>
              <a:t>Thompson et al., 2002</a:t>
            </a:r>
            <a:r>
              <a:rPr lang="en-US" dirty="0" smtClean="0">
                <a:effectLst/>
              </a:rPr>
              <a:t>; </a:t>
            </a:r>
            <a:r>
              <a:rPr lang="en-US" dirty="0" smtClean="0">
                <a:effectLst/>
                <a:hlinkClick r:id="rId3"/>
              </a:rPr>
              <a:t>Xu et al., 2006</a:t>
            </a:r>
            <a:r>
              <a:rPr lang="en-US" dirty="0" smtClean="0">
                <a:effectLst/>
              </a:rPr>
              <a:t>). Both CYP27A1 and CYP3A4 are known to have significantly lower </a:t>
            </a:r>
            <a:r>
              <a:rPr lang="en-US" dirty="0" err="1" smtClean="0">
                <a:effectLst/>
              </a:rPr>
              <a:t>Michaelis-Menten</a:t>
            </a:r>
            <a:r>
              <a:rPr lang="en-US" dirty="0" smtClean="0">
                <a:effectLst/>
              </a:rPr>
              <a:t> constants (K</a:t>
            </a:r>
            <a:r>
              <a:rPr lang="en-US" baseline="-25000" dirty="0" smtClean="0">
                <a:effectLst/>
              </a:rPr>
              <a:t>m</a:t>
            </a:r>
            <a:r>
              <a:rPr lang="en-US" dirty="0" smtClean="0">
                <a:effectLst/>
              </a:rPr>
              <a:t> values) for 25OHD</a:t>
            </a:r>
            <a:r>
              <a:rPr lang="en-US" baseline="-25000" dirty="0" smtClean="0">
                <a:effectLst/>
              </a:rPr>
              <a:t>3</a:t>
            </a:r>
            <a:r>
              <a:rPr lang="en-US" dirty="0" smtClean="0">
                <a:effectLst/>
              </a:rPr>
              <a:t> compared with CYP2R1 (</a:t>
            </a:r>
            <a:r>
              <a:rPr lang="en-US" dirty="0" err="1" smtClean="0">
                <a:effectLst/>
                <a:hlinkClick r:id="rId3"/>
              </a:rPr>
              <a:t>Guo</a:t>
            </a:r>
            <a:r>
              <a:rPr lang="en-US" dirty="0" smtClean="0">
                <a:effectLst/>
                <a:hlinkClick r:id="rId3"/>
              </a:rPr>
              <a:t> et al., 1993</a:t>
            </a:r>
            <a:r>
              <a:rPr lang="en-US" dirty="0" smtClean="0">
                <a:effectLst/>
              </a:rPr>
              <a:t>; </a:t>
            </a:r>
            <a:r>
              <a:rPr lang="en-US" dirty="0" smtClean="0">
                <a:effectLst/>
                <a:hlinkClick r:id="rId3"/>
              </a:rPr>
              <a:t>Sawada et al., 2000</a:t>
            </a:r>
            <a:r>
              <a:rPr lang="en-US" dirty="0" smtClean="0">
                <a:effectLst/>
              </a:rPr>
              <a:t>), in the micromole per liter range; this questions their physiological but not their pharmacological relevance. Recent work (</a:t>
            </a:r>
            <a:r>
              <a:rPr lang="en-US" dirty="0" err="1" smtClean="0">
                <a:effectLst/>
                <a:hlinkClick r:id="rId3"/>
              </a:rPr>
              <a:t>Helvig</a:t>
            </a:r>
            <a:r>
              <a:rPr lang="en-US" dirty="0" smtClean="0">
                <a:effectLst/>
                <a:hlinkClick r:id="rId3"/>
              </a:rPr>
              <a:t> et al., 2008</a:t>
            </a:r>
            <a:r>
              <a:rPr lang="en-US" dirty="0" smtClean="0">
                <a:effectLst/>
              </a:rPr>
              <a:t>; </a:t>
            </a:r>
            <a:r>
              <a:rPr lang="en-US" dirty="0" smtClean="0">
                <a:effectLst/>
                <a:hlinkClick r:id="rId3"/>
              </a:rPr>
              <a:t>Jones et al., 2009</a:t>
            </a:r>
            <a:r>
              <a:rPr lang="en-US" dirty="0" smtClean="0">
                <a:effectLst/>
              </a:rPr>
              <a:t>) has shown that both human intestinal </a:t>
            </a:r>
            <a:r>
              <a:rPr lang="en-US" dirty="0" err="1" smtClean="0">
                <a:effectLst/>
              </a:rPr>
              <a:t>microsomes</a:t>
            </a:r>
            <a:r>
              <a:rPr lang="en-US" dirty="0" smtClean="0">
                <a:effectLst/>
              </a:rPr>
              <a:t> and recombinant CYP3A4 protein break down 1α,25(OH)</a:t>
            </a:r>
            <a:r>
              <a:rPr lang="en-US" baseline="-25000" dirty="0" smtClean="0">
                <a:effectLst/>
              </a:rPr>
              <a:t>2</a:t>
            </a:r>
            <a:r>
              <a:rPr lang="en-US" dirty="0" smtClean="0">
                <a:effectLst/>
              </a:rPr>
              <a:t>D</a:t>
            </a:r>
            <a:r>
              <a:rPr lang="en-US" baseline="-25000" dirty="0" smtClean="0">
                <a:effectLst/>
              </a:rPr>
              <a:t>2</a:t>
            </a:r>
            <a:r>
              <a:rPr lang="en-US" dirty="0" smtClean="0">
                <a:effectLst/>
              </a:rPr>
              <a:t> at a significantly faster rate than 1α,25(OH)</a:t>
            </a:r>
            <a:r>
              <a:rPr lang="en-US" baseline="-25000" dirty="0" smtClean="0">
                <a:effectLst/>
              </a:rPr>
              <a:t>2</a:t>
            </a:r>
            <a:r>
              <a:rPr lang="en-US" dirty="0" smtClean="0">
                <a:effectLst/>
              </a:rPr>
              <a:t>D</a:t>
            </a:r>
            <a:r>
              <a:rPr lang="en-US" baseline="-25000" dirty="0" smtClean="0">
                <a:effectLst/>
              </a:rPr>
              <a:t>3</a:t>
            </a:r>
            <a:r>
              <a:rPr lang="en-US" dirty="0" smtClean="0">
                <a:effectLst/>
              </a:rPr>
              <a:t>, suggesting that this non-specific </a:t>
            </a:r>
            <a:r>
              <a:rPr lang="en-US" dirty="0" smtClean="0">
                <a:effectLst/>
                <a:hlinkClick r:id="rId22"/>
              </a:rPr>
              <a:t>CYP</a:t>
            </a:r>
            <a:r>
              <a:rPr lang="en-US" dirty="0" smtClean="0">
                <a:effectLst/>
              </a:rPr>
              <a:t> might limit vitamin D</a:t>
            </a:r>
            <a:r>
              <a:rPr lang="en-US" baseline="-25000" dirty="0" smtClean="0">
                <a:effectLst/>
              </a:rPr>
              <a:t>2</a:t>
            </a:r>
            <a:r>
              <a:rPr lang="en-US" dirty="0" smtClean="0">
                <a:effectLst/>
              </a:rPr>
              <a:t> action preferentially in target cells, where it is expressed and when the substrate is in the pharmacological dose range. The same type of mechanism involving differential induction of non-specific CYPs may underlie the occasional reports of co-administered drug classes, such as anti-</a:t>
            </a:r>
            <a:r>
              <a:rPr lang="en-US" dirty="0" err="1" smtClean="0">
                <a:effectLst/>
              </a:rPr>
              <a:t>convulsants</a:t>
            </a:r>
            <a:r>
              <a:rPr lang="en-US" dirty="0" smtClean="0">
                <a:effectLst/>
              </a:rPr>
              <a:t> (</a:t>
            </a:r>
            <a:r>
              <a:rPr lang="en-US" dirty="0" smtClean="0">
                <a:effectLst/>
                <a:hlinkClick r:id="rId3"/>
              </a:rPr>
              <a:t>Christiansen et al., 1975</a:t>
            </a:r>
            <a:r>
              <a:rPr lang="en-US" dirty="0" smtClean="0">
                <a:effectLst/>
              </a:rPr>
              <a:t>; </a:t>
            </a:r>
            <a:r>
              <a:rPr lang="en-US" dirty="0" err="1" smtClean="0">
                <a:effectLst/>
                <a:hlinkClick r:id="rId3"/>
              </a:rPr>
              <a:t>Tjellesen</a:t>
            </a:r>
            <a:r>
              <a:rPr lang="en-US" dirty="0" smtClean="0">
                <a:effectLst/>
                <a:hlinkClick r:id="rId3"/>
              </a:rPr>
              <a:t> et al., 1985</a:t>
            </a:r>
            <a:r>
              <a:rPr lang="en-US" dirty="0" smtClean="0">
                <a:effectLst/>
              </a:rPr>
              <a:t>; </a:t>
            </a:r>
            <a:r>
              <a:rPr lang="en-US" dirty="0" err="1" smtClean="0">
                <a:effectLst/>
                <a:hlinkClick r:id="rId3"/>
              </a:rPr>
              <a:t>Hosseinpour</a:t>
            </a:r>
            <a:r>
              <a:rPr lang="en-US" dirty="0" smtClean="0">
                <a:effectLst/>
                <a:hlinkClick r:id="rId3"/>
              </a:rPr>
              <a:t> et al., 2007</a:t>
            </a:r>
            <a:r>
              <a:rPr lang="en-US" dirty="0" smtClean="0">
                <a:effectLst/>
              </a:rPr>
              <a:t>), causing accelerated degradation of one vitamin D form over the other.</a:t>
            </a:r>
          </a:p>
          <a:p>
            <a:r>
              <a:rPr lang="en-US" b="1" dirty="0" smtClean="0"/>
              <a:t>Storage</a:t>
            </a:r>
          </a:p>
          <a:p>
            <a:r>
              <a:rPr lang="en-US" dirty="0" smtClean="0">
                <a:effectLst/>
                <a:hlinkClick r:id="rId24"/>
              </a:rPr>
              <a:t>Adipose tissue</a:t>
            </a:r>
            <a:r>
              <a:rPr lang="en-US" dirty="0" smtClean="0">
                <a:effectLst/>
              </a:rPr>
              <a:t> stores of vitamin D probably represent “non-specific” stores sequestered because of the hydrophobic nature of vitamin D, but the extent to which the processes of accumulation or mobilization are regulated by normal physiological mechanisms remains unknown at this time. </a:t>
            </a:r>
            <a:r>
              <a:rPr lang="en-US" dirty="0" err="1" smtClean="0">
                <a:effectLst/>
                <a:hlinkClick r:id="rId3"/>
              </a:rPr>
              <a:t>Rosenstreich</a:t>
            </a:r>
            <a:r>
              <a:rPr lang="en-US" dirty="0" smtClean="0">
                <a:effectLst/>
                <a:hlinkClick r:id="rId3"/>
              </a:rPr>
              <a:t> et al. (1971)</a:t>
            </a:r>
            <a:r>
              <a:rPr lang="en-US" dirty="0" smtClean="0">
                <a:effectLst/>
              </a:rPr>
              <a:t> first identified adipose tissue as the primary site of vitamin D accumulation from experiments in which radiolabeled vitamin D was administered to vitamin D–deficient rats. Tissue levels of radioactivity measured during vitamin D repletion and during a subsequent period of deprivation showed that adipose tissue acquired the greatest quantity of radioactive compound and had the slowest rate of release. Work by </a:t>
            </a:r>
            <a:r>
              <a:rPr lang="en-US" dirty="0" err="1" smtClean="0">
                <a:effectLst/>
                <a:hlinkClick r:id="rId3"/>
              </a:rPr>
              <a:t>Liel</a:t>
            </a:r>
            <a:r>
              <a:rPr lang="en-US" dirty="0" smtClean="0">
                <a:effectLst/>
                <a:hlinkClick r:id="rId3"/>
              </a:rPr>
              <a:t> et al. (1988)</a:t>
            </a:r>
            <a:r>
              <a:rPr lang="en-US" dirty="0" smtClean="0">
                <a:effectLst/>
              </a:rPr>
              <a:t> suggested that there was enhanced uptake and clearance of vitamin D by adipose tissue in obese subjects compared with those of normal weights. Similarly, </a:t>
            </a:r>
            <a:r>
              <a:rPr lang="en-US" dirty="0" err="1" smtClean="0">
                <a:effectLst/>
                <a:hlinkClick r:id="rId3"/>
              </a:rPr>
              <a:t>Wortsman</a:t>
            </a:r>
            <a:r>
              <a:rPr lang="en-US" dirty="0" smtClean="0">
                <a:effectLst/>
                <a:hlinkClick r:id="rId3"/>
              </a:rPr>
              <a:t> et al. (2000)</a:t>
            </a:r>
            <a:r>
              <a:rPr lang="en-US" dirty="0" smtClean="0">
                <a:effectLst/>
              </a:rPr>
              <a:t> concluded that in obese subjects, vitamin D was stored in adipose tissue and not released when needed. Finally, </a:t>
            </a:r>
            <a:r>
              <a:rPr lang="en-US" dirty="0" smtClean="0">
                <a:effectLst/>
                <a:hlinkClick r:id="rId3"/>
              </a:rPr>
              <a:t>Blum et al. (2008)</a:t>
            </a:r>
            <a:r>
              <a:rPr lang="en-US" dirty="0" smtClean="0">
                <a:effectLst/>
              </a:rPr>
              <a:t> found that, in elderly subjects supplemented with 700 </a:t>
            </a:r>
            <a:r>
              <a:rPr lang="en-US" dirty="0" smtClean="0">
                <a:effectLst/>
                <a:hlinkClick r:id="rId13"/>
              </a:rPr>
              <a:t>IU</a:t>
            </a:r>
            <a:r>
              <a:rPr lang="en-US" dirty="0" smtClean="0">
                <a:effectLst/>
              </a:rPr>
              <a:t> of vitamin D per day, for every additional 15 kg of weight above “normal” at baseline, the mean adjusted change in 25OHD level was approximately 10 </a:t>
            </a:r>
            <a:r>
              <a:rPr lang="en-US" dirty="0" err="1" smtClean="0">
                <a:effectLst/>
              </a:rPr>
              <a:t>nmol</a:t>
            </a:r>
            <a:r>
              <a:rPr lang="en-US" dirty="0" smtClean="0">
                <a:effectLst/>
              </a:rPr>
              <a:t>/L lower after 1 year of supplementation. The authors estimated that in order for subjects with body mass indexes (BMIs) above the normal range to obtain an increase in serum 25OHD level similar to that of subjects with weight in the normal range, an additional 17 percent increase in vitamin D above the administered dose of 700 IU/day would be needed for every 10 kg increase in body weight above baseline in their study population.</a:t>
            </a:r>
          </a:p>
          <a:p>
            <a:r>
              <a:rPr lang="en-US" dirty="0" smtClean="0">
                <a:effectLst/>
              </a:rPr>
              <a:t>The implication of these studies is that vitamin D deposited in fat tissue is not readily available, and obese individuals may require larger than usual doses of vitamin D supplements to achieve a serum 25OHD level comparable to that of their normal weight counterparts. In support of the hypothesis that vitamin D is stored in adipose tissues, weight reduction studies show that serum 25OHD levels rise when obese individuals lose body fat (</a:t>
            </a:r>
            <a:r>
              <a:rPr lang="en-US" dirty="0" err="1" smtClean="0">
                <a:effectLst/>
                <a:hlinkClick r:id="rId3"/>
              </a:rPr>
              <a:t>Riedt</a:t>
            </a:r>
            <a:r>
              <a:rPr lang="en-US" dirty="0" smtClean="0">
                <a:effectLst/>
                <a:hlinkClick r:id="rId3"/>
              </a:rPr>
              <a:t> et al., 2005</a:t>
            </a:r>
            <a:r>
              <a:rPr lang="en-US" dirty="0" smtClean="0">
                <a:effectLst/>
              </a:rPr>
              <a:t>; </a:t>
            </a:r>
            <a:r>
              <a:rPr lang="en-US" dirty="0" err="1" smtClean="0">
                <a:effectLst/>
                <a:hlinkClick r:id="rId3"/>
              </a:rPr>
              <a:t>Zitterman</a:t>
            </a:r>
            <a:r>
              <a:rPr lang="en-US" dirty="0" smtClean="0">
                <a:effectLst/>
                <a:hlinkClick r:id="rId3"/>
              </a:rPr>
              <a:t> et al., 2009</a:t>
            </a:r>
            <a:r>
              <a:rPr lang="en-US" dirty="0" smtClean="0">
                <a:effectLst/>
              </a:rPr>
              <a:t>; </a:t>
            </a:r>
            <a:r>
              <a:rPr lang="en-US" dirty="0" err="1" smtClean="0">
                <a:effectLst/>
                <a:hlinkClick r:id="rId3"/>
              </a:rPr>
              <a:t>Tzotzas</a:t>
            </a:r>
            <a:r>
              <a:rPr lang="en-US" dirty="0" smtClean="0">
                <a:effectLst/>
                <a:hlinkClick r:id="rId3"/>
              </a:rPr>
              <a:t> et al., 2010</a:t>
            </a:r>
            <a:r>
              <a:rPr lang="en-US" dirty="0" smtClean="0">
                <a:effectLst/>
              </a:rPr>
              <a:t>). Conclusive statements regarding changes in serum 25OHD levels after gastric bypass surgery cannot be made, as a result of confounding factors, such as weight change, possible malabsorption, and diet. There is evidence of a rise in serum 25OHD levels after surgery (</a:t>
            </a:r>
            <a:r>
              <a:rPr lang="en-US" dirty="0" err="1" smtClean="0">
                <a:effectLst/>
                <a:hlinkClick r:id="rId3"/>
              </a:rPr>
              <a:t>Mahdy</a:t>
            </a:r>
            <a:r>
              <a:rPr lang="en-US" dirty="0" smtClean="0">
                <a:effectLst/>
                <a:hlinkClick r:id="rId3"/>
              </a:rPr>
              <a:t> et al., 2008</a:t>
            </a:r>
            <a:r>
              <a:rPr lang="en-US" dirty="0" smtClean="0">
                <a:effectLst/>
              </a:rPr>
              <a:t>; </a:t>
            </a:r>
            <a:r>
              <a:rPr lang="en-US" dirty="0" err="1" smtClean="0">
                <a:effectLst/>
                <a:hlinkClick r:id="rId3"/>
              </a:rPr>
              <a:t>Aasheim</a:t>
            </a:r>
            <a:r>
              <a:rPr lang="en-US" dirty="0" smtClean="0">
                <a:effectLst/>
                <a:hlinkClick r:id="rId3"/>
              </a:rPr>
              <a:t> et al., 2009</a:t>
            </a:r>
            <a:r>
              <a:rPr lang="en-US" dirty="0" smtClean="0">
                <a:effectLst/>
              </a:rPr>
              <a:t>; </a:t>
            </a:r>
            <a:r>
              <a:rPr lang="en-US" dirty="0" err="1" smtClean="0">
                <a:effectLst/>
                <a:hlinkClick r:id="rId3"/>
              </a:rPr>
              <a:t>Goldner</a:t>
            </a:r>
            <a:r>
              <a:rPr lang="en-US" dirty="0" smtClean="0">
                <a:effectLst/>
                <a:hlinkClick r:id="rId3"/>
              </a:rPr>
              <a:t> et al., 2009</a:t>
            </a:r>
            <a:r>
              <a:rPr lang="en-US" dirty="0" smtClean="0">
                <a:effectLst/>
              </a:rPr>
              <a:t>; </a:t>
            </a:r>
            <a:r>
              <a:rPr lang="en-US" dirty="0" smtClean="0">
                <a:effectLst/>
                <a:hlinkClick r:id="rId3"/>
              </a:rPr>
              <a:t>Bruno et al., 2010</a:t>
            </a:r>
            <a:r>
              <a:rPr lang="en-US" dirty="0" smtClean="0">
                <a:effectLst/>
              </a:rPr>
              <a:t>), as well as evidence that there is no change after surgery (</a:t>
            </a:r>
            <a:r>
              <a:rPr lang="en-US" dirty="0" err="1" smtClean="0">
                <a:effectLst/>
                <a:hlinkClick r:id="rId3"/>
              </a:rPr>
              <a:t>Riedt</a:t>
            </a:r>
            <a:r>
              <a:rPr lang="en-US" dirty="0" smtClean="0">
                <a:effectLst/>
                <a:hlinkClick r:id="rId3"/>
              </a:rPr>
              <a:t> et al., 2006</a:t>
            </a:r>
            <a:r>
              <a:rPr lang="en-US" dirty="0" smtClean="0">
                <a:effectLst/>
              </a:rPr>
              <a:t>; Fleischer et al., 2008; </a:t>
            </a:r>
            <a:r>
              <a:rPr lang="en-US" dirty="0" err="1" smtClean="0">
                <a:effectLst/>
                <a:hlinkClick r:id="rId3"/>
              </a:rPr>
              <a:t>Valderas</a:t>
            </a:r>
            <a:r>
              <a:rPr lang="en-US" dirty="0" smtClean="0">
                <a:effectLst/>
                <a:hlinkClick r:id="rId3"/>
              </a:rPr>
              <a:t> et al., 2009</a:t>
            </a:r>
            <a:r>
              <a:rPr lang="en-US" dirty="0" smtClean="0">
                <a:effectLst/>
              </a:rPr>
              <a:t>). </a:t>
            </a:r>
            <a:r>
              <a:rPr lang="en-US" dirty="0" err="1" smtClean="0">
                <a:effectLst/>
                <a:hlinkClick r:id="rId3"/>
              </a:rPr>
              <a:t>Gehrer</a:t>
            </a:r>
            <a:r>
              <a:rPr lang="en-US" dirty="0" smtClean="0">
                <a:effectLst/>
                <a:hlinkClick r:id="rId3"/>
              </a:rPr>
              <a:t> et al. (2010)</a:t>
            </a:r>
            <a:r>
              <a:rPr lang="en-US" dirty="0" smtClean="0">
                <a:effectLst/>
              </a:rPr>
              <a:t> indicated that serum 25OHD levels decrease after gastric bypass surgery, although the quality of the methods used is questionable.</a:t>
            </a:r>
          </a:p>
          <a:p>
            <a:r>
              <a:rPr lang="en-US" b="1" dirty="0" smtClean="0"/>
              <a:t>Excretion</a:t>
            </a:r>
          </a:p>
          <a:p>
            <a:r>
              <a:rPr lang="en-US" dirty="0" smtClean="0">
                <a:effectLst/>
              </a:rPr>
              <a:t>As described previously, the products of vitamin D metabolism are excreted through the bile into the feces, and very little is eliminated through the urine. This is in part due to renal reuptake of vitamin D metabolites bound to </a:t>
            </a:r>
            <a:r>
              <a:rPr lang="en-US" dirty="0" smtClean="0">
                <a:effectLst/>
                <a:hlinkClick r:id="rId8"/>
              </a:rPr>
              <a:t>DBP</a:t>
            </a:r>
            <a:r>
              <a:rPr lang="en-US" dirty="0" smtClean="0">
                <a:effectLst/>
              </a:rPr>
              <a:t>, as mediated by the </a:t>
            </a:r>
            <a:r>
              <a:rPr lang="en-US" dirty="0" err="1" smtClean="0">
                <a:effectLst/>
              </a:rPr>
              <a:t>cubilin</a:t>
            </a:r>
            <a:r>
              <a:rPr lang="en-US" dirty="0" smtClean="0">
                <a:effectLst/>
              </a:rPr>
              <a:t>–</a:t>
            </a:r>
            <a:r>
              <a:rPr lang="en-US" dirty="0" err="1" smtClean="0">
                <a:effectLst/>
              </a:rPr>
              <a:t>megalin</a:t>
            </a:r>
            <a:r>
              <a:rPr lang="en-US" dirty="0" smtClean="0">
                <a:effectLst/>
              </a:rPr>
              <a:t> receptor system (</a:t>
            </a:r>
            <a:r>
              <a:rPr lang="en-US" dirty="0" err="1" smtClean="0">
                <a:effectLst/>
                <a:hlinkClick r:id="rId3"/>
              </a:rPr>
              <a:t>Willnow</a:t>
            </a:r>
            <a:r>
              <a:rPr lang="en-US" dirty="0" smtClean="0">
                <a:effectLst/>
                <a:hlinkClick r:id="rId3"/>
              </a:rPr>
              <a:t> and </a:t>
            </a:r>
            <a:r>
              <a:rPr lang="en-US" dirty="0" err="1" smtClean="0">
                <a:effectLst/>
                <a:hlinkClick r:id="rId3"/>
              </a:rPr>
              <a:t>Nykjaer</a:t>
            </a:r>
            <a:r>
              <a:rPr lang="en-US" dirty="0" smtClean="0">
                <a:effectLst/>
                <a:hlinkClick r:id="rId3"/>
              </a:rPr>
              <a:t>, 2005</a:t>
            </a:r>
            <a:r>
              <a:rPr lang="en-US" dirty="0" smtClean="0">
                <a:effectLst/>
              </a:rPr>
              <a:t>).</a:t>
            </a:r>
          </a:p>
          <a:p>
            <a:r>
              <a:rPr lang="en-US" b="1" dirty="0" smtClean="0"/>
              <a:t>Excess Intake</a:t>
            </a:r>
          </a:p>
          <a:p>
            <a:r>
              <a:rPr lang="en-US" dirty="0" smtClean="0">
                <a:effectLst/>
              </a:rPr>
              <a:t>Excess intake of vitamin D—but not sun exposure, which is associated with a series of thermal and </a:t>
            </a:r>
            <a:r>
              <a:rPr lang="en-US" dirty="0" err="1" smtClean="0">
                <a:effectLst/>
              </a:rPr>
              <a:t>photoisomerization</a:t>
            </a:r>
            <a:r>
              <a:rPr lang="en-US" dirty="0" smtClean="0">
                <a:effectLst/>
              </a:rPr>
              <a:t> reactions (see </a:t>
            </a:r>
            <a:r>
              <a:rPr lang="en-US" dirty="0" smtClean="0">
                <a:effectLst/>
                <a:hlinkClick r:id="rId19"/>
              </a:rPr>
              <a:t>Figure 3-2</a:t>
            </a:r>
            <a:r>
              <a:rPr lang="en-US" dirty="0" smtClean="0">
                <a:effectLst/>
              </a:rPr>
              <a:t>) —can lead to a state of vitamin D “intoxication” or “</a:t>
            </a:r>
            <a:r>
              <a:rPr lang="en-US" dirty="0" err="1" smtClean="0">
                <a:effectLst/>
              </a:rPr>
              <a:t>hypervitaminosis</a:t>
            </a:r>
            <a:r>
              <a:rPr lang="en-US" dirty="0" smtClean="0">
                <a:effectLst/>
              </a:rPr>
              <a:t> D.” Chemically synthesized vitamin D became available late in the third decade of the 20th century; reports of vitamin D intoxication were first found from 1928 to 1932 and continued throughout most of the 20th century (</a:t>
            </a:r>
            <a:r>
              <a:rPr lang="en-US" dirty="0" smtClean="0">
                <a:effectLst/>
                <a:hlinkClick r:id="rId3"/>
              </a:rPr>
              <a:t>DeLuca, 2009</a:t>
            </a:r>
            <a:r>
              <a:rPr lang="en-US" dirty="0" smtClean="0">
                <a:effectLst/>
              </a:rPr>
              <a:t>). The condition of </a:t>
            </a:r>
            <a:r>
              <a:rPr lang="en-US" dirty="0" err="1" smtClean="0">
                <a:effectLst/>
              </a:rPr>
              <a:t>hypervitaminosis</a:t>
            </a:r>
            <a:r>
              <a:rPr lang="en-US" dirty="0" smtClean="0">
                <a:effectLst/>
              </a:rPr>
              <a:t> D leads to hypercalcemia and eventually to soft tissue calcification and resultant renal and cardiovascular damage (</a:t>
            </a:r>
            <a:r>
              <a:rPr lang="en-US" dirty="0" smtClean="0">
                <a:effectLst/>
                <a:hlinkClick r:id="rId3"/>
              </a:rPr>
              <a:t>DeLuca, 1974</a:t>
            </a:r>
            <a:r>
              <a:rPr lang="en-US" dirty="0" smtClean="0">
                <a:effectLst/>
              </a:rPr>
              <a:t>). In the case of animal models, at necropsy, vitamin D–intoxicated rats show widespread calcification of organs and tissues. The form of the vitamin implicated in the intoxication is 25OHD (</a:t>
            </a:r>
            <a:r>
              <a:rPr lang="en-US" dirty="0" err="1" smtClean="0">
                <a:effectLst/>
                <a:hlinkClick r:id="rId3"/>
              </a:rPr>
              <a:t>Vieth</a:t>
            </a:r>
            <a:r>
              <a:rPr lang="en-US" dirty="0" smtClean="0">
                <a:effectLst/>
                <a:hlinkClick r:id="rId3"/>
              </a:rPr>
              <a:t>, 1990</a:t>
            </a:r>
            <a:r>
              <a:rPr lang="en-US" dirty="0" smtClean="0">
                <a:effectLst/>
              </a:rPr>
              <a:t>; </a:t>
            </a:r>
            <a:r>
              <a:rPr lang="en-US" dirty="0" smtClean="0">
                <a:effectLst/>
                <a:hlinkClick r:id="rId3"/>
              </a:rPr>
              <a:t>Jones, 2008</a:t>
            </a:r>
            <a:r>
              <a:rPr lang="en-US" dirty="0" smtClean="0">
                <a:effectLst/>
              </a:rPr>
              <a:t>). In fact, it has been shown in dietary supplementation studies using the CYP27B1 knockout mouse, which is incapable of making calcitriol, sufficiently high concentrations of serum levels of 25OHD can cause changes in vitamin D–dependent general expression even in the absence of calcitriol (Rowling et al., 2007; </a:t>
            </a:r>
            <a:r>
              <a:rPr lang="en-US" dirty="0" smtClean="0">
                <a:effectLst/>
                <a:hlinkClick r:id="rId3"/>
              </a:rPr>
              <a:t>Fleet et al., 2008</a:t>
            </a:r>
            <a:r>
              <a:rPr lang="en-US" dirty="0" smtClean="0">
                <a:effectLst/>
              </a:rPr>
              <a:t>).</a:t>
            </a:r>
          </a:p>
          <a:p>
            <a:r>
              <a:rPr lang="en-US" dirty="0" smtClean="0">
                <a:hlinkClick r:id="rId3" tooltip="Go to other sections in this page"/>
              </a:rPr>
              <a:t>Go to:</a:t>
            </a:r>
            <a:endParaRPr lang="en-US" dirty="0" smtClean="0"/>
          </a:p>
          <a:p>
            <a:r>
              <a:rPr lang="en-US" b="1" dirty="0" smtClean="0"/>
              <a:t>FUNCTIONS AND PHYSIOLOGICAL ACTIONS OF VITAMIN D</a:t>
            </a:r>
          </a:p>
          <a:p>
            <a:r>
              <a:rPr lang="en-US" b="1" dirty="0" smtClean="0"/>
              <a:t>Calcium and Phosphate Homeostasis</a:t>
            </a:r>
          </a:p>
          <a:p>
            <a:r>
              <a:rPr lang="en-US" dirty="0" smtClean="0">
                <a:effectLst/>
              </a:rPr>
              <a:t>The dominant function of vitamin D in its hormonal form (calcitriol or </a:t>
            </a:r>
            <a:r>
              <a:rPr lang="en-US" dirty="0" smtClean="0">
                <a:effectLst/>
                <a:hlinkClick r:id="rId7"/>
              </a:rPr>
              <a:t>1,25-dihydroxyvitamin D</a:t>
            </a:r>
            <a:r>
              <a:rPr lang="en-US" dirty="0" smtClean="0">
                <a:effectLst/>
              </a:rPr>
              <a:t>) is the elevation of plasma calcium and phosphate levels, which are required for mineralization of bone (</a:t>
            </a:r>
            <a:r>
              <a:rPr lang="en-US" dirty="0" smtClean="0">
                <a:effectLst/>
                <a:hlinkClick r:id="rId3"/>
              </a:rPr>
              <a:t>DeLuca, 1979b</a:t>
            </a:r>
            <a:r>
              <a:rPr lang="en-US" dirty="0" smtClean="0">
                <a:effectLst/>
              </a:rPr>
              <a:t>; </a:t>
            </a:r>
            <a:r>
              <a:rPr lang="en-US" dirty="0" err="1" smtClean="0">
                <a:effectLst/>
                <a:hlinkClick r:id="rId3"/>
              </a:rPr>
              <a:t>Holick</a:t>
            </a:r>
            <a:r>
              <a:rPr lang="en-US" dirty="0" smtClean="0">
                <a:effectLst/>
                <a:hlinkClick r:id="rId3"/>
              </a:rPr>
              <a:t>, 1996</a:t>
            </a:r>
            <a:r>
              <a:rPr lang="en-US" dirty="0" smtClean="0">
                <a:effectLst/>
              </a:rPr>
              <a:t>). Furthermore, the elevation of plasma calcium to normal levels is also required for the functioning of the neuromuscular junction as well as vasodilatation, nerve transmission, and hormonal secretion.</a:t>
            </a:r>
          </a:p>
          <a:p>
            <a:r>
              <a:rPr lang="en-US" dirty="0" smtClean="0">
                <a:effectLst/>
                <a:hlinkClick r:id="rId23"/>
              </a:rPr>
              <a:t>Calcitriol</a:t>
            </a:r>
            <a:r>
              <a:rPr lang="en-US" dirty="0" smtClean="0">
                <a:effectLst/>
              </a:rPr>
              <a:t>—functioning as part of the endocrine system for maintaining serum calcium levels as outlined in </a:t>
            </a:r>
            <a:r>
              <a:rPr lang="en-US" dirty="0" smtClean="0">
                <a:effectLst/>
                <a:hlinkClick r:id="rId25"/>
              </a:rPr>
              <a:t>Chapter 2</a:t>
            </a:r>
            <a:r>
              <a:rPr lang="en-US" dirty="0" smtClean="0">
                <a:effectLst/>
              </a:rPr>
              <a:t>—elevates plasma ionized calcium levels to the normal range by three different mechanisms (see </a:t>
            </a:r>
            <a:r>
              <a:rPr lang="en-US" dirty="0" smtClean="0">
                <a:effectLst/>
                <a:hlinkClick r:id="rId26"/>
              </a:rPr>
              <a:t>Figure 2-1</a:t>
            </a:r>
            <a:r>
              <a:rPr lang="en-US" dirty="0" smtClean="0">
                <a:effectLst/>
              </a:rPr>
              <a:t> in </a:t>
            </a:r>
            <a:r>
              <a:rPr lang="en-US" dirty="0" smtClean="0">
                <a:effectLst/>
                <a:hlinkClick r:id="rId25"/>
              </a:rPr>
              <a:t>Chapter 2</a:t>
            </a:r>
            <a:r>
              <a:rPr lang="en-US" dirty="0" smtClean="0">
                <a:effectLst/>
              </a:rPr>
              <a:t>). The first mechanism, which does not require </a:t>
            </a:r>
            <a:r>
              <a:rPr lang="en-US" dirty="0" smtClean="0">
                <a:effectLst/>
                <a:hlinkClick r:id="rId9"/>
              </a:rPr>
              <a:t>PTH</a:t>
            </a:r>
            <a:r>
              <a:rPr lang="en-US" dirty="0" smtClean="0">
                <a:effectLst/>
              </a:rPr>
              <a:t>, is the well-established role of calcitriol in stimulating intestinal calcium absorption throughout the entire length of the intestine, although its greatest activity is in the duodenum and jejunum. It is clear that calcitriol directly stimulates intestinal calcium and, independently, phosphate absorption.</a:t>
            </a:r>
          </a:p>
          <a:p>
            <a:r>
              <a:rPr lang="en-US" dirty="0" smtClean="0">
                <a:effectLst/>
              </a:rPr>
              <a:t>In the second mechanism, calcitriol plays an essential role in the mobilization of calcium from bone, a process requiring </a:t>
            </a:r>
            <a:r>
              <a:rPr lang="en-US" dirty="0" smtClean="0">
                <a:effectLst/>
                <a:hlinkClick r:id="rId9"/>
              </a:rPr>
              <a:t>PTH</a:t>
            </a:r>
            <a:r>
              <a:rPr lang="en-US" dirty="0" smtClean="0">
                <a:effectLst/>
              </a:rPr>
              <a:t> (</a:t>
            </a:r>
            <a:r>
              <a:rPr lang="en-US" dirty="0" err="1" smtClean="0">
                <a:effectLst/>
                <a:hlinkClick r:id="rId3"/>
              </a:rPr>
              <a:t>Garabedian</a:t>
            </a:r>
            <a:r>
              <a:rPr lang="en-US" dirty="0" smtClean="0">
                <a:effectLst/>
                <a:hlinkClick r:id="rId3"/>
              </a:rPr>
              <a:t> et al., 1972</a:t>
            </a:r>
            <a:r>
              <a:rPr lang="en-US" dirty="0" smtClean="0">
                <a:effectLst/>
              </a:rPr>
              <a:t>; </a:t>
            </a:r>
            <a:r>
              <a:rPr lang="en-US" dirty="0" smtClean="0">
                <a:effectLst/>
                <a:hlinkClick r:id="rId3"/>
              </a:rPr>
              <a:t>Lips, 2006</a:t>
            </a:r>
            <a:r>
              <a:rPr lang="en-US" dirty="0" smtClean="0">
                <a:effectLst/>
              </a:rPr>
              <a:t>). It induces the formation and activation of the osteoclast to function in the mobilization of calcium from bone, as discussed in </a:t>
            </a:r>
            <a:r>
              <a:rPr lang="en-US" dirty="0" smtClean="0">
                <a:effectLst/>
                <a:hlinkClick r:id="rId25"/>
              </a:rPr>
              <a:t>Chapter 2</a:t>
            </a:r>
            <a:r>
              <a:rPr lang="en-US" dirty="0" smtClean="0">
                <a:effectLst/>
              </a:rPr>
              <a:t>. In short, calcitriol facilitates the formation of osteoclasts by stimulating the secretion of a protein called receptor activator for nuclear factor κ B (</a:t>
            </a:r>
            <a:r>
              <a:rPr lang="en-US" dirty="0" smtClean="0">
                <a:effectLst/>
                <a:hlinkClick r:id="rId27"/>
              </a:rPr>
              <a:t>RANK</a:t>
            </a:r>
            <a:r>
              <a:rPr lang="en-US" dirty="0" smtClean="0">
                <a:effectLst/>
              </a:rPr>
              <a:t>) ligand, which, in turn, is responsible for </a:t>
            </a:r>
            <a:r>
              <a:rPr lang="en-US" dirty="0" err="1" smtClean="0">
                <a:effectLst/>
              </a:rPr>
              <a:t>osteoclastogenesis</a:t>
            </a:r>
            <a:r>
              <a:rPr lang="en-US" dirty="0" smtClean="0">
                <a:effectLst/>
              </a:rPr>
              <a:t> and bone resorption (</a:t>
            </a:r>
            <a:r>
              <a:rPr lang="en-US" dirty="0" err="1" smtClean="0">
                <a:effectLst/>
                <a:hlinkClick r:id="rId3"/>
              </a:rPr>
              <a:t>Suda</a:t>
            </a:r>
            <a:r>
              <a:rPr lang="en-US" dirty="0" smtClean="0">
                <a:effectLst/>
                <a:hlinkClick r:id="rId3"/>
              </a:rPr>
              <a:t> et al., 1992</a:t>
            </a:r>
            <a:r>
              <a:rPr lang="en-US" dirty="0" smtClean="0">
                <a:effectLst/>
              </a:rPr>
              <a:t>; </a:t>
            </a:r>
            <a:r>
              <a:rPr lang="en-US" dirty="0" smtClean="0">
                <a:effectLst/>
                <a:hlinkClick r:id="rId3"/>
              </a:rPr>
              <a:t>Yasuda et al., 2005</a:t>
            </a:r>
            <a:r>
              <a:rPr lang="en-US" dirty="0" smtClean="0">
                <a:effectLst/>
              </a:rPr>
              <a:t>).</a:t>
            </a:r>
          </a:p>
          <a:p>
            <a:r>
              <a:rPr lang="en-US" dirty="0" smtClean="0">
                <a:effectLst/>
              </a:rPr>
              <a:t>In the third mechanism, calcitriol together with </a:t>
            </a:r>
            <a:r>
              <a:rPr lang="en-US" dirty="0" smtClean="0">
                <a:effectLst/>
                <a:hlinkClick r:id="rId9"/>
              </a:rPr>
              <a:t>PTH</a:t>
            </a:r>
            <a:r>
              <a:rPr lang="en-US" dirty="0" smtClean="0">
                <a:effectLst/>
              </a:rPr>
              <a:t> stimulates the renal distal tubule reabsorption of calcium, ensuring retention of calcium by the kidney when calcium is needed (</a:t>
            </a:r>
            <a:r>
              <a:rPr lang="en-US" dirty="0" smtClean="0">
                <a:effectLst/>
                <a:hlinkClick r:id="rId3"/>
              </a:rPr>
              <a:t>Sutton et al., 1976</a:t>
            </a:r>
            <a:r>
              <a:rPr lang="en-US" dirty="0" smtClean="0">
                <a:effectLst/>
              </a:rPr>
              <a:t>; </a:t>
            </a:r>
            <a:r>
              <a:rPr lang="en-US" dirty="0" smtClean="0">
                <a:effectLst/>
                <a:hlinkClick r:id="rId3"/>
              </a:rPr>
              <a:t>Yamamoto et al., 1984</a:t>
            </a:r>
            <a:r>
              <a:rPr lang="en-US" dirty="0" smtClean="0">
                <a:effectLst/>
              </a:rPr>
              <a:t>). These well-known functions dominate vitamin D physiology and many of the functional proteins involved in these processes have been identified, although the exact molecular mechanisms of all of these systems have yet to be elucidated.</a:t>
            </a:r>
          </a:p>
          <a:p>
            <a:r>
              <a:rPr lang="en-US" dirty="0" smtClean="0">
                <a:effectLst/>
              </a:rPr>
              <a:t>Thus, overall, calcitriol acts on the intestine, bone, and kidney as described above, and as illustrated in </a:t>
            </a:r>
            <a:r>
              <a:rPr lang="en-US" dirty="0" smtClean="0">
                <a:effectLst/>
                <a:hlinkClick r:id="rId26"/>
              </a:rPr>
              <a:t>Figure 2-1</a:t>
            </a:r>
            <a:r>
              <a:rPr lang="en-US" dirty="0" smtClean="0">
                <a:effectLst/>
              </a:rPr>
              <a:t> in </a:t>
            </a:r>
            <a:r>
              <a:rPr lang="en-US" dirty="0" smtClean="0">
                <a:effectLst/>
                <a:hlinkClick r:id="rId25"/>
              </a:rPr>
              <a:t>Chapter 2</a:t>
            </a:r>
            <a:r>
              <a:rPr lang="en-US" dirty="0" smtClean="0">
                <a:effectLst/>
              </a:rPr>
              <a:t>, to elevate serum calcium levels, closing the calcium loop. As serum calcium levels rise, </a:t>
            </a:r>
            <a:r>
              <a:rPr lang="en-US" dirty="0" smtClean="0">
                <a:effectLst/>
                <a:hlinkClick r:id="rId9"/>
              </a:rPr>
              <a:t>PTH</a:t>
            </a:r>
            <a:r>
              <a:rPr lang="en-US" dirty="0" smtClean="0">
                <a:effectLst/>
              </a:rPr>
              <a:t> secretion drops. If serum calcium levels become too high, the </a:t>
            </a:r>
            <a:r>
              <a:rPr lang="en-US" dirty="0" err="1" smtClean="0">
                <a:effectLst/>
              </a:rPr>
              <a:t>parafollicular</a:t>
            </a:r>
            <a:r>
              <a:rPr lang="en-US" dirty="0" smtClean="0">
                <a:effectLst/>
              </a:rPr>
              <a:t> cells (“C” cells) of the thyroid secrete calcitonin, which blocks calcium resorption from bone and helps to keep calcium levels in the normal range. </a:t>
            </a:r>
            <a:r>
              <a:rPr lang="en-US" dirty="0" smtClean="0">
                <a:effectLst/>
                <a:hlinkClick r:id="rId23"/>
              </a:rPr>
              <a:t>Calcitriol</a:t>
            </a:r>
            <a:r>
              <a:rPr lang="en-US" dirty="0" smtClean="0">
                <a:effectLst/>
              </a:rPr>
              <a:t>, through its receptor, the </a:t>
            </a:r>
            <a:r>
              <a:rPr lang="en-US" dirty="0" smtClean="0">
                <a:effectLst/>
                <a:hlinkClick r:id="rId11"/>
              </a:rPr>
              <a:t>VDR</a:t>
            </a:r>
            <a:r>
              <a:rPr lang="en-US" dirty="0" smtClean="0">
                <a:effectLst/>
              </a:rPr>
              <a:t>, suppresses parathyroid gene expression and parathyroid cell proliferation, providing important feedback loops that reinforce the direct action of increased serum calcium levels (</a:t>
            </a:r>
            <a:r>
              <a:rPr lang="en-US" dirty="0" err="1" smtClean="0">
                <a:effectLst/>
                <a:hlinkClick r:id="rId3"/>
              </a:rPr>
              <a:t>Slatopolsky</a:t>
            </a:r>
            <a:r>
              <a:rPr lang="en-US" dirty="0" smtClean="0">
                <a:effectLst/>
                <a:hlinkClick r:id="rId3"/>
              </a:rPr>
              <a:t> et al., 1984</a:t>
            </a:r>
            <a:r>
              <a:rPr lang="en-US" dirty="0" smtClean="0">
                <a:effectLst/>
              </a:rPr>
              <a:t>; </a:t>
            </a:r>
            <a:r>
              <a:rPr lang="en-US" dirty="0" smtClean="0">
                <a:effectLst/>
                <a:hlinkClick r:id="rId3"/>
              </a:rPr>
              <a:t>Silver et al., 1986</a:t>
            </a:r>
            <a:r>
              <a:rPr lang="en-US" dirty="0" smtClean="0">
                <a:effectLst/>
              </a:rPr>
              <a:t>).</a:t>
            </a:r>
          </a:p>
          <a:p>
            <a:r>
              <a:rPr lang="en-US" dirty="0" smtClean="0">
                <a:effectLst/>
              </a:rPr>
              <a:t>Not shown in </a:t>
            </a:r>
            <a:r>
              <a:rPr lang="en-US" dirty="0" smtClean="0">
                <a:effectLst/>
                <a:hlinkClick r:id="rId26"/>
              </a:rPr>
              <a:t>Figure 2-1</a:t>
            </a:r>
            <a:r>
              <a:rPr lang="en-US" dirty="0" smtClean="0">
                <a:effectLst/>
              </a:rPr>
              <a:t> in </a:t>
            </a:r>
            <a:r>
              <a:rPr lang="en-US" dirty="0" smtClean="0">
                <a:effectLst/>
                <a:hlinkClick r:id="rId25"/>
              </a:rPr>
              <a:t>Chapter 2</a:t>
            </a:r>
            <a:r>
              <a:rPr lang="en-US" dirty="0" smtClean="0">
                <a:effectLst/>
              </a:rPr>
              <a:t> is the mechanism of action of vitamin D in regulating serum phosphorus levels, certain aspects of which remain obscure. What is known is that (1) a deficiency of phosphate stimulates CYP27B1 to produce more calcitriol, which in turn stimulates phosphate absorption in the small intestine; and (2) calcitriol can also induce the secretion of </a:t>
            </a:r>
            <a:r>
              <a:rPr lang="en-US" dirty="0" smtClean="0">
                <a:effectLst/>
                <a:hlinkClick r:id="rId10"/>
              </a:rPr>
              <a:t>FGF23</a:t>
            </a:r>
            <a:r>
              <a:rPr lang="en-US" dirty="0" smtClean="0">
                <a:effectLst/>
              </a:rPr>
              <a:t> by osteocytes in bone, which results in phosphate excretion in the kidney (</a:t>
            </a:r>
            <a:r>
              <a:rPr lang="en-US" dirty="0" smtClean="0">
                <a:effectLst/>
                <a:hlinkClick r:id="rId3"/>
              </a:rPr>
              <a:t>Liu et al., 2008</a:t>
            </a:r>
            <a:r>
              <a:rPr lang="en-US" dirty="0" smtClean="0">
                <a:effectLst/>
              </a:rPr>
              <a:t>), as well as feedback on vitamin D metabolism.</a:t>
            </a:r>
          </a:p>
          <a:p>
            <a:r>
              <a:rPr lang="en-US" b="1" dirty="0" smtClean="0"/>
              <a:t>Other Actions</a:t>
            </a:r>
          </a:p>
          <a:p>
            <a:r>
              <a:rPr lang="en-US" dirty="0" smtClean="0">
                <a:effectLst/>
              </a:rPr>
              <a:t>It is noteworthy that the </a:t>
            </a:r>
            <a:r>
              <a:rPr lang="en-US" dirty="0" smtClean="0">
                <a:effectLst/>
                <a:hlinkClick r:id="rId11"/>
              </a:rPr>
              <a:t>VDR</a:t>
            </a:r>
            <a:r>
              <a:rPr lang="en-US" dirty="0" smtClean="0">
                <a:effectLst/>
              </a:rPr>
              <a:t> is present in the nucleus of many tissues that are not involved in the regulation of calcium and phosphate metabolism. For example, the VDR has been clearly described in epidermal keratinocytes, in activated T cells of the immune system, in antigen-presenting cells, in macrophages and monocytes, and in cytotoxic T cells. Gene array studies in many cells and tissues show that calcitriol regulates several hundred genes throughout the body or as much as 5 percent of the human genome (</a:t>
            </a:r>
            <a:r>
              <a:rPr lang="en-US" dirty="0" smtClean="0">
                <a:effectLst/>
                <a:hlinkClick r:id="rId3"/>
              </a:rPr>
              <a:t>Pike et al., 2008</a:t>
            </a:r>
            <a:r>
              <a:rPr lang="en-US" dirty="0" smtClean="0">
                <a:effectLst/>
              </a:rPr>
              <a:t>). However, exactly how calcitriol functions in these tissues and the physiological consequences are not clearly known.</a:t>
            </a:r>
          </a:p>
          <a:p>
            <a:r>
              <a:rPr lang="en-US" dirty="0" smtClean="0">
                <a:effectLst/>
              </a:rPr>
              <a:t>Likewise, the importance of the paracrine or autocrine synthesis of calcitriol under non-disease conditions is unclear. The 1α-hydroxylase (CYP27B1) gene has been reported to be expressed in many extra-renal tissues (</a:t>
            </a:r>
            <a:r>
              <a:rPr lang="en-US" dirty="0" err="1" smtClean="0">
                <a:effectLst/>
                <a:hlinkClick r:id="rId3"/>
              </a:rPr>
              <a:t>Hewison</a:t>
            </a:r>
            <a:r>
              <a:rPr lang="en-US" dirty="0" smtClean="0">
                <a:effectLst/>
                <a:hlinkClick r:id="rId3"/>
              </a:rPr>
              <a:t> et al., 2007</a:t>
            </a:r>
            <a:r>
              <a:rPr lang="en-US" dirty="0" smtClean="0">
                <a:effectLst/>
              </a:rPr>
              <a:t>). In some cases, this is based upon in vitro production of calcitriol by cell lines as a consequence of culture conditions, but it also includes detection of the messenger ribonucleic acid (</a:t>
            </a:r>
            <a:r>
              <a:rPr lang="en-US" dirty="0" smtClean="0">
                <a:effectLst/>
                <a:hlinkClick r:id="rId28"/>
              </a:rPr>
              <a:t>mRNA</a:t>
            </a:r>
            <a:r>
              <a:rPr lang="en-US" dirty="0" smtClean="0">
                <a:effectLst/>
              </a:rPr>
              <a:t>) transcript or protein for CYP27B1 in tissues in vivo (</a:t>
            </a:r>
            <a:r>
              <a:rPr lang="en-US" dirty="0" err="1" smtClean="0">
                <a:effectLst/>
                <a:hlinkClick r:id="rId3"/>
              </a:rPr>
              <a:t>Hewison</a:t>
            </a:r>
            <a:r>
              <a:rPr lang="en-US" dirty="0" smtClean="0">
                <a:effectLst/>
                <a:hlinkClick r:id="rId3"/>
              </a:rPr>
              <a:t> et al., 2007</a:t>
            </a:r>
            <a:r>
              <a:rPr lang="en-US" dirty="0" smtClean="0">
                <a:effectLst/>
              </a:rPr>
              <a:t>). There is no doubt that the kidney is physiologically the overwhelming site of production of calcitriol for the circulation, as chronic kidney disease or nephrectomy results in a significant fall in the serum calcitriol level (</a:t>
            </a:r>
            <a:r>
              <a:rPr lang="en-US" dirty="0" smtClean="0">
                <a:effectLst/>
                <a:hlinkClick r:id="rId3"/>
              </a:rPr>
              <a:t>Martinez et al., 1995</a:t>
            </a:r>
            <a:r>
              <a:rPr lang="en-US" dirty="0" smtClean="0">
                <a:effectLst/>
              </a:rPr>
              <a:t>). The contribution of calcitriol to the maternal circulation stemming from production by the placenta is not clearly known; based on a case report for an </a:t>
            </a:r>
            <a:r>
              <a:rPr lang="en-US" dirty="0" err="1" smtClean="0">
                <a:effectLst/>
              </a:rPr>
              <a:t>anephric</a:t>
            </a:r>
            <a:r>
              <a:rPr lang="en-US" dirty="0" smtClean="0">
                <a:effectLst/>
              </a:rPr>
              <a:t> patient, it appears that the placenta produces calcitriol, but its contribution to the maternal circulation is low (</a:t>
            </a:r>
            <a:r>
              <a:rPr lang="en-US" dirty="0" smtClean="0">
                <a:effectLst/>
                <a:hlinkClick r:id="rId3"/>
              </a:rPr>
              <a:t>Turner et al., 1988</a:t>
            </a:r>
            <a:r>
              <a:rPr lang="en-US" dirty="0" smtClean="0">
                <a:effectLst/>
              </a:rPr>
              <a:t>). The pregnancy-related rise in calcitriol is due to up-regulation of the enzymes in the maternal kidney (</a:t>
            </a:r>
            <a:r>
              <a:rPr lang="en-US" dirty="0" smtClean="0">
                <a:effectLst/>
                <a:hlinkClick r:id="rId3"/>
              </a:rPr>
              <a:t>Kovacs and </a:t>
            </a:r>
            <a:r>
              <a:rPr lang="en-US" dirty="0" err="1" smtClean="0">
                <a:effectLst/>
                <a:hlinkClick r:id="rId3"/>
              </a:rPr>
              <a:t>Kronenberg</a:t>
            </a:r>
            <a:r>
              <a:rPr lang="en-US" dirty="0" smtClean="0">
                <a:effectLst/>
                <a:hlinkClick r:id="rId3"/>
              </a:rPr>
              <a:t>, 1997</a:t>
            </a:r>
            <a:r>
              <a:rPr lang="en-US" dirty="0" smtClean="0">
                <a:effectLst/>
              </a:rPr>
              <a:t>). However, there may be other extra-renal 1α-hydroxylation sites that can act as </a:t>
            </a:r>
            <a:r>
              <a:rPr lang="en-US" dirty="0" err="1" smtClean="0">
                <a:effectLst/>
              </a:rPr>
              <a:t>intracrine</a:t>
            </a:r>
            <a:r>
              <a:rPr lang="en-US" dirty="0" smtClean="0">
                <a:effectLst/>
              </a:rPr>
              <a:t> systems primarily involved in regulation of cell or tissue growth: skin, gastrointestinal tract, or glandular tissue, such as prostate and breast (</a:t>
            </a:r>
            <a:r>
              <a:rPr lang="en-US" dirty="0" err="1" smtClean="0">
                <a:effectLst/>
                <a:hlinkClick r:id="rId3"/>
              </a:rPr>
              <a:t>Diesing</a:t>
            </a:r>
            <a:r>
              <a:rPr lang="en-US" dirty="0" smtClean="0">
                <a:effectLst/>
                <a:hlinkClick r:id="rId3"/>
              </a:rPr>
              <a:t> et al., 2006</a:t>
            </a:r>
            <a:r>
              <a:rPr lang="en-US" dirty="0" smtClean="0">
                <a:effectLst/>
              </a:rPr>
              <a:t>). In mice missing the </a:t>
            </a:r>
            <a:r>
              <a:rPr lang="en-US" i="1" dirty="0" err="1" smtClean="0">
                <a:effectLst/>
              </a:rPr>
              <a:t>Vdr</a:t>
            </a:r>
            <a:r>
              <a:rPr lang="en-US" dirty="0" smtClean="0">
                <a:effectLst/>
              </a:rPr>
              <a:t> gene (</a:t>
            </a:r>
            <a:r>
              <a:rPr lang="en-US" i="1" dirty="0" err="1" smtClean="0">
                <a:effectLst/>
              </a:rPr>
              <a:t>Vdr</a:t>
            </a:r>
            <a:r>
              <a:rPr lang="en-US" dirty="0" smtClean="0">
                <a:effectLst/>
              </a:rPr>
              <a:t>-null), calcitriol and the </a:t>
            </a:r>
            <a:r>
              <a:rPr lang="en-US" dirty="0" smtClean="0">
                <a:effectLst/>
                <a:hlinkClick r:id="rId11"/>
              </a:rPr>
              <a:t>VDR</a:t>
            </a:r>
            <a:r>
              <a:rPr lang="en-US" dirty="0" smtClean="0">
                <a:effectLst/>
              </a:rPr>
              <a:t> play a role in </a:t>
            </a:r>
            <a:r>
              <a:rPr lang="en-US" dirty="0" err="1" smtClean="0">
                <a:effectLst/>
              </a:rPr>
              <a:t>lactational</a:t>
            </a:r>
            <a:r>
              <a:rPr lang="en-US" dirty="0" smtClean="0">
                <a:effectLst/>
              </a:rPr>
              <a:t> physiology; there is accelerated mammary development during pregnancy, but delayed involution of the mammary tissue after lactation (</a:t>
            </a:r>
            <a:r>
              <a:rPr lang="en-US" dirty="0" err="1" smtClean="0">
                <a:effectLst/>
                <a:hlinkClick r:id="rId3"/>
              </a:rPr>
              <a:t>Zinser</a:t>
            </a:r>
            <a:r>
              <a:rPr lang="en-US" dirty="0" smtClean="0">
                <a:effectLst/>
                <a:hlinkClick r:id="rId3"/>
              </a:rPr>
              <a:t> and Welsh, 2004</a:t>
            </a:r>
            <a:r>
              <a:rPr lang="en-US" dirty="0" smtClean="0">
                <a:effectLst/>
              </a:rPr>
              <a:t>). Extra-renal CYP27B1 may be up-regulated during inflammation (</a:t>
            </a:r>
            <a:r>
              <a:rPr lang="en-US" dirty="0" smtClean="0">
                <a:effectLst/>
                <a:hlinkClick r:id="rId3"/>
              </a:rPr>
              <a:t>Ma et al., 2004</a:t>
            </a:r>
            <a:r>
              <a:rPr lang="en-US" dirty="0" smtClean="0">
                <a:effectLst/>
              </a:rPr>
              <a:t>; </a:t>
            </a:r>
            <a:r>
              <a:rPr lang="en-US" dirty="0" smtClean="0">
                <a:effectLst/>
                <a:hlinkClick r:id="rId3"/>
              </a:rPr>
              <a:t>Liu et al., 2008</a:t>
            </a:r>
            <a:r>
              <a:rPr lang="en-US" dirty="0" smtClean="0">
                <a:effectLst/>
              </a:rPr>
              <a:t>) or down-regulated in cancerous tissue proliferation (</a:t>
            </a:r>
            <a:r>
              <a:rPr lang="en-US" dirty="0" err="1" smtClean="0">
                <a:effectLst/>
                <a:hlinkClick r:id="rId3"/>
              </a:rPr>
              <a:t>Bises</a:t>
            </a:r>
            <a:r>
              <a:rPr lang="en-US" dirty="0" smtClean="0">
                <a:effectLst/>
                <a:hlinkClick r:id="rId3"/>
              </a:rPr>
              <a:t> et al., 2004</a:t>
            </a:r>
            <a:r>
              <a:rPr lang="en-US" dirty="0" smtClean="0">
                <a:effectLst/>
              </a:rPr>
              <a:t>; </a:t>
            </a:r>
            <a:r>
              <a:rPr lang="en-US" dirty="0" smtClean="0">
                <a:effectLst/>
                <a:hlinkClick r:id="rId3"/>
              </a:rPr>
              <a:t>Wang et al., 2004</a:t>
            </a:r>
            <a:r>
              <a:rPr lang="en-US" dirty="0" smtClean="0">
                <a:effectLst/>
              </a:rPr>
              <a:t>). Furthermore, extra-renal production of calcitriol is clearly found in certain pathological diseases, including granulomatous conditions such as sarcoidosis, lymphoma, and tuberculosis (</a:t>
            </a:r>
            <a:r>
              <a:rPr lang="en-US" dirty="0" smtClean="0">
                <a:effectLst/>
                <a:hlinkClick r:id="rId3"/>
              </a:rPr>
              <a:t>Adams et al., 1989</a:t>
            </a:r>
            <a:r>
              <a:rPr lang="en-US" dirty="0" smtClean="0">
                <a:effectLst/>
              </a:rPr>
              <a:t>), which can be associated with hypercalcemia. If sarcoidosis is left untreated, the extra-</a:t>
            </a:r>
            <a:r>
              <a:rPr lang="en-US" dirty="0" err="1" smtClean="0">
                <a:effectLst/>
              </a:rPr>
              <a:t>renally</a:t>
            </a:r>
            <a:r>
              <a:rPr lang="en-US" dirty="0" smtClean="0">
                <a:effectLst/>
              </a:rPr>
              <a:t> produced calcitriol can enter the circulation, resulting in </a:t>
            </a:r>
            <a:r>
              <a:rPr lang="en-US" dirty="0" err="1" smtClean="0">
                <a:effectLst/>
              </a:rPr>
              <a:t>hypercalciuria</a:t>
            </a:r>
            <a:r>
              <a:rPr lang="en-US" dirty="0" smtClean="0">
                <a:effectLst/>
              </a:rPr>
              <a:t> and eventually hypercalcemia.</a:t>
            </a:r>
          </a:p>
          <a:p>
            <a:r>
              <a:rPr lang="en-US" dirty="0" smtClean="0">
                <a:effectLst/>
              </a:rPr>
              <a:t>There is emerging evidence that calcitriol plays a role in the immune system that has not yet been clearly described. Exogenous calcitriol can suppress autoimmune diseases, but with hypercalcemia as an important side effect (</a:t>
            </a:r>
            <a:r>
              <a:rPr lang="en-US" dirty="0" smtClean="0">
                <a:effectLst/>
                <a:hlinkClick r:id="rId3"/>
              </a:rPr>
              <a:t>DeLuca and </a:t>
            </a:r>
            <a:r>
              <a:rPr lang="en-US" dirty="0" err="1" smtClean="0">
                <a:effectLst/>
                <a:hlinkClick r:id="rId3"/>
              </a:rPr>
              <a:t>Cantorna</a:t>
            </a:r>
            <a:r>
              <a:rPr lang="en-US" dirty="0" smtClean="0">
                <a:effectLst/>
                <a:hlinkClick r:id="rId3"/>
              </a:rPr>
              <a:t>, 2001</a:t>
            </a:r>
            <a:r>
              <a:rPr lang="en-US" dirty="0" smtClean="0">
                <a:effectLst/>
              </a:rPr>
              <a:t>). It has been shown that the local conversion of 25OHD into calcitriol in monocytes or macrophages results in an increase in cellular immunity by stimulating the production of </a:t>
            </a:r>
            <a:r>
              <a:rPr lang="en-US" dirty="0" err="1" smtClean="0">
                <a:effectLst/>
              </a:rPr>
              <a:t>cathelicidin</a:t>
            </a:r>
            <a:r>
              <a:rPr lang="en-US" dirty="0" smtClean="0">
                <a:effectLst/>
              </a:rPr>
              <a:t>, an anti-microbial peptide capable of killing bacteria, particularly </a:t>
            </a:r>
            <a:r>
              <a:rPr lang="en-US" i="1" dirty="0" smtClean="0">
                <a:effectLst/>
              </a:rPr>
              <a:t>Mycobacterium tuberculosis</a:t>
            </a:r>
            <a:r>
              <a:rPr lang="en-US" dirty="0" smtClean="0">
                <a:effectLst/>
              </a:rPr>
              <a:t> (</a:t>
            </a:r>
            <a:r>
              <a:rPr lang="en-US" dirty="0" smtClean="0">
                <a:effectLst/>
                <a:hlinkClick r:id="rId3"/>
              </a:rPr>
              <a:t>Liu et al., 2006</a:t>
            </a:r>
            <a:r>
              <a:rPr lang="en-US" dirty="0" smtClean="0">
                <a:effectLst/>
              </a:rPr>
              <a:t>). Recently, </a:t>
            </a:r>
            <a:r>
              <a:rPr lang="en-US" dirty="0" smtClean="0">
                <a:effectLst/>
                <a:hlinkClick r:id="rId3"/>
              </a:rPr>
              <a:t>Stubbs et al. (2010)</a:t>
            </a:r>
            <a:r>
              <a:rPr lang="en-US" dirty="0" smtClean="0">
                <a:effectLst/>
              </a:rPr>
              <a:t> showed that renal dialysis patients treated with high-dose vitamin D</a:t>
            </a:r>
            <a:r>
              <a:rPr lang="en-US" baseline="-25000" dirty="0" smtClean="0">
                <a:effectLst/>
              </a:rPr>
              <a:t>3</a:t>
            </a:r>
            <a:r>
              <a:rPr lang="en-US" dirty="0" smtClean="0">
                <a:effectLst/>
              </a:rPr>
              <a:t> develop a population of immune cells with increased CYP27B1, </a:t>
            </a:r>
            <a:r>
              <a:rPr lang="en-US" dirty="0" smtClean="0">
                <a:effectLst/>
                <a:hlinkClick r:id="rId11"/>
              </a:rPr>
              <a:t>VDR</a:t>
            </a:r>
            <a:r>
              <a:rPr lang="en-US" dirty="0" smtClean="0">
                <a:effectLst/>
              </a:rPr>
              <a:t>, and </a:t>
            </a:r>
            <a:r>
              <a:rPr lang="en-US" dirty="0" err="1" smtClean="0">
                <a:effectLst/>
              </a:rPr>
              <a:t>cathelicidin</a:t>
            </a:r>
            <a:r>
              <a:rPr lang="en-US" dirty="0" smtClean="0">
                <a:effectLst/>
              </a:rPr>
              <a:t> expression, although the role of these cells in vivo is unknown. Ironically, calcitriol has an opposite effect on the adaptive immune (B and T cell function) response. </a:t>
            </a:r>
            <a:r>
              <a:rPr lang="en-US" dirty="0" smtClean="0">
                <a:effectLst/>
                <a:hlinkClick r:id="rId23"/>
              </a:rPr>
              <a:t>Calcitriol</a:t>
            </a:r>
            <a:r>
              <a:rPr lang="en-US" dirty="0" smtClean="0">
                <a:effectLst/>
              </a:rPr>
              <a:t> generally inhibits T helper cell proliferation and B cell immunoglobulin production. In contrast, calcitriol promotes the proliferation of immunosuppressive regulatory T cells and their accumulation at sites of inflammation (</a:t>
            </a:r>
            <a:r>
              <a:rPr lang="en-US" dirty="0" smtClean="0">
                <a:effectLst/>
                <a:hlinkClick r:id="rId3"/>
              </a:rPr>
              <a:t>Penna et al., 2007</a:t>
            </a:r>
            <a:r>
              <a:rPr lang="en-US" dirty="0" smtClean="0">
                <a:effectLst/>
              </a:rPr>
              <a:t>).</a:t>
            </a:r>
          </a:p>
          <a:p>
            <a:r>
              <a:rPr lang="en-US" dirty="0" smtClean="0">
                <a:effectLst/>
              </a:rPr>
              <a:t>A role for vitamin D in carcinogenesis evolved initially from in vitro studies as cell culture approaches became more widely available for the evaluation of the mechanisms of action of vitamin D and its metabolites (</a:t>
            </a:r>
            <a:r>
              <a:rPr lang="en-US" dirty="0" smtClean="0">
                <a:effectLst/>
                <a:hlinkClick r:id="rId3"/>
              </a:rPr>
              <a:t>Masuda and Jones, 2006</a:t>
            </a:r>
            <a:r>
              <a:rPr lang="en-US" dirty="0" smtClean="0">
                <a:effectLst/>
              </a:rPr>
              <a:t>). The active hormone, calcitriol, was shown to consistently inhibit the growth of cancer cells and promote differentiation in vitro by regulating multiple pathways (</a:t>
            </a:r>
            <a:r>
              <a:rPr lang="en-US" dirty="0" err="1" smtClean="0">
                <a:effectLst/>
                <a:hlinkClick r:id="rId3"/>
              </a:rPr>
              <a:t>Deeb</a:t>
            </a:r>
            <a:r>
              <a:rPr lang="en-US" dirty="0" smtClean="0">
                <a:effectLst/>
                <a:hlinkClick r:id="rId3"/>
              </a:rPr>
              <a:t> et al., 2007</a:t>
            </a:r>
            <a:r>
              <a:rPr lang="en-US" dirty="0" smtClean="0">
                <a:effectLst/>
              </a:rPr>
              <a:t>; </a:t>
            </a:r>
            <a:r>
              <a:rPr lang="en-US" dirty="0" err="1" smtClean="0">
                <a:effectLst/>
                <a:hlinkClick r:id="rId3"/>
              </a:rPr>
              <a:t>Kovalenko</a:t>
            </a:r>
            <a:r>
              <a:rPr lang="en-US" dirty="0" smtClean="0">
                <a:effectLst/>
                <a:hlinkClick r:id="rId3"/>
              </a:rPr>
              <a:t> et al., 2010</a:t>
            </a:r>
            <a:r>
              <a:rPr lang="en-US" dirty="0" smtClean="0">
                <a:effectLst/>
              </a:rPr>
              <a:t>). Additional studies documented the presence of the </a:t>
            </a:r>
            <a:r>
              <a:rPr lang="en-US" dirty="0" smtClean="0">
                <a:effectLst/>
                <a:hlinkClick r:id="rId11"/>
              </a:rPr>
              <a:t>VDR</a:t>
            </a:r>
            <a:r>
              <a:rPr lang="en-US" dirty="0" smtClean="0">
                <a:effectLst/>
              </a:rPr>
              <a:t> in a wide array of cancer cell types. </a:t>
            </a:r>
            <a:r>
              <a:rPr lang="en-US" dirty="0" smtClean="0">
                <a:effectLst/>
                <a:hlinkClick r:id="rId5"/>
              </a:rPr>
              <a:t>Vitamin D</a:t>
            </a:r>
            <a:r>
              <a:rPr lang="en-US" dirty="0" smtClean="0">
                <a:effectLst/>
              </a:rPr>
              <a:t> orchestrates cell cycle progression via alterations in key regulators such as cyclin-dependent kinases, retinoblastoma protein phosphorylation, and repression of the proto-oncogene </a:t>
            </a:r>
            <a:r>
              <a:rPr lang="en-US" dirty="0" err="1" smtClean="0">
                <a:effectLst/>
              </a:rPr>
              <a:t>myc</a:t>
            </a:r>
            <a:r>
              <a:rPr lang="en-US" dirty="0" smtClean="0">
                <a:effectLst/>
              </a:rPr>
              <a:t> as well as by modulating growth factor receptor-mediated signaling pathways (</a:t>
            </a:r>
            <a:r>
              <a:rPr lang="en-US" dirty="0" smtClean="0">
                <a:effectLst/>
                <a:hlinkClick r:id="rId3"/>
              </a:rPr>
              <a:t>Koga et al., 1988</a:t>
            </a:r>
            <a:r>
              <a:rPr lang="en-US" dirty="0" smtClean="0">
                <a:effectLst/>
              </a:rPr>
              <a:t>; </a:t>
            </a:r>
            <a:r>
              <a:rPr lang="en-US" dirty="0" smtClean="0">
                <a:effectLst/>
                <a:hlinkClick r:id="rId3"/>
              </a:rPr>
              <a:t>Kawa et al., 1996</a:t>
            </a:r>
            <a:r>
              <a:rPr lang="en-US" dirty="0" smtClean="0">
                <a:effectLst/>
              </a:rPr>
              <a:t>; </a:t>
            </a:r>
            <a:r>
              <a:rPr lang="en-US" dirty="0" smtClean="0">
                <a:effectLst/>
                <a:hlinkClick r:id="rId3"/>
              </a:rPr>
              <a:t>Campbell et al., 1997</a:t>
            </a:r>
            <a:r>
              <a:rPr lang="en-US" dirty="0" smtClean="0">
                <a:effectLst/>
              </a:rPr>
              <a:t>; </a:t>
            </a:r>
            <a:r>
              <a:rPr lang="en-US" dirty="0" err="1" smtClean="0">
                <a:effectLst/>
                <a:hlinkClick r:id="rId3"/>
              </a:rPr>
              <a:t>Xie</a:t>
            </a:r>
            <a:r>
              <a:rPr lang="en-US" dirty="0" smtClean="0">
                <a:effectLst/>
                <a:hlinkClick r:id="rId3"/>
              </a:rPr>
              <a:t> et al., 1997</a:t>
            </a:r>
            <a:r>
              <a:rPr lang="en-US" dirty="0" smtClean="0">
                <a:effectLst/>
              </a:rPr>
              <a:t>; </a:t>
            </a:r>
            <a:r>
              <a:rPr lang="en-US" dirty="0" smtClean="0">
                <a:effectLst/>
                <a:hlinkClick r:id="rId3"/>
              </a:rPr>
              <a:t>Yanagisawa et al., 1999</a:t>
            </a:r>
            <a:r>
              <a:rPr lang="en-US" dirty="0" smtClean="0">
                <a:effectLst/>
              </a:rPr>
              <a:t>; </a:t>
            </a:r>
            <a:r>
              <a:rPr lang="en-US" dirty="0" err="1" smtClean="0">
                <a:effectLst/>
                <a:hlinkClick r:id="rId3"/>
              </a:rPr>
              <a:t>Sundaram</a:t>
            </a:r>
            <a:r>
              <a:rPr lang="en-US" dirty="0" smtClean="0">
                <a:effectLst/>
                <a:hlinkClick r:id="rId3"/>
              </a:rPr>
              <a:t> et al., 2000</a:t>
            </a:r>
            <a:r>
              <a:rPr lang="en-US" dirty="0" smtClean="0">
                <a:effectLst/>
              </a:rPr>
              <a:t>; </a:t>
            </a:r>
            <a:r>
              <a:rPr lang="en-US" dirty="0" err="1" smtClean="0">
                <a:effectLst/>
                <a:hlinkClick r:id="rId3"/>
              </a:rPr>
              <a:t>Gaschott</a:t>
            </a:r>
            <a:r>
              <a:rPr lang="en-US" dirty="0" smtClean="0">
                <a:effectLst/>
                <a:hlinkClick r:id="rId3"/>
              </a:rPr>
              <a:t> and Stein, 2003</a:t>
            </a:r>
            <a:r>
              <a:rPr lang="en-US" dirty="0" smtClean="0">
                <a:effectLst/>
              </a:rPr>
              <a:t>; </a:t>
            </a:r>
            <a:r>
              <a:rPr lang="en-US" dirty="0" smtClean="0">
                <a:effectLst/>
                <a:hlinkClick r:id="rId3"/>
              </a:rPr>
              <a:t>Li et al., 2004</a:t>
            </a:r>
            <a:r>
              <a:rPr lang="en-US" dirty="0" smtClean="0">
                <a:effectLst/>
              </a:rPr>
              <a:t>). In addition, calcitriol restores or enhances pro-apoptotic effects in cancer cells by several possible pathways, including repression of several pro-survival proteins such as Bc12 and telomerase reverse transcriptase and by activating pro-apoptotic proteins </a:t>
            </a:r>
            <a:r>
              <a:rPr lang="en-US" dirty="0" err="1" smtClean="0">
                <a:effectLst/>
              </a:rPr>
              <a:t>Bax</a:t>
            </a:r>
            <a:r>
              <a:rPr lang="en-US" dirty="0" smtClean="0">
                <a:effectLst/>
              </a:rPr>
              <a:t> and μ-</a:t>
            </a:r>
            <a:r>
              <a:rPr lang="en-US" dirty="0" err="1" smtClean="0">
                <a:effectLst/>
              </a:rPr>
              <a:t>calpain</a:t>
            </a:r>
            <a:r>
              <a:rPr lang="en-US" dirty="0" smtClean="0">
                <a:effectLst/>
              </a:rPr>
              <a:t> (</a:t>
            </a:r>
            <a:r>
              <a:rPr lang="en-US" dirty="0" smtClean="0">
                <a:effectLst/>
                <a:hlinkClick r:id="rId3"/>
              </a:rPr>
              <a:t>James et al., 1996</a:t>
            </a:r>
            <a:r>
              <a:rPr lang="en-US" dirty="0" smtClean="0">
                <a:effectLst/>
              </a:rPr>
              <a:t>; </a:t>
            </a:r>
            <a:r>
              <a:rPr lang="en-US" dirty="0" smtClean="0">
                <a:effectLst/>
                <a:hlinkClick r:id="rId3"/>
              </a:rPr>
              <a:t>Diaz et al., 2000</a:t>
            </a:r>
            <a:r>
              <a:rPr lang="en-US" dirty="0" smtClean="0">
                <a:effectLst/>
              </a:rPr>
              <a:t>; </a:t>
            </a:r>
            <a:r>
              <a:rPr lang="en-US" dirty="0" smtClean="0">
                <a:effectLst/>
                <a:hlinkClick r:id="rId3"/>
              </a:rPr>
              <a:t>Jiang et al., 2004</a:t>
            </a:r>
            <a:r>
              <a:rPr lang="en-US" dirty="0" smtClean="0">
                <a:effectLst/>
              </a:rPr>
              <a:t>; </a:t>
            </a:r>
            <a:r>
              <a:rPr lang="en-US" dirty="0" err="1" smtClean="0">
                <a:effectLst/>
                <a:hlinkClick r:id="rId3"/>
              </a:rPr>
              <a:t>Kumagai</a:t>
            </a:r>
            <a:r>
              <a:rPr lang="en-US" dirty="0" smtClean="0">
                <a:effectLst/>
                <a:hlinkClick r:id="rId3"/>
              </a:rPr>
              <a:t> et al., 2005</a:t>
            </a:r>
            <a:r>
              <a:rPr lang="en-US" dirty="0" smtClean="0">
                <a:effectLst/>
              </a:rPr>
              <a:t>). Evidence also supports an anti-angiogenic effect of vitamin D. Vascular endothelial growth factor (</a:t>
            </a:r>
            <a:r>
              <a:rPr lang="en-US" dirty="0" smtClean="0">
                <a:effectLst/>
                <a:hlinkClick r:id="rId29"/>
              </a:rPr>
              <a:t>VEGF</a:t>
            </a:r>
            <a:r>
              <a:rPr lang="en-US" dirty="0" smtClean="0">
                <a:effectLst/>
              </a:rPr>
              <a:t>) expression by cancer cells is suppressed and endothelial cell responses to VEGF are inhibited by vitamin D, an observation supported by in vivo xenograft studies (</a:t>
            </a:r>
            <a:r>
              <a:rPr lang="en-US" dirty="0" err="1" smtClean="0">
                <a:effectLst/>
                <a:hlinkClick r:id="rId3"/>
              </a:rPr>
              <a:t>Mantell</a:t>
            </a:r>
            <a:r>
              <a:rPr lang="en-US" dirty="0" smtClean="0">
                <a:effectLst/>
                <a:hlinkClick r:id="rId3"/>
              </a:rPr>
              <a:t> et al., 2000</a:t>
            </a:r>
            <a:r>
              <a:rPr lang="en-US" dirty="0" smtClean="0">
                <a:effectLst/>
              </a:rPr>
              <a:t>; </a:t>
            </a:r>
            <a:r>
              <a:rPr lang="en-US" dirty="0" err="1" smtClean="0">
                <a:effectLst/>
                <a:hlinkClick r:id="rId3"/>
              </a:rPr>
              <a:t>Bao</a:t>
            </a:r>
            <a:r>
              <a:rPr lang="en-US" dirty="0" smtClean="0">
                <a:effectLst/>
                <a:hlinkClick r:id="rId3"/>
              </a:rPr>
              <a:t> et al., 2006</a:t>
            </a:r>
            <a:r>
              <a:rPr lang="en-US" dirty="0" smtClean="0">
                <a:effectLst/>
              </a:rPr>
              <a:t>). The </a:t>
            </a:r>
            <a:r>
              <a:rPr lang="en-US" dirty="0" err="1" smtClean="0">
                <a:effectLst/>
              </a:rPr>
              <a:t>immunoregulatory</a:t>
            </a:r>
            <a:r>
              <a:rPr lang="en-US" dirty="0" smtClean="0">
                <a:effectLst/>
              </a:rPr>
              <a:t> effects of vitamin D may also have an impact on cancer biology. Inflammation is a critical early step in the carcinogenesis cascade for many cancers, and the ability of vitamin D to exhibit anti-inflammatory effects on cancer cells by down-regulating the pro-inflammatory pathways, such as cyclooxygenase-2, may contribute to cancer inhibition (</a:t>
            </a:r>
            <a:r>
              <a:rPr lang="en-US" dirty="0" smtClean="0">
                <a:effectLst/>
                <a:hlinkClick r:id="rId3"/>
              </a:rPr>
              <a:t>Moreno et al., 2005</a:t>
            </a:r>
            <a:r>
              <a:rPr lang="en-US" dirty="0" smtClean="0">
                <a:effectLst/>
              </a:rPr>
              <a:t>). In contrast, the role of vitamin D in cancer </a:t>
            </a:r>
            <a:r>
              <a:rPr lang="en-US" dirty="0" err="1" smtClean="0">
                <a:effectLst/>
              </a:rPr>
              <a:t>immunosurveillance</a:t>
            </a:r>
            <a:r>
              <a:rPr lang="en-US" dirty="0" smtClean="0">
                <a:effectLst/>
              </a:rPr>
              <a:t> of nascent or established cancers remains to be defined.</a:t>
            </a:r>
          </a:p>
          <a:p>
            <a:r>
              <a:rPr lang="en-US" dirty="0" smtClean="0">
                <a:effectLst/>
              </a:rPr>
              <a:t>The encouraging in vitro findings, tempered with concerns about hypercalcemia, led to the development of many vitamin D analogues in the hope of retaining anti-cancer activity, but without increasing serum calcium, for the pharmacological therapy of cancer, as recently reviewed (</a:t>
            </a:r>
            <a:r>
              <a:rPr lang="en-US" dirty="0" smtClean="0">
                <a:effectLst/>
                <a:hlinkClick r:id="rId3"/>
              </a:rPr>
              <a:t>Beer and </a:t>
            </a:r>
            <a:r>
              <a:rPr lang="en-US" dirty="0" err="1" smtClean="0">
                <a:effectLst/>
                <a:hlinkClick r:id="rId3"/>
              </a:rPr>
              <a:t>Myrthue</a:t>
            </a:r>
            <a:r>
              <a:rPr lang="en-US" dirty="0" smtClean="0">
                <a:effectLst/>
                <a:hlinkClick r:id="rId3"/>
              </a:rPr>
              <a:t>, 2004</a:t>
            </a:r>
            <a:r>
              <a:rPr lang="en-US" dirty="0" smtClean="0">
                <a:effectLst/>
              </a:rPr>
              <a:t>; </a:t>
            </a:r>
            <a:r>
              <a:rPr lang="en-US" dirty="0" smtClean="0">
                <a:effectLst/>
                <a:hlinkClick r:id="rId3"/>
              </a:rPr>
              <a:t>Masuda and Jones, 2006</a:t>
            </a:r>
            <a:r>
              <a:rPr lang="en-US" dirty="0" smtClean="0">
                <a:effectLst/>
              </a:rPr>
              <a:t>; </a:t>
            </a:r>
            <a:r>
              <a:rPr lang="en-US" dirty="0" smtClean="0">
                <a:effectLst/>
                <a:hlinkClick r:id="rId3"/>
              </a:rPr>
              <a:t>Trump et al., 2010</a:t>
            </a:r>
            <a:r>
              <a:rPr lang="en-US" dirty="0" smtClean="0">
                <a:effectLst/>
              </a:rPr>
              <a:t>).</a:t>
            </a:r>
          </a:p>
          <a:p>
            <a:r>
              <a:rPr lang="en-US" b="1" dirty="0" smtClean="0"/>
              <a:t>Vitamin D</a:t>
            </a:r>
            <a:r>
              <a:rPr lang="en-US" b="1" baseline="-25000" dirty="0" smtClean="0"/>
              <a:t>2</a:t>
            </a:r>
            <a:r>
              <a:rPr lang="en-US" b="1" dirty="0" smtClean="0"/>
              <a:t> Versus Vitamin D</a:t>
            </a:r>
            <a:r>
              <a:rPr lang="en-US" b="1" baseline="-25000" dirty="0" smtClean="0"/>
              <a:t>3</a:t>
            </a:r>
            <a:endParaRPr lang="en-US" b="1" dirty="0" smtClean="0"/>
          </a:p>
          <a:p>
            <a:r>
              <a:rPr lang="en-US" dirty="0" smtClean="0">
                <a:effectLst/>
              </a:rPr>
              <a:t>Vitamins D</a:t>
            </a:r>
            <a:r>
              <a:rPr lang="en-US" baseline="-25000" dirty="0" smtClean="0">
                <a:effectLst/>
              </a:rPr>
              <a:t>2</a:t>
            </a:r>
            <a:r>
              <a:rPr lang="en-US" dirty="0" smtClean="0">
                <a:effectLst/>
              </a:rPr>
              <a:t> and D</a:t>
            </a:r>
            <a:r>
              <a:rPr lang="en-US" baseline="-25000" dirty="0" smtClean="0">
                <a:effectLst/>
              </a:rPr>
              <a:t>3</a:t>
            </a:r>
            <a:r>
              <a:rPr lang="en-US" dirty="0" smtClean="0">
                <a:effectLst/>
              </a:rPr>
              <a:t>, as described previously, differ only in their side chain structure. Physiological responses to both forms of the vitamin include regulation of calcium and phosphate homeostasis and regulation of cell proliferation and cell differentiation of specific cell types, as described above. Qualitatively, vitamins D</a:t>
            </a:r>
            <a:r>
              <a:rPr lang="en-US" baseline="-25000" dirty="0" smtClean="0">
                <a:effectLst/>
              </a:rPr>
              <a:t>2</a:t>
            </a:r>
            <a:r>
              <a:rPr lang="en-US" dirty="0" smtClean="0">
                <a:effectLst/>
              </a:rPr>
              <a:t> and D</a:t>
            </a:r>
            <a:r>
              <a:rPr lang="en-US" baseline="-25000" dirty="0" smtClean="0">
                <a:effectLst/>
              </a:rPr>
              <a:t>3</a:t>
            </a:r>
            <a:r>
              <a:rPr lang="en-US" dirty="0" smtClean="0">
                <a:effectLst/>
              </a:rPr>
              <a:t> exhibit virtually identical biological responses throughout the body (i.e., through gene expression) that are mediated by the </a:t>
            </a:r>
            <a:r>
              <a:rPr lang="en-US" dirty="0" smtClean="0">
                <a:effectLst/>
                <a:hlinkClick r:id="rId11"/>
              </a:rPr>
              <a:t>VDR</a:t>
            </a:r>
            <a:r>
              <a:rPr lang="en-US" dirty="0" smtClean="0">
                <a:effectLst/>
              </a:rPr>
              <a:t> (</a:t>
            </a:r>
            <a:r>
              <a:rPr lang="en-US" dirty="0" smtClean="0">
                <a:effectLst/>
                <a:hlinkClick r:id="rId3"/>
              </a:rPr>
              <a:t>Jones et al., 1998</a:t>
            </a:r>
            <a:r>
              <a:rPr lang="en-US" dirty="0" smtClean="0">
                <a:effectLst/>
              </a:rPr>
              <a:t>; </a:t>
            </a:r>
            <a:r>
              <a:rPr lang="en-US" dirty="0" err="1" smtClean="0">
                <a:effectLst/>
                <a:hlinkClick r:id="rId3"/>
              </a:rPr>
              <a:t>Jurutka</a:t>
            </a:r>
            <a:r>
              <a:rPr lang="en-US" dirty="0" smtClean="0">
                <a:effectLst/>
                <a:hlinkClick r:id="rId3"/>
              </a:rPr>
              <a:t> et al., 2001</a:t>
            </a:r>
            <a:r>
              <a:rPr lang="en-US" dirty="0" smtClean="0">
                <a:effectLst/>
              </a:rPr>
              <a:t>).</a:t>
            </a:r>
          </a:p>
          <a:p>
            <a:r>
              <a:rPr lang="en-US" dirty="0" smtClean="0">
                <a:effectLst/>
              </a:rPr>
              <a:t>Regarding the potency of the two forms of vitamin D, there are reports that certain animals, such as avian species and New World monkeys (</a:t>
            </a:r>
            <a:r>
              <a:rPr lang="en-US" dirty="0" smtClean="0">
                <a:effectLst/>
                <a:hlinkClick r:id="rId3"/>
              </a:rPr>
              <a:t>Chen and </a:t>
            </a:r>
            <a:r>
              <a:rPr lang="en-US" dirty="0" err="1" smtClean="0">
                <a:effectLst/>
                <a:hlinkClick r:id="rId3"/>
              </a:rPr>
              <a:t>Bosmann</a:t>
            </a:r>
            <a:r>
              <a:rPr lang="en-US" dirty="0" smtClean="0">
                <a:effectLst/>
                <a:hlinkClick r:id="rId3"/>
              </a:rPr>
              <a:t>, 1964</a:t>
            </a:r>
            <a:r>
              <a:rPr lang="en-US" dirty="0" smtClean="0">
                <a:effectLst/>
              </a:rPr>
              <a:t>; </a:t>
            </a:r>
            <a:r>
              <a:rPr lang="en-US" dirty="0" err="1" smtClean="0">
                <a:effectLst/>
                <a:hlinkClick r:id="rId3"/>
              </a:rPr>
              <a:t>Drescher</a:t>
            </a:r>
            <a:r>
              <a:rPr lang="en-US" dirty="0" smtClean="0">
                <a:effectLst/>
                <a:hlinkClick r:id="rId3"/>
              </a:rPr>
              <a:t> et al., 1969</a:t>
            </a:r>
            <a:r>
              <a:rPr lang="en-US" dirty="0" smtClean="0">
                <a:effectLst/>
              </a:rPr>
              <a:t>), discriminate against vitamin D</a:t>
            </a:r>
            <a:r>
              <a:rPr lang="en-US" baseline="-25000" dirty="0" smtClean="0">
                <a:effectLst/>
              </a:rPr>
              <a:t>2</a:t>
            </a:r>
            <a:r>
              <a:rPr lang="en-US" dirty="0" smtClean="0">
                <a:effectLst/>
              </a:rPr>
              <a:t> However, it has been assumed for several decades that the two forms are essentially equipotent in humans (</a:t>
            </a:r>
            <a:r>
              <a:rPr lang="en-US" dirty="0" smtClean="0">
                <a:effectLst/>
                <a:hlinkClick r:id="rId3"/>
              </a:rPr>
              <a:t>Christiansen et al., 1975</a:t>
            </a:r>
            <a:r>
              <a:rPr lang="en-US" dirty="0" smtClean="0">
                <a:effectLst/>
              </a:rPr>
              <a:t>). Recent reports involving human dietary studies have argued for (</a:t>
            </a:r>
            <a:r>
              <a:rPr lang="en-US" dirty="0" smtClean="0">
                <a:effectLst/>
                <a:hlinkClick r:id="rId3"/>
              </a:rPr>
              <a:t>Trang et al., 1998</a:t>
            </a:r>
            <a:r>
              <a:rPr lang="en-US" dirty="0" smtClean="0">
                <a:effectLst/>
              </a:rPr>
              <a:t>; </a:t>
            </a:r>
            <a:r>
              <a:rPr lang="en-US" dirty="0" err="1" smtClean="0">
                <a:effectLst/>
                <a:hlinkClick r:id="rId3"/>
              </a:rPr>
              <a:t>Armas</a:t>
            </a:r>
            <a:r>
              <a:rPr lang="en-US" dirty="0" smtClean="0">
                <a:effectLst/>
                <a:hlinkClick r:id="rId3"/>
              </a:rPr>
              <a:t> et al., 2004</a:t>
            </a:r>
            <a:r>
              <a:rPr lang="en-US" dirty="0" smtClean="0">
                <a:effectLst/>
              </a:rPr>
              <a:t>) or against (</a:t>
            </a:r>
            <a:r>
              <a:rPr lang="en-US" dirty="0" err="1" smtClean="0">
                <a:effectLst/>
                <a:hlinkClick r:id="rId3"/>
              </a:rPr>
              <a:t>Holick</a:t>
            </a:r>
            <a:r>
              <a:rPr lang="en-US" dirty="0" smtClean="0">
                <a:effectLst/>
                <a:hlinkClick r:id="rId3"/>
              </a:rPr>
              <a:t> et al., 2008</a:t>
            </a:r>
            <a:r>
              <a:rPr lang="en-US" dirty="0" smtClean="0">
                <a:effectLst/>
              </a:rPr>
              <a:t>) a metabolic discrimination against vitamin D</a:t>
            </a:r>
            <a:r>
              <a:rPr lang="en-US" baseline="-25000" dirty="0" smtClean="0">
                <a:effectLst/>
              </a:rPr>
              <a:t>2</a:t>
            </a:r>
            <a:r>
              <a:rPr lang="en-US" dirty="0" smtClean="0">
                <a:effectLst/>
              </a:rPr>
              <a:t>, compared with vitamin D</a:t>
            </a:r>
            <a:r>
              <a:rPr lang="en-US" baseline="-25000" dirty="0" smtClean="0">
                <a:effectLst/>
              </a:rPr>
              <a:t>3</a:t>
            </a:r>
            <a:r>
              <a:rPr lang="en-US" dirty="0" smtClean="0">
                <a:effectLst/>
              </a:rPr>
              <a:t>. Part of the apparent conflict between these different studies (</a:t>
            </a:r>
            <a:r>
              <a:rPr lang="en-US" dirty="0" smtClean="0">
                <a:effectLst/>
                <a:hlinkClick r:id="rId3"/>
              </a:rPr>
              <a:t>Trang et al., 1998</a:t>
            </a:r>
            <a:r>
              <a:rPr lang="en-US" dirty="0" smtClean="0">
                <a:effectLst/>
              </a:rPr>
              <a:t>; </a:t>
            </a:r>
            <a:r>
              <a:rPr lang="en-US" dirty="0" err="1" smtClean="0">
                <a:effectLst/>
                <a:hlinkClick r:id="rId3"/>
              </a:rPr>
              <a:t>Armas</a:t>
            </a:r>
            <a:r>
              <a:rPr lang="en-US" dirty="0" smtClean="0">
                <a:effectLst/>
                <a:hlinkClick r:id="rId3"/>
              </a:rPr>
              <a:t> et al., 2004</a:t>
            </a:r>
            <a:r>
              <a:rPr lang="en-US" dirty="0" smtClean="0">
                <a:effectLst/>
              </a:rPr>
              <a:t>; </a:t>
            </a:r>
            <a:r>
              <a:rPr lang="en-US" dirty="0" err="1" smtClean="0">
                <a:effectLst/>
                <a:hlinkClick r:id="rId3"/>
              </a:rPr>
              <a:t>Holick</a:t>
            </a:r>
            <a:r>
              <a:rPr lang="en-US" dirty="0" smtClean="0">
                <a:effectLst/>
                <a:hlinkClick r:id="rId3"/>
              </a:rPr>
              <a:t> et al., 2008</a:t>
            </a:r>
            <a:r>
              <a:rPr lang="en-US" dirty="0" smtClean="0">
                <a:effectLst/>
              </a:rPr>
              <a:t>) is almost certainly due to differences in size and frequency of dose (which have ranged from 1,000 </a:t>
            </a:r>
            <a:r>
              <a:rPr lang="en-US" dirty="0" smtClean="0">
                <a:effectLst/>
                <a:hlinkClick r:id="rId13"/>
              </a:rPr>
              <a:t>IU</a:t>
            </a:r>
            <a:r>
              <a:rPr lang="en-US" dirty="0" smtClean="0">
                <a:effectLst/>
              </a:rPr>
              <a:t> daily doses to 50,000 IU in a single dose); the differences reported suggest a difference in pharmacokinetic parameters between vitamin D</a:t>
            </a:r>
            <a:r>
              <a:rPr lang="en-US" baseline="-25000" dirty="0" smtClean="0">
                <a:effectLst/>
              </a:rPr>
              <a:t>2</a:t>
            </a:r>
            <a:r>
              <a:rPr lang="en-US" dirty="0" smtClean="0">
                <a:effectLst/>
              </a:rPr>
              <a:t> and vitamin D</a:t>
            </a:r>
            <a:r>
              <a:rPr lang="en-US" baseline="-25000" dirty="0" smtClean="0">
                <a:effectLst/>
              </a:rPr>
              <a:t>3</a:t>
            </a:r>
            <a:r>
              <a:rPr lang="en-US" dirty="0" smtClean="0">
                <a:effectLst/>
              </a:rPr>
              <a:t>.</a:t>
            </a:r>
          </a:p>
          <a:p>
            <a:r>
              <a:rPr lang="en-US" dirty="0" smtClean="0">
                <a:effectLst/>
              </a:rPr>
              <a:t>This debate runs parallel to the suggestion that vitamin D</a:t>
            </a:r>
            <a:r>
              <a:rPr lang="en-US" baseline="-25000" dirty="0" smtClean="0">
                <a:effectLst/>
              </a:rPr>
              <a:t>2</a:t>
            </a:r>
            <a:r>
              <a:rPr lang="en-US" dirty="0" smtClean="0">
                <a:effectLst/>
              </a:rPr>
              <a:t> is less toxic than its vitamin D</a:t>
            </a:r>
            <a:r>
              <a:rPr lang="en-US" baseline="-25000" dirty="0" smtClean="0">
                <a:effectLst/>
              </a:rPr>
              <a:t>3</a:t>
            </a:r>
            <a:r>
              <a:rPr lang="en-US" dirty="0" smtClean="0">
                <a:effectLst/>
              </a:rPr>
              <a:t> counterpart. Experimental animal data from a number of mammalian species ranging from rodents to primates (</a:t>
            </a:r>
            <a:r>
              <a:rPr lang="en-US" dirty="0" err="1" smtClean="0">
                <a:effectLst/>
                <a:hlinkClick r:id="rId3"/>
              </a:rPr>
              <a:t>Roborgh</a:t>
            </a:r>
            <a:r>
              <a:rPr lang="en-US" dirty="0" smtClean="0">
                <a:effectLst/>
                <a:hlinkClick r:id="rId3"/>
              </a:rPr>
              <a:t> and de Man, 1959</a:t>
            </a:r>
            <a:r>
              <a:rPr lang="en-US" dirty="0" smtClean="0">
                <a:effectLst/>
              </a:rPr>
              <a:t>, </a:t>
            </a:r>
            <a:r>
              <a:rPr lang="en-US" dirty="0" smtClean="0">
                <a:effectLst/>
                <a:hlinkClick r:id="rId3"/>
              </a:rPr>
              <a:t>1960</a:t>
            </a:r>
            <a:r>
              <a:rPr lang="en-US" dirty="0" smtClean="0">
                <a:effectLst/>
              </a:rPr>
              <a:t>; </a:t>
            </a:r>
            <a:r>
              <a:rPr lang="en-US" dirty="0" smtClean="0">
                <a:effectLst/>
                <a:hlinkClick r:id="rId3"/>
              </a:rPr>
              <a:t>Hunt et al., 1972</a:t>
            </a:r>
            <a:r>
              <a:rPr lang="en-US" dirty="0" smtClean="0">
                <a:effectLst/>
              </a:rPr>
              <a:t>; </a:t>
            </a:r>
            <a:r>
              <a:rPr lang="en-US" dirty="0" err="1" smtClean="0">
                <a:effectLst/>
                <a:hlinkClick r:id="rId3"/>
              </a:rPr>
              <a:t>Sjoden</a:t>
            </a:r>
            <a:r>
              <a:rPr lang="en-US" dirty="0" smtClean="0">
                <a:effectLst/>
                <a:hlinkClick r:id="rId3"/>
              </a:rPr>
              <a:t> et al., 1985</a:t>
            </a:r>
            <a:r>
              <a:rPr lang="en-US" dirty="0" smtClean="0">
                <a:effectLst/>
              </a:rPr>
              <a:t>; </a:t>
            </a:r>
            <a:r>
              <a:rPr lang="en-US" dirty="0" smtClean="0">
                <a:effectLst/>
                <a:hlinkClick r:id="rId3"/>
              </a:rPr>
              <a:t>Weber et al., 2001</a:t>
            </a:r>
            <a:r>
              <a:rPr lang="en-US" dirty="0" smtClean="0">
                <a:effectLst/>
              </a:rPr>
              <a:t>), support the concept that the D</a:t>
            </a:r>
            <a:r>
              <a:rPr lang="en-US" baseline="-25000" dirty="0" smtClean="0">
                <a:effectLst/>
              </a:rPr>
              <a:t>2</a:t>
            </a:r>
            <a:r>
              <a:rPr lang="en-US" dirty="0" smtClean="0">
                <a:effectLst/>
              </a:rPr>
              <a:t> form is less toxic than D</a:t>
            </a:r>
            <a:r>
              <a:rPr lang="en-US" baseline="-25000" dirty="0" smtClean="0">
                <a:effectLst/>
              </a:rPr>
              <a:t>3</a:t>
            </a:r>
            <a:r>
              <a:rPr lang="en-US" dirty="0" smtClean="0">
                <a:effectLst/>
              </a:rPr>
              <a:t>, but there is no evidence available in humans. Nonetheless, the implication of these diverse studies in several mammalian species is that vitamin D</a:t>
            </a:r>
            <a:r>
              <a:rPr lang="en-US" baseline="-25000" dirty="0" smtClean="0">
                <a:effectLst/>
              </a:rPr>
              <a:t>2</a:t>
            </a:r>
            <a:r>
              <a:rPr lang="en-US" dirty="0" smtClean="0">
                <a:effectLst/>
              </a:rPr>
              <a:t> compounds may show differences in pharmacokinetics that manifest as lower toxicity from high doses.</a:t>
            </a:r>
          </a:p>
          <a:p>
            <a:r>
              <a:rPr lang="en-US" dirty="0" smtClean="0">
                <a:effectLst/>
              </a:rPr>
              <a:t>There is considerable evidence that most of the steps involved in the metabolism and actions of vitamin D</a:t>
            </a:r>
            <a:r>
              <a:rPr lang="en-US" baseline="-25000" dirty="0" smtClean="0">
                <a:effectLst/>
              </a:rPr>
              <a:t>2</a:t>
            </a:r>
            <a:r>
              <a:rPr lang="en-US" dirty="0" smtClean="0">
                <a:effectLst/>
              </a:rPr>
              <a:t> and vitamin D</a:t>
            </a:r>
            <a:r>
              <a:rPr lang="en-US" baseline="-25000" dirty="0" smtClean="0">
                <a:effectLst/>
              </a:rPr>
              <a:t>3</a:t>
            </a:r>
            <a:r>
              <a:rPr lang="en-US" dirty="0" smtClean="0">
                <a:effectLst/>
              </a:rPr>
              <a:t> are identical (</a:t>
            </a:r>
            <a:r>
              <a:rPr lang="en-US" dirty="0" smtClean="0">
                <a:effectLst/>
                <a:hlinkClick r:id="rId3"/>
              </a:rPr>
              <a:t>Jones et al., 1998</a:t>
            </a:r>
            <a:r>
              <a:rPr lang="en-US" dirty="0" smtClean="0">
                <a:effectLst/>
              </a:rPr>
              <a:t>). The identification of the series of vitamin D</a:t>
            </a:r>
            <a:r>
              <a:rPr lang="en-US" baseline="-25000" dirty="0" smtClean="0">
                <a:effectLst/>
              </a:rPr>
              <a:t>3</a:t>
            </a:r>
            <a:r>
              <a:rPr lang="en-US" dirty="0" smtClean="0">
                <a:effectLst/>
              </a:rPr>
              <a:t> metabolites in the late 1960s and early 1970s was followed by the identification of their vitamin D</a:t>
            </a:r>
            <a:r>
              <a:rPr lang="en-US" baseline="-25000" dirty="0" smtClean="0">
                <a:effectLst/>
              </a:rPr>
              <a:t>2</a:t>
            </a:r>
            <a:r>
              <a:rPr lang="en-US" dirty="0" smtClean="0">
                <a:effectLst/>
              </a:rPr>
              <a:t> counterparts: 25OHD</a:t>
            </a:r>
            <a:r>
              <a:rPr lang="en-US" baseline="-25000" dirty="0" smtClean="0">
                <a:effectLst/>
              </a:rPr>
              <a:t>2</a:t>
            </a:r>
            <a:r>
              <a:rPr lang="en-US" dirty="0" smtClean="0">
                <a:effectLst/>
              </a:rPr>
              <a:t>, 1α,25(OH)</a:t>
            </a:r>
            <a:r>
              <a:rPr lang="en-US" baseline="-25000" dirty="0" smtClean="0">
                <a:effectLst/>
              </a:rPr>
              <a:t>2</a:t>
            </a:r>
            <a:r>
              <a:rPr lang="en-US" dirty="0" smtClean="0">
                <a:effectLst/>
              </a:rPr>
              <a:t>D</a:t>
            </a:r>
            <a:r>
              <a:rPr lang="en-US" baseline="-25000" dirty="0" smtClean="0">
                <a:effectLst/>
              </a:rPr>
              <a:t>2</a:t>
            </a:r>
            <a:r>
              <a:rPr lang="en-US" dirty="0" smtClean="0">
                <a:effectLst/>
              </a:rPr>
              <a:t>, and 24,25(OH)</a:t>
            </a:r>
            <a:r>
              <a:rPr lang="en-US" baseline="-25000" dirty="0" smtClean="0">
                <a:effectLst/>
              </a:rPr>
              <a:t>2</a:t>
            </a:r>
            <a:r>
              <a:rPr lang="en-US" dirty="0" smtClean="0">
                <a:effectLst/>
              </a:rPr>
              <a:t>D</a:t>
            </a:r>
            <a:r>
              <a:rPr lang="en-US" baseline="-25000" dirty="0" smtClean="0">
                <a:effectLst/>
              </a:rPr>
              <a:t>2</a:t>
            </a:r>
            <a:r>
              <a:rPr lang="en-US" dirty="0" smtClean="0">
                <a:effectLst/>
              </a:rPr>
              <a:t> (</a:t>
            </a:r>
            <a:r>
              <a:rPr lang="en-US" dirty="0" err="1" smtClean="0">
                <a:effectLst/>
                <a:hlinkClick r:id="rId3"/>
              </a:rPr>
              <a:t>Suda</a:t>
            </a:r>
            <a:r>
              <a:rPr lang="en-US" dirty="0" smtClean="0">
                <a:effectLst/>
                <a:hlinkClick r:id="rId3"/>
              </a:rPr>
              <a:t> et al., 1969</a:t>
            </a:r>
            <a:r>
              <a:rPr lang="en-US" dirty="0" smtClean="0">
                <a:effectLst/>
              </a:rPr>
              <a:t>; </a:t>
            </a:r>
            <a:r>
              <a:rPr lang="en-US" dirty="0" smtClean="0">
                <a:effectLst/>
                <a:hlinkClick r:id="rId3"/>
              </a:rPr>
              <a:t>Jones et al., 1975</a:t>
            </a:r>
            <a:r>
              <a:rPr lang="en-US" dirty="0" smtClean="0">
                <a:effectLst/>
              </a:rPr>
              <a:t>, </a:t>
            </a:r>
            <a:r>
              <a:rPr lang="en-US" dirty="0" smtClean="0">
                <a:effectLst/>
                <a:hlinkClick r:id="rId3"/>
              </a:rPr>
              <a:t>1979</a:t>
            </a:r>
            <a:r>
              <a:rPr lang="en-US" dirty="0" smtClean="0">
                <a:effectLst/>
              </a:rPr>
              <a:t>, </a:t>
            </a:r>
            <a:r>
              <a:rPr lang="en-US" dirty="0" smtClean="0">
                <a:effectLst/>
                <a:hlinkClick r:id="rId3"/>
              </a:rPr>
              <a:t>1980a</a:t>
            </a:r>
            <a:r>
              <a:rPr lang="en-US" dirty="0" smtClean="0">
                <a:effectLst/>
              </a:rPr>
              <a:t>). Noteworthy here is the fact that the structural features unique to the vitamin D</a:t>
            </a:r>
            <a:r>
              <a:rPr lang="en-US" baseline="-25000" dirty="0" smtClean="0">
                <a:effectLst/>
              </a:rPr>
              <a:t>2</a:t>
            </a:r>
            <a:r>
              <a:rPr lang="en-US" dirty="0" smtClean="0">
                <a:effectLst/>
              </a:rPr>
              <a:t> side chain did not preclude either the 25- or 1α-hydroxylation steps in activation of the molecule or the first step of inactivation, namely 24-hydroxylation. Studies have also shown that the steps in the specific vitamin D signal transduction cascade do not appear to discriminate discernibly between the two vitamin D homologues at the molecular level (e.g., binding to the transport protein, </a:t>
            </a:r>
            <a:r>
              <a:rPr lang="en-US" dirty="0" smtClean="0">
                <a:effectLst/>
                <a:hlinkClick r:id="rId8"/>
              </a:rPr>
              <a:t>DBP</a:t>
            </a:r>
            <a:r>
              <a:rPr lang="en-US" dirty="0" smtClean="0">
                <a:effectLst/>
              </a:rPr>
              <a:t> [</a:t>
            </a:r>
            <a:r>
              <a:rPr lang="en-US" dirty="0" smtClean="0">
                <a:effectLst/>
                <a:hlinkClick r:id="rId3"/>
              </a:rPr>
              <a:t>Hay and Watson, 1977</a:t>
            </a:r>
            <a:r>
              <a:rPr lang="en-US" dirty="0" smtClean="0">
                <a:effectLst/>
              </a:rPr>
              <a:t>; </a:t>
            </a:r>
            <a:r>
              <a:rPr lang="en-US" dirty="0" smtClean="0">
                <a:effectLst/>
                <a:hlinkClick r:id="rId3"/>
              </a:rPr>
              <a:t>Jones et al., 1980a</a:t>
            </a:r>
            <a:r>
              <a:rPr lang="en-US" dirty="0" smtClean="0">
                <a:effectLst/>
              </a:rPr>
              <a:t>] or binding to the receptor, </a:t>
            </a:r>
            <a:r>
              <a:rPr lang="en-US" dirty="0" smtClean="0">
                <a:effectLst/>
                <a:hlinkClick r:id="rId11"/>
              </a:rPr>
              <a:t>VDR</a:t>
            </a:r>
            <a:r>
              <a:rPr lang="en-US" dirty="0" smtClean="0">
                <a:effectLst/>
              </a:rPr>
              <a:t> [</a:t>
            </a:r>
            <a:r>
              <a:rPr lang="en-US" dirty="0" smtClean="0">
                <a:effectLst/>
                <a:hlinkClick r:id="rId3"/>
              </a:rPr>
              <a:t>Jones et al., 1980b</a:t>
            </a:r>
            <a:r>
              <a:rPr lang="en-US" dirty="0" smtClean="0">
                <a:effectLst/>
              </a:rPr>
              <a:t>; </a:t>
            </a:r>
            <a:r>
              <a:rPr lang="en-US" dirty="0" smtClean="0">
                <a:effectLst/>
                <a:hlinkClick r:id="rId3"/>
              </a:rPr>
              <a:t>Reinhardt et al., 1989</a:t>
            </a:r>
            <a:r>
              <a:rPr lang="en-US" dirty="0" smtClean="0">
                <a:effectLst/>
              </a:rPr>
              <a:t>]). Overall, it can be concluded that specific signal transduction systems designed to respond to vitamin D</a:t>
            </a:r>
            <a:r>
              <a:rPr lang="en-US" baseline="-25000" dirty="0" smtClean="0">
                <a:effectLst/>
              </a:rPr>
              <a:t>3</a:t>
            </a:r>
            <a:r>
              <a:rPr lang="en-US" dirty="0" smtClean="0">
                <a:effectLst/>
              </a:rPr>
              <a:t> respond to physiological doses of vitamin D</a:t>
            </a:r>
            <a:r>
              <a:rPr lang="en-US" baseline="-25000" dirty="0" smtClean="0">
                <a:effectLst/>
              </a:rPr>
              <a:t>2</a:t>
            </a:r>
            <a:r>
              <a:rPr lang="en-US" dirty="0" smtClean="0">
                <a:effectLst/>
              </a:rPr>
              <a:t> equally well.</a:t>
            </a:r>
          </a:p>
          <a:p>
            <a:r>
              <a:rPr lang="en-US" dirty="0" smtClean="0">
                <a:effectLst/>
              </a:rPr>
              <a:t>At this time, firm conclusions about different effects of the two forms of vitamin D cannot be drawn; however, it would appear that at low doses, D</a:t>
            </a:r>
            <a:r>
              <a:rPr lang="en-US" baseline="-25000" dirty="0" smtClean="0">
                <a:effectLst/>
              </a:rPr>
              <a:t>2</a:t>
            </a:r>
            <a:r>
              <a:rPr lang="en-US" dirty="0" smtClean="0">
                <a:effectLst/>
              </a:rPr>
              <a:t> and D</a:t>
            </a:r>
            <a:r>
              <a:rPr lang="en-US" baseline="-25000" dirty="0" smtClean="0">
                <a:effectLst/>
              </a:rPr>
              <a:t>3</a:t>
            </a:r>
            <a:r>
              <a:rPr lang="en-US" dirty="0" smtClean="0">
                <a:effectLst/>
              </a:rPr>
              <a:t> are equivalent, but at high doses, D</a:t>
            </a:r>
            <a:r>
              <a:rPr lang="en-US" baseline="-25000" dirty="0" smtClean="0">
                <a:effectLst/>
              </a:rPr>
              <a:t>2</a:t>
            </a:r>
            <a:r>
              <a:rPr lang="en-US" dirty="0" smtClean="0">
                <a:effectLst/>
              </a:rPr>
              <a:t> is less effective than D</a:t>
            </a:r>
            <a:r>
              <a:rPr lang="en-US" baseline="-25000" dirty="0" smtClean="0">
                <a:effectLst/>
              </a:rPr>
              <a:t>3</a:t>
            </a:r>
            <a:r>
              <a:rPr lang="en-US" dirty="0" smtClean="0">
                <a:effectLst/>
              </a:rPr>
              <a:t>. In essence, the potency of the two forms (as judged by the dose required to cure rickets) is assumed to be the same (</a:t>
            </a:r>
            <a:r>
              <a:rPr lang="en-US" dirty="0" smtClean="0">
                <a:effectLst/>
                <a:hlinkClick r:id="rId3"/>
              </a:rPr>
              <a:t>Park, 1940</a:t>
            </a:r>
            <a:r>
              <a:rPr lang="en-US" dirty="0" smtClean="0">
                <a:effectLst/>
              </a:rPr>
              <a:t>). Differences in toxicity for humans, as judged by the dose to cause </a:t>
            </a:r>
            <a:r>
              <a:rPr lang="en-US" dirty="0" err="1" smtClean="0">
                <a:effectLst/>
              </a:rPr>
              <a:t>hypervitaminosis</a:t>
            </a:r>
            <a:r>
              <a:rPr lang="en-US" dirty="0" smtClean="0">
                <a:effectLst/>
              </a:rPr>
              <a:t> D, are unclear, but there is evidence from experimental animal data to suggest that D</a:t>
            </a:r>
            <a:r>
              <a:rPr lang="en-US" baseline="-25000" dirty="0" smtClean="0">
                <a:effectLst/>
              </a:rPr>
              <a:t>2</a:t>
            </a:r>
            <a:r>
              <a:rPr lang="en-US" dirty="0" smtClean="0">
                <a:effectLst/>
              </a:rPr>
              <a:t> is less toxic than D</a:t>
            </a:r>
            <a:r>
              <a:rPr lang="en-US" baseline="-25000" dirty="0" smtClean="0">
                <a:effectLst/>
              </a:rPr>
              <a:t>3</a:t>
            </a:r>
            <a:r>
              <a:rPr lang="en-US" dirty="0" smtClean="0">
                <a:effectLst/>
              </a:rPr>
              <a:t>.</a:t>
            </a:r>
          </a:p>
          <a:p>
            <a:r>
              <a:rPr lang="en-US" b="1" dirty="0" smtClean="0"/>
              <a:t>Skeletal Disorders</a:t>
            </a:r>
          </a:p>
          <a:p>
            <a:r>
              <a:rPr lang="en-US" dirty="0" smtClean="0">
                <a:effectLst/>
                <a:hlinkClick r:id="rId5"/>
              </a:rPr>
              <a:t>Vitamin D</a:t>
            </a:r>
            <a:r>
              <a:rPr lang="en-US" dirty="0" smtClean="0">
                <a:effectLst/>
              </a:rPr>
              <a:t> deficiency results in inadequate mineralization of the skeleton. Commonly referred to as rickets in children and </a:t>
            </a:r>
            <a:r>
              <a:rPr lang="en-US" dirty="0" err="1" smtClean="0">
                <a:effectLst/>
              </a:rPr>
              <a:t>osteomalacia</a:t>
            </a:r>
            <a:r>
              <a:rPr lang="en-US" dirty="0" smtClean="0">
                <a:effectLst/>
              </a:rPr>
              <a:t> in adults, this disorder has been described in </a:t>
            </a:r>
            <a:r>
              <a:rPr lang="en-US" dirty="0" smtClean="0">
                <a:effectLst/>
                <a:hlinkClick r:id="rId25"/>
              </a:rPr>
              <a:t>Chapter 2</a:t>
            </a:r>
            <a:r>
              <a:rPr lang="en-US" dirty="0" smtClean="0">
                <a:effectLst/>
              </a:rPr>
              <a:t> relative to calcium. Vitamin D deficiency is characterized by aberrations in the mineralization of the bone. In children, the deficiency results in rickets (see also </a:t>
            </a:r>
            <a:r>
              <a:rPr lang="en-US" dirty="0" smtClean="0">
                <a:effectLst/>
                <a:hlinkClick r:id="rId25"/>
              </a:rPr>
              <a:t>Chapter 2</a:t>
            </a:r>
            <a:r>
              <a:rPr lang="en-US" dirty="0" smtClean="0">
                <a:effectLst/>
              </a:rPr>
              <a:t>), in which the cartilage fails to mature and mineralize normally. </a:t>
            </a:r>
            <a:r>
              <a:rPr lang="en-US" dirty="0" smtClean="0">
                <a:effectLst/>
                <a:hlinkClick r:id="rId30"/>
              </a:rPr>
              <a:t>Rickets</a:t>
            </a:r>
            <a:r>
              <a:rPr lang="en-US" dirty="0" smtClean="0">
                <a:effectLst/>
              </a:rPr>
              <a:t> is characterized by widening at the end of the long bones, rachitic rosary, deformations in the skeleton, including </a:t>
            </a:r>
            <a:r>
              <a:rPr lang="en-US" dirty="0" err="1" smtClean="0">
                <a:effectLst/>
              </a:rPr>
              <a:t>craniotabes</a:t>
            </a:r>
            <a:r>
              <a:rPr lang="en-US" dirty="0" smtClean="0">
                <a:effectLst/>
              </a:rPr>
              <a:t> and deformities of the lower limbs, known as bowed legs and knocked knees. In adults, the deficiency of vitamin D leads to </a:t>
            </a:r>
            <a:r>
              <a:rPr lang="en-US" dirty="0" err="1" smtClean="0">
                <a:effectLst/>
              </a:rPr>
              <a:t>osteomalacia</a:t>
            </a:r>
            <a:r>
              <a:rPr lang="en-US" dirty="0" smtClean="0">
                <a:effectLst/>
              </a:rPr>
              <a:t> in which the newly deposited bone matrix fails to mineralize adequately, and there are wide </a:t>
            </a:r>
            <a:r>
              <a:rPr lang="en-US" dirty="0" err="1" smtClean="0">
                <a:effectLst/>
              </a:rPr>
              <a:t>unmineralized</a:t>
            </a:r>
            <a:r>
              <a:rPr lang="en-US" dirty="0" smtClean="0">
                <a:effectLst/>
              </a:rPr>
              <a:t> bone matrix (osteoid) seams.</a:t>
            </a:r>
          </a:p>
          <a:p>
            <a:r>
              <a:rPr lang="en-US" dirty="0" smtClean="0">
                <a:effectLst/>
                <a:hlinkClick r:id="rId5"/>
              </a:rPr>
              <a:t>Vitamin D</a:t>
            </a:r>
            <a:r>
              <a:rPr lang="en-US" dirty="0" smtClean="0">
                <a:effectLst/>
              </a:rPr>
              <a:t>–dependent rickets type I (</a:t>
            </a:r>
            <a:r>
              <a:rPr lang="en-US" dirty="0" smtClean="0">
                <a:effectLst/>
                <a:hlinkClick r:id="rId31"/>
              </a:rPr>
              <a:t>VDDR</a:t>
            </a:r>
            <a:r>
              <a:rPr lang="en-US" dirty="0" smtClean="0">
                <a:effectLst/>
              </a:rPr>
              <a:t> I) is an autosomal recessive trait that results in abnormally low calcitriol levels but normal serum 25OHD levels. The mutation in VDDR I affects the 1α-hydroxylase enzyme and leads to impaired intestinal calcium absorption and the resulting rickets (</a:t>
            </a:r>
            <a:r>
              <a:rPr lang="en-US" dirty="0" smtClean="0">
                <a:effectLst/>
                <a:hlinkClick r:id="rId3"/>
              </a:rPr>
              <a:t>Fraser et al., 1973</a:t>
            </a:r>
            <a:r>
              <a:rPr lang="en-US" dirty="0" smtClean="0">
                <a:effectLst/>
              </a:rPr>
              <a:t>). VDDR I manifests in the first year after birth and is treated with calcitriol. Supplemental calcium and phosphate are usually not needed. The second disorder is vitamin D–dependent rickets type II (VDDR II), which results in hypocalcemia, tetany, convulsions, alopecia, and rickets. VDDR II is also an autosomal recessive trait, resulting from a mutation in the </a:t>
            </a:r>
            <a:r>
              <a:rPr lang="en-US" i="1" dirty="0" err="1" smtClean="0">
                <a:effectLst/>
              </a:rPr>
              <a:t>Vdr</a:t>
            </a:r>
            <a:r>
              <a:rPr lang="en-US" dirty="0" smtClean="0">
                <a:effectLst/>
              </a:rPr>
              <a:t> gene, which can appear in the second year after birth or go unrecognized until adulthood.</a:t>
            </a:r>
          </a:p>
          <a:p>
            <a:r>
              <a:rPr lang="en-US" dirty="0" smtClean="0">
                <a:hlinkClick r:id="rId3" tooltip="Go to other sections in this page"/>
              </a:rPr>
              <a:t>Go to:</a:t>
            </a:r>
            <a:endParaRPr lang="en-US" dirty="0" smtClean="0"/>
          </a:p>
          <a:p>
            <a:r>
              <a:rPr lang="en-US" b="1" dirty="0" smtClean="0"/>
              <a:t>VITAMIN D ACROSS THE LIFE CYCLE</a:t>
            </a:r>
          </a:p>
          <a:p>
            <a:r>
              <a:rPr lang="en-US" dirty="0" smtClean="0">
                <a:effectLst/>
              </a:rPr>
              <a:t>Overall, vitamin D's role at different life stages is less clearly age-related than that of calcium, and also less well understood, with numerous gaps in basic information. Although some aspects of vitamin D nutrition and physiology have been found to differ with life stage, most of the functions of vitamin D are quite consistent across life stages from infancy and childhood, to adolescence, adulthood, and old age. For all life stages highlighted below, specific studies and conclusions are detailed in </a:t>
            </a:r>
            <a:r>
              <a:rPr lang="en-US" dirty="0" smtClean="0">
                <a:effectLst/>
                <a:hlinkClick r:id="rId32"/>
              </a:rPr>
              <a:t>Chapter 4</a:t>
            </a:r>
            <a:r>
              <a:rPr lang="en-US" dirty="0" smtClean="0">
                <a:effectLst/>
              </a:rPr>
              <a:t>.</a:t>
            </a:r>
          </a:p>
          <a:p>
            <a:r>
              <a:rPr lang="en-US" b="1" dirty="0" smtClean="0"/>
              <a:t>Infancy</a:t>
            </a:r>
          </a:p>
          <a:p>
            <a:r>
              <a:rPr lang="en-US" dirty="0" smtClean="0">
                <a:effectLst/>
              </a:rPr>
              <a:t>Healthy skeletal development in infancy requires adequate intakes of vitamin D as well as calcium. Inadequate vitamin D intake during periods of growth leads to development of vitamin D deficiency rickets, which when it occurs in North American populations typically manifests around 20 months of age (</a:t>
            </a:r>
            <a:r>
              <a:rPr lang="en-US" dirty="0" err="1" smtClean="0">
                <a:effectLst/>
                <a:hlinkClick r:id="rId3"/>
              </a:rPr>
              <a:t>DeLucia</a:t>
            </a:r>
            <a:r>
              <a:rPr lang="en-US" dirty="0" smtClean="0">
                <a:effectLst/>
                <a:hlinkClick r:id="rId3"/>
              </a:rPr>
              <a:t> et al., 2003</a:t>
            </a:r>
            <a:r>
              <a:rPr lang="en-US" dirty="0" smtClean="0">
                <a:effectLst/>
              </a:rPr>
              <a:t>). If rickets is diagnosed early, vitamin D therapy can cure it, but not if skeletal deformities are severe and growth plates have started to mature in puberty (</a:t>
            </a:r>
            <a:r>
              <a:rPr lang="en-US" dirty="0" smtClean="0">
                <a:effectLst/>
                <a:hlinkClick r:id="rId3"/>
              </a:rPr>
              <a:t>DeLuca, 1979a</a:t>
            </a:r>
            <a:r>
              <a:rPr lang="en-US" dirty="0" smtClean="0">
                <a:effectLst/>
              </a:rPr>
              <a:t>). Infants at risk for developing rickets include those who are exclusively breast-fed, because vitamin D and 25OHD are normally present at low levels in breast milk (</a:t>
            </a:r>
            <a:r>
              <a:rPr lang="en-US" dirty="0" err="1" smtClean="0">
                <a:effectLst/>
                <a:hlinkClick r:id="rId3"/>
              </a:rPr>
              <a:t>Bachrach</a:t>
            </a:r>
            <a:r>
              <a:rPr lang="en-US" dirty="0" smtClean="0">
                <a:effectLst/>
                <a:hlinkClick r:id="rId3"/>
              </a:rPr>
              <a:t> et al., 1979</a:t>
            </a:r>
            <a:r>
              <a:rPr lang="en-US" dirty="0" smtClean="0">
                <a:effectLst/>
              </a:rPr>
              <a:t>; </a:t>
            </a:r>
            <a:r>
              <a:rPr lang="en-US" dirty="0" smtClean="0">
                <a:effectLst/>
                <a:hlinkClick r:id="rId3"/>
              </a:rPr>
              <a:t>Ward et al., 2007</a:t>
            </a:r>
            <a:r>
              <a:rPr lang="en-US" dirty="0" smtClean="0">
                <a:effectLst/>
              </a:rPr>
              <a:t>). Health Canada currently recommends that exclusively breast-fed infants receive a supplement of vitamin D,</a:t>
            </a:r>
            <a:r>
              <a:rPr lang="en-US" baseline="30000" dirty="0" smtClean="0">
                <a:effectLst/>
                <a:hlinkClick r:id="rId3"/>
              </a:rPr>
              <a:t>6</a:t>
            </a:r>
            <a:r>
              <a:rPr lang="en-US" dirty="0" smtClean="0">
                <a:effectLst/>
              </a:rPr>
              <a:t> and the American Academy of Pediatrics guidelines support supplementation of breastfeeding infants with vitamin D (</a:t>
            </a:r>
            <a:r>
              <a:rPr lang="en-US" dirty="0" smtClean="0">
                <a:effectLst/>
                <a:hlinkClick r:id="rId3"/>
              </a:rPr>
              <a:t>Gartner and Greer, 2003</a:t>
            </a:r>
            <a:r>
              <a:rPr lang="en-US" dirty="0" smtClean="0">
                <a:effectLst/>
              </a:rPr>
              <a:t>). Commercial infant formula contains vitamin D, as discussed previously in this chapter.</a:t>
            </a:r>
          </a:p>
          <a:p>
            <a:r>
              <a:rPr lang="en-US" b="1" dirty="0" smtClean="0"/>
              <a:t>Childhood and Adolescence</a:t>
            </a:r>
          </a:p>
          <a:p>
            <a:r>
              <a:rPr lang="en-US" dirty="0" smtClean="0">
                <a:effectLst/>
              </a:rPr>
              <a:t>This life stage is characterized by bone accretion. During the rapid growth phase of adolescence, almost 50 percent of the adult skeletal mass will be accumulated. The onset of puberty stimulates increased metabolism of 25OHD levels to calcitriol (</a:t>
            </a:r>
            <a:r>
              <a:rPr lang="en-US" dirty="0" err="1" smtClean="0">
                <a:effectLst/>
                <a:hlinkClick r:id="rId3"/>
              </a:rPr>
              <a:t>Aksnes</a:t>
            </a:r>
            <a:r>
              <a:rPr lang="en-US" dirty="0" smtClean="0">
                <a:effectLst/>
                <a:hlinkClick r:id="rId3"/>
              </a:rPr>
              <a:t> and </a:t>
            </a:r>
            <a:r>
              <a:rPr lang="en-US" dirty="0" err="1" smtClean="0">
                <a:effectLst/>
                <a:hlinkClick r:id="rId3"/>
              </a:rPr>
              <a:t>Aarskog</a:t>
            </a:r>
            <a:r>
              <a:rPr lang="en-US" dirty="0" smtClean="0">
                <a:effectLst/>
                <a:hlinkClick r:id="rId3"/>
              </a:rPr>
              <a:t>, 1982</a:t>
            </a:r>
            <a:r>
              <a:rPr lang="en-US" dirty="0" smtClean="0">
                <a:effectLst/>
              </a:rPr>
              <a:t>) and subsequent increased calcium intestinal absorption, decreased urinary calcium excretion, and greater calcium deposition into bone (</a:t>
            </a:r>
            <a:r>
              <a:rPr lang="en-US" dirty="0" err="1" smtClean="0">
                <a:effectLst/>
                <a:hlinkClick r:id="rId3"/>
              </a:rPr>
              <a:t>Wastney</a:t>
            </a:r>
            <a:r>
              <a:rPr lang="en-US" dirty="0" smtClean="0">
                <a:effectLst/>
                <a:hlinkClick r:id="rId3"/>
              </a:rPr>
              <a:t> et al., 1996</a:t>
            </a:r>
            <a:r>
              <a:rPr lang="en-US" dirty="0" smtClean="0">
                <a:effectLst/>
              </a:rPr>
              <a:t>). Information on relationships between 25OHD levels and optimal intestinal absorption of calcium or risk for rickets or fracture in children and adolescents is lacking, although </a:t>
            </a:r>
            <a:r>
              <a:rPr lang="en-US" dirty="0" smtClean="0">
                <a:effectLst/>
                <a:hlinkClick r:id="rId3"/>
              </a:rPr>
              <a:t>Abrams et al. (2005)</a:t>
            </a:r>
            <a:r>
              <a:rPr lang="en-US" dirty="0" smtClean="0">
                <a:effectLst/>
              </a:rPr>
              <a:t> found evidence for an indirect relationship between low serum 25OHD and increased calcium absorption in young adolescents. Although a recent set of systematic reviews (</a:t>
            </a:r>
            <a:r>
              <a:rPr lang="en-US" dirty="0" err="1" smtClean="0">
                <a:effectLst/>
                <a:hlinkClick r:id="rId3"/>
              </a:rPr>
              <a:t>Cranney</a:t>
            </a:r>
            <a:r>
              <a:rPr lang="en-US" dirty="0" smtClean="0">
                <a:effectLst/>
                <a:hlinkClick r:id="rId3"/>
              </a:rPr>
              <a:t> et al., 2007</a:t>
            </a:r>
            <a:r>
              <a:rPr lang="en-US" dirty="0" smtClean="0">
                <a:effectLst/>
              </a:rPr>
              <a:t>; </a:t>
            </a:r>
            <a:r>
              <a:rPr lang="en-US" dirty="0" smtClean="0">
                <a:effectLst/>
                <a:hlinkClick r:id="rId3"/>
              </a:rPr>
              <a:t>Chung et al., 2009</a:t>
            </a:r>
            <a:r>
              <a:rPr lang="en-US" dirty="0" smtClean="0">
                <a:effectLst/>
              </a:rPr>
              <a:t>), to be discussed in </a:t>
            </a:r>
            <a:r>
              <a:rPr lang="en-US" dirty="0" smtClean="0">
                <a:effectLst/>
                <a:hlinkClick r:id="rId32"/>
              </a:rPr>
              <a:t>Chapter 4</a:t>
            </a:r>
            <a:r>
              <a:rPr lang="en-US" dirty="0" smtClean="0">
                <a:effectLst/>
              </a:rPr>
              <a:t>, did not report specifically on bone mass for this age group in relation to vitamin D </a:t>
            </a:r>
            <a:r>
              <a:rPr lang="en-US" dirty="0" err="1" smtClean="0">
                <a:effectLst/>
              </a:rPr>
              <a:t>nutriture</a:t>
            </a:r>
            <a:r>
              <a:rPr lang="en-US" dirty="0" smtClean="0">
                <a:effectLst/>
              </a:rPr>
              <a:t>, the reviews suggested the possibility of a relationship between serum levels of 25OHD and bone mineral density (</a:t>
            </a:r>
            <a:r>
              <a:rPr lang="en-US" dirty="0" smtClean="0">
                <a:effectLst/>
                <a:hlinkClick r:id="rId33"/>
              </a:rPr>
              <a:t>BMD</a:t>
            </a:r>
            <a:r>
              <a:rPr lang="en-US" dirty="0" smtClean="0">
                <a:effectLst/>
              </a:rPr>
              <a:t>) in adolescents. A recent analysis of vitamin D intake and BMD in male and female adolescents and adults ages 13 to 36 years found positive correlations between vitamin D intake and bone density from adolescence into adulthood among male but not female subjects (</a:t>
            </a:r>
            <a:r>
              <a:rPr lang="en-US" dirty="0" smtClean="0">
                <a:effectLst/>
                <a:hlinkClick r:id="rId3"/>
              </a:rPr>
              <a:t>van </a:t>
            </a:r>
            <a:r>
              <a:rPr lang="en-US" dirty="0" err="1" smtClean="0">
                <a:effectLst/>
                <a:hlinkClick r:id="rId3"/>
              </a:rPr>
              <a:t>Dijk</a:t>
            </a:r>
            <a:r>
              <a:rPr lang="en-US" dirty="0" smtClean="0">
                <a:effectLst/>
                <a:hlinkClick r:id="rId3"/>
              </a:rPr>
              <a:t> et al., 2009</a:t>
            </a:r>
            <a:r>
              <a:rPr lang="en-US" dirty="0" smtClean="0">
                <a:effectLst/>
              </a:rPr>
              <a:t>).</a:t>
            </a:r>
          </a:p>
          <a:p>
            <a:r>
              <a:rPr lang="en-US" b="1" dirty="0" smtClean="0"/>
              <a:t>Adults</a:t>
            </a:r>
          </a:p>
          <a:p>
            <a:r>
              <a:rPr lang="en-US" dirty="0" smtClean="0">
                <a:effectLst/>
              </a:rPr>
              <a:t>The life stages associated with younger adults, covering several decades, are characterized by a need for adequate nutrition for bone maintenance. The bone is constantly undergoing remodeling, and the maintenance of normal bone density reduces the risk of skeletal disorders ranging from </a:t>
            </a:r>
            <a:r>
              <a:rPr lang="en-US" dirty="0" err="1" smtClean="0">
                <a:effectLst/>
              </a:rPr>
              <a:t>osteomalacia</a:t>
            </a:r>
            <a:r>
              <a:rPr lang="en-US" dirty="0" smtClean="0">
                <a:effectLst/>
              </a:rPr>
              <a:t> to the onset of osteoporotic fractures later in life. It is also the time of pregnancy and lactation for some female members of this population.</a:t>
            </a:r>
          </a:p>
          <a:p>
            <a:r>
              <a:rPr lang="en-US" dirty="0" smtClean="0">
                <a:effectLst/>
              </a:rPr>
              <a:t>Older adults, especially those characterized as frail, may have poor dairy and vitamin D intake, decreased sun exposure, reduced dermal conversion of 7-dehydrocholesterol to vitamin D</a:t>
            </a:r>
            <a:r>
              <a:rPr lang="en-US" baseline="-25000" dirty="0" smtClean="0">
                <a:effectLst/>
              </a:rPr>
              <a:t>3</a:t>
            </a:r>
            <a:r>
              <a:rPr lang="en-US" dirty="0" smtClean="0">
                <a:effectLst/>
              </a:rPr>
              <a:t> and secondary hyperparathyroidism, all of which contribute to increased risk for poor bone health and osteoporotic fractures. As discussed below, there is inconsistent evidence as to whether intestinal absorption of vitamin D declines with age. In women, bone loss occurs as a result of the decreased estrogen levels that accompany menopause. As aging continues, both men and women experience age-related bone loss. As is the case for calcium intake, it is not well established whether and to what extent intakes of vitamin D may mitigate the bone loss.</a:t>
            </a:r>
          </a:p>
          <a:p>
            <a:r>
              <a:rPr lang="en-US" b="1" dirty="0" smtClean="0"/>
              <a:t>Pregnancy and Lactation</a:t>
            </a:r>
          </a:p>
          <a:p>
            <a:r>
              <a:rPr lang="en-US" dirty="0" smtClean="0">
                <a:effectLst/>
              </a:rPr>
              <a:t>The role of vitamin D in pregnancy and fetal development is the focus of current attention. However, at present the role of vitamin D is not clear, and there are very few data by which to examine the questions surrounding the effect of the nutrient on pregnancy and lactation. Animal studies and inferential human data do not readily elucidate a specific function in fetal development, especially with respect to formation and mineralization of the fetal skeleton. </a:t>
            </a:r>
            <a:r>
              <a:rPr lang="en-US" dirty="0" smtClean="0">
                <a:effectLst/>
                <a:hlinkClick r:id="rId23"/>
              </a:rPr>
              <a:t>Calcitriol</a:t>
            </a:r>
            <a:r>
              <a:rPr lang="en-US" dirty="0" smtClean="0">
                <a:effectLst/>
              </a:rPr>
              <a:t> levels increase during pregnancy, but factors other than vitamin D appear to stimulate the increased calcium absorption. Although a number of avenues are still being explored, the bulk of the evidence suggests that calcium is moved from the mother to the fetus without requiring calcitriol.</a:t>
            </a:r>
          </a:p>
          <a:p>
            <a:r>
              <a:rPr lang="en-US" dirty="0" smtClean="0">
                <a:effectLst/>
              </a:rPr>
              <a:t>Breast milk is not normally a significant source of vitamin D for the infant and remains unchanged with supplementation at least up to 2,000 </a:t>
            </a:r>
            <a:r>
              <a:rPr lang="en-US" dirty="0" smtClean="0">
                <a:effectLst/>
                <a:hlinkClick r:id="rId13"/>
              </a:rPr>
              <a:t>IU</a:t>
            </a:r>
            <a:r>
              <a:rPr lang="en-US" dirty="0" smtClean="0">
                <a:effectLst/>
              </a:rPr>
              <a:t>/day. Existing evidence suggests that vitamin D </a:t>
            </a:r>
            <a:r>
              <a:rPr lang="en-US" dirty="0" err="1" smtClean="0">
                <a:effectLst/>
              </a:rPr>
              <a:t>nutriture</a:t>
            </a:r>
            <a:r>
              <a:rPr lang="en-US" dirty="0" smtClean="0">
                <a:effectLst/>
              </a:rPr>
              <a:t> does not appear to affect the maternal processes of bone resorption that occur during lactation, nor its restoration post-lactation.</a:t>
            </a:r>
          </a:p>
          <a:p>
            <a:r>
              <a:rPr lang="en-US" dirty="0" smtClean="0">
                <a:hlinkClick r:id="rId3" tooltip="Go to other sections in this page"/>
              </a:rPr>
              <a:t>Go to:</a:t>
            </a:r>
            <a:endParaRPr lang="en-US" dirty="0" smtClean="0"/>
          </a:p>
          <a:p>
            <a:r>
              <a:rPr lang="en-US" b="1" dirty="0" smtClean="0"/>
              <a:t>MEASURES ASSOCIATED WITH VITAMIN D: SERUM 25OHD</a:t>
            </a:r>
          </a:p>
          <a:p>
            <a:r>
              <a:rPr lang="en-US" dirty="0" smtClean="0">
                <a:effectLst/>
              </a:rPr>
              <a:t>Serum 25OHD level is widely considered as a marker of vitamin D </a:t>
            </a:r>
            <a:r>
              <a:rPr lang="en-US" dirty="0" err="1" smtClean="0">
                <a:effectLst/>
              </a:rPr>
              <a:t>nutriture</a:t>
            </a:r>
            <a:r>
              <a:rPr lang="en-US" dirty="0" smtClean="0">
                <a:effectLst/>
              </a:rPr>
              <a:t>, and consideration of serum 25OHD measures for the purposes of nutrient reference value development has generated notable interest. There is agreement that circulating serum 25OHD levels are currently the best available indicator of the net incoming contributions from cutaneous synthesis </a:t>
            </a:r>
            <a:r>
              <a:rPr lang="en-US" i="1" dirty="0" smtClean="0">
                <a:effectLst/>
              </a:rPr>
              <a:t>and</a:t>
            </a:r>
            <a:r>
              <a:rPr lang="en-US" dirty="0" smtClean="0">
                <a:effectLst/>
              </a:rPr>
              <a:t> total intake (foods and supplements) (</a:t>
            </a:r>
            <a:r>
              <a:rPr lang="en-US" dirty="0" smtClean="0">
                <a:effectLst/>
                <a:hlinkClick r:id="rId3"/>
              </a:rPr>
              <a:t>Davis et al., 2007</a:t>
            </a:r>
            <a:r>
              <a:rPr lang="en-US" dirty="0" smtClean="0">
                <a:effectLst/>
              </a:rPr>
              <a:t>; </a:t>
            </a:r>
            <a:r>
              <a:rPr lang="en-US" dirty="0" smtClean="0">
                <a:effectLst/>
                <a:hlinkClick r:id="rId3"/>
              </a:rPr>
              <a:t>Brannon et al., 2008</a:t>
            </a:r>
            <a:r>
              <a:rPr lang="en-US" dirty="0" smtClean="0">
                <a:effectLst/>
              </a:rPr>
              <a:t>; </a:t>
            </a:r>
            <a:r>
              <a:rPr lang="en-US" dirty="0" smtClean="0">
                <a:effectLst/>
                <a:hlinkClick r:id="rId3"/>
              </a:rPr>
              <a:t>Davis, 2008</a:t>
            </a:r>
            <a:r>
              <a:rPr lang="en-US" dirty="0" smtClean="0">
                <a:effectLst/>
              </a:rPr>
              <a:t>). Thus, the serum 25OHD level may function as a </a:t>
            </a:r>
            <a:r>
              <a:rPr lang="en-US" i="1" dirty="0" smtClean="0">
                <a:effectLst/>
              </a:rPr>
              <a:t>biomarker of exposure</a:t>
            </a:r>
            <a:r>
              <a:rPr lang="en-US" dirty="0" smtClean="0">
                <a:effectLst/>
              </a:rPr>
              <a:t>; it is a reflection of the supply of vitamin D to the body and can be a useful adjunct to examining the intake level of vitamin D if the confounders and the measure's variability depending upon a range of variables are kept in mind. However, what is not clearly established is the extent to which 25OHD levels serve as a </a:t>
            </a:r>
            <a:r>
              <a:rPr lang="en-US" i="1" dirty="0" smtClean="0">
                <a:effectLst/>
              </a:rPr>
              <a:t>biomarker of effect.</a:t>
            </a:r>
            <a:r>
              <a:rPr lang="en-US" dirty="0" smtClean="0">
                <a:effectLst/>
              </a:rPr>
              <a:t> That is, there is some question as to whether levels of 25OHD relate to health outcomes via a causal pathway and can serve as predictors of such outcomes.</a:t>
            </a:r>
          </a:p>
          <a:p>
            <a:r>
              <a:rPr lang="en-US" dirty="0" smtClean="0">
                <a:effectLst/>
              </a:rPr>
              <a:t>Research recommendations in the previous </a:t>
            </a:r>
            <a:r>
              <a:rPr lang="en-US" dirty="0" smtClean="0">
                <a:effectLst/>
                <a:hlinkClick r:id="rId34"/>
              </a:rPr>
              <a:t>Dietary Reference Intake</a:t>
            </a:r>
            <a:r>
              <a:rPr lang="en-US" dirty="0" smtClean="0">
                <a:effectLst/>
              </a:rPr>
              <a:t> (</a:t>
            </a:r>
            <a:r>
              <a:rPr lang="en-US" dirty="0" smtClean="0">
                <a:effectLst/>
                <a:hlinkClick r:id="rId35"/>
              </a:rPr>
              <a:t>DRI</a:t>
            </a:r>
            <a:r>
              <a:rPr lang="en-US" dirty="0" smtClean="0">
                <a:effectLst/>
              </a:rPr>
              <a:t>) review of vitamin D (</a:t>
            </a:r>
            <a:r>
              <a:rPr lang="en-US" dirty="0" smtClean="0">
                <a:effectLst/>
                <a:hlinkClick r:id="rId3"/>
              </a:rPr>
              <a:t>IOM, 1997</a:t>
            </a:r>
            <a:r>
              <a:rPr lang="en-US" dirty="0" smtClean="0">
                <a:effectLst/>
              </a:rPr>
              <a:t>), as well as an Institute of Medicine (</a:t>
            </a:r>
            <a:r>
              <a:rPr lang="en-US" dirty="0" smtClean="0">
                <a:effectLst/>
                <a:hlinkClick r:id="rId36"/>
              </a:rPr>
              <a:t>IOM</a:t>
            </a:r>
            <a:r>
              <a:rPr lang="en-US" dirty="0" smtClean="0">
                <a:effectLst/>
              </a:rPr>
              <a:t>) workshop on DRI research needs (</a:t>
            </a:r>
            <a:r>
              <a:rPr lang="en-US" dirty="0" smtClean="0">
                <a:effectLst/>
                <a:hlinkClick r:id="rId3"/>
              </a:rPr>
              <a:t>IOM, 2007</a:t>
            </a:r>
            <a:r>
              <a:rPr lang="en-US" dirty="0" smtClean="0">
                <a:effectLst/>
              </a:rPr>
              <a:t>), called for studies to evaluate the intake requirements for vitamin D as related to optimal circulating 25OHD concentrations across life stage and race/ethnicity groups of </a:t>
            </a:r>
            <a:r>
              <a:rPr lang="en-US" dirty="0" smtClean="0">
                <a:effectLst/>
                <a:hlinkClick r:id="rId14"/>
              </a:rPr>
              <a:t>U.S.</a:t>
            </a:r>
            <a:r>
              <a:rPr lang="en-US" dirty="0" smtClean="0">
                <a:effectLst/>
              </a:rPr>
              <a:t> and Canadian populations, taking into account variability in </a:t>
            </a:r>
            <a:r>
              <a:rPr lang="en-US" dirty="0" smtClean="0">
                <a:effectLst/>
                <a:hlinkClick r:id="rId18"/>
              </a:rPr>
              <a:t>UVB</a:t>
            </a:r>
            <a:r>
              <a:rPr lang="en-US" dirty="0" smtClean="0">
                <a:effectLst/>
              </a:rPr>
              <a:t> radiation exposures. The issue of the role of serum 25OHD concentrations was also identified by the sponsors of this current study on vitamin D and calcium DRIs as central to the development of DRIs for vitamin D (</a:t>
            </a:r>
            <a:r>
              <a:rPr lang="en-US" dirty="0" err="1" smtClean="0">
                <a:effectLst/>
                <a:hlinkClick r:id="rId3"/>
              </a:rPr>
              <a:t>Yetley</a:t>
            </a:r>
            <a:r>
              <a:rPr lang="en-US" dirty="0" smtClean="0">
                <a:effectLst/>
                <a:hlinkClick r:id="rId3"/>
              </a:rPr>
              <a:t> et al., 2009</a:t>
            </a:r>
            <a:r>
              <a:rPr lang="en-US" dirty="0" smtClean="0">
                <a:effectLst/>
              </a:rPr>
              <a:t>). Much in the way of this information gap for serum 25OHD concentrations has not yet been addressed. Nonetheless, measures of serum 25OHD are important considerations in developing DRI values for vitamin D intake. The sections below highlight factors affecting serum 25OHD level and methodologies for its measurement. It is important to note that these discussions refer to 25OHD, not to calcitriol (i.e., </a:t>
            </a:r>
            <a:r>
              <a:rPr lang="en-US" dirty="0" smtClean="0">
                <a:effectLst/>
                <a:hlinkClick r:id="rId7"/>
              </a:rPr>
              <a:t>1,25-dihydroxyvitamin D</a:t>
            </a:r>
            <a:r>
              <a:rPr lang="en-US" dirty="0" smtClean="0">
                <a:effectLst/>
              </a:rPr>
              <a:t>). </a:t>
            </a:r>
            <a:r>
              <a:rPr lang="en-US" dirty="0" smtClean="0">
                <a:effectLst/>
                <a:hlinkClick r:id="rId23"/>
              </a:rPr>
              <a:t>Calcitriol</a:t>
            </a:r>
            <a:r>
              <a:rPr lang="en-US" dirty="0" smtClean="0">
                <a:effectLst/>
              </a:rPr>
              <a:t>, the active hormonal form of the nutrient, has not been used typically as a measure associated with vitamin D </a:t>
            </a:r>
            <a:r>
              <a:rPr lang="en-US" dirty="0" err="1" smtClean="0">
                <a:effectLst/>
              </a:rPr>
              <a:t>nutriture</a:t>
            </a:r>
            <a:r>
              <a:rPr lang="en-US" dirty="0" smtClean="0">
                <a:effectLst/>
              </a:rPr>
              <a:t> or as an intermediate related to health outcomes. Calcitriol is not useful as such a measure, for several reasons. Its half-life is short (hours), its formation is not directly regulated by vitamin D intake, its levels are regulated by other factors (such as serum </a:t>
            </a:r>
            <a:r>
              <a:rPr lang="en-US" dirty="0" smtClean="0">
                <a:effectLst/>
                <a:hlinkClick r:id="rId9"/>
              </a:rPr>
              <a:t>PTH</a:t>
            </a:r>
            <a:r>
              <a:rPr lang="en-US" dirty="0" smtClean="0">
                <a:effectLst/>
              </a:rPr>
              <a:t>), and, even in the presence of severe vitamin D deficiency the calcitriol level may be normal or even elevated as a result of up-regulation of the 1α-hydroxylase enzyme.</a:t>
            </a:r>
          </a:p>
          <a:p>
            <a:r>
              <a:rPr lang="en-US" b="1" dirty="0" smtClean="0"/>
              <a:t>Factors Affecting Serum 25OHD Levels</a:t>
            </a:r>
          </a:p>
          <a:p>
            <a:r>
              <a:rPr lang="en-US" b="1" dirty="0" smtClean="0"/>
              <a:t>Dietary Intake (Foods and Supplements)</a:t>
            </a:r>
          </a:p>
          <a:p>
            <a:r>
              <a:rPr lang="en-US" dirty="0" smtClean="0">
                <a:effectLst/>
              </a:rPr>
              <a:t>Available literature demonstrates that serum 25OHD levels increase in response to increased vitamin D intake, although overall it can be concluded that the relationship is non-linear rather than linear. Factors that may affect the relationship between vitamin D intake and serum 25OHD levels are not entirely clear, and the reliability of such measures may be less than desirable. Moreover, there remains debate over the equivalence of vitamins D</a:t>
            </a:r>
            <a:r>
              <a:rPr lang="en-US" baseline="-25000" dirty="0" smtClean="0">
                <a:effectLst/>
              </a:rPr>
              <a:t>2</a:t>
            </a:r>
            <a:r>
              <a:rPr lang="en-US" dirty="0" smtClean="0">
                <a:effectLst/>
              </a:rPr>
              <a:t> and D</a:t>
            </a:r>
            <a:r>
              <a:rPr lang="en-US" baseline="-25000" dirty="0" smtClean="0">
                <a:effectLst/>
              </a:rPr>
              <a:t>3</a:t>
            </a:r>
            <a:r>
              <a:rPr lang="en-US" dirty="0" smtClean="0">
                <a:effectLst/>
              </a:rPr>
              <a:t> in the diet (</a:t>
            </a:r>
            <a:r>
              <a:rPr lang="en-US" dirty="0" err="1" smtClean="0">
                <a:effectLst/>
                <a:hlinkClick r:id="rId3"/>
              </a:rPr>
              <a:t>Armas</a:t>
            </a:r>
            <a:r>
              <a:rPr lang="en-US" dirty="0" smtClean="0">
                <a:effectLst/>
                <a:hlinkClick r:id="rId3"/>
              </a:rPr>
              <a:t> et al., 2004</a:t>
            </a:r>
            <a:r>
              <a:rPr lang="en-US" dirty="0" smtClean="0">
                <a:effectLst/>
              </a:rPr>
              <a:t>; </a:t>
            </a:r>
            <a:r>
              <a:rPr lang="en-US" dirty="0" err="1" smtClean="0">
                <a:effectLst/>
                <a:hlinkClick r:id="rId3"/>
              </a:rPr>
              <a:t>Rapuri</a:t>
            </a:r>
            <a:r>
              <a:rPr lang="en-US" dirty="0" smtClean="0">
                <a:effectLst/>
                <a:hlinkClick r:id="rId3"/>
              </a:rPr>
              <a:t> et al., 2004</a:t>
            </a:r>
            <a:r>
              <a:rPr lang="en-US" dirty="0" smtClean="0">
                <a:effectLst/>
              </a:rPr>
              <a:t>; </a:t>
            </a:r>
            <a:r>
              <a:rPr lang="en-US" dirty="0" err="1" smtClean="0">
                <a:effectLst/>
                <a:hlinkClick r:id="rId3"/>
              </a:rPr>
              <a:t>Vieth</a:t>
            </a:r>
            <a:r>
              <a:rPr lang="en-US" dirty="0" smtClean="0">
                <a:effectLst/>
                <a:hlinkClick r:id="rId3"/>
              </a:rPr>
              <a:t>, 2004</a:t>
            </a:r>
            <a:r>
              <a:rPr lang="en-US" dirty="0" smtClean="0">
                <a:effectLst/>
              </a:rPr>
              <a:t>), although it has been assumed that they are 25-hydroxylated at similar rates (see previous discussion of functions and physiological actions of vitamin D).</a:t>
            </a:r>
          </a:p>
          <a:p>
            <a:r>
              <a:rPr lang="en-US" dirty="0" smtClean="0">
                <a:effectLst/>
              </a:rPr>
              <a:t>As part of the 2007 Agency for Healthcare Research and Quality (</a:t>
            </a:r>
            <a:r>
              <a:rPr lang="en-US" dirty="0" smtClean="0">
                <a:effectLst/>
                <a:hlinkClick r:id="rId37"/>
              </a:rPr>
              <a:t>AHRQ</a:t>
            </a:r>
            <a:r>
              <a:rPr lang="en-US" dirty="0" smtClean="0">
                <a:effectLst/>
              </a:rPr>
              <a:t>) systematic review (</a:t>
            </a:r>
            <a:r>
              <a:rPr lang="en-US" dirty="0" err="1" smtClean="0">
                <a:effectLst/>
                <a:hlinkClick r:id="rId3"/>
              </a:rPr>
              <a:t>Cranney</a:t>
            </a:r>
            <a:r>
              <a:rPr lang="en-US" dirty="0" smtClean="0">
                <a:effectLst/>
                <a:hlinkClick r:id="rId3"/>
              </a:rPr>
              <a:t> et al., 2007</a:t>
            </a:r>
            <a:r>
              <a:rPr lang="en-US" dirty="0" smtClean="0">
                <a:effectLst/>
              </a:rPr>
              <a:t>, </a:t>
            </a:r>
            <a:r>
              <a:rPr lang="en-US" dirty="0" smtClean="0">
                <a:effectLst/>
                <a:hlinkClick r:id="rId3"/>
              </a:rPr>
              <a:t>2008</a:t>
            </a:r>
            <a:r>
              <a:rPr lang="en-US" dirty="0" smtClean="0">
                <a:effectLst/>
              </a:rPr>
              <a:t>), referred to hereafter as AHRQ-Ottawa, exploratory meta-regression analysis was conducted of 16 trials in adults, which suggested an association between vitamin D dose and serum 25OHD concentrations. The analysis found that for each additional 100 </a:t>
            </a:r>
            <a:r>
              <a:rPr lang="en-US" dirty="0" smtClean="0">
                <a:effectLst/>
                <a:hlinkClick r:id="rId13"/>
              </a:rPr>
              <a:t>IU</a:t>
            </a:r>
            <a:r>
              <a:rPr lang="en-US" dirty="0" smtClean="0">
                <a:effectLst/>
              </a:rPr>
              <a:t> of vitamin D</a:t>
            </a:r>
            <a:r>
              <a:rPr lang="en-US" baseline="-25000" dirty="0" smtClean="0">
                <a:effectLst/>
              </a:rPr>
              <a:t>3</a:t>
            </a:r>
            <a:r>
              <a:rPr lang="en-US" dirty="0" smtClean="0">
                <a:effectLst/>
              </a:rPr>
              <a:t>, serum 25OHD concentrations rose by 1 to 2 </a:t>
            </a:r>
            <a:r>
              <a:rPr lang="en-US" dirty="0" err="1" smtClean="0">
                <a:effectLst/>
              </a:rPr>
              <a:t>nmol</a:t>
            </a:r>
            <a:r>
              <a:rPr lang="en-US" dirty="0" smtClean="0">
                <a:effectLst/>
              </a:rPr>
              <a:t>/L. Trials varied in their use of vitamin D</a:t>
            </a:r>
            <a:r>
              <a:rPr lang="en-US" baseline="-25000" dirty="0" smtClean="0">
                <a:effectLst/>
              </a:rPr>
              <a:t>2</a:t>
            </a:r>
            <a:r>
              <a:rPr lang="en-US" dirty="0" smtClean="0">
                <a:effectLst/>
              </a:rPr>
              <a:t> or vitamin D</a:t>
            </a:r>
            <a:r>
              <a:rPr lang="en-US" baseline="-25000" dirty="0" smtClean="0">
                <a:effectLst/>
              </a:rPr>
              <a:t>3</a:t>
            </a:r>
            <a:r>
              <a:rPr lang="en-US" dirty="0" smtClean="0">
                <a:effectLst/>
              </a:rPr>
              <a:t>. A few of the studies reported different effects of vitamin D</a:t>
            </a:r>
            <a:r>
              <a:rPr lang="en-US" baseline="-25000" dirty="0" smtClean="0">
                <a:effectLst/>
              </a:rPr>
              <a:t>2</a:t>
            </a:r>
            <a:r>
              <a:rPr lang="en-US" dirty="0" smtClean="0">
                <a:effectLst/>
              </a:rPr>
              <a:t> and vitamin D</a:t>
            </a:r>
            <a:r>
              <a:rPr lang="en-US" baseline="-25000" dirty="0" smtClean="0">
                <a:effectLst/>
              </a:rPr>
              <a:t>3</a:t>
            </a:r>
            <a:r>
              <a:rPr lang="en-US" dirty="0" smtClean="0">
                <a:effectLst/>
              </a:rPr>
              <a:t> on serum 25OHD levels. Although the later AHRQ-Tufts analysis (</a:t>
            </a:r>
            <a:r>
              <a:rPr lang="en-US" dirty="0" smtClean="0">
                <a:effectLst/>
                <a:hlinkClick r:id="rId3"/>
              </a:rPr>
              <a:t>Chung et al., 2009</a:t>
            </a:r>
            <a:r>
              <a:rPr lang="en-US" dirty="0" smtClean="0">
                <a:effectLst/>
              </a:rPr>
              <a:t>) did not identify newer (compared with AHRQ-Ottawa) randomized controlled trials related to intake of vitamin D and serum 25OHD levels, it did graphically evaluate the net changes in serum 25OHD concentrations against the doses of vitamin D supplementation using data from the trials in adults. The analysis confirmed the relationship between increasing doses of vitamin D and increasing net change in serum 25OHD concentrations in both adults and children, but it also concluded that the dose–response relationships differ depending upon study participants' baseline serum 25OHD levels (≤ 40 vs. &gt; 40 </a:t>
            </a:r>
            <a:r>
              <a:rPr lang="en-US" dirty="0" err="1" smtClean="0">
                <a:effectLst/>
              </a:rPr>
              <a:t>nmol</a:t>
            </a:r>
            <a:r>
              <a:rPr lang="en-US" dirty="0" smtClean="0">
                <a:effectLst/>
              </a:rPr>
              <a:t>/L) and duration of the supplementation (≤ 3 vs. &gt; 3 months).</a:t>
            </a:r>
          </a:p>
          <a:p>
            <a:r>
              <a:rPr lang="en-US" dirty="0" smtClean="0">
                <a:effectLst/>
              </a:rPr>
              <a:t>In a recent study conducted by </a:t>
            </a:r>
            <a:r>
              <a:rPr lang="en-US" dirty="0" smtClean="0">
                <a:effectLst/>
                <a:hlinkClick r:id="rId3"/>
              </a:rPr>
              <a:t>Smith et al. (2009)</a:t>
            </a:r>
            <a:r>
              <a:rPr lang="en-US" dirty="0" smtClean="0">
                <a:effectLst/>
              </a:rPr>
              <a:t>, personnel stationed in the Antarctic in winter months (and thus presumed to obtain vitamin D from food and supplements only) were given graded doses of 400, 1,000, or 2,000 </a:t>
            </a:r>
            <a:r>
              <a:rPr lang="en-US" dirty="0" smtClean="0">
                <a:effectLst/>
                <a:hlinkClick r:id="rId13"/>
              </a:rPr>
              <a:t>IU</a:t>
            </a:r>
            <a:r>
              <a:rPr lang="en-US" dirty="0" smtClean="0">
                <a:effectLst/>
              </a:rPr>
              <a:t> of vitamin D</a:t>
            </a:r>
            <a:r>
              <a:rPr lang="en-US" baseline="-25000" dirty="0" smtClean="0">
                <a:effectLst/>
              </a:rPr>
              <a:t>3</a:t>
            </a:r>
            <a:r>
              <a:rPr lang="en-US" dirty="0" smtClean="0">
                <a:effectLst/>
              </a:rPr>
              <a:t> per day for 5 months. Baseline levels of serum 25OHD rose from approximately 44 </a:t>
            </a:r>
            <a:r>
              <a:rPr lang="en-US" dirty="0" err="1" smtClean="0">
                <a:effectLst/>
              </a:rPr>
              <a:t>nmol</a:t>
            </a:r>
            <a:r>
              <a:rPr lang="en-US" dirty="0" smtClean="0">
                <a:effectLst/>
              </a:rPr>
              <a:t>/L to 57, 63, and 71 </a:t>
            </a:r>
            <a:r>
              <a:rPr lang="en-US" dirty="0" err="1" smtClean="0">
                <a:effectLst/>
              </a:rPr>
              <a:t>nmol</a:t>
            </a:r>
            <a:r>
              <a:rPr lang="en-US" dirty="0" smtClean="0">
                <a:effectLst/>
              </a:rPr>
              <a:t>/L, respectively, representing a change in 25OHD levels of 13, 19, or 27 </a:t>
            </a:r>
            <a:r>
              <a:rPr lang="en-US" dirty="0" err="1" smtClean="0">
                <a:effectLst/>
              </a:rPr>
              <a:t>nmol</a:t>
            </a:r>
            <a:r>
              <a:rPr lang="en-US" dirty="0" smtClean="0">
                <a:effectLst/>
              </a:rPr>
              <a:t>/L. Evident in this study is the continuing fall in 25OHD level in the “no pill” group (to 34 </a:t>
            </a:r>
            <a:r>
              <a:rPr lang="en-US" dirty="0" err="1" smtClean="0">
                <a:effectLst/>
              </a:rPr>
              <a:t>nmol</a:t>
            </a:r>
            <a:r>
              <a:rPr lang="en-US" dirty="0" smtClean="0">
                <a:effectLst/>
              </a:rPr>
              <a:t>/L) of men who were deprived of sunlight and received approximately 250 to 350 IU of vitamin D (which included foods and any non-study supplements) per day. A possible complicating factor in interpreting these data is that the subjects were consuming diets with a vitamin D content that ranged from 241 to 356 IU/day, in addition to the graded doses of vitamin D from administered supplements, although the amounts of vitamin D obtained from foods (or non-study supplements) were not significantly different between treatment groups. Therefore, any effect of these sources of vitamin D on serum levels would have been consistent between treatment groups.</a:t>
            </a:r>
          </a:p>
          <a:p>
            <a:r>
              <a:rPr lang="en-US" dirty="0" smtClean="0">
                <a:effectLst/>
              </a:rPr>
              <a:t>Another study of serum 25OHD response to total intake under conditions of minimal sun exposure used two populations based in Cork, Ireland (51°N), and Coleraine, Northern Ireland (55°N). The study estimated the dose of vitamin D required to maintain 25OHD levels above certain chosen cutoff values (i.e., 25.0, 37.5, 50.0, and 80.0 </a:t>
            </a:r>
            <a:r>
              <a:rPr lang="en-US" dirty="0" err="1" smtClean="0">
                <a:effectLst/>
              </a:rPr>
              <a:t>nmol</a:t>
            </a:r>
            <a:r>
              <a:rPr lang="en-US" dirty="0" smtClean="0">
                <a:effectLst/>
              </a:rPr>
              <a:t>/L) during the winter months (</a:t>
            </a:r>
            <a:r>
              <a:rPr lang="en-US" dirty="0" smtClean="0">
                <a:effectLst/>
                <a:hlinkClick r:id="rId3"/>
              </a:rPr>
              <a:t>Cashman et al., 2008</a:t>
            </a:r>
            <a:r>
              <a:rPr lang="en-US" dirty="0" smtClean="0">
                <a:effectLst/>
              </a:rPr>
              <a:t>). The researchers found that serum 25OHD levels that ranged between 65.7 and 75.9 </a:t>
            </a:r>
            <a:r>
              <a:rPr lang="en-US" dirty="0" err="1" smtClean="0">
                <a:effectLst/>
              </a:rPr>
              <a:t>nmol</a:t>
            </a:r>
            <a:r>
              <a:rPr lang="en-US" dirty="0" smtClean="0">
                <a:effectLst/>
              </a:rPr>
              <a:t>/L in late fall fell in all groups receiving 200, 400, and 600 </a:t>
            </a:r>
            <a:r>
              <a:rPr lang="en-US" dirty="0" smtClean="0">
                <a:effectLst/>
                <a:hlinkClick r:id="rId13"/>
              </a:rPr>
              <a:t>IU</a:t>
            </a:r>
            <a:r>
              <a:rPr lang="en-US" dirty="0" smtClean="0">
                <a:effectLst/>
              </a:rPr>
              <a:t> of vitamin D</a:t>
            </a:r>
            <a:r>
              <a:rPr lang="en-US" baseline="-25000" dirty="0" smtClean="0">
                <a:effectLst/>
              </a:rPr>
              <a:t>3</a:t>
            </a:r>
            <a:r>
              <a:rPr lang="en-US" dirty="0" smtClean="0">
                <a:effectLst/>
              </a:rPr>
              <a:t> per day, as well as in the placebo group, in winter. The decrease in the 600 IU/day group was minimal, from 75.9 to 69.0 </a:t>
            </a:r>
            <a:r>
              <a:rPr lang="en-US" dirty="0" err="1" smtClean="0">
                <a:effectLst/>
              </a:rPr>
              <a:t>nmol</a:t>
            </a:r>
            <a:r>
              <a:rPr lang="en-US" dirty="0" smtClean="0">
                <a:effectLst/>
              </a:rPr>
              <a:t>/L. </a:t>
            </a:r>
            <a:r>
              <a:rPr lang="en-US" dirty="0" smtClean="0">
                <a:effectLst/>
                <a:hlinkClick r:id="rId3"/>
              </a:rPr>
              <a:t>Cashman et al. (2008)</a:t>
            </a:r>
            <a:r>
              <a:rPr lang="en-US" dirty="0" smtClean="0">
                <a:effectLst/>
              </a:rPr>
              <a:t> went on to plot the serum 25OHD levels attained after 5 months versus the estimated total vitamin D intake (approximately 0 to 1,400 IU/day) in 215 individuals, as shown in </a:t>
            </a:r>
            <a:r>
              <a:rPr lang="en-US" dirty="0" smtClean="0">
                <a:effectLst/>
                <a:hlinkClick r:id="rId38"/>
              </a:rPr>
              <a:t>Figure 3-4</a:t>
            </a:r>
            <a:r>
              <a:rPr lang="en-US" dirty="0" smtClean="0">
                <a:effectLst/>
              </a:rPr>
              <a:t>. They concluded that, in these two populations at 51°N and 55°N, the wintertime intake required to achieve 25OHD cutoff levels of 37.5, 50.0, and 80.0 </a:t>
            </a:r>
            <a:r>
              <a:rPr lang="en-US" dirty="0" err="1" smtClean="0">
                <a:effectLst/>
              </a:rPr>
              <a:t>nmol</a:t>
            </a:r>
            <a:r>
              <a:rPr lang="en-US" dirty="0" smtClean="0">
                <a:effectLst/>
              </a:rPr>
              <a:t>/L were 796, 1,120, and 1,644 IU/day, respectively.</a:t>
            </a:r>
          </a:p>
          <a:p>
            <a:r>
              <a:rPr lang="en-US" b="1" dirty="0" smtClean="0">
                <a:hlinkClick r:id="rId38"/>
              </a:rPr>
              <a:t>FIGURE 3-4</a:t>
            </a:r>
            <a:endParaRPr lang="en-US" b="1" dirty="0" smtClean="0"/>
          </a:p>
          <a:p>
            <a:r>
              <a:rPr lang="en-US" dirty="0" smtClean="0">
                <a:effectLst/>
              </a:rPr>
              <a:t>The relationship between serum 25-hydroxyvitamin D concentrations (in late winter 2007) and total vitamin D intake (dietary and supplemental) in 20- to 40-year-old healthy persons (</a:t>
            </a:r>
            <a:r>
              <a:rPr lang="en-US" i="1" dirty="0" smtClean="0">
                <a:effectLst/>
              </a:rPr>
              <a:t>n</a:t>
            </a:r>
            <a:r>
              <a:rPr lang="en-US" dirty="0" smtClean="0">
                <a:effectLst/>
              </a:rPr>
              <a:t> = 215) living at northern latitudes (51°N and 55°N). </a:t>
            </a:r>
            <a:r>
              <a:rPr lang="en-US" dirty="0" smtClean="0">
                <a:effectLst/>
                <a:hlinkClick r:id="rId38"/>
              </a:rPr>
              <a:t>(more...)</a:t>
            </a:r>
            <a:endParaRPr lang="en-US" dirty="0" smtClean="0">
              <a:effectLst/>
            </a:endParaRPr>
          </a:p>
          <a:p>
            <a:r>
              <a:rPr lang="en-US" dirty="0" smtClean="0">
                <a:effectLst/>
              </a:rPr>
              <a:t>Importantly, the relationship between vitamin D intake and serum 25OHD response appears not to be linear, given evidence that increasing serum 25OHD level above 50 </a:t>
            </a:r>
            <a:r>
              <a:rPr lang="en-US" dirty="0" err="1" smtClean="0">
                <a:effectLst/>
              </a:rPr>
              <a:t>nmol</a:t>
            </a:r>
            <a:r>
              <a:rPr lang="en-US" dirty="0" smtClean="0">
                <a:effectLst/>
              </a:rPr>
              <a:t>/L requires more vitamin D intake than does increasing serum 25OHD levels when the starting point is less than 50 </a:t>
            </a:r>
            <a:r>
              <a:rPr lang="en-US" dirty="0" err="1" smtClean="0">
                <a:effectLst/>
              </a:rPr>
              <a:t>nmol</a:t>
            </a:r>
            <a:r>
              <a:rPr lang="en-US" dirty="0" smtClean="0">
                <a:effectLst/>
              </a:rPr>
              <a:t>/L (</a:t>
            </a:r>
            <a:r>
              <a:rPr lang="en-US" dirty="0" err="1" smtClean="0">
                <a:effectLst/>
                <a:hlinkClick r:id="rId3"/>
              </a:rPr>
              <a:t>Aloia</a:t>
            </a:r>
            <a:r>
              <a:rPr lang="en-US" dirty="0" smtClean="0">
                <a:effectLst/>
                <a:hlinkClick r:id="rId3"/>
              </a:rPr>
              <a:t> et al., 2008</a:t>
            </a:r>
            <a:r>
              <a:rPr lang="en-US" dirty="0" smtClean="0">
                <a:effectLst/>
              </a:rPr>
              <a:t>). Factors such as baseline serum 25OHD level in the population may be relevant. Further, there have been reports that the rise in serum 25OHD levels for a given dose tends to stabilize by week 6 (</a:t>
            </a:r>
            <a:r>
              <a:rPr lang="en-US" dirty="0" smtClean="0">
                <a:effectLst/>
                <a:hlinkClick r:id="rId3"/>
              </a:rPr>
              <a:t>Harris and Dawson-Hughes, 2002</a:t>
            </a:r>
            <a:r>
              <a:rPr lang="en-US" dirty="0" smtClean="0">
                <a:effectLst/>
              </a:rPr>
              <a:t>; </a:t>
            </a:r>
            <a:r>
              <a:rPr lang="en-US" dirty="0" err="1" smtClean="0">
                <a:effectLst/>
                <a:hlinkClick r:id="rId3"/>
              </a:rPr>
              <a:t>Holick</a:t>
            </a:r>
            <a:r>
              <a:rPr lang="en-US" dirty="0" smtClean="0">
                <a:effectLst/>
                <a:hlinkClick r:id="rId3"/>
              </a:rPr>
              <a:t> et al., 2008</a:t>
            </a:r>
            <a:r>
              <a:rPr lang="en-US" dirty="0" smtClean="0">
                <a:effectLst/>
              </a:rPr>
              <a:t>) and that it does not vary with age at least up to 80 years of age (</a:t>
            </a:r>
            <a:r>
              <a:rPr lang="en-US" dirty="0" smtClean="0">
                <a:effectLst/>
                <a:hlinkClick r:id="rId3"/>
              </a:rPr>
              <a:t>Harris and Dawson-Hughes, 2002</a:t>
            </a:r>
            <a:r>
              <a:rPr lang="en-US" dirty="0" smtClean="0">
                <a:effectLst/>
              </a:rPr>
              <a:t>; </a:t>
            </a:r>
            <a:r>
              <a:rPr lang="en-US" dirty="0" smtClean="0">
                <a:effectLst/>
                <a:hlinkClick r:id="rId3"/>
              </a:rPr>
              <a:t>Cashman et al., 2008</a:t>
            </a:r>
            <a:r>
              <a:rPr lang="en-US" dirty="0" smtClean="0">
                <a:effectLst/>
              </a:rPr>
              <a:t>, </a:t>
            </a:r>
            <a:r>
              <a:rPr lang="en-US" dirty="0" smtClean="0">
                <a:effectLst/>
                <a:hlinkClick r:id="rId3"/>
              </a:rPr>
              <a:t>2009</a:t>
            </a:r>
            <a:r>
              <a:rPr lang="en-US" dirty="0" smtClean="0">
                <a:effectLst/>
              </a:rPr>
              <a:t>).</a:t>
            </a:r>
          </a:p>
          <a:p>
            <a:r>
              <a:rPr lang="en-US" b="1" dirty="0" smtClean="0"/>
              <a:t>Sun Exposure</a:t>
            </a:r>
          </a:p>
          <a:p>
            <a:r>
              <a:rPr lang="en-US" dirty="0" smtClean="0">
                <a:effectLst/>
              </a:rPr>
              <a:t>The cutaneous synthesis of vitamin D, and in turn its contribution to the concentration of serum 25OHD, is initially dependent upon the presence of 7-dehydrocholesterol in the skin. However, many variables can affect the cutaneous synthesis of vitamin D, making it difficult to estimate an average amount of vitamin D and, in turn, serum 25OHD levels that are produced by sun exposure in North America. There is, however, agreement that sun exposure is a significant source of the circulating serum 25OHD in summer for many North Americans, and is notably reduced as a contributor in the winter months. Early work from </a:t>
            </a:r>
            <a:r>
              <a:rPr lang="en-US" dirty="0" smtClean="0">
                <a:effectLst/>
                <a:hlinkClick r:id="rId3"/>
              </a:rPr>
              <a:t>Webb et al. (1988</a:t>
            </a:r>
            <a:r>
              <a:rPr lang="en-US" dirty="0" smtClean="0">
                <a:effectLst/>
              </a:rPr>
              <a:t>, </a:t>
            </a:r>
            <a:r>
              <a:rPr lang="en-US" dirty="0" smtClean="0">
                <a:effectLst/>
                <a:hlinkClick r:id="rId3"/>
              </a:rPr>
              <a:t>1989)</a:t>
            </a:r>
            <a:r>
              <a:rPr lang="en-US" dirty="0" smtClean="0">
                <a:effectLst/>
              </a:rPr>
              <a:t> as well as a letter from </a:t>
            </a:r>
            <a:r>
              <a:rPr lang="en-US" dirty="0" err="1" smtClean="0">
                <a:effectLst/>
                <a:hlinkClick r:id="rId3"/>
              </a:rPr>
              <a:t>Holick</a:t>
            </a:r>
            <a:r>
              <a:rPr lang="en-US" dirty="0" smtClean="0">
                <a:effectLst/>
                <a:hlinkClick r:id="rId3"/>
              </a:rPr>
              <a:t> et al. (1989)</a:t>
            </a:r>
            <a:r>
              <a:rPr lang="en-US" dirty="0" smtClean="0">
                <a:effectLst/>
              </a:rPr>
              <a:t> have outlined the role of sunlight in regulating cutaneous synthesis of the vitamin and have implicated factors in vitamin D</a:t>
            </a:r>
            <a:r>
              <a:rPr lang="en-US" baseline="-25000" dirty="0" smtClean="0">
                <a:effectLst/>
              </a:rPr>
              <a:t>3</a:t>
            </a:r>
            <a:r>
              <a:rPr lang="en-US" dirty="0" smtClean="0">
                <a:effectLst/>
              </a:rPr>
              <a:t> synthesis in the skin to include aging, melanin pigmentation, season of the year, latitude, and use of sunscreen. Matsuoka et al. (1992) has discussed the role of clothing in preventing synthesis.</a:t>
            </a:r>
          </a:p>
          <a:p>
            <a:r>
              <a:rPr lang="en-US" dirty="0" smtClean="0">
                <a:effectLst/>
              </a:rPr>
              <a:t>The 2007 </a:t>
            </a:r>
            <a:r>
              <a:rPr lang="en-US" dirty="0" smtClean="0">
                <a:effectLst/>
                <a:hlinkClick r:id="rId37"/>
              </a:rPr>
              <a:t>AHRQ</a:t>
            </a:r>
            <a:r>
              <a:rPr lang="en-US" dirty="0" smtClean="0">
                <a:effectLst/>
              </a:rPr>
              <a:t>-Ottawa systematic review (</a:t>
            </a:r>
            <a:r>
              <a:rPr lang="en-US" dirty="0" err="1" smtClean="0">
                <a:effectLst/>
                <a:hlinkClick r:id="rId3"/>
              </a:rPr>
              <a:t>Cranney</a:t>
            </a:r>
            <a:r>
              <a:rPr lang="en-US" dirty="0" smtClean="0">
                <a:effectLst/>
                <a:hlinkClick r:id="rId3"/>
              </a:rPr>
              <a:t> et al., 2007</a:t>
            </a:r>
            <a:r>
              <a:rPr lang="en-US" dirty="0" smtClean="0">
                <a:effectLst/>
              </a:rPr>
              <a:t>) noted that the few available randomized clinical trials conducted between 1982 and the time of the analysis, which focused on the effect of </a:t>
            </a:r>
            <a:r>
              <a:rPr lang="en-US" dirty="0" smtClean="0">
                <a:effectLst/>
                <a:hlinkClick r:id="rId18"/>
              </a:rPr>
              <a:t>UVB</a:t>
            </a:r>
            <a:r>
              <a:rPr lang="en-US" dirty="0" smtClean="0">
                <a:effectLst/>
              </a:rPr>
              <a:t> radiation on serum 25OHD level revealed little information about the impact of age, ethnicity, skin pigmentation, </a:t>
            </a:r>
            <a:r>
              <a:rPr lang="en-US" dirty="0" smtClean="0">
                <a:effectLst/>
                <a:hlinkClick r:id="rId39"/>
              </a:rPr>
              <a:t>BMI</a:t>
            </a:r>
            <a:r>
              <a:rPr lang="en-US" dirty="0" smtClean="0">
                <a:effectLst/>
              </a:rPr>
              <a:t>, or latitude on serum 25OHD levels. However, UVB exposure increased serum 25OHD levels in vitamin D–deficient and –sufficient subjects with mean increases ranging from 15 to 42 </a:t>
            </a:r>
            <a:r>
              <a:rPr lang="en-US" dirty="0" err="1" smtClean="0">
                <a:effectLst/>
              </a:rPr>
              <a:t>nmol</a:t>
            </a:r>
            <a:r>
              <a:rPr lang="en-US" dirty="0" smtClean="0">
                <a:effectLst/>
              </a:rPr>
              <a:t>/L.</a:t>
            </a:r>
          </a:p>
          <a:p>
            <a:r>
              <a:rPr lang="en-US" dirty="0" smtClean="0">
                <a:effectLst/>
              </a:rPr>
              <a:t>The difference in seasonal contributions to serum 25OHD level from sun exposure is discussed first. Next, factors affecting the synthesis of vitamin D—and, in turn, the levels of 25OHD in serum—are outlined.</a:t>
            </a:r>
          </a:p>
          <a:p>
            <a:r>
              <a:rPr lang="en-US" b="1" dirty="0" smtClean="0">
                <a:effectLst/>
              </a:rPr>
              <a:t>Effect of season on circulating serum 25OHD level</a:t>
            </a:r>
            <a:r>
              <a:rPr lang="en-US" dirty="0" smtClean="0">
                <a:effectLst/>
              </a:rPr>
              <a:t> Sunlight exposure as a source of cutaneous synthesis of vitamin D is subject to a number of limitations. For example, excess exposure can lead to photo-degradation as a regulatory mechanism to avoid toxicity (</a:t>
            </a:r>
            <a:r>
              <a:rPr lang="en-US" dirty="0" smtClean="0">
                <a:effectLst/>
                <a:hlinkClick r:id="rId3"/>
              </a:rPr>
              <a:t>Chen et al., 2007</a:t>
            </a:r>
            <a:r>
              <a:rPr lang="en-US" dirty="0" smtClean="0">
                <a:effectLst/>
              </a:rPr>
              <a:t>). In addition, latitude, time of exposure, and season all affect cutaneous synthesis, depending on the ability of </a:t>
            </a:r>
            <a:r>
              <a:rPr lang="en-US" dirty="0" smtClean="0">
                <a:effectLst/>
                <a:hlinkClick r:id="rId40"/>
              </a:rPr>
              <a:t>UV</a:t>
            </a:r>
            <a:r>
              <a:rPr lang="en-US" dirty="0" smtClean="0">
                <a:effectLst/>
              </a:rPr>
              <a:t> rays to stimulate vitamin D production. Differences in seasonal exposure can vary by as much as 6 months at extreme northern and southern latitudes (</a:t>
            </a:r>
            <a:r>
              <a:rPr lang="en-US" dirty="0" smtClean="0">
                <a:effectLst/>
                <a:hlinkClick r:id="rId3"/>
              </a:rPr>
              <a:t>Lucas et al., 2005</a:t>
            </a:r>
            <a:r>
              <a:rPr lang="en-US" dirty="0" smtClean="0">
                <a:effectLst/>
              </a:rPr>
              <a:t>; </a:t>
            </a:r>
            <a:r>
              <a:rPr lang="en-US" dirty="0" smtClean="0">
                <a:effectLst/>
                <a:hlinkClick r:id="rId3"/>
              </a:rPr>
              <a:t>Kull et al., 2009</a:t>
            </a:r>
            <a:r>
              <a:rPr lang="en-US" dirty="0" smtClean="0">
                <a:effectLst/>
              </a:rPr>
              <a:t>).</a:t>
            </a:r>
          </a:p>
          <a:p>
            <a:r>
              <a:rPr lang="en-US" dirty="0" smtClean="0">
                <a:effectLst/>
              </a:rPr>
              <a:t>A number of studies have examined serum 25OHD levels in different seasons. </a:t>
            </a:r>
            <a:r>
              <a:rPr lang="en-US" dirty="0" smtClean="0">
                <a:effectLst/>
                <a:hlinkClick r:id="rId3"/>
              </a:rPr>
              <a:t>Van der Mei et al. (2007)</a:t>
            </a:r>
            <a:r>
              <a:rPr lang="en-US" dirty="0" smtClean="0">
                <a:effectLst/>
              </a:rPr>
              <a:t> compared cross-sectional data from men and women less than 60 years of age living in Australia and concluded that season was a strong determinant of serum 25OHD concentrations. </a:t>
            </a:r>
            <a:r>
              <a:rPr lang="en-US" dirty="0" smtClean="0">
                <a:effectLst/>
                <a:hlinkClick r:id="rId3"/>
              </a:rPr>
              <a:t>Berry et al. (2009)</a:t>
            </a:r>
            <a:r>
              <a:rPr lang="en-US" dirty="0" smtClean="0">
                <a:effectLst/>
              </a:rPr>
              <a:t> examined white adults ages 20 to 60 years living in the United Kingdom (</a:t>
            </a:r>
            <a:r>
              <a:rPr lang="en-US" dirty="0" smtClean="0">
                <a:effectLst/>
                <a:hlinkClick r:id="rId41"/>
              </a:rPr>
              <a:t>UK</a:t>
            </a:r>
            <a:r>
              <a:rPr lang="en-US" dirty="0" smtClean="0">
                <a:effectLst/>
              </a:rPr>
              <a:t>) at latitude 53°N. In this study, women were found to have higher average serum 25OHD levels than men in both summer and winter (9 and 20 percent higher, respectively). In a study of young adults of diverse ethnic backgrounds living in Toronto, </a:t>
            </a:r>
            <a:r>
              <a:rPr lang="en-US" dirty="0" err="1" smtClean="0">
                <a:effectLst/>
                <a:hlinkClick r:id="rId3"/>
              </a:rPr>
              <a:t>Gozdik</a:t>
            </a:r>
            <a:r>
              <a:rPr lang="en-US" dirty="0" smtClean="0">
                <a:effectLst/>
                <a:hlinkClick r:id="rId3"/>
              </a:rPr>
              <a:t> et al. (2009)</a:t>
            </a:r>
            <a:r>
              <a:rPr lang="en-US" dirty="0" smtClean="0">
                <a:effectLst/>
              </a:rPr>
              <a:t> found that in winter, serum 25OHD levels of individuals with East and South Asian backgrounds were significantly lower than those of individuals with European ancestry. </a:t>
            </a:r>
            <a:r>
              <a:rPr lang="en-US" dirty="0" smtClean="0">
                <a:effectLst/>
                <a:hlinkClick r:id="rId3"/>
              </a:rPr>
              <a:t>Kull et al. (2009)</a:t>
            </a:r>
            <a:r>
              <a:rPr lang="en-US" dirty="0" smtClean="0">
                <a:effectLst/>
              </a:rPr>
              <a:t> measured seasonal variance of 25OHD levels in adults ages 25 to 70 years living in Estonia in northern Europe, where dairy products are not fortified with vitamin D. During the winter, 73 percent of the study population had 25OHD levels that were below 50 </a:t>
            </a:r>
            <a:r>
              <a:rPr lang="en-US" dirty="0" err="1" smtClean="0">
                <a:effectLst/>
              </a:rPr>
              <a:t>nmol</a:t>
            </a:r>
            <a:r>
              <a:rPr lang="en-US" dirty="0" smtClean="0">
                <a:effectLst/>
              </a:rPr>
              <a:t>/L, and 8 percent had levels that were below 25 </a:t>
            </a:r>
            <a:r>
              <a:rPr lang="en-US" dirty="0" err="1" smtClean="0">
                <a:effectLst/>
              </a:rPr>
              <a:t>nmol</a:t>
            </a:r>
            <a:r>
              <a:rPr lang="en-US" dirty="0" smtClean="0">
                <a:effectLst/>
              </a:rPr>
              <a:t>/L, compared with 29 percent and 1 percent, respectively, during the summer. </a:t>
            </a:r>
            <a:r>
              <a:rPr lang="en-US" dirty="0" err="1" smtClean="0">
                <a:effectLst/>
                <a:hlinkClick r:id="rId3"/>
              </a:rPr>
              <a:t>Rapuri</a:t>
            </a:r>
            <a:r>
              <a:rPr lang="en-US" dirty="0" smtClean="0">
                <a:effectLst/>
                <a:hlinkClick r:id="rId3"/>
              </a:rPr>
              <a:t> et al. (2002)</a:t>
            </a:r>
            <a:r>
              <a:rPr lang="en-US" dirty="0" smtClean="0">
                <a:effectLst/>
              </a:rPr>
              <a:t> examined white, black, and Hispanic women 65 to 77 years of age in Omaha and reported mean serum 25OHD levels of 68 </a:t>
            </a:r>
            <a:r>
              <a:rPr lang="en-US" dirty="0" err="1" smtClean="0">
                <a:effectLst/>
              </a:rPr>
              <a:t>nmol</a:t>
            </a:r>
            <a:r>
              <a:rPr lang="en-US" dirty="0" smtClean="0">
                <a:effectLst/>
              </a:rPr>
              <a:t>/L in February and 86 </a:t>
            </a:r>
            <a:r>
              <a:rPr lang="en-US" dirty="0" err="1" smtClean="0">
                <a:effectLst/>
              </a:rPr>
              <a:t>nmol</a:t>
            </a:r>
            <a:r>
              <a:rPr lang="en-US" dirty="0" smtClean="0">
                <a:effectLst/>
              </a:rPr>
              <a:t>/L in August. These studies, despite variations in age, gender, and ethnicity, all suggest that seasonal change can affect cutaneous vitamin D synthesis. The winter low serum 25OHD concentrations and the summer high serum 25OHD concentrations from these studies are summarized in </a:t>
            </a:r>
            <a:r>
              <a:rPr lang="en-US" dirty="0" smtClean="0">
                <a:effectLst/>
                <a:hlinkClick r:id="rId42"/>
              </a:rPr>
              <a:t>Table 3-1</a:t>
            </a:r>
            <a:r>
              <a:rPr lang="en-US" dirty="0" smtClean="0">
                <a:effectLst/>
              </a:rPr>
              <a:t>.</a:t>
            </a:r>
          </a:p>
          <a:p>
            <a:r>
              <a:rPr lang="en-US" b="1" dirty="0" smtClean="0">
                <a:hlinkClick r:id="rId42"/>
              </a:rPr>
              <a:t>TABLE 3-1</a:t>
            </a:r>
            <a:endParaRPr lang="en-US" b="1" dirty="0" smtClean="0"/>
          </a:p>
          <a:p>
            <a:r>
              <a:rPr lang="en-US" dirty="0" smtClean="0">
                <a:effectLst/>
              </a:rPr>
              <a:t>Winter Low 25OHD Levels and Summer High 25OHD Levels Around the World. </a:t>
            </a:r>
          </a:p>
          <a:p>
            <a:r>
              <a:rPr lang="en-US" dirty="0" smtClean="0">
                <a:effectLst/>
              </a:rPr>
              <a:t>Although there are variations in the available data as well as a number of unknowns that may influence such values, they suggest a seasonal change in serum 25OHD concentrations between the winter nadir and the summer zenith of approximately 25 </a:t>
            </a:r>
            <a:r>
              <a:rPr lang="en-US" dirty="0" err="1" smtClean="0">
                <a:effectLst/>
              </a:rPr>
              <a:t>nmol</a:t>
            </a:r>
            <a:r>
              <a:rPr lang="en-US" dirty="0" smtClean="0">
                <a:effectLst/>
              </a:rPr>
              <a:t>/L. Free-living individuals in the latitudes studied appear to experience an approximately one-third seasonal increase in their circulating serum 25OHD levels as they moved from the winter months to the summer months.</a:t>
            </a:r>
          </a:p>
          <a:p>
            <a:r>
              <a:rPr lang="en-US" dirty="0" smtClean="0">
                <a:effectLst/>
              </a:rPr>
              <a:t>The 25 </a:t>
            </a:r>
            <a:r>
              <a:rPr lang="en-US" dirty="0" err="1" smtClean="0">
                <a:effectLst/>
              </a:rPr>
              <a:t>nmol</a:t>
            </a:r>
            <a:r>
              <a:rPr lang="en-US" dirty="0" smtClean="0">
                <a:effectLst/>
              </a:rPr>
              <a:t>/L change in serum 25OHD level would appear to be similar in magnitude to change experienced by subjects given 2,000 </a:t>
            </a:r>
            <a:r>
              <a:rPr lang="en-US" dirty="0" smtClean="0">
                <a:effectLst/>
                <a:hlinkClick r:id="rId13"/>
              </a:rPr>
              <a:t>IU</a:t>
            </a:r>
            <a:r>
              <a:rPr lang="en-US" dirty="0" smtClean="0">
                <a:effectLst/>
              </a:rPr>
              <a:t>/day in the Antarctic study (</a:t>
            </a:r>
            <a:r>
              <a:rPr lang="en-US" dirty="0" smtClean="0">
                <a:effectLst/>
                <a:hlinkClick r:id="rId3"/>
              </a:rPr>
              <a:t>Smith et al., 2009</a:t>
            </a:r>
            <a:r>
              <a:rPr lang="en-US" dirty="0" smtClean="0">
                <a:effectLst/>
              </a:rPr>
              <a:t>). Although these data suggest that average cutaneous synthesis during the summer in northern latitudes equates to 2,000 IU/day, this may be a questionable conclusion given the many variables that come into play, ranging from feedback mechanisms to skin pigmentation to baseline levels of 25OHD. For example, recent work from </a:t>
            </a:r>
            <a:r>
              <a:rPr lang="en-US" dirty="0" smtClean="0">
                <a:effectLst/>
                <a:hlinkClick r:id="rId3"/>
              </a:rPr>
              <a:t>Olds et al. (2008)</a:t>
            </a:r>
            <a:r>
              <a:rPr lang="en-US" dirty="0" smtClean="0">
                <a:effectLst/>
              </a:rPr>
              <a:t> suggested a curvilinear relationship between sun exposure and serum 25OHD levels, as well as variation depending upon initial concentrations of 7-dehydrocholesterol levels. At lower doses, vitamin D</a:t>
            </a:r>
            <a:r>
              <a:rPr lang="en-US" baseline="-25000" dirty="0" smtClean="0">
                <a:effectLst/>
              </a:rPr>
              <a:t>3</a:t>
            </a:r>
            <a:r>
              <a:rPr lang="en-US" dirty="0" smtClean="0">
                <a:effectLst/>
              </a:rPr>
              <a:t> production rises immediately in response to </a:t>
            </a:r>
            <a:r>
              <a:rPr lang="en-US" dirty="0" smtClean="0">
                <a:effectLst/>
                <a:hlinkClick r:id="rId40"/>
              </a:rPr>
              <a:t>UV</a:t>
            </a:r>
            <a:r>
              <a:rPr lang="en-US" dirty="0" smtClean="0">
                <a:effectLst/>
              </a:rPr>
              <a:t> exposure, whereas at higher doses, the rate of production is lower and reaches an earlier plateau.</a:t>
            </a:r>
          </a:p>
          <a:p>
            <a:r>
              <a:rPr lang="en-US" b="1" dirty="0" smtClean="0">
                <a:effectLst/>
              </a:rPr>
              <a:t>Effect of skin pigmentation on synthesis</a:t>
            </a:r>
            <a:r>
              <a:rPr lang="en-US" dirty="0" smtClean="0">
                <a:effectLst/>
              </a:rPr>
              <a:t> The presence of melanin in the epidermal layer is responsible for skin pigmentation. A number of recent studies have reinforced the relationship of skin pigmentation to the capacity to produce vitamin D</a:t>
            </a:r>
            <a:r>
              <a:rPr lang="en-US" baseline="-25000" dirty="0" smtClean="0">
                <a:effectLst/>
              </a:rPr>
              <a:t>3</a:t>
            </a:r>
            <a:r>
              <a:rPr lang="en-US" dirty="0" smtClean="0">
                <a:effectLst/>
              </a:rPr>
              <a:t> after </a:t>
            </a:r>
            <a:r>
              <a:rPr lang="en-US" dirty="0" smtClean="0">
                <a:effectLst/>
                <a:hlinkClick r:id="rId40"/>
              </a:rPr>
              <a:t>UV</a:t>
            </a:r>
            <a:r>
              <a:rPr lang="en-US" dirty="0" smtClean="0">
                <a:effectLst/>
              </a:rPr>
              <a:t> exposure, but the results are not all consistent. </a:t>
            </a:r>
            <a:r>
              <a:rPr lang="en-US" dirty="0" err="1" smtClean="0">
                <a:effectLst/>
                <a:hlinkClick r:id="rId3"/>
              </a:rPr>
              <a:t>Armas</a:t>
            </a:r>
            <a:r>
              <a:rPr lang="en-US" dirty="0" smtClean="0">
                <a:effectLst/>
                <a:hlinkClick r:id="rId3"/>
              </a:rPr>
              <a:t> et al. (2007)</a:t>
            </a:r>
            <a:r>
              <a:rPr lang="en-US" dirty="0" smtClean="0">
                <a:effectLst/>
              </a:rPr>
              <a:t> studied the incremental change in serum 25OHD levels in individuals with average 25OHD baseline levels of 52 </a:t>
            </a:r>
            <a:r>
              <a:rPr lang="en-US" dirty="0" err="1" smtClean="0">
                <a:effectLst/>
              </a:rPr>
              <a:t>nmol</a:t>
            </a:r>
            <a:r>
              <a:rPr lang="en-US" dirty="0" smtClean="0">
                <a:effectLst/>
              </a:rPr>
              <a:t>/L and with different skin pigmentation who were exposed to different daily doses of 20 to 80 </a:t>
            </a:r>
            <a:r>
              <a:rPr lang="en-US" dirty="0" err="1" smtClean="0">
                <a:effectLst/>
              </a:rPr>
              <a:t>mJ</a:t>
            </a:r>
            <a:r>
              <a:rPr lang="en-US" dirty="0" smtClean="0">
                <a:effectLst/>
              </a:rPr>
              <a:t>/cm</a:t>
            </a:r>
            <a:r>
              <a:rPr lang="en-US" baseline="30000" dirty="0" smtClean="0">
                <a:effectLst/>
              </a:rPr>
              <a:t>2</a:t>
            </a:r>
            <a:r>
              <a:rPr lang="en-US" dirty="0" smtClean="0">
                <a:effectLst/>
              </a:rPr>
              <a:t> of </a:t>
            </a:r>
            <a:r>
              <a:rPr lang="en-US" dirty="0" smtClean="0">
                <a:effectLst/>
                <a:hlinkClick r:id="rId18"/>
              </a:rPr>
              <a:t>UVB</a:t>
            </a:r>
            <a:r>
              <a:rPr lang="en-US" dirty="0" smtClean="0">
                <a:effectLst/>
              </a:rPr>
              <a:t> light three times per week for 4 weeks on 90 percent of their skin surface area. The work suggested that for individuals at the lighter pigmentation scale,</a:t>
            </a:r>
            <a:r>
              <a:rPr lang="en-US" baseline="30000" dirty="0" smtClean="0">
                <a:effectLst/>
                <a:hlinkClick r:id="rId3"/>
              </a:rPr>
              <a:t>7</a:t>
            </a:r>
            <a:r>
              <a:rPr lang="en-US" dirty="0" smtClean="0">
                <a:effectLst/>
              </a:rPr>
              <a:t> exposed to similar UVB doses (20 to 80 </a:t>
            </a:r>
            <a:r>
              <a:rPr lang="en-US" dirty="0" err="1" smtClean="0">
                <a:effectLst/>
              </a:rPr>
              <a:t>mJ</a:t>
            </a:r>
            <a:r>
              <a:rPr lang="en-US" dirty="0" smtClean="0">
                <a:effectLst/>
              </a:rPr>
              <a:t>/cm</a:t>
            </a:r>
            <a:r>
              <a:rPr lang="en-US" baseline="30000" dirty="0" smtClean="0">
                <a:effectLst/>
              </a:rPr>
              <a:t>2</a:t>
            </a:r>
            <a:r>
              <a:rPr lang="en-US" dirty="0" smtClean="0">
                <a:effectLst/>
              </a:rPr>
              <a:t>) resulted in twice the increase in serum 25OHD concentration compared with individuals at the opposite extreme (i.e., 62 vs. 32 </a:t>
            </a:r>
            <a:r>
              <a:rPr lang="en-US" dirty="0" err="1" smtClean="0">
                <a:effectLst/>
              </a:rPr>
              <a:t>nmol</a:t>
            </a:r>
            <a:r>
              <a:rPr lang="en-US" dirty="0" smtClean="0">
                <a:effectLst/>
              </a:rPr>
              <a:t>/L change) (</a:t>
            </a:r>
            <a:r>
              <a:rPr lang="en-US" dirty="0" err="1" smtClean="0">
                <a:effectLst/>
                <a:hlinkClick r:id="rId3"/>
              </a:rPr>
              <a:t>Armas</a:t>
            </a:r>
            <a:r>
              <a:rPr lang="en-US" dirty="0" smtClean="0">
                <a:effectLst/>
                <a:hlinkClick r:id="rId3"/>
              </a:rPr>
              <a:t> et al., 2007</a:t>
            </a:r>
            <a:r>
              <a:rPr lang="en-US" dirty="0" smtClean="0">
                <a:effectLst/>
              </a:rPr>
              <a:t>) (see modeled representation in </a:t>
            </a:r>
            <a:r>
              <a:rPr lang="en-US" dirty="0" smtClean="0">
                <a:effectLst/>
                <a:hlinkClick r:id="rId43"/>
              </a:rPr>
              <a:t>Figure 3-5</a:t>
            </a:r>
            <a:r>
              <a:rPr lang="en-US" dirty="0" smtClean="0">
                <a:effectLst/>
              </a:rPr>
              <a:t>). However, other studies have shown that the response to UV dose is non-linear and dependent on genetic factors (</a:t>
            </a:r>
            <a:r>
              <a:rPr lang="en-US" dirty="0" err="1" smtClean="0">
                <a:effectLst/>
                <a:hlinkClick r:id="rId3"/>
              </a:rPr>
              <a:t>Snellman</a:t>
            </a:r>
            <a:r>
              <a:rPr lang="en-US" dirty="0" smtClean="0">
                <a:effectLst/>
                <a:hlinkClick r:id="rId3"/>
              </a:rPr>
              <a:t> et al., 2009</a:t>
            </a:r>
            <a:r>
              <a:rPr lang="en-US" dirty="0" smtClean="0">
                <a:effectLst/>
              </a:rPr>
              <a:t>), duration and dose rate of UV exposure, and baseline serum 25OHD levels (</a:t>
            </a:r>
            <a:r>
              <a:rPr lang="en-US" dirty="0" err="1" smtClean="0">
                <a:effectLst/>
                <a:hlinkClick r:id="rId3"/>
              </a:rPr>
              <a:t>Bogh</a:t>
            </a:r>
            <a:r>
              <a:rPr lang="en-US" dirty="0" smtClean="0">
                <a:effectLst/>
                <a:hlinkClick r:id="rId3"/>
              </a:rPr>
              <a:t> et al., 2010</a:t>
            </a:r>
            <a:r>
              <a:rPr lang="en-US" dirty="0" smtClean="0">
                <a:effectLst/>
              </a:rPr>
              <a:t>).</a:t>
            </a:r>
          </a:p>
          <a:p>
            <a:r>
              <a:rPr lang="en-US" b="1" dirty="0" smtClean="0">
                <a:hlinkClick r:id="rId43"/>
              </a:rPr>
              <a:t>FIGURE 3-5</a:t>
            </a:r>
            <a:endParaRPr lang="en-US" b="1" dirty="0" smtClean="0"/>
          </a:p>
          <a:p>
            <a:r>
              <a:rPr lang="en-US" dirty="0" smtClean="0">
                <a:effectLst/>
              </a:rPr>
              <a:t>Three-dimensional scatter-plot of 4-week change in serum 25OHD concentration above baseline expressed as a function of both basic skin lightness (L*) and UVB dose rate. Surface is hyperboloid, plotting equation 1, and was fitted to data using least squares </a:t>
            </a:r>
            <a:r>
              <a:rPr lang="en-US" dirty="0" smtClean="0">
                <a:effectLst/>
                <a:hlinkClick r:id="rId43"/>
              </a:rPr>
              <a:t>(more...)</a:t>
            </a:r>
            <a:endParaRPr lang="en-US" dirty="0" smtClean="0">
              <a:effectLst/>
            </a:endParaRPr>
          </a:p>
          <a:p>
            <a:r>
              <a:rPr lang="en-US" dirty="0" smtClean="0">
                <a:effectLst/>
              </a:rPr>
              <a:t>Another population study of 237 subjects at a single geographical location (Toronto, 43°N) also explored the effect of skin pigmentation on 25OHD synthesis (</a:t>
            </a:r>
            <a:r>
              <a:rPr lang="en-US" dirty="0" err="1" smtClean="0">
                <a:effectLst/>
                <a:hlinkClick r:id="rId3"/>
              </a:rPr>
              <a:t>Gozdik</a:t>
            </a:r>
            <a:r>
              <a:rPr lang="en-US" dirty="0" smtClean="0">
                <a:effectLst/>
                <a:hlinkClick r:id="rId3"/>
              </a:rPr>
              <a:t> et al., 2009</a:t>
            </a:r>
            <a:r>
              <a:rPr lang="en-US" dirty="0" smtClean="0">
                <a:effectLst/>
              </a:rPr>
              <a:t>). The mean serum 25OHD levels in Canadians of European, East Asian, and South Asian ancestry were 71.7, 44.6, and 33.9 </a:t>
            </a:r>
            <a:r>
              <a:rPr lang="en-US" dirty="0" err="1" smtClean="0">
                <a:effectLst/>
              </a:rPr>
              <a:t>nmol</a:t>
            </a:r>
            <a:r>
              <a:rPr lang="en-US" dirty="0" smtClean="0">
                <a:effectLst/>
              </a:rPr>
              <a:t>/L, respectively, in late fall; and 51.6, 28.1, and 26.5 </a:t>
            </a:r>
            <a:r>
              <a:rPr lang="en-US" dirty="0" err="1" smtClean="0">
                <a:effectLst/>
              </a:rPr>
              <a:t>nmol</a:t>
            </a:r>
            <a:r>
              <a:rPr lang="en-US" dirty="0" smtClean="0">
                <a:effectLst/>
              </a:rPr>
              <a:t>/L, respectively, in the winter. The authors found that differences between the three subgroups were strongly associated with skin pigmentation as well as amount of time spent outdoors and total vitamin D intake. A recent study of 182 individuals in Denmark, screened in January and February and selected to reflect wide ranges of baseline 25OHD levels and skin pigmentation, found that the increase in 25OHD levels after </a:t>
            </a:r>
            <a:r>
              <a:rPr lang="en-US" dirty="0" smtClean="0">
                <a:effectLst/>
                <a:hlinkClick r:id="rId18"/>
              </a:rPr>
              <a:t>UVB</a:t>
            </a:r>
            <a:r>
              <a:rPr lang="en-US" dirty="0" smtClean="0">
                <a:effectLst/>
              </a:rPr>
              <a:t> exposure was inversely correlated with skin pigmentation as well as with baseline 25OHD (</a:t>
            </a:r>
            <a:r>
              <a:rPr lang="en-US" dirty="0" err="1" smtClean="0">
                <a:effectLst/>
                <a:hlinkClick r:id="rId3"/>
              </a:rPr>
              <a:t>Bogh</a:t>
            </a:r>
            <a:r>
              <a:rPr lang="en-US" dirty="0" smtClean="0">
                <a:effectLst/>
                <a:hlinkClick r:id="rId3"/>
              </a:rPr>
              <a:t> et al., 2010</a:t>
            </a:r>
            <a:r>
              <a:rPr lang="en-US" dirty="0" smtClean="0">
                <a:effectLst/>
              </a:rPr>
              <a:t>).</a:t>
            </a:r>
          </a:p>
          <a:p>
            <a:r>
              <a:rPr lang="en-US" dirty="0" smtClean="0">
                <a:effectLst/>
              </a:rPr>
              <a:t>A number of small studies have reported serum 25OHD levels to be consistently lower in persons with darker skin pigmentation, and data from </a:t>
            </a:r>
            <a:r>
              <a:rPr lang="en-US" dirty="0" smtClean="0">
                <a:effectLst/>
                <a:hlinkClick r:id="rId44"/>
              </a:rPr>
              <a:t>NHANES</a:t>
            </a:r>
            <a:r>
              <a:rPr lang="en-US" dirty="0" smtClean="0">
                <a:effectLst/>
              </a:rPr>
              <a:t> suggest that serum 25OHD levels are highest in whites, lowest in non-Hispanic blacks, and intermediate in Hispanic groups (</a:t>
            </a:r>
            <a:r>
              <a:rPr lang="en-US" dirty="0" smtClean="0">
                <a:effectLst/>
                <a:hlinkClick r:id="rId3"/>
              </a:rPr>
              <a:t>Looker et al., 2008</a:t>
            </a:r>
            <a:r>
              <a:rPr lang="en-US" dirty="0" smtClean="0">
                <a:effectLst/>
              </a:rPr>
              <a:t>). Overall, there is considerable evidence that darker skin pigmentation is associated with a smaller increase in serum 25OHD concentration for a given amount of </a:t>
            </a:r>
            <a:r>
              <a:rPr lang="en-US" dirty="0" smtClean="0">
                <a:effectLst/>
                <a:hlinkClick r:id="rId18"/>
              </a:rPr>
              <a:t>UVB</a:t>
            </a:r>
            <a:r>
              <a:rPr lang="en-US" dirty="0" smtClean="0">
                <a:effectLst/>
              </a:rPr>
              <a:t> exposure.</a:t>
            </a:r>
          </a:p>
          <a:p>
            <a:r>
              <a:rPr lang="en-US" b="1" dirty="0" smtClean="0">
                <a:effectLst/>
              </a:rPr>
              <a:t>Effect of latitude on synthesis</a:t>
            </a:r>
            <a:r>
              <a:rPr lang="en-US" dirty="0" smtClean="0">
                <a:effectLst/>
              </a:rPr>
              <a:t> Early on, in vitro methods, such as exposure of sealed vials of 7-dehydrocholesterol to </a:t>
            </a:r>
            <a:r>
              <a:rPr lang="en-US" dirty="0" smtClean="0">
                <a:effectLst/>
                <a:hlinkClick r:id="rId18"/>
              </a:rPr>
              <a:t>UVB</a:t>
            </a:r>
            <a:r>
              <a:rPr lang="en-US" dirty="0" smtClean="0">
                <a:effectLst/>
              </a:rPr>
              <a:t> radiation under “idealized conditions” at various geographical locations, were used to assess the effect of latitude, time of day, and season on the rate of vitamin D production (</a:t>
            </a:r>
            <a:r>
              <a:rPr lang="en-US" dirty="0" smtClean="0">
                <a:effectLst/>
                <a:hlinkClick r:id="rId3"/>
              </a:rPr>
              <a:t>Webb et al., 1988</a:t>
            </a:r>
            <a:r>
              <a:rPr lang="en-US" dirty="0" smtClean="0">
                <a:effectLst/>
              </a:rPr>
              <a:t>). However, this approach cannot completely simulate the in vivo conditions in the body, where many factors serve to regulate this process. Furthermore, although the measurement of vitamin D concentrations in a mixture of irradiation products is analytically simple, vitamin D</a:t>
            </a:r>
            <a:r>
              <a:rPr lang="en-US" baseline="-25000" dirty="0" smtClean="0">
                <a:effectLst/>
              </a:rPr>
              <a:t>3</a:t>
            </a:r>
            <a:r>
              <a:rPr lang="en-US" dirty="0" smtClean="0">
                <a:effectLst/>
              </a:rPr>
              <a:t> levels in human serum are rarely used to estimate cutaneous synthesis of the vitamin, in part because of the transient nature of this blood parameter and the difficulty of measuring the low levels in serum (</a:t>
            </a:r>
            <a:r>
              <a:rPr lang="en-US" dirty="0" err="1" smtClean="0">
                <a:effectLst/>
                <a:hlinkClick r:id="rId3"/>
              </a:rPr>
              <a:t>Holick</a:t>
            </a:r>
            <a:r>
              <a:rPr lang="en-US" dirty="0" smtClean="0">
                <a:effectLst/>
                <a:hlinkClick r:id="rId3"/>
              </a:rPr>
              <a:t>, 1988</a:t>
            </a:r>
            <a:r>
              <a:rPr lang="en-US" dirty="0" smtClean="0">
                <a:effectLst/>
              </a:rPr>
              <a:t>; </a:t>
            </a:r>
            <a:r>
              <a:rPr lang="en-US" dirty="0" smtClean="0">
                <a:effectLst/>
                <a:hlinkClick r:id="rId3"/>
              </a:rPr>
              <a:t>Hollis, 2008</a:t>
            </a:r>
            <a:r>
              <a:rPr lang="en-US" dirty="0" smtClean="0">
                <a:effectLst/>
              </a:rPr>
              <a:t>). Nevertheless, </a:t>
            </a:r>
            <a:r>
              <a:rPr lang="en-US" dirty="0" err="1" smtClean="0">
                <a:effectLst/>
              </a:rPr>
              <a:t>Holick</a:t>
            </a:r>
            <a:r>
              <a:rPr lang="en-US" dirty="0" smtClean="0">
                <a:effectLst/>
              </a:rPr>
              <a:t> and colleagues used a serum vitamin D</a:t>
            </a:r>
            <a:r>
              <a:rPr lang="en-US" baseline="-25000" dirty="0" smtClean="0">
                <a:effectLst/>
              </a:rPr>
              <a:t>3</a:t>
            </a:r>
            <a:r>
              <a:rPr lang="en-US" dirty="0" smtClean="0">
                <a:effectLst/>
              </a:rPr>
              <a:t> assay to augment in vitro methodology and suggested that, at latitudes above 43°N, cutaneous synthesis contributes little serum 25OHD to the system in the winter months between October and March in North America (</a:t>
            </a:r>
            <a:r>
              <a:rPr lang="en-US" dirty="0" smtClean="0">
                <a:effectLst/>
                <a:hlinkClick r:id="rId3"/>
              </a:rPr>
              <a:t>Webb et al., 1988</a:t>
            </a:r>
            <a:r>
              <a:rPr lang="en-US" dirty="0" smtClean="0">
                <a:effectLst/>
              </a:rPr>
              <a:t>; </a:t>
            </a:r>
            <a:r>
              <a:rPr lang="en-US" dirty="0" smtClean="0">
                <a:effectLst/>
                <a:hlinkClick r:id="rId3"/>
              </a:rPr>
              <a:t>Matsuoka et al., 1989</a:t>
            </a:r>
            <a:r>
              <a:rPr lang="en-US" dirty="0" smtClean="0">
                <a:effectLst/>
              </a:rPr>
              <a:t>).</a:t>
            </a:r>
          </a:p>
          <a:p>
            <a:r>
              <a:rPr lang="en-US" dirty="0" smtClean="0">
                <a:effectLst/>
              </a:rPr>
              <a:t>More recent data may call into question current assumptions about the effect of latitude. In fact, </a:t>
            </a:r>
            <a:r>
              <a:rPr lang="en-US" dirty="0" err="1" smtClean="0">
                <a:effectLst/>
                <a:hlinkClick r:id="rId3"/>
              </a:rPr>
              <a:t>Kimlin</a:t>
            </a:r>
            <a:r>
              <a:rPr lang="en-US" dirty="0" smtClean="0">
                <a:effectLst/>
                <a:hlinkClick r:id="rId3"/>
              </a:rPr>
              <a:t> et al. (2007)</a:t>
            </a:r>
            <a:r>
              <a:rPr lang="en-US" dirty="0" smtClean="0">
                <a:effectLst/>
              </a:rPr>
              <a:t>, using computer modeling, concluded that it may no longer be correct to assume that vitamin D levels in populations follow latitude gradients. Indeed, the relationship between </a:t>
            </a:r>
            <a:r>
              <a:rPr lang="en-US" dirty="0" smtClean="0">
                <a:effectLst/>
                <a:hlinkClick r:id="rId18"/>
              </a:rPr>
              <a:t>UVB</a:t>
            </a:r>
            <a:r>
              <a:rPr lang="en-US" dirty="0" smtClean="0">
                <a:effectLst/>
              </a:rPr>
              <a:t> penetration and latitude is complex, as a result of differences in, for example, the height of the atmosphere (50 percent less at the poles), cloud cover (more intense at the equator than at the poles), and ozone cover. The duration of sunlight in summer versus winter is another factor contributing to the complexity of the relationship. Geophysical surveys have shown that UVB penetration over 24 hours, during the summer months at Canadian north latitudes when there are many hours of sunlight, equals or exceeds UVB penetration at the equator (</a:t>
            </a:r>
            <a:r>
              <a:rPr lang="en-US" dirty="0" err="1" smtClean="0">
                <a:effectLst/>
                <a:hlinkClick r:id="rId3"/>
              </a:rPr>
              <a:t>Lubin</a:t>
            </a:r>
            <a:r>
              <a:rPr lang="en-US" dirty="0" smtClean="0">
                <a:effectLst/>
                <a:hlinkClick r:id="rId3"/>
              </a:rPr>
              <a:t> et al., 1998</a:t>
            </a:r>
            <a:r>
              <a:rPr lang="en-US" dirty="0" smtClean="0">
                <a:effectLst/>
              </a:rPr>
              <a:t>). Consequently, there is ample opportunity during the spring, summer, and fall months in the far north for humans (as well as animals that serve as food sources) to form vitamin D</a:t>
            </a:r>
            <a:r>
              <a:rPr lang="en-US" baseline="-25000" dirty="0" smtClean="0">
                <a:effectLst/>
              </a:rPr>
              <a:t>3</a:t>
            </a:r>
            <a:r>
              <a:rPr lang="en-US" dirty="0" smtClean="0">
                <a:effectLst/>
              </a:rPr>
              <a:t> and store it in liver and fat. These factors may explain why latitude alone does not consistently predict the average serum 25OHD level of a population.</a:t>
            </a:r>
          </a:p>
          <a:p>
            <a:r>
              <a:rPr lang="en-US" b="1" dirty="0" smtClean="0">
                <a:effectLst/>
              </a:rPr>
              <a:t>Effect of sunscreen on synthesis</a:t>
            </a:r>
            <a:r>
              <a:rPr lang="en-US" dirty="0" smtClean="0">
                <a:effectLst/>
              </a:rPr>
              <a:t> Sunscreens are used to protect the skin from ultraviolet A (UVA) and </a:t>
            </a:r>
            <a:r>
              <a:rPr lang="en-US" dirty="0" smtClean="0">
                <a:effectLst/>
                <a:hlinkClick r:id="rId18"/>
              </a:rPr>
              <a:t>UVB</a:t>
            </a:r>
            <a:r>
              <a:rPr lang="en-US" dirty="0" smtClean="0">
                <a:effectLst/>
              </a:rPr>
              <a:t> waveband exposure that is associated with deoxyribonucleic acid (</a:t>
            </a:r>
            <a:r>
              <a:rPr lang="en-US" dirty="0" smtClean="0">
                <a:effectLst/>
                <a:hlinkClick r:id="rId45"/>
              </a:rPr>
              <a:t>DNA</a:t>
            </a:r>
            <a:r>
              <a:rPr lang="en-US" dirty="0" smtClean="0">
                <a:effectLst/>
              </a:rPr>
              <a:t>) damage—the same UVB exposure that is needed for vitamin D synthesis. Experimental studies suggest that sunscreens can decrease cutaneous vitamin D synthesis (</a:t>
            </a:r>
            <a:r>
              <a:rPr lang="en-US" dirty="0" err="1" smtClean="0">
                <a:effectLst/>
                <a:hlinkClick r:id="rId3"/>
              </a:rPr>
              <a:t>Misra</a:t>
            </a:r>
            <a:r>
              <a:rPr lang="en-US" dirty="0" smtClean="0">
                <a:effectLst/>
                <a:hlinkClick r:id="rId3"/>
              </a:rPr>
              <a:t> et al., 2008</a:t>
            </a:r>
            <a:r>
              <a:rPr lang="en-US" dirty="0" smtClean="0">
                <a:effectLst/>
              </a:rPr>
              <a:t>). However, emerging evidence suggests that although sunscreens are effective, many may not actually be blocking UVB because they are improperly or inadequately applied. Thus, sunscreen use may not actually diminish vitamin D synthesis in real world use, although further study is needed to verify its actual impact (</a:t>
            </a:r>
            <a:r>
              <a:rPr lang="en-US" dirty="0" smtClean="0">
                <a:effectLst/>
                <a:hlinkClick r:id="rId3"/>
              </a:rPr>
              <a:t>Diehl and Chiu, 2010</a:t>
            </a:r>
            <a:r>
              <a:rPr lang="en-US" dirty="0" smtClean="0">
                <a:effectLst/>
              </a:rPr>
              <a:t>; </a:t>
            </a:r>
            <a:r>
              <a:rPr lang="en-US" dirty="0" err="1" smtClean="0">
                <a:effectLst/>
                <a:hlinkClick r:id="rId3"/>
              </a:rPr>
              <a:t>Springbett</a:t>
            </a:r>
            <a:r>
              <a:rPr lang="en-US" dirty="0" smtClean="0">
                <a:effectLst/>
                <a:hlinkClick r:id="rId3"/>
              </a:rPr>
              <a:t> et al., 2010</a:t>
            </a:r>
            <a:r>
              <a:rPr lang="en-US" dirty="0" smtClean="0">
                <a:effectLst/>
              </a:rPr>
              <a:t>).</a:t>
            </a:r>
          </a:p>
          <a:p>
            <a:r>
              <a:rPr lang="en-US" b="1" dirty="0" smtClean="0">
                <a:effectLst/>
              </a:rPr>
              <a:t>Other variables affecting synthesis</a:t>
            </a:r>
            <a:r>
              <a:rPr lang="en-US" dirty="0" smtClean="0">
                <a:effectLst/>
              </a:rPr>
              <a:t> A number of other variables can impede sun exposure and thus inhibit cutaneous vitamin D synthesis. Clothing is an effective barrier to sun exposure and the </a:t>
            </a:r>
            <a:r>
              <a:rPr lang="en-US" dirty="0" smtClean="0">
                <a:effectLst/>
                <a:hlinkClick r:id="rId18"/>
              </a:rPr>
              <a:t>UVB</a:t>
            </a:r>
            <a:r>
              <a:rPr lang="en-US" dirty="0" smtClean="0">
                <a:effectLst/>
              </a:rPr>
              <a:t> waveband, but the effectiveness of sun blocking depends on the thickness or weave of the fabric (</a:t>
            </a:r>
            <a:r>
              <a:rPr lang="en-US" dirty="0" smtClean="0">
                <a:effectLst/>
                <a:hlinkClick r:id="rId3"/>
              </a:rPr>
              <a:t>Diehl and Chiu, 2010</a:t>
            </a:r>
            <a:r>
              <a:rPr lang="en-US" dirty="0" smtClean="0">
                <a:effectLst/>
              </a:rPr>
              <a:t>). Likewise, ethnic practices, such as extensive skin coverage with clothing, urban environments that reduce or block sunlight, air pollution, and cloud cover that reduces solar penetration can variously reduce sun exposure. In contrast, high altitude reduces the atmospheric protection against UVB waveband and can increase risk for sun damage as well as increase vitamin D synthesis (</a:t>
            </a:r>
            <a:r>
              <a:rPr lang="en-US" dirty="0" err="1" smtClean="0">
                <a:effectLst/>
                <a:hlinkClick r:id="rId3"/>
              </a:rPr>
              <a:t>Misra</a:t>
            </a:r>
            <a:r>
              <a:rPr lang="en-US" dirty="0" smtClean="0">
                <a:effectLst/>
                <a:hlinkClick r:id="rId3"/>
              </a:rPr>
              <a:t> et al., 2008</a:t>
            </a:r>
            <a:r>
              <a:rPr lang="en-US" dirty="0" smtClean="0">
                <a:effectLst/>
              </a:rPr>
              <a:t>). There may be a role for measures of physical activity in affecting vitamin D synthesis, although many covariates may be relevant, and some have suggested that genetics can account for some of the differences in synthesis of serum 25OHD.</a:t>
            </a:r>
          </a:p>
          <a:p>
            <a:r>
              <a:rPr lang="en-US" b="1" dirty="0" smtClean="0"/>
              <a:t>Confounders Affecting Serum 25OHD Concentrations</a:t>
            </a:r>
          </a:p>
          <a:p>
            <a:r>
              <a:rPr lang="en-US" b="1" dirty="0" smtClean="0">
                <a:effectLst/>
              </a:rPr>
              <a:t>Adiposity</a:t>
            </a:r>
            <a:r>
              <a:rPr lang="en-US" dirty="0" smtClean="0">
                <a:effectLst/>
              </a:rPr>
              <a:t> Interpreting data on serum 25OHD concentrations in obese and overweight persons is particularly challenging. Data from </a:t>
            </a:r>
            <a:r>
              <a:rPr lang="en-US" dirty="0" smtClean="0">
                <a:effectLst/>
                <a:hlinkClick r:id="rId44"/>
              </a:rPr>
              <a:t>NHANES</a:t>
            </a:r>
            <a:r>
              <a:rPr lang="en-US" dirty="0" smtClean="0">
                <a:effectLst/>
              </a:rPr>
              <a:t> showed lower circulating levels of 25OHD among young adult obese non-Hispanic white women compared with their leaner counterparts; the relationship appeared to be weaker among non-Hispanic blacks. Differences in physical activity levels partially explain these differences (</a:t>
            </a:r>
            <a:r>
              <a:rPr lang="en-US" dirty="0" smtClean="0">
                <a:effectLst/>
                <a:hlinkClick r:id="rId3"/>
              </a:rPr>
              <a:t>Looker, 2005</a:t>
            </a:r>
            <a:r>
              <a:rPr lang="en-US" dirty="0" smtClean="0">
                <a:effectLst/>
              </a:rPr>
              <a:t>, </a:t>
            </a:r>
            <a:r>
              <a:rPr lang="en-US" dirty="0" smtClean="0">
                <a:effectLst/>
                <a:hlinkClick r:id="rId3"/>
              </a:rPr>
              <a:t>2007</a:t>
            </a:r>
            <a:r>
              <a:rPr lang="en-US" dirty="0" smtClean="0">
                <a:effectLst/>
              </a:rPr>
              <a:t>). However, overweight and obese persons in NHANES also reported lower use of dietary supplements than did leaner persons of the same age or gender group (</a:t>
            </a:r>
            <a:r>
              <a:rPr lang="en-US" dirty="0" err="1" smtClean="0">
                <a:effectLst/>
                <a:hlinkClick r:id="rId3"/>
              </a:rPr>
              <a:t>Radimer</a:t>
            </a:r>
            <a:r>
              <a:rPr lang="en-US" dirty="0" smtClean="0">
                <a:effectLst/>
                <a:hlinkClick r:id="rId3"/>
              </a:rPr>
              <a:t> et al., 2004</a:t>
            </a:r>
            <a:r>
              <a:rPr lang="en-US" dirty="0" smtClean="0">
                <a:effectLst/>
              </a:rPr>
              <a:t>; </a:t>
            </a:r>
            <a:r>
              <a:rPr lang="en-US" dirty="0" err="1" smtClean="0">
                <a:effectLst/>
                <a:hlinkClick r:id="rId3"/>
              </a:rPr>
              <a:t>Picciano</a:t>
            </a:r>
            <a:r>
              <a:rPr lang="en-US" dirty="0" smtClean="0">
                <a:effectLst/>
                <a:hlinkClick r:id="rId3"/>
              </a:rPr>
              <a:t> et al., 2007</a:t>
            </a:r>
            <a:r>
              <a:rPr lang="en-US" dirty="0" smtClean="0">
                <a:effectLst/>
              </a:rPr>
              <a:t>), suggesting that lower dietary exposures could also contribute to the lower serum 25OHD levels in obese and overweight people.</a:t>
            </a:r>
          </a:p>
          <a:p>
            <a:r>
              <a:rPr lang="en-US" dirty="0" smtClean="0">
                <a:effectLst/>
              </a:rPr>
              <a:t>Sequestration of vitamin D into fat likely also plays a significant role in reducing the amount that can be presented to the liver for 25-hydroxylation. As noted previously, vitamin D is absorbed with fat as part of chylomicrons and is taken up first by peripheral tissues that express lipoprotein lipase, especially adipose tissue and skeletal muscle. This pathway predicts that increased adiposity should lead to lower serum 25OHD levels and, conversely, that weight loss should reduce peripheral sequestration and enable higher 25OHD levels. Consistent with this, not only does increasing adiposity correlate with lower 25OHD levels, but also a few studies of modest weight loss have found the circulating 25OHD levels to increase despite no increased intake of vitamin D from diet or sunlight exposure (</a:t>
            </a:r>
            <a:r>
              <a:rPr lang="en-US" dirty="0" err="1" smtClean="0">
                <a:effectLst/>
                <a:hlinkClick r:id="rId3"/>
              </a:rPr>
              <a:t>Riedt</a:t>
            </a:r>
            <a:r>
              <a:rPr lang="en-US" dirty="0" smtClean="0">
                <a:effectLst/>
                <a:hlinkClick r:id="rId3"/>
              </a:rPr>
              <a:t> et al., 2005</a:t>
            </a:r>
            <a:r>
              <a:rPr lang="en-US" dirty="0" smtClean="0">
                <a:effectLst/>
              </a:rPr>
              <a:t>; </a:t>
            </a:r>
            <a:r>
              <a:rPr lang="en-US" dirty="0" err="1" smtClean="0">
                <a:effectLst/>
                <a:hlinkClick r:id="rId3"/>
              </a:rPr>
              <a:t>Reinehr</a:t>
            </a:r>
            <a:r>
              <a:rPr lang="en-US" dirty="0" smtClean="0">
                <a:effectLst/>
                <a:hlinkClick r:id="rId3"/>
              </a:rPr>
              <a:t> et al., 2007</a:t>
            </a:r>
            <a:r>
              <a:rPr lang="en-US" dirty="0" smtClean="0">
                <a:effectLst/>
              </a:rPr>
              <a:t>; </a:t>
            </a:r>
            <a:r>
              <a:rPr lang="en-US" dirty="0" err="1" smtClean="0">
                <a:effectLst/>
                <a:hlinkClick r:id="rId3"/>
              </a:rPr>
              <a:t>Zittermann</a:t>
            </a:r>
            <a:r>
              <a:rPr lang="en-US" dirty="0" smtClean="0">
                <a:effectLst/>
                <a:hlinkClick r:id="rId3"/>
              </a:rPr>
              <a:t> et al., 2009</a:t>
            </a:r>
            <a:r>
              <a:rPr lang="en-US" dirty="0" smtClean="0">
                <a:effectLst/>
              </a:rPr>
              <a:t>; </a:t>
            </a:r>
            <a:r>
              <a:rPr lang="en-US" dirty="0" err="1" smtClean="0">
                <a:effectLst/>
                <a:hlinkClick r:id="rId3"/>
              </a:rPr>
              <a:t>Tzotzas</a:t>
            </a:r>
            <a:r>
              <a:rPr lang="en-US" dirty="0" smtClean="0">
                <a:effectLst/>
                <a:hlinkClick r:id="rId3"/>
              </a:rPr>
              <a:t> et al., 2010</a:t>
            </a:r>
            <a:r>
              <a:rPr lang="en-US" dirty="0" smtClean="0">
                <a:effectLst/>
              </a:rPr>
              <a:t>). The measured increase in serum 25OHD levels in overweight and obese individuals was about 1.5 </a:t>
            </a:r>
            <a:r>
              <a:rPr lang="en-US" dirty="0" err="1" smtClean="0">
                <a:effectLst/>
              </a:rPr>
              <a:t>nmol</a:t>
            </a:r>
            <a:r>
              <a:rPr lang="en-US" dirty="0" smtClean="0">
                <a:effectLst/>
              </a:rPr>
              <a:t>/L for a 100 </a:t>
            </a:r>
            <a:r>
              <a:rPr lang="en-US" dirty="0" smtClean="0">
                <a:effectLst/>
                <a:hlinkClick r:id="rId13"/>
              </a:rPr>
              <a:t>IU</a:t>
            </a:r>
            <a:r>
              <a:rPr lang="en-US" dirty="0" smtClean="0">
                <a:effectLst/>
              </a:rPr>
              <a:t>/day vitamin D intake over 12 months (</a:t>
            </a:r>
            <a:r>
              <a:rPr lang="en-US" dirty="0" err="1" smtClean="0">
                <a:effectLst/>
                <a:hlinkClick r:id="rId3"/>
              </a:rPr>
              <a:t>Sneve</a:t>
            </a:r>
            <a:r>
              <a:rPr lang="en-US" dirty="0" smtClean="0">
                <a:effectLst/>
                <a:hlinkClick r:id="rId3"/>
              </a:rPr>
              <a:t> et al., 2008</a:t>
            </a:r>
            <a:r>
              <a:rPr lang="en-US" dirty="0" smtClean="0">
                <a:effectLst/>
              </a:rPr>
              <a:t>; </a:t>
            </a:r>
            <a:r>
              <a:rPr lang="en-US" dirty="0" err="1" smtClean="0">
                <a:effectLst/>
                <a:hlinkClick r:id="rId3"/>
              </a:rPr>
              <a:t>Zittermann</a:t>
            </a:r>
            <a:r>
              <a:rPr lang="en-US" dirty="0" smtClean="0">
                <a:effectLst/>
                <a:hlinkClick r:id="rId3"/>
              </a:rPr>
              <a:t> et al., 2009</a:t>
            </a:r>
            <a:r>
              <a:rPr lang="en-US" dirty="0" smtClean="0">
                <a:effectLst/>
              </a:rPr>
              <a:t>). Others found that obese subjects show a lower rise in serum 25OHD levels in response to both oral vitamin D intake and </a:t>
            </a:r>
            <a:r>
              <a:rPr lang="en-US" dirty="0" smtClean="0">
                <a:effectLst/>
                <a:hlinkClick r:id="rId18"/>
              </a:rPr>
              <a:t>UVB</a:t>
            </a:r>
            <a:r>
              <a:rPr lang="en-US" dirty="0" smtClean="0">
                <a:effectLst/>
              </a:rPr>
              <a:t> exposure (</a:t>
            </a:r>
            <a:r>
              <a:rPr lang="en-US" dirty="0" err="1" smtClean="0">
                <a:effectLst/>
                <a:hlinkClick r:id="rId3"/>
              </a:rPr>
              <a:t>Wortsman</a:t>
            </a:r>
            <a:r>
              <a:rPr lang="en-US" dirty="0" smtClean="0">
                <a:effectLst/>
                <a:hlinkClick r:id="rId3"/>
              </a:rPr>
              <a:t> et al., 2000</a:t>
            </a:r>
            <a:r>
              <a:rPr lang="en-US" dirty="0" smtClean="0">
                <a:effectLst/>
              </a:rPr>
              <a:t>) or in a retrospective analysis in response to 700 IU/day vitamin D</a:t>
            </a:r>
            <a:r>
              <a:rPr lang="en-US" baseline="-25000" dirty="0" smtClean="0">
                <a:effectLst/>
              </a:rPr>
              <a:t>3</a:t>
            </a:r>
            <a:r>
              <a:rPr lang="en-US" dirty="0" smtClean="0">
                <a:effectLst/>
              </a:rPr>
              <a:t> supplementation (</a:t>
            </a:r>
            <a:r>
              <a:rPr lang="en-US" dirty="0" smtClean="0">
                <a:effectLst/>
                <a:hlinkClick r:id="rId3"/>
              </a:rPr>
              <a:t>Blum et al., 2008</a:t>
            </a:r>
            <a:r>
              <a:rPr lang="en-US" dirty="0" smtClean="0">
                <a:effectLst/>
              </a:rPr>
              <a:t>). It is interesting that in severely obese individuals after </a:t>
            </a:r>
            <a:r>
              <a:rPr lang="en-US" dirty="0" err="1" smtClean="0">
                <a:effectLst/>
              </a:rPr>
              <a:t>malabsorptive</a:t>
            </a:r>
            <a:r>
              <a:rPr lang="en-US" dirty="0" smtClean="0">
                <a:effectLst/>
              </a:rPr>
              <a:t> gastric bypass surgery, vitamin D supplementation resulted in a marked rise in serum 25OHD level of approximately 3 </a:t>
            </a:r>
            <a:r>
              <a:rPr lang="en-US" dirty="0" err="1" smtClean="0">
                <a:effectLst/>
              </a:rPr>
              <a:t>nmol</a:t>
            </a:r>
            <a:r>
              <a:rPr lang="en-US" dirty="0" smtClean="0">
                <a:effectLst/>
              </a:rPr>
              <a:t>/100 IU intake when the dose was 800 to 2,000 IU/day, but only a 1 </a:t>
            </a:r>
            <a:r>
              <a:rPr lang="en-US" dirty="0" err="1" smtClean="0">
                <a:effectLst/>
              </a:rPr>
              <a:t>nmol</a:t>
            </a:r>
            <a:r>
              <a:rPr lang="en-US" dirty="0" smtClean="0">
                <a:effectLst/>
              </a:rPr>
              <a:t>/L rise when intake was increased to 5,000 IU/day (</a:t>
            </a:r>
            <a:r>
              <a:rPr lang="en-US" dirty="0" err="1" smtClean="0">
                <a:effectLst/>
                <a:hlinkClick r:id="rId3"/>
              </a:rPr>
              <a:t>Goldner</a:t>
            </a:r>
            <a:r>
              <a:rPr lang="en-US" dirty="0" smtClean="0">
                <a:effectLst/>
                <a:hlinkClick r:id="rId3"/>
              </a:rPr>
              <a:t> et al., 2009</a:t>
            </a:r>
            <a:r>
              <a:rPr lang="en-US" dirty="0" smtClean="0">
                <a:effectLst/>
              </a:rPr>
              <a:t>).</a:t>
            </a:r>
          </a:p>
          <a:p>
            <a:r>
              <a:rPr lang="en-US" b="1" dirty="0" smtClean="0">
                <a:effectLst/>
              </a:rPr>
              <a:t>African American ancestry</a:t>
            </a:r>
            <a:r>
              <a:rPr lang="en-US" dirty="0" smtClean="0">
                <a:effectLst/>
              </a:rPr>
              <a:t> Serum 25OHD levels are lower in African Americans compared with light-skinned population groups (</a:t>
            </a:r>
            <a:r>
              <a:rPr lang="en-US" dirty="0" smtClean="0">
                <a:effectLst/>
                <a:hlinkClick r:id="rId3"/>
              </a:rPr>
              <a:t>Looker et al., 2008</a:t>
            </a:r>
            <a:r>
              <a:rPr lang="en-US" dirty="0" smtClean="0">
                <a:effectLst/>
              </a:rPr>
              <a:t>), yet the risk for fracture is lower for African Americans than for other ethnic groups (</a:t>
            </a:r>
            <a:r>
              <a:rPr lang="en-US" dirty="0" err="1" smtClean="0">
                <a:effectLst/>
                <a:hlinkClick r:id="rId3"/>
              </a:rPr>
              <a:t>Aloia</a:t>
            </a:r>
            <a:r>
              <a:rPr lang="en-US" dirty="0" smtClean="0">
                <a:effectLst/>
                <a:hlinkClick r:id="rId3"/>
              </a:rPr>
              <a:t>, 2008</a:t>
            </a:r>
            <a:r>
              <a:rPr lang="en-US" dirty="0" smtClean="0">
                <a:effectLst/>
              </a:rPr>
              <a:t>). It should be noted, however, that there is a wide range of variability among individuals of any race or ethnicity (</a:t>
            </a:r>
            <a:r>
              <a:rPr lang="en-US" dirty="0" err="1" smtClean="0">
                <a:effectLst/>
                <a:hlinkClick r:id="rId3"/>
              </a:rPr>
              <a:t>Aloia</a:t>
            </a:r>
            <a:r>
              <a:rPr lang="en-US" dirty="0" smtClean="0">
                <a:effectLst/>
                <a:hlinkClick r:id="rId3"/>
              </a:rPr>
              <a:t>, 2008</a:t>
            </a:r>
            <a:r>
              <a:rPr lang="en-US" dirty="0" smtClean="0">
                <a:effectLst/>
              </a:rPr>
              <a:t>). Serum 25OHD levels in African Americans and whites have been shown to be similarly responsive to vitamin D supplementation at 40°N latitude (equivalent to Philadelphia or Indianapolis), increasing by 1 to 2 </a:t>
            </a:r>
            <a:r>
              <a:rPr lang="en-US" dirty="0" err="1" smtClean="0">
                <a:effectLst/>
              </a:rPr>
              <a:t>nmol</a:t>
            </a:r>
            <a:r>
              <a:rPr lang="en-US" dirty="0" smtClean="0">
                <a:effectLst/>
              </a:rPr>
              <a:t>/L per 100 </a:t>
            </a:r>
            <a:r>
              <a:rPr lang="en-US" dirty="0" smtClean="0">
                <a:effectLst/>
                <a:hlinkClick r:id="rId13"/>
              </a:rPr>
              <a:t>IU</a:t>
            </a:r>
            <a:r>
              <a:rPr lang="en-US" dirty="0" smtClean="0">
                <a:effectLst/>
              </a:rPr>
              <a:t>/day at a dose of 3,440 IU/day (</a:t>
            </a:r>
            <a:r>
              <a:rPr lang="en-US" dirty="0" err="1" smtClean="0">
                <a:effectLst/>
                <a:hlinkClick r:id="rId3"/>
              </a:rPr>
              <a:t>Aloia</a:t>
            </a:r>
            <a:r>
              <a:rPr lang="en-US" dirty="0" smtClean="0">
                <a:effectLst/>
                <a:hlinkClick r:id="rId3"/>
              </a:rPr>
              <a:t> et al., 2008</a:t>
            </a:r>
            <a:r>
              <a:rPr lang="en-US" dirty="0" smtClean="0">
                <a:effectLst/>
              </a:rPr>
              <a:t>), although at doses below 2,000 IU/day, serum 25OHD levels do not increase above 50 </a:t>
            </a:r>
            <a:r>
              <a:rPr lang="en-US" dirty="0" err="1" smtClean="0">
                <a:effectLst/>
              </a:rPr>
              <a:t>nmol</a:t>
            </a:r>
            <a:r>
              <a:rPr lang="en-US" dirty="0" smtClean="0">
                <a:effectLst/>
              </a:rPr>
              <a:t>/L in African American girls (</a:t>
            </a:r>
            <a:r>
              <a:rPr lang="en-US" dirty="0" err="1" smtClean="0">
                <a:effectLst/>
                <a:hlinkClick r:id="rId3"/>
              </a:rPr>
              <a:t>Talwar</a:t>
            </a:r>
            <a:r>
              <a:rPr lang="en-US" dirty="0" smtClean="0">
                <a:effectLst/>
                <a:hlinkClick r:id="rId3"/>
              </a:rPr>
              <a:t> et al., 2007</a:t>
            </a:r>
            <a:r>
              <a:rPr lang="en-US" dirty="0" smtClean="0">
                <a:effectLst/>
              </a:rPr>
              <a:t>). The significance of maintaining a higher serum 25OHD level in African Americans is not understood at this time because of a lack of evidence on extra-skeletal effects of vitamin D.</a:t>
            </a:r>
          </a:p>
          <a:p>
            <a:r>
              <a:rPr lang="en-US" b="1" dirty="0" smtClean="0">
                <a:effectLst/>
              </a:rPr>
              <a:t>Size and frequency of dose</a:t>
            </a:r>
            <a:r>
              <a:rPr lang="en-US" dirty="0" smtClean="0">
                <a:effectLst/>
              </a:rPr>
              <a:t> Dosing of vitamin D daily, weekly, or monthly has been tested, and there are reports of annual dosing as well. The results of a study by </a:t>
            </a:r>
            <a:r>
              <a:rPr lang="en-US" dirty="0" err="1" smtClean="0">
                <a:effectLst/>
                <a:hlinkClick r:id="rId3"/>
              </a:rPr>
              <a:t>Chel</a:t>
            </a:r>
            <a:r>
              <a:rPr lang="en-US" dirty="0" smtClean="0">
                <a:effectLst/>
                <a:hlinkClick r:id="rId3"/>
              </a:rPr>
              <a:t> et al. (2008)</a:t>
            </a:r>
            <a:r>
              <a:rPr lang="en-US" dirty="0" smtClean="0">
                <a:effectLst/>
              </a:rPr>
              <a:t> suggested that daily (600 </a:t>
            </a:r>
            <a:r>
              <a:rPr lang="en-US" dirty="0" smtClean="0">
                <a:effectLst/>
                <a:hlinkClick r:id="rId13"/>
              </a:rPr>
              <a:t>IU</a:t>
            </a:r>
            <a:r>
              <a:rPr lang="en-US" dirty="0" smtClean="0">
                <a:effectLst/>
              </a:rPr>
              <a:t>/day) and weekly doses of vitamin D will increase serum 25OHD levels more than monthly doses, but </a:t>
            </a:r>
            <a:r>
              <a:rPr lang="en-US" dirty="0" err="1" smtClean="0">
                <a:effectLst/>
                <a:hlinkClick r:id="rId3"/>
              </a:rPr>
              <a:t>Ish</a:t>
            </a:r>
            <a:r>
              <a:rPr lang="en-US" dirty="0" smtClean="0">
                <a:effectLst/>
                <a:hlinkClick r:id="rId3"/>
              </a:rPr>
              <a:t>-Shalom et al. (2008)</a:t>
            </a:r>
            <a:r>
              <a:rPr lang="en-US" dirty="0" smtClean="0">
                <a:effectLst/>
              </a:rPr>
              <a:t> using a dose of 1,500 IU/day found no difference due to timing of the doses. </a:t>
            </a:r>
            <a:r>
              <a:rPr lang="en-US" dirty="0" err="1" smtClean="0">
                <a:effectLst/>
                <a:hlinkClick r:id="rId3"/>
              </a:rPr>
              <a:t>Ish</a:t>
            </a:r>
            <a:r>
              <a:rPr lang="en-US" dirty="0" smtClean="0">
                <a:effectLst/>
                <a:hlinkClick r:id="rId3"/>
              </a:rPr>
              <a:t>-Shalom et al. (2008)</a:t>
            </a:r>
            <a:r>
              <a:rPr lang="en-US" dirty="0" smtClean="0">
                <a:effectLst/>
              </a:rPr>
              <a:t> suggested that the attenuated response to monthly dose in the </a:t>
            </a:r>
            <a:r>
              <a:rPr lang="en-US" dirty="0" err="1" smtClean="0">
                <a:effectLst/>
                <a:hlinkClick r:id="rId3"/>
              </a:rPr>
              <a:t>Chel</a:t>
            </a:r>
            <a:r>
              <a:rPr lang="en-US" dirty="0" smtClean="0">
                <a:effectLst/>
                <a:hlinkClick r:id="rId3"/>
              </a:rPr>
              <a:t> et al. (2008)</a:t>
            </a:r>
            <a:r>
              <a:rPr lang="en-US" dirty="0" smtClean="0">
                <a:effectLst/>
              </a:rPr>
              <a:t> study may have been due to poor compliance with a powdered monthly supplement compared with pills used for their daily and weekly doses. An alternative explanation is that only a lower (</a:t>
            </a:r>
            <a:r>
              <a:rPr lang="en-US" dirty="0" err="1" smtClean="0">
                <a:effectLst/>
                <a:hlinkClick r:id="rId3"/>
              </a:rPr>
              <a:t>Chel</a:t>
            </a:r>
            <a:r>
              <a:rPr lang="en-US" dirty="0" smtClean="0">
                <a:effectLst/>
                <a:hlinkClick r:id="rId3"/>
              </a:rPr>
              <a:t> et al., 2008</a:t>
            </a:r>
            <a:r>
              <a:rPr lang="en-US" dirty="0" smtClean="0">
                <a:effectLst/>
              </a:rPr>
              <a:t>) and not a higher (</a:t>
            </a:r>
            <a:r>
              <a:rPr lang="en-US" dirty="0" err="1" smtClean="0">
                <a:effectLst/>
                <a:hlinkClick r:id="rId3"/>
              </a:rPr>
              <a:t>Ish</a:t>
            </a:r>
            <a:r>
              <a:rPr lang="en-US" dirty="0" smtClean="0">
                <a:effectLst/>
                <a:hlinkClick r:id="rId3"/>
              </a:rPr>
              <a:t>-Shalom et al., 2008</a:t>
            </a:r>
            <a:r>
              <a:rPr lang="en-US" dirty="0" smtClean="0">
                <a:effectLst/>
              </a:rPr>
              <a:t>) dose is influenced by timing of the vitamin D supplement. Thus far, studies suggest that weekly and daily dosing give similar serum 25OHD responses.</a:t>
            </a:r>
          </a:p>
          <a:p>
            <a:r>
              <a:rPr lang="en-US" b="1" dirty="0" smtClean="0"/>
              <a:t>Assays for Serum 25OHD</a:t>
            </a:r>
          </a:p>
          <a:p>
            <a:r>
              <a:rPr lang="en-US" dirty="0" smtClean="0">
                <a:effectLst/>
              </a:rPr>
              <a:t>Serum 25OHD comprises the sum of 25OHD</a:t>
            </a:r>
            <a:r>
              <a:rPr lang="en-US" baseline="-25000" dirty="0" smtClean="0">
                <a:effectLst/>
              </a:rPr>
              <a:t>2</a:t>
            </a:r>
            <a:r>
              <a:rPr lang="en-US" dirty="0" smtClean="0">
                <a:effectLst/>
              </a:rPr>
              <a:t> and 25OHD</a:t>
            </a:r>
            <a:r>
              <a:rPr lang="en-US" baseline="-25000" dirty="0" smtClean="0">
                <a:effectLst/>
              </a:rPr>
              <a:t>3</a:t>
            </a:r>
            <a:r>
              <a:rPr lang="en-US" dirty="0" smtClean="0">
                <a:effectLst/>
              </a:rPr>
              <a:t>. Because of the widespread use of both vitamin D</a:t>
            </a:r>
            <a:r>
              <a:rPr lang="en-US" baseline="-25000" dirty="0" smtClean="0">
                <a:effectLst/>
              </a:rPr>
              <a:t>2</a:t>
            </a:r>
            <a:r>
              <a:rPr lang="en-US" dirty="0" smtClean="0">
                <a:effectLst/>
              </a:rPr>
              <a:t> and vitamin D</a:t>
            </a:r>
            <a:r>
              <a:rPr lang="en-US" baseline="-25000" dirty="0" smtClean="0">
                <a:effectLst/>
              </a:rPr>
              <a:t>3</a:t>
            </a:r>
            <a:r>
              <a:rPr lang="en-US" dirty="0" smtClean="0">
                <a:effectLst/>
              </a:rPr>
              <a:t> in the United States and Canada, analysts must measure both 25OHD</a:t>
            </a:r>
            <a:r>
              <a:rPr lang="en-US" baseline="-25000" dirty="0" smtClean="0">
                <a:effectLst/>
              </a:rPr>
              <a:t>2</a:t>
            </a:r>
            <a:r>
              <a:rPr lang="en-US" dirty="0" smtClean="0">
                <a:effectLst/>
              </a:rPr>
              <a:t> and 25OHD</a:t>
            </a:r>
            <a:r>
              <a:rPr lang="en-US" baseline="-25000" dirty="0" smtClean="0">
                <a:effectLst/>
              </a:rPr>
              <a:t>3</a:t>
            </a:r>
            <a:r>
              <a:rPr lang="en-US" dirty="0" smtClean="0">
                <a:effectLst/>
              </a:rPr>
              <a:t> in order to provide the total 25OHD level in serum. This is in contrast to the situation in Europe where there has been a tradition of using only vitamin D</a:t>
            </a:r>
            <a:r>
              <a:rPr lang="en-US" baseline="-25000" dirty="0" smtClean="0">
                <a:effectLst/>
              </a:rPr>
              <a:t>3</a:t>
            </a:r>
            <a:r>
              <a:rPr lang="en-US" dirty="0" smtClean="0">
                <a:effectLst/>
              </a:rPr>
              <a:t> and where commercial methods that purport to measure only 25OHD</a:t>
            </a:r>
            <a:r>
              <a:rPr lang="en-US" baseline="-25000" dirty="0" smtClean="0">
                <a:effectLst/>
              </a:rPr>
              <a:t>3</a:t>
            </a:r>
            <a:r>
              <a:rPr lang="en-US" dirty="0" smtClean="0">
                <a:effectLst/>
              </a:rPr>
              <a:t> are available.</a:t>
            </a:r>
          </a:p>
          <a:p>
            <a:r>
              <a:rPr lang="en-US" dirty="0" smtClean="0">
                <a:effectLst/>
              </a:rPr>
              <a:t>In North America, several assay types are currently in use, each with strengths and weaknesses (</a:t>
            </a:r>
            <a:r>
              <a:rPr lang="en-US" dirty="0" smtClean="0">
                <a:effectLst/>
                <a:hlinkClick r:id="rId3"/>
              </a:rPr>
              <a:t>Makin et al., 2010</a:t>
            </a:r>
            <a:r>
              <a:rPr lang="en-US" dirty="0" smtClean="0">
                <a:effectLst/>
              </a:rPr>
              <a:t>). The two most common types of assays are</a:t>
            </a:r>
          </a:p>
          <a:p>
            <a:r>
              <a:rPr lang="en-US" dirty="0" smtClean="0"/>
              <a:t>Antibody-based methods, which use a kit or an automated clinical chemistry platform; and</a:t>
            </a:r>
          </a:p>
          <a:p>
            <a:r>
              <a:rPr lang="en-US" dirty="0" smtClean="0"/>
              <a:t>Liquid chromatography (</a:t>
            </a:r>
            <a:r>
              <a:rPr lang="en-US" dirty="0" smtClean="0">
                <a:hlinkClick r:id="rId46"/>
              </a:rPr>
              <a:t>LC</a:t>
            </a:r>
            <a:r>
              <a:rPr lang="en-US" dirty="0" smtClean="0"/>
              <a:t>)-based methods, which use automated equipment featuring either </a:t>
            </a:r>
            <a:r>
              <a:rPr lang="en-US" dirty="0" smtClean="0">
                <a:hlinkClick r:id="rId40"/>
              </a:rPr>
              <a:t>UV</a:t>
            </a:r>
            <a:r>
              <a:rPr lang="en-US" dirty="0" smtClean="0"/>
              <a:t> or mass spectrometric (</a:t>
            </a:r>
            <a:r>
              <a:rPr lang="en-US" dirty="0" smtClean="0">
                <a:hlinkClick r:id="rId47"/>
              </a:rPr>
              <a:t>MS</a:t>
            </a:r>
            <a:r>
              <a:rPr lang="en-US" dirty="0" smtClean="0"/>
              <a:t>)-detection.</a:t>
            </a:r>
          </a:p>
          <a:p>
            <a:r>
              <a:rPr lang="en-US" dirty="0" smtClean="0">
                <a:effectLst/>
              </a:rPr>
              <a:t>As discussed below, both these methods are equivalent in terms of measuring the physiologically relevant parameter (total 25OHD level in serum), but there remains controversy over the performance of these assays in clinical and research laboratories. Moreover, reports in the literature for serum 25OHD measures should be interpreted with care, taking into account the type of assay employed, use of automation, year of analysis, and context of the analysis.</a:t>
            </a:r>
          </a:p>
          <a:p>
            <a:r>
              <a:rPr lang="en-US" b="1" dirty="0" smtClean="0"/>
              <a:t>Overview of Assay Methodology</a:t>
            </a:r>
          </a:p>
          <a:p>
            <a:r>
              <a:rPr lang="en-US" dirty="0" smtClean="0">
                <a:effectLst/>
              </a:rPr>
              <a:t>Assays for total 25OHD level in serum have existed for four decades since the metabolite was first discovered (</a:t>
            </a:r>
            <a:r>
              <a:rPr lang="en-US" dirty="0" smtClean="0">
                <a:effectLst/>
                <a:hlinkClick r:id="rId3"/>
              </a:rPr>
              <a:t>Blunt et al., 1968</a:t>
            </a:r>
            <a:r>
              <a:rPr lang="en-US" dirty="0" smtClean="0">
                <a:effectLst/>
              </a:rPr>
              <a:t>). The earliest assays were competitive protein-binding assays (CPBAs), based upon the ability of either 25OHD</a:t>
            </a:r>
            <a:r>
              <a:rPr lang="en-US" baseline="-25000" dirty="0" smtClean="0">
                <a:effectLst/>
              </a:rPr>
              <a:t>2</a:t>
            </a:r>
            <a:r>
              <a:rPr lang="en-US" dirty="0" smtClean="0">
                <a:effectLst/>
              </a:rPr>
              <a:t> or 25OHD</a:t>
            </a:r>
            <a:r>
              <a:rPr lang="en-US" baseline="-25000" dirty="0" smtClean="0">
                <a:effectLst/>
              </a:rPr>
              <a:t>3</a:t>
            </a:r>
            <a:r>
              <a:rPr lang="en-US" dirty="0" smtClean="0">
                <a:effectLst/>
              </a:rPr>
              <a:t> to displace [</a:t>
            </a:r>
            <a:r>
              <a:rPr lang="en-US" baseline="30000" dirty="0" smtClean="0">
                <a:effectLst/>
              </a:rPr>
              <a:t>3</a:t>
            </a:r>
            <a:r>
              <a:rPr lang="en-US" dirty="0" smtClean="0">
                <a:effectLst/>
              </a:rPr>
              <a:t>H]25OHD</a:t>
            </a:r>
            <a:r>
              <a:rPr lang="en-US" baseline="-25000" dirty="0" smtClean="0">
                <a:effectLst/>
              </a:rPr>
              <a:t>3</a:t>
            </a:r>
            <a:r>
              <a:rPr lang="en-US" dirty="0" smtClean="0">
                <a:effectLst/>
              </a:rPr>
              <a:t> from the plasma binding protein, </a:t>
            </a:r>
            <a:r>
              <a:rPr lang="en-US" dirty="0" smtClean="0">
                <a:effectLst/>
                <a:hlinkClick r:id="rId8"/>
              </a:rPr>
              <a:t>DBP</a:t>
            </a:r>
            <a:r>
              <a:rPr lang="en-US" dirty="0" smtClean="0">
                <a:effectLst/>
              </a:rPr>
              <a:t> (</a:t>
            </a:r>
            <a:r>
              <a:rPr lang="en-US" dirty="0" err="1" smtClean="0">
                <a:effectLst/>
                <a:hlinkClick r:id="rId3"/>
              </a:rPr>
              <a:t>Belsey</a:t>
            </a:r>
            <a:r>
              <a:rPr lang="en-US" dirty="0" smtClean="0">
                <a:effectLst/>
                <a:hlinkClick r:id="rId3"/>
              </a:rPr>
              <a:t> et al., 1971</a:t>
            </a:r>
            <a:r>
              <a:rPr lang="en-US" dirty="0" smtClean="0">
                <a:effectLst/>
              </a:rPr>
              <a:t>; </a:t>
            </a:r>
            <a:r>
              <a:rPr lang="en-US" dirty="0" smtClean="0">
                <a:effectLst/>
                <a:hlinkClick r:id="rId3"/>
              </a:rPr>
              <a:t>Haddad and Hahn, 1973</a:t>
            </a:r>
            <a:r>
              <a:rPr lang="en-US" dirty="0" smtClean="0">
                <a:effectLst/>
              </a:rPr>
              <a:t>). These assays incorporated extraction, chromatographic purification, and detection steps, but the assays were laborious and not easily simplified, owing to the presence of co-extracted interfering substances. They therefore fell out of favor. Non-chromatographic </a:t>
            </a:r>
            <a:r>
              <a:rPr lang="en-US" dirty="0" smtClean="0">
                <a:effectLst/>
                <a:hlinkClick r:id="rId48"/>
              </a:rPr>
              <a:t>CPBA</a:t>
            </a:r>
            <a:r>
              <a:rPr lang="en-US" dirty="0" smtClean="0">
                <a:effectLst/>
              </a:rPr>
              <a:t> assays tended to read erroneously high, and some data from this period (1970s) are viewed as extremely questionable for this reason.</a:t>
            </a:r>
          </a:p>
          <a:p>
            <a:r>
              <a:rPr lang="en-US" dirty="0" smtClean="0">
                <a:effectLst/>
              </a:rPr>
              <a:t>In the late 1970s </a:t>
            </a:r>
            <a:r>
              <a:rPr lang="en-US" dirty="0" smtClean="0">
                <a:effectLst/>
                <a:hlinkClick r:id="rId46"/>
              </a:rPr>
              <a:t>LC</a:t>
            </a:r>
            <a:r>
              <a:rPr lang="en-US" dirty="0" smtClean="0">
                <a:effectLst/>
              </a:rPr>
              <a:t>-based assays emerged that used refined extraction and chromatographic steps with some form of fixed- or variable-wavelength </a:t>
            </a:r>
            <a:r>
              <a:rPr lang="en-US" dirty="0" smtClean="0">
                <a:effectLst/>
                <a:hlinkClick r:id="rId40"/>
              </a:rPr>
              <a:t>UV</a:t>
            </a:r>
            <a:r>
              <a:rPr lang="en-US" dirty="0" smtClean="0">
                <a:effectLst/>
              </a:rPr>
              <a:t> detector to measure the distinctive native absorbance of the vitamin D metabolites with </a:t>
            </a:r>
            <a:r>
              <a:rPr lang="en-US" dirty="0" err="1" smtClean="0">
                <a:effectLst/>
              </a:rPr>
              <a:t>λmax</a:t>
            </a:r>
            <a:r>
              <a:rPr lang="en-US" dirty="0" smtClean="0">
                <a:effectLst/>
              </a:rPr>
              <a:t> at 265 nm (</a:t>
            </a:r>
            <a:r>
              <a:rPr lang="en-US" dirty="0" smtClean="0">
                <a:effectLst/>
                <a:hlinkClick r:id="rId3"/>
              </a:rPr>
              <a:t>Jones, 1978</a:t>
            </a:r>
            <a:r>
              <a:rPr lang="en-US" dirty="0" smtClean="0">
                <a:effectLst/>
              </a:rPr>
              <a:t>; </a:t>
            </a:r>
            <a:r>
              <a:rPr lang="en-US" dirty="0" smtClean="0">
                <a:effectLst/>
                <a:hlinkClick r:id="rId3"/>
              </a:rPr>
              <a:t>Horst et al., 1979</a:t>
            </a:r>
            <a:r>
              <a:rPr lang="en-US" dirty="0" smtClean="0">
                <a:effectLst/>
              </a:rPr>
              <a:t>). These allowed for the separate estimation of 25OHD</a:t>
            </a:r>
            <a:r>
              <a:rPr lang="en-US" baseline="-25000" dirty="0" smtClean="0">
                <a:effectLst/>
              </a:rPr>
              <a:t>2</a:t>
            </a:r>
            <a:r>
              <a:rPr lang="en-US" dirty="0" smtClean="0">
                <a:effectLst/>
              </a:rPr>
              <a:t> and 25OHD</a:t>
            </a:r>
            <a:r>
              <a:rPr lang="en-US" baseline="-25000" dirty="0" smtClean="0">
                <a:effectLst/>
              </a:rPr>
              <a:t>3</a:t>
            </a:r>
            <a:r>
              <a:rPr lang="en-US" dirty="0" smtClean="0">
                <a:effectLst/>
              </a:rPr>
              <a:t> from serum samples. This type of assay has undergone much refinement over the years, with improvements in LC, improved automation, or the introduction of diode-array UV detectors that minimize the chance of picking up interfering substances (</a:t>
            </a:r>
            <a:r>
              <a:rPr lang="en-US" dirty="0" err="1" smtClean="0">
                <a:effectLst/>
                <a:hlinkClick r:id="rId3"/>
              </a:rPr>
              <a:t>Lensmeyer</a:t>
            </a:r>
            <a:r>
              <a:rPr lang="en-US" dirty="0" smtClean="0">
                <a:effectLst/>
                <a:hlinkClick r:id="rId3"/>
              </a:rPr>
              <a:t> et al., 2006</a:t>
            </a:r>
            <a:r>
              <a:rPr lang="en-US" dirty="0" smtClean="0">
                <a:effectLst/>
              </a:rPr>
              <a:t>). Although these assays require expensive equipment as well as sequential sample analysis, which make them somewhat time-consuming, they are still popular with a minority of analysts.</a:t>
            </a:r>
          </a:p>
          <a:p>
            <a:r>
              <a:rPr lang="en-US" dirty="0" smtClean="0">
                <a:effectLst/>
              </a:rPr>
              <a:t>In the early to late 1980s, antibody-based assays were introduced, which use a proprietary antibody to a vitamin D molecular antigen, usually with a truncated vitamin D side chain. They are therefore devoid of the features that allow the resultant antibody to distinguish between 25OHD</a:t>
            </a:r>
            <a:r>
              <a:rPr lang="en-US" baseline="-25000" dirty="0" smtClean="0">
                <a:effectLst/>
              </a:rPr>
              <a:t>2</a:t>
            </a:r>
            <a:r>
              <a:rPr lang="en-US" dirty="0" smtClean="0">
                <a:effectLst/>
              </a:rPr>
              <a:t> and 25OHD</a:t>
            </a:r>
            <a:r>
              <a:rPr lang="en-US" baseline="-25000" dirty="0" smtClean="0">
                <a:effectLst/>
              </a:rPr>
              <a:t>3</a:t>
            </a:r>
            <a:r>
              <a:rPr lang="en-US" dirty="0" smtClean="0">
                <a:effectLst/>
              </a:rPr>
              <a:t> (</a:t>
            </a:r>
            <a:r>
              <a:rPr lang="en-US" dirty="0" smtClean="0">
                <a:effectLst/>
                <a:hlinkClick r:id="rId3"/>
              </a:rPr>
              <a:t>Hollis and Napoli, 1985</a:t>
            </a:r>
            <a:r>
              <a:rPr lang="en-US" dirty="0" smtClean="0">
                <a:effectLst/>
              </a:rPr>
              <a:t>); this is of value, but at the expense of detecting other minor metabolites. Consequently, antibody-based methods measure only total 25OHD in serum. Various commercial assays differ because of the nature of the antibody used, some claiming an advantage that they do not discriminate between 25OHD</a:t>
            </a:r>
            <a:r>
              <a:rPr lang="en-US" baseline="-25000" dirty="0" smtClean="0">
                <a:effectLst/>
              </a:rPr>
              <a:t>2</a:t>
            </a:r>
            <a:r>
              <a:rPr lang="en-US" dirty="0" smtClean="0">
                <a:effectLst/>
              </a:rPr>
              <a:t> and 25OHD</a:t>
            </a:r>
            <a:r>
              <a:rPr lang="en-US" baseline="-25000" dirty="0" smtClean="0">
                <a:effectLst/>
              </a:rPr>
              <a:t>3</a:t>
            </a:r>
            <a:r>
              <a:rPr lang="en-US" dirty="0" smtClean="0">
                <a:effectLst/>
              </a:rPr>
              <a:t> (</a:t>
            </a:r>
            <a:r>
              <a:rPr lang="en-US" dirty="0" smtClean="0">
                <a:effectLst/>
                <a:hlinkClick r:id="rId3"/>
              </a:rPr>
              <a:t>Hollis and Napoli, 1985</a:t>
            </a:r>
            <a:r>
              <a:rPr lang="en-US" dirty="0" smtClean="0">
                <a:effectLst/>
              </a:rPr>
              <a:t>), whereas others in fact do underestimate the 25OHD</a:t>
            </a:r>
            <a:r>
              <a:rPr lang="en-US" baseline="-25000" dirty="0" smtClean="0">
                <a:effectLst/>
              </a:rPr>
              <a:t>2</a:t>
            </a:r>
            <a:r>
              <a:rPr lang="en-US" dirty="0" smtClean="0">
                <a:effectLst/>
              </a:rPr>
              <a:t> pool and therefore provide correction factors to compensate for high 25OHD</a:t>
            </a:r>
            <a:r>
              <a:rPr lang="en-US" baseline="-25000" dirty="0" smtClean="0">
                <a:effectLst/>
              </a:rPr>
              <a:t>2</a:t>
            </a:r>
            <a:r>
              <a:rPr lang="en-US" dirty="0" smtClean="0">
                <a:effectLst/>
              </a:rPr>
              <a:t> content. Over the past decade, antibody-based 25OHD assays have become automated into a </a:t>
            </a:r>
            <a:r>
              <a:rPr lang="en-US" dirty="0" err="1" smtClean="0">
                <a:effectLst/>
              </a:rPr>
              <a:t>multiwell</a:t>
            </a:r>
            <a:r>
              <a:rPr lang="en-US" dirty="0" smtClean="0">
                <a:effectLst/>
              </a:rPr>
              <a:t> plate-format and the increased throughput has made them extremely popular. It is important to note that the majority of the data collected over the past 20 to 30 years have been analyzed using antibody-based assays.</a:t>
            </a:r>
          </a:p>
          <a:p>
            <a:r>
              <a:rPr lang="en-US" dirty="0" smtClean="0">
                <a:effectLst/>
              </a:rPr>
              <a:t>Recently, </a:t>
            </a:r>
            <a:r>
              <a:rPr lang="en-US" dirty="0" smtClean="0">
                <a:effectLst/>
                <a:hlinkClick r:id="rId46"/>
              </a:rPr>
              <a:t>LC</a:t>
            </a:r>
            <a:r>
              <a:rPr lang="en-US" dirty="0" smtClean="0">
                <a:effectLst/>
              </a:rPr>
              <a:t>-based assays have also undergone a radical transformation with the replacement of the </a:t>
            </a:r>
            <a:r>
              <a:rPr lang="en-US" dirty="0" smtClean="0">
                <a:effectLst/>
                <a:hlinkClick r:id="rId40"/>
              </a:rPr>
              <a:t>UV</a:t>
            </a:r>
            <a:r>
              <a:rPr lang="en-US" dirty="0" smtClean="0">
                <a:effectLst/>
              </a:rPr>
              <a:t> detection step by a “universal detector” in the form of a tandem mass spectrometer (LC-</a:t>
            </a:r>
            <a:r>
              <a:rPr lang="en-US" dirty="0" smtClean="0">
                <a:effectLst/>
                <a:hlinkClick r:id="rId49"/>
              </a:rPr>
              <a:t>MS/MS</a:t>
            </a:r>
            <a:r>
              <a:rPr lang="en-US" dirty="0" smtClean="0">
                <a:effectLst/>
              </a:rPr>
              <a:t>) (</a:t>
            </a:r>
            <a:r>
              <a:rPr lang="en-US" dirty="0" smtClean="0">
                <a:effectLst/>
                <a:hlinkClick r:id="rId3"/>
              </a:rPr>
              <a:t>Jones and Makin, 2000</a:t>
            </a:r>
            <a:r>
              <a:rPr lang="en-US" dirty="0" smtClean="0">
                <a:effectLst/>
              </a:rPr>
              <a:t>). LC-MS/MS assays allow the analyst to discriminate between 25OHD</a:t>
            </a:r>
            <a:r>
              <a:rPr lang="en-US" baseline="-25000" dirty="0" smtClean="0">
                <a:effectLst/>
              </a:rPr>
              <a:t>2</a:t>
            </a:r>
            <a:r>
              <a:rPr lang="en-US" dirty="0" smtClean="0">
                <a:effectLst/>
              </a:rPr>
              <a:t> and 25OHD</a:t>
            </a:r>
            <a:r>
              <a:rPr lang="en-US" baseline="-25000" dirty="0" smtClean="0">
                <a:effectLst/>
              </a:rPr>
              <a:t>3</a:t>
            </a:r>
            <a:r>
              <a:rPr lang="en-US" dirty="0" smtClean="0">
                <a:effectLst/>
              </a:rPr>
              <a:t> and other serum lipids by their unique molecular masses and mass fragments. Accordingly, these methods measure 25OHD</a:t>
            </a:r>
            <a:r>
              <a:rPr lang="en-US" baseline="-25000" dirty="0" smtClean="0">
                <a:effectLst/>
              </a:rPr>
              <a:t>2</a:t>
            </a:r>
            <a:r>
              <a:rPr lang="en-US" dirty="0" smtClean="0">
                <a:effectLst/>
              </a:rPr>
              <a:t> and 25OHD</a:t>
            </a:r>
            <a:r>
              <a:rPr lang="en-US" baseline="-25000" dirty="0" smtClean="0">
                <a:effectLst/>
              </a:rPr>
              <a:t>3</a:t>
            </a:r>
            <a:r>
              <a:rPr lang="en-US" dirty="0" smtClean="0">
                <a:effectLst/>
              </a:rPr>
              <a:t>, and therefore total 25OHD (</a:t>
            </a:r>
            <a:r>
              <a:rPr lang="en-US" dirty="0" smtClean="0">
                <a:effectLst/>
                <a:hlinkClick r:id="rId3"/>
              </a:rPr>
              <a:t>Makin et al., 2010</a:t>
            </a:r>
            <a:r>
              <a:rPr lang="en-US" dirty="0" smtClean="0">
                <a:effectLst/>
              </a:rPr>
              <a:t>). Because these methods use short LC retention times, automated robotic extraction and LC separation steps, and computerized MS systems, they can be made relatively operator-free and provide high throughput. Further, their potential advantages also include high specificity, high sensitivity, and better reproducibility (&lt; 10 percent). The consensus among analysts is that LC-MS/MS assays will become the “gold standard” for assay performance in the future.</a:t>
            </a:r>
          </a:p>
          <a:p>
            <a:r>
              <a:rPr lang="en-US" dirty="0" smtClean="0">
                <a:effectLst/>
              </a:rPr>
              <a:t>Thus, a variety of methods are available to determine serum 25OHD levels, each with its advantages and disadvantages that must be considered in evaluating the data arising from them.</a:t>
            </a:r>
          </a:p>
          <a:p>
            <a:r>
              <a:rPr lang="en-US" b="1" dirty="0" smtClean="0"/>
              <a:t>Assay Performance Concerns</a:t>
            </a:r>
          </a:p>
          <a:p>
            <a:r>
              <a:rPr lang="en-US" dirty="0" smtClean="0">
                <a:effectLst/>
              </a:rPr>
              <a:t>The methodologies used over four decades of assaying 25OHD levels in serum have each presented technical problems. These include, first, </a:t>
            </a:r>
            <a:r>
              <a:rPr lang="en-US" dirty="0" smtClean="0">
                <a:effectLst/>
                <a:hlinkClick r:id="rId48"/>
              </a:rPr>
              <a:t>CPBA</a:t>
            </a:r>
            <a:r>
              <a:rPr lang="en-US" dirty="0" smtClean="0">
                <a:effectLst/>
              </a:rPr>
              <a:t> assays without chromatography that read high because of poorly defined “interferences” (</a:t>
            </a:r>
            <a:r>
              <a:rPr lang="en-US" dirty="0" smtClean="0">
                <a:effectLst/>
                <a:hlinkClick r:id="rId3"/>
              </a:rPr>
              <a:t>Morris and Peacock, 1976</a:t>
            </a:r>
            <a:r>
              <a:rPr lang="en-US" dirty="0" smtClean="0">
                <a:effectLst/>
              </a:rPr>
              <a:t>; </a:t>
            </a:r>
            <a:r>
              <a:rPr lang="en-US" dirty="0" smtClean="0">
                <a:effectLst/>
                <a:hlinkClick r:id="rId3"/>
              </a:rPr>
              <a:t>Stamp et al., 1976</a:t>
            </a:r>
            <a:r>
              <a:rPr lang="en-US" dirty="0" smtClean="0">
                <a:effectLst/>
              </a:rPr>
              <a:t>). Second, some </a:t>
            </a:r>
            <a:r>
              <a:rPr lang="en-US" dirty="0" smtClean="0">
                <a:effectLst/>
                <a:hlinkClick r:id="rId46"/>
              </a:rPr>
              <a:t>LC</a:t>
            </a:r>
            <a:r>
              <a:rPr lang="en-US" dirty="0" smtClean="0">
                <a:effectLst/>
              </a:rPr>
              <a:t>-</a:t>
            </a:r>
            <a:r>
              <a:rPr lang="en-US" dirty="0" smtClean="0">
                <a:effectLst/>
                <a:hlinkClick r:id="rId49"/>
              </a:rPr>
              <a:t>MS/MS</a:t>
            </a:r>
            <a:r>
              <a:rPr lang="en-US" dirty="0" smtClean="0">
                <a:effectLst/>
              </a:rPr>
              <a:t> assays with short LC run times read high because they cannot resolve 3-epi-25OHD</a:t>
            </a:r>
            <a:r>
              <a:rPr lang="en-US" baseline="-25000" dirty="0" smtClean="0">
                <a:effectLst/>
              </a:rPr>
              <a:t>3</a:t>
            </a:r>
            <a:r>
              <a:rPr lang="en-US" dirty="0" smtClean="0">
                <a:effectLst/>
              </a:rPr>
              <a:t>, an isomer found in abundance in neonatal samples (</a:t>
            </a:r>
            <a:r>
              <a:rPr lang="en-US" dirty="0" smtClean="0">
                <a:effectLst/>
                <a:hlinkClick r:id="rId3"/>
              </a:rPr>
              <a:t>Singh et al., 2006</a:t>
            </a:r>
            <a:r>
              <a:rPr lang="en-US" dirty="0" smtClean="0">
                <a:effectLst/>
              </a:rPr>
              <a:t>). Third, some antibody-based assays, particularly some of the automated versions, fail to recover or detect, and therefore underestimate 25OHD</a:t>
            </a:r>
            <a:r>
              <a:rPr lang="en-US" baseline="-25000" dirty="0" smtClean="0">
                <a:effectLst/>
              </a:rPr>
              <a:t>2</a:t>
            </a:r>
            <a:r>
              <a:rPr lang="en-US" dirty="0" smtClean="0">
                <a:effectLst/>
              </a:rPr>
              <a:t> (</a:t>
            </a:r>
            <a:r>
              <a:rPr lang="en-US" dirty="0" smtClean="0">
                <a:effectLst/>
                <a:hlinkClick r:id="rId3"/>
              </a:rPr>
              <a:t>Carter et al., 2004</a:t>
            </a:r>
            <a:r>
              <a:rPr lang="en-US" dirty="0" smtClean="0">
                <a:effectLst/>
              </a:rPr>
              <a:t>). Fourth, some antibody-based assays overestimate values by detecting further metabolites of 25OHD (e.g., 24,25[OH]</a:t>
            </a:r>
            <a:r>
              <a:rPr lang="en-US" baseline="-25000" dirty="0" smtClean="0">
                <a:effectLst/>
              </a:rPr>
              <a:t>2</a:t>
            </a:r>
            <a:r>
              <a:rPr lang="en-US" dirty="0" smtClean="0">
                <a:effectLst/>
              </a:rPr>
              <a:t>D and 26,23-lactone) particularly those found in </a:t>
            </a:r>
            <a:r>
              <a:rPr lang="en-US" dirty="0" err="1" smtClean="0">
                <a:effectLst/>
              </a:rPr>
              <a:t>hypervitaminotic</a:t>
            </a:r>
            <a:r>
              <a:rPr lang="en-US" dirty="0" smtClean="0">
                <a:effectLst/>
              </a:rPr>
              <a:t> D situations (i.e., 25OHD &gt; 250 </a:t>
            </a:r>
            <a:r>
              <a:rPr lang="en-US" dirty="0" err="1" smtClean="0">
                <a:effectLst/>
              </a:rPr>
              <a:t>nmol</a:t>
            </a:r>
            <a:r>
              <a:rPr lang="en-US" dirty="0" smtClean="0">
                <a:effectLst/>
              </a:rPr>
              <a:t>/L) (</a:t>
            </a:r>
            <a:r>
              <a:rPr lang="en-US" dirty="0" smtClean="0">
                <a:effectLst/>
                <a:hlinkClick r:id="rId3"/>
              </a:rPr>
              <a:t>Jones et al., 1987</a:t>
            </a:r>
            <a:r>
              <a:rPr lang="en-US" dirty="0" smtClean="0">
                <a:effectLst/>
              </a:rPr>
              <a:t>); and some antibody-based methods are sensitive to exogenous interferences such as the presence of </a:t>
            </a:r>
            <a:r>
              <a:rPr lang="en-US" dirty="0" err="1" smtClean="0">
                <a:effectLst/>
              </a:rPr>
              <a:t>dilutants</a:t>
            </a:r>
            <a:r>
              <a:rPr lang="en-US" dirty="0" smtClean="0">
                <a:effectLst/>
              </a:rPr>
              <a:t> (ethanol, non-human serum) used in quality control materials (</a:t>
            </a:r>
            <a:r>
              <a:rPr lang="en-US" dirty="0" err="1" smtClean="0">
                <a:effectLst/>
                <a:hlinkClick r:id="rId3"/>
              </a:rPr>
              <a:t>Phinney</a:t>
            </a:r>
            <a:r>
              <a:rPr lang="en-US" dirty="0" smtClean="0">
                <a:effectLst/>
                <a:hlinkClick r:id="rId3"/>
              </a:rPr>
              <a:t>, 2009</a:t>
            </a:r>
            <a:r>
              <a:rPr lang="en-US" dirty="0" smtClean="0">
                <a:effectLst/>
              </a:rPr>
              <a:t>). Thus, no assay is free from problems, and performance must be monitored vigilantly.</a:t>
            </a:r>
          </a:p>
          <a:p>
            <a:r>
              <a:rPr lang="en-US" dirty="0" smtClean="0">
                <a:effectLst/>
              </a:rPr>
              <a:t>Performance has been a concern of analysts and clinicians in the vitamin D field for some time. Inter-laboratory comparisons have been conducted and published for two decades and suggest an unacceptable degree of variability in the different results (</a:t>
            </a:r>
            <a:r>
              <a:rPr lang="en-US" dirty="0" err="1" smtClean="0">
                <a:effectLst/>
                <a:hlinkClick r:id="rId3"/>
              </a:rPr>
              <a:t>Jongen</a:t>
            </a:r>
            <a:r>
              <a:rPr lang="en-US" dirty="0" smtClean="0">
                <a:effectLst/>
                <a:hlinkClick r:id="rId3"/>
              </a:rPr>
              <a:t> et al., 1984</a:t>
            </a:r>
            <a:r>
              <a:rPr lang="en-US" dirty="0" smtClean="0">
                <a:effectLst/>
              </a:rPr>
              <a:t>, </a:t>
            </a:r>
            <a:r>
              <a:rPr lang="en-US" dirty="0" smtClean="0">
                <a:effectLst/>
                <a:hlinkClick r:id="rId3"/>
              </a:rPr>
              <a:t>1989</a:t>
            </a:r>
            <a:r>
              <a:rPr lang="en-US" dirty="0" smtClean="0">
                <a:effectLst/>
              </a:rPr>
              <a:t>). This has led to the creation of external quality assurance schemes, such as the </a:t>
            </a:r>
            <a:r>
              <a:rPr lang="en-US" dirty="0" smtClean="0">
                <a:effectLst/>
                <a:hlinkClick r:id="rId5"/>
              </a:rPr>
              <a:t>Vitamin D</a:t>
            </a:r>
            <a:r>
              <a:rPr lang="en-US" dirty="0" smtClean="0">
                <a:effectLst/>
              </a:rPr>
              <a:t> External Quality Assurance Scheme or </a:t>
            </a:r>
            <a:r>
              <a:rPr lang="en-US" dirty="0" smtClean="0">
                <a:effectLst/>
                <a:hlinkClick r:id="rId50"/>
              </a:rPr>
              <a:t>DEQAS</a:t>
            </a:r>
            <a:r>
              <a:rPr lang="en-US" baseline="30000" dirty="0" smtClean="0">
                <a:effectLst/>
                <a:hlinkClick r:id="rId3"/>
              </a:rPr>
              <a:t>8</a:t>
            </a:r>
            <a:r>
              <a:rPr lang="en-US" dirty="0" smtClean="0">
                <a:effectLst/>
              </a:rPr>
              <a:t> (</a:t>
            </a:r>
            <a:r>
              <a:rPr lang="en-US" dirty="0" err="1" smtClean="0">
                <a:effectLst/>
              </a:rPr>
              <a:t>Charing</a:t>
            </a:r>
            <a:r>
              <a:rPr lang="en-US" dirty="0" smtClean="0">
                <a:effectLst/>
              </a:rPr>
              <a:t> Cross Hospital, London, </a:t>
            </a:r>
            <a:r>
              <a:rPr lang="en-US" dirty="0" smtClean="0">
                <a:effectLst/>
                <a:hlinkClick r:id="rId41"/>
              </a:rPr>
              <a:t>UK</a:t>
            </a:r>
            <a:r>
              <a:rPr lang="en-US" dirty="0" smtClean="0">
                <a:effectLst/>
              </a:rPr>
              <a:t>), similar to those used in other areas of clinical chemistry. Since its inception in the early 1990s, DEQAS has grown steadily, such that it now serves as a quarterly monitor of performance of analysts and 25OHD analytical methods for approximately 700 laboratories worldwide (</a:t>
            </a:r>
            <a:r>
              <a:rPr lang="en-US" dirty="0" smtClean="0">
                <a:effectLst/>
                <a:hlinkClick r:id="rId3"/>
              </a:rPr>
              <a:t>Carter et al., 2010</a:t>
            </a:r>
            <a:r>
              <a:rPr lang="en-US" dirty="0" smtClean="0">
                <a:effectLst/>
              </a:rPr>
              <a:t>). Although initially DEQAS used gas chromatography-mass spectrometry (</a:t>
            </a:r>
            <a:r>
              <a:rPr lang="en-US" dirty="0" smtClean="0">
                <a:effectLst/>
                <a:hlinkClick r:id="rId51"/>
              </a:rPr>
              <a:t>GC</a:t>
            </a:r>
            <a:r>
              <a:rPr lang="en-US" dirty="0" smtClean="0">
                <a:effectLst/>
              </a:rPr>
              <a:t>-</a:t>
            </a:r>
            <a:r>
              <a:rPr lang="en-US" dirty="0" smtClean="0">
                <a:effectLst/>
                <a:hlinkClick r:id="rId47"/>
              </a:rPr>
              <a:t>MS</a:t>
            </a:r>
            <a:r>
              <a:rPr lang="en-US" dirty="0" smtClean="0">
                <a:effectLst/>
              </a:rPr>
              <a:t>) as its “gold standard,” more recently it has adopted an all-laboratory trimmed mean (</a:t>
            </a:r>
            <a:r>
              <a:rPr lang="en-US" dirty="0" smtClean="0">
                <a:effectLst/>
                <a:hlinkClick r:id="rId52"/>
              </a:rPr>
              <a:t>ALTM</a:t>
            </a:r>
            <a:r>
              <a:rPr lang="en-US" dirty="0" smtClean="0">
                <a:effectLst/>
              </a:rPr>
              <a:t>) as the value it uses to judge performance. Using ALTM, DEQAS has served as an early-warning system for method and operator biases that have alerted the commercial kit manufacturers to modify their products or steps in their procedures or withdraw their kits. DEQAS has published performance characteristics (precision, accuracy, and variability) regularly over the past decade (</a:t>
            </a:r>
            <a:r>
              <a:rPr lang="en-US" dirty="0" smtClean="0">
                <a:effectLst/>
                <a:hlinkClick r:id="rId3"/>
              </a:rPr>
              <a:t>Carter et al., 2004</a:t>
            </a:r>
            <a:r>
              <a:rPr lang="en-US" dirty="0" smtClean="0">
                <a:effectLst/>
              </a:rPr>
              <a:t>; </a:t>
            </a:r>
            <a:r>
              <a:rPr lang="en-US" dirty="0" smtClean="0">
                <a:effectLst/>
                <a:hlinkClick r:id="rId3"/>
              </a:rPr>
              <a:t>Carter, 2009</a:t>
            </a:r>
            <a:r>
              <a:rPr lang="en-US" dirty="0" smtClean="0">
                <a:effectLst/>
              </a:rPr>
              <a:t>; </a:t>
            </a:r>
            <a:r>
              <a:rPr lang="en-US" dirty="0" smtClean="0">
                <a:effectLst/>
                <a:hlinkClick r:id="rId3"/>
              </a:rPr>
              <a:t>Jones et al., 2009</a:t>
            </a:r>
            <a:r>
              <a:rPr lang="en-US" dirty="0" smtClean="0">
                <a:effectLst/>
              </a:rPr>
              <a:t>). These publications have been augmented by other independent method comparisons (</a:t>
            </a:r>
            <a:r>
              <a:rPr lang="en-US" dirty="0" smtClean="0">
                <a:effectLst/>
                <a:hlinkClick r:id="rId3"/>
              </a:rPr>
              <a:t>Glendenning et al., 2006</a:t>
            </a:r>
            <a:r>
              <a:rPr lang="en-US" dirty="0" smtClean="0">
                <a:effectLst/>
              </a:rPr>
              <a:t>; </a:t>
            </a:r>
            <a:r>
              <a:rPr lang="en-US" dirty="0" err="1" smtClean="0">
                <a:effectLst/>
                <a:hlinkClick r:id="rId3"/>
              </a:rPr>
              <a:t>Lensmeyer</a:t>
            </a:r>
            <a:r>
              <a:rPr lang="en-US" dirty="0" smtClean="0">
                <a:effectLst/>
                <a:hlinkClick r:id="rId3"/>
              </a:rPr>
              <a:t> et al., 2006</a:t>
            </a:r>
            <a:r>
              <a:rPr lang="en-US" dirty="0" smtClean="0">
                <a:effectLst/>
              </a:rPr>
              <a:t>; </a:t>
            </a:r>
            <a:r>
              <a:rPr lang="en-US" dirty="0" smtClean="0">
                <a:effectLst/>
                <a:hlinkClick r:id="rId3"/>
              </a:rPr>
              <a:t>Roth et al., 2008</a:t>
            </a:r>
            <a:r>
              <a:rPr lang="en-US" dirty="0" smtClean="0">
                <a:effectLst/>
              </a:rPr>
              <a:t>).</a:t>
            </a:r>
          </a:p>
          <a:p>
            <a:r>
              <a:rPr lang="en-US" dirty="0" smtClean="0">
                <a:effectLst/>
              </a:rPr>
              <a:t>In brief, these performance reports suggest some method biases in terms of accuracy and precision as well as variability as high as 15 to 20 percent. However, some skilled analysts can perform better than this with a coefficient of variation less than 10 percent. The recent introduction of the National Institute of Standards and Technology (</a:t>
            </a:r>
            <a:r>
              <a:rPr lang="en-US" dirty="0" smtClean="0">
                <a:effectLst/>
                <a:hlinkClick r:id="rId53"/>
              </a:rPr>
              <a:t>NIST</a:t>
            </a:r>
            <a:r>
              <a:rPr lang="en-US" dirty="0" smtClean="0">
                <a:effectLst/>
              </a:rPr>
              <a:t>) reference standards</a:t>
            </a:r>
            <a:r>
              <a:rPr lang="en-US" baseline="30000" dirty="0" smtClean="0">
                <a:effectLst/>
                <a:hlinkClick r:id="rId3"/>
              </a:rPr>
              <a:t>9</a:t>
            </a:r>
            <a:r>
              <a:rPr lang="en-US" dirty="0" smtClean="0">
                <a:effectLst/>
              </a:rPr>
              <a:t> calibrated using a “validated” </a:t>
            </a:r>
            <a:r>
              <a:rPr lang="en-US" dirty="0" smtClean="0">
                <a:effectLst/>
                <a:hlinkClick r:id="rId46"/>
              </a:rPr>
              <a:t>LC</a:t>
            </a:r>
            <a:r>
              <a:rPr lang="en-US" dirty="0" smtClean="0">
                <a:effectLst/>
              </a:rPr>
              <a:t>-</a:t>
            </a:r>
            <a:r>
              <a:rPr lang="en-US" dirty="0" smtClean="0">
                <a:effectLst/>
                <a:hlinkClick r:id="rId49"/>
              </a:rPr>
              <a:t>MS/MS</a:t>
            </a:r>
            <a:r>
              <a:rPr lang="en-US" dirty="0" smtClean="0">
                <a:effectLst/>
              </a:rPr>
              <a:t> method (</a:t>
            </a:r>
            <a:r>
              <a:rPr lang="en-US" dirty="0" err="1" smtClean="0">
                <a:effectLst/>
                <a:hlinkClick r:id="rId3"/>
              </a:rPr>
              <a:t>Phinney</a:t>
            </a:r>
            <a:r>
              <a:rPr lang="en-US" dirty="0" smtClean="0">
                <a:effectLst/>
                <a:hlinkClick r:id="rId3"/>
              </a:rPr>
              <a:t>, 2009</a:t>
            </a:r>
            <a:r>
              <a:rPr lang="en-US" dirty="0" smtClean="0">
                <a:effectLst/>
              </a:rPr>
              <a:t>) offers some hope that the variability of all methods can or will be improved in the future. Indeed, recent data suggest that an improvement is already occurring (</a:t>
            </a:r>
            <a:r>
              <a:rPr lang="en-US" dirty="0" smtClean="0">
                <a:effectLst/>
                <a:hlinkClick r:id="rId3"/>
              </a:rPr>
              <a:t>Carter and Jones, 2009</a:t>
            </a:r>
            <a:r>
              <a:rPr lang="en-US" dirty="0" smtClean="0">
                <a:effectLst/>
              </a:rPr>
              <a:t>). At this time, however, serum 25OHD data in the literature must be viewed with care based upon the knowledge that they have been acquired using a variety of methods, each with its own shortcomings and subject to high variability.</a:t>
            </a:r>
          </a:p>
          <a:p>
            <a:r>
              <a:rPr lang="en-US" b="1" dirty="0" smtClean="0"/>
              <a:t>Assay Shift and Drift: U.S. National Health and Nutrition Examination Survey</a:t>
            </a:r>
          </a:p>
          <a:p>
            <a:r>
              <a:rPr lang="en-US" dirty="0" smtClean="0">
                <a:effectLst/>
              </a:rPr>
              <a:t>Recently, the National Center for Health Statistics (</a:t>
            </a:r>
            <a:r>
              <a:rPr lang="en-US" dirty="0" smtClean="0">
                <a:effectLst/>
                <a:hlinkClick r:id="rId54"/>
              </a:rPr>
              <a:t>NCHS</a:t>
            </a:r>
            <a:r>
              <a:rPr lang="en-US" dirty="0" smtClean="0">
                <a:effectLst/>
              </a:rPr>
              <a:t>) posted an analytical note on its </a:t>
            </a:r>
            <a:r>
              <a:rPr lang="en-US" dirty="0" smtClean="0">
                <a:effectLst/>
                <a:hlinkClick r:id="rId44"/>
              </a:rPr>
              <a:t>NHANES</a:t>
            </a:r>
            <a:r>
              <a:rPr lang="en-US" dirty="0" smtClean="0">
                <a:effectLst/>
              </a:rPr>
              <a:t> web page informing users about two issues that should be addressed when analyzing and using serum 25OHD data from NHANES.</a:t>
            </a:r>
            <a:r>
              <a:rPr lang="en-US" baseline="30000" dirty="0" smtClean="0">
                <a:effectLst/>
                <a:hlinkClick r:id="rId3"/>
              </a:rPr>
              <a:t>10</a:t>
            </a:r>
            <a:r>
              <a:rPr lang="en-US" dirty="0" smtClean="0">
                <a:effectLst/>
              </a:rPr>
              <a:t> The first involved making direct comparisons between serum 25OHD levels from NHANES III (1988 to 1994) and those from the 2000 to 2006 NHANES because of a reformulation of the </a:t>
            </a:r>
            <a:r>
              <a:rPr lang="en-US" dirty="0" err="1" smtClean="0">
                <a:effectLst/>
              </a:rPr>
              <a:t>DiaSorin</a:t>
            </a:r>
            <a:r>
              <a:rPr lang="en-US" dirty="0" smtClean="0">
                <a:effectLst/>
              </a:rPr>
              <a:t> radioimmunoassay (</a:t>
            </a:r>
            <a:r>
              <a:rPr lang="en-US" dirty="0" smtClean="0">
                <a:effectLst/>
                <a:hlinkClick r:id="rId55"/>
              </a:rPr>
              <a:t>RIA</a:t>
            </a:r>
            <a:r>
              <a:rPr lang="en-US" dirty="0" smtClean="0">
                <a:effectLst/>
              </a:rPr>
              <a:t>) kit</a:t>
            </a:r>
            <a:r>
              <a:rPr lang="en-US" baseline="30000" dirty="0" smtClean="0">
                <a:effectLst/>
                <a:hlinkClick r:id="rId3"/>
              </a:rPr>
              <a:t>11</a:t>
            </a:r>
            <a:r>
              <a:rPr lang="en-US" dirty="0" smtClean="0">
                <a:effectLst/>
              </a:rPr>
              <a:t> that resulted in shifts in assay results between the two time periods. Second, the note also cautioned that the data from the 2000 to 2006 NHANES were likely affected by drifts in the assay performance (method bias and imprecision) over time. A standard reference material (</a:t>
            </a:r>
            <a:r>
              <a:rPr lang="en-US" dirty="0" smtClean="0">
                <a:effectLst/>
                <a:hlinkClick r:id="rId56"/>
              </a:rPr>
              <a:t>SRM</a:t>
            </a:r>
            <a:r>
              <a:rPr lang="en-US" dirty="0" smtClean="0">
                <a:effectLst/>
              </a:rPr>
              <a:t> 972, </a:t>
            </a:r>
            <a:r>
              <a:rPr lang="en-US" dirty="0" smtClean="0">
                <a:effectLst/>
                <a:hlinkClick r:id="rId5"/>
              </a:rPr>
              <a:t>Vitamin D</a:t>
            </a:r>
            <a:r>
              <a:rPr lang="en-US" dirty="0" smtClean="0">
                <a:effectLst/>
              </a:rPr>
              <a:t> in Human Serum) and calibration solution (SRM 2972, 25-Hydroxyvitamin D</a:t>
            </a:r>
            <a:r>
              <a:rPr lang="en-US" baseline="-25000" dirty="0" smtClean="0">
                <a:effectLst/>
              </a:rPr>
              <a:t>2</a:t>
            </a:r>
            <a:r>
              <a:rPr lang="en-US" dirty="0" smtClean="0">
                <a:effectLst/>
              </a:rPr>
              <a:t> and D</a:t>
            </a:r>
            <a:r>
              <a:rPr lang="en-US" baseline="-25000" dirty="0" smtClean="0">
                <a:effectLst/>
              </a:rPr>
              <a:t>3</a:t>
            </a:r>
            <a:r>
              <a:rPr lang="en-US" dirty="0" smtClean="0">
                <a:effectLst/>
              </a:rPr>
              <a:t> Calibration Solutions) are currently available from the </a:t>
            </a:r>
            <a:r>
              <a:rPr lang="en-US" dirty="0" smtClean="0">
                <a:effectLst/>
                <a:hlinkClick r:id="rId53"/>
              </a:rPr>
              <a:t>NIST</a:t>
            </a:r>
            <a:r>
              <a:rPr lang="en-US" dirty="0" smtClean="0">
                <a:effectLst/>
              </a:rPr>
              <a:t>. The NCHS plans to incorporate use of this SRM into future measures of 25OHD in NHANES. The web page also indicates that guidance concerning a correction factor and data interpretation regarding this shift and drift will be forthcoming from the agency. In the case of the Canadian survey of 25OHD levels in the Canadian population, the analytical methods used to determine 25OHD concentrations were the </a:t>
            </a:r>
            <a:r>
              <a:rPr lang="en-US" dirty="0" err="1" smtClean="0">
                <a:effectLst/>
              </a:rPr>
              <a:t>Diasorin</a:t>
            </a:r>
            <a:r>
              <a:rPr lang="en-US" dirty="0" smtClean="0">
                <a:effectLst/>
              </a:rPr>
              <a:t> total 25OHD (Liaison) kit</a:t>
            </a:r>
            <a:r>
              <a:rPr lang="en-US" baseline="30000" dirty="0" smtClean="0">
                <a:effectLst/>
                <a:hlinkClick r:id="rId3"/>
              </a:rPr>
              <a:t>12</a:t>
            </a:r>
            <a:r>
              <a:rPr lang="en-US" dirty="0" smtClean="0">
                <a:effectLst/>
              </a:rPr>
              <a:t> (personal communication, S. Brooks, Health Canada, December 18, 2009).</a:t>
            </a:r>
          </a:p>
          <a:p>
            <a:r>
              <a:rPr lang="en-US" dirty="0" smtClean="0">
                <a:hlinkClick r:id="rId3" tooltip="Go to other sections in this page"/>
              </a:rPr>
              <a:t>Go to:</a:t>
            </a:r>
            <a:endParaRPr lang="en-US" dirty="0" smtClean="0"/>
          </a:p>
          <a:p>
            <a:r>
              <a:rPr lang="en-US" b="1" dirty="0" smtClean="0"/>
              <a:t>MEASURES ASSOCIATED WITH VITAMIN D: PARATHYROID HORMONE</a:t>
            </a:r>
          </a:p>
          <a:p>
            <a:r>
              <a:rPr lang="en-US" dirty="0" smtClean="0">
                <a:effectLst/>
                <a:hlinkClick r:id="rId9"/>
              </a:rPr>
              <a:t>PTH</a:t>
            </a:r>
            <a:r>
              <a:rPr lang="en-US" dirty="0" smtClean="0">
                <a:effectLst/>
              </a:rPr>
              <a:t>, which, as described above, plays a role in vitamin D metabolism, is also a known marker for bone resorption, based upon the bone manifestations of secondary hyperparathyroidism—increased bone turnover, increased rates of bone loss, osteoporosis, and increased risk of fractures. Serum PTH level has thus been explored and suggested as a measure indicative of adequate vitamin D </a:t>
            </a:r>
            <a:r>
              <a:rPr lang="en-US" dirty="0" err="1" smtClean="0">
                <a:effectLst/>
              </a:rPr>
              <a:t>nutriture</a:t>
            </a:r>
            <a:r>
              <a:rPr lang="en-US" dirty="0" smtClean="0">
                <a:effectLst/>
              </a:rPr>
              <a:t>, notably on the basis of the level of serum 25OHD at which serum PTH level rises or, alternatively, the level of serum 25OHD at which serum PTH level no longer declines. This measure is discussed more fully in </a:t>
            </a:r>
            <a:r>
              <a:rPr lang="en-US" dirty="0" smtClean="0">
                <a:effectLst/>
                <a:hlinkClick r:id="rId32"/>
              </a:rPr>
              <a:t>Chapter 4</a:t>
            </a:r>
            <a:r>
              <a:rPr lang="en-US" dirty="0" smtClean="0">
                <a:effectLst/>
              </a:rPr>
              <a:t>.</a:t>
            </a:r>
          </a:p>
          <a:p>
            <a:r>
              <a:rPr lang="en-US" dirty="0" smtClean="0">
                <a:hlinkClick r:id="rId3" tooltip="Go to other sections in this page"/>
              </a:rPr>
              <a:t>Go to:</a:t>
            </a:r>
            <a:endParaRPr lang="en-US" dirty="0" smtClean="0"/>
          </a:p>
          <a:p>
            <a:r>
              <a:rPr lang="en-US" b="1" dirty="0" smtClean="0"/>
              <a:t>REFERENCES</a:t>
            </a:r>
          </a:p>
          <a:p>
            <a:r>
              <a:rPr lang="en-US" dirty="0" err="1" smtClean="0"/>
              <a:t>Aasheim</a:t>
            </a:r>
            <a:r>
              <a:rPr lang="en-US" dirty="0" smtClean="0"/>
              <a:t> ET, Bjorkman S, </a:t>
            </a:r>
            <a:r>
              <a:rPr lang="en-US" dirty="0" err="1" smtClean="0"/>
              <a:t>Sovik</a:t>
            </a:r>
            <a:r>
              <a:rPr lang="en-US" dirty="0" smtClean="0"/>
              <a:t> TT, </a:t>
            </a:r>
            <a:r>
              <a:rPr lang="en-US" dirty="0" err="1" smtClean="0"/>
              <a:t>Engstrom</a:t>
            </a:r>
            <a:r>
              <a:rPr lang="en-US" dirty="0" smtClean="0"/>
              <a:t> M, </a:t>
            </a:r>
            <a:r>
              <a:rPr lang="en-US" dirty="0" err="1" smtClean="0"/>
              <a:t>Hanvold</a:t>
            </a:r>
            <a:r>
              <a:rPr lang="en-US" dirty="0" smtClean="0"/>
              <a:t> SE, Mala T, </a:t>
            </a:r>
            <a:r>
              <a:rPr lang="en-US" dirty="0" err="1" smtClean="0"/>
              <a:t>Olbers</a:t>
            </a:r>
            <a:r>
              <a:rPr lang="en-US" dirty="0" smtClean="0"/>
              <a:t> T, </a:t>
            </a:r>
            <a:r>
              <a:rPr lang="en-US" dirty="0" err="1" smtClean="0"/>
              <a:t>Bohmer</a:t>
            </a:r>
            <a:r>
              <a:rPr lang="en-US" dirty="0" smtClean="0"/>
              <a:t> T. Vitamin status after bariatric surgery: a randomized study of gastric bypass and duodenal switch. American Journal of Clinical Nutrition. 2009;90(1):15–22. [</a:t>
            </a:r>
            <a:r>
              <a:rPr lang="en-US" dirty="0" smtClean="0">
                <a:hlinkClick r:id="rId57"/>
              </a:rPr>
              <a:t>PubMed: 19439456</a:t>
            </a:r>
            <a:r>
              <a:rPr lang="en-US" dirty="0" smtClean="0"/>
              <a:t>]</a:t>
            </a:r>
          </a:p>
          <a:p>
            <a:r>
              <a:rPr lang="en-US" dirty="0" smtClean="0"/>
              <a:t>Abrams SA, Griffin IJ, Hawthorne KM, Gunn SK, </a:t>
            </a:r>
            <a:r>
              <a:rPr lang="en-US" dirty="0" err="1" smtClean="0"/>
              <a:t>Gundberg</a:t>
            </a:r>
            <a:r>
              <a:rPr lang="en-US" dirty="0" smtClean="0"/>
              <a:t> CM, Carpenter TO. Relationships among vitamin D levels, parathyroid hormone, and calcium absorption in young adolescents. Journal of Clinical Endocrinology and Metabolism. 2005;90(10):5576–81. [</a:t>
            </a:r>
            <a:r>
              <a:rPr lang="en-US" dirty="0" smtClean="0">
                <a:hlinkClick r:id="rId58"/>
              </a:rPr>
              <a:t>PMC free article: PMC1283091</a:t>
            </a:r>
            <a:r>
              <a:rPr lang="en-US" dirty="0" smtClean="0"/>
              <a:t>] [</a:t>
            </a:r>
            <a:r>
              <a:rPr lang="en-US" dirty="0" smtClean="0">
                <a:hlinkClick r:id="rId59"/>
              </a:rPr>
              <a:t>PubMed: 16076940</a:t>
            </a:r>
            <a:r>
              <a:rPr lang="en-US" dirty="0" smtClean="0"/>
              <a:t>]</a:t>
            </a:r>
          </a:p>
          <a:p>
            <a:r>
              <a:rPr lang="en-US" dirty="0" smtClean="0"/>
              <a:t>Adams JS, </a:t>
            </a:r>
            <a:r>
              <a:rPr lang="en-US" dirty="0" err="1" smtClean="0"/>
              <a:t>Modlin</a:t>
            </a:r>
            <a:r>
              <a:rPr lang="en-US" dirty="0" smtClean="0"/>
              <a:t> RL, </a:t>
            </a:r>
            <a:r>
              <a:rPr lang="en-US" dirty="0" err="1" smtClean="0"/>
              <a:t>Diz</a:t>
            </a:r>
            <a:r>
              <a:rPr lang="en-US" dirty="0" smtClean="0"/>
              <a:t> MM, Barnes PF. Potentiation of the macrophage 25-hydroxyvitamin D-1-hydroxylation reaction by human tuberculous pleural effusion fluid. Journal of Clinical Endocrinology and Metabolism. 1989;69(2):457–60. [</a:t>
            </a:r>
            <a:r>
              <a:rPr lang="en-US" dirty="0" smtClean="0">
                <a:hlinkClick r:id="rId60"/>
              </a:rPr>
              <a:t>PubMed: 2502557</a:t>
            </a:r>
            <a:r>
              <a:rPr lang="en-US" dirty="0" smtClean="0"/>
              <a:t>]</a:t>
            </a:r>
          </a:p>
          <a:p>
            <a:r>
              <a:rPr lang="en-US" dirty="0" smtClean="0"/>
              <a:t>Adams JS, </a:t>
            </a:r>
            <a:r>
              <a:rPr lang="en-US" dirty="0" err="1" smtClean="0"/>
              <a:t>Hewison</a:t>
            </a:r>
            <a:r>
              <a:rPr lang="en-US" dirty="0" smtClean="0"/>
              <a:t> M. Unexpected actions of vitamin D: new perspectives on the regulation of innate and adaptive immunity. National Clinical Practice Endocrinology Metabolism. 2008;4(2):80–90. [</a:t>
            </a:r>
            <a:r>
              <a:rPr lang="en-US" dirty="0" smtClean="0">
                <a:hlinkClick r:id="rId61"/>
              </a:rPr>
              <a:t>PMC free article: PMC2678245</a:t>
            </a:r>
            <a:r>
              <a:rPr lang="en-US" dirty="0" smtClean="0"/>
              <a:t>] [</a:t>
            </a:r>
            <a:r>
              <a:rPr lang="en-US" dirty="0" smtClean="0">
                <a:hlinkClick r:id="rId62"/>
              </a:rPr>
              <a:t>PubMed: 18212810</a:t>
            </a:r>
            <a:r>
              <a:rPr lang="en-US" dirty="0" smtClean="0"/>
              <a:t>]</a:t>
            </a:r>
          </a:p>
          <a:p>
            <a:r>
              <a:rPr lang="en-US" dirty="0" err="1" smtClean="0"/>
              <a:t>Aksnes</a:t>
            </a:r>
            <a:r>
              <a:rPr lang="en-US" dirty="0" smtClean="0"/>
              <a:t> L, </a:t>
            </a:r>
            <a:r>
              <a:rPr lang="en-US" dirty="0" err="1" smtClean="0"/>
              <a:t>Aarskog</a:t>
            </a:r>
            <a:r>
              <a:rPr lang="en-US" dirty="0" smtClean="0"/>
              <a:t> D. Plasma concentrations of vitamin D metabolites in puberty: effect of sexual maturation and implications for growth. Journal of Clinical Endocrinology and Metabolism. 1982;55(1):94–101. [</a:t>
            </a:r>
            <a:r>
              <a:rPr lang="en-US" dirty="0" smtClean="0">
                <a:hlinkClick r:id="rId63"/>
              </a:rPr>
              <a:t>PubMed: 6978890</a:t>
            </a:r>
            <a:r>
              <a:rPr lang="en-US" dirty="0" smtClean="0"/>
              <a:t>]</a:t>
            </a:r>
          </a:p>
          <a:p>
            <a:r>
              <a:rPr lang="en-US" dirty="0" err="1" smtClean="0"/>
              <a:t>Aloia</a:t>
            </a:r>
            <a:r>
              <a:rPr lang="en-US" dirty="0" smtClean="0"/>
              <a:t> JF. African Americans, 25-hydroxyvitamin D, and osteoporosis: a paradox. American Journal of Clinical Nutrition. 2008;88(2):545S–50S. [</a:t>
            </a:r>
            <a:r>
              <a:rPr lang="en-US" dirty="0" smtClean="0">
                <a:hlinkClick r:id="rId64"/>
              </a:rPr>
              <a:t>PMC free article: PMC2777641</a:t>
            </a:r>
            <a:r>
              <a:rPr lang="en-US" dirty="0" smtClean="0"/>
              <a:t>] [</a:t>
            </a:r>
            <a:r>
              <a:rPr lang="en-US" dirty="0" smtClean="0">
                <a:hlinkClick r:id="rId65"/>
              </a:rPr>
              <a:t>PubMed: 18689399</a:t>
            </a:r>
            <a:r>
              <a:rPr lang="en-US" dirty="0" smtClean="0"/>
              <a:t>]</a:t>
            </a:r>
          </a:p>
          <a:p>
            <a:r>
              <a:rPr lang="en-US" dirty="0" err="1" smtClean="0"/>
              <a:t>Aloia</a:t>
            </a:r>
            <a:r>
              <a:rPr lang="en-US" dirty="0" smtClean="0"/>
              <a:t> JF, Patel M, </a:t>
            </a:r>
            <a:r>
              <a:rPr lang="en-US" dirty="0" err="1" smtClean="0"/>
              <a:t>Dimaano</a:t>
            </a:r>
            <a:r>
              <a:rPr lang="en-US" dirty="0" smtClean="0"/>
              <a:t> R, Li-Ng M, </a:t>
            </a:r>
            <a:r>
              <a:rPr lang="en-US" dirty="0" err="1" smtClean="0"/>
              <a:t>Talwar</a:t>
            </a:r>
            <a:r>
              <a:rPr lang="en-US" dirty="0" smtClean="0"/>
              <a:t> SA, Mikhail M, Pollack S, </a:t>
            </a:r>
            <a:r>
              <a:rPr lang="en-US" dirty="0" err="1" smtClean="0"/>
              <a:t>Yeh</a:t>
            </a:r>
            <a:r>
              <a:rPr lang="en-US" dirty="0" smtClean="0"/>
              <a:t> JK. Vitamin D intake to attain a desired serum 25-hydroxyvitamin D concentration. American Journal of Clinical Nutrition. 2008;87(6):1952–8. [</a:t>
            </a:r>
            <a:r>
              <a:rPr lang="en-US" dirty="0" smtClean="0">
                <a:hlinkClick r:id="rId66"/>
              </a:rPr>
              <a:t>PubMed: 18541590</a:t>
            </a:r>
            <a:r>
              <a:rPr lang="en-US" dirty="0" smtClean="0"/>
              <a:t>]</a:t>
            </a:r>
          </a:p>
          <a:p>
            <a:r>
              <a:rPr lang="en-US" dirty="0" err="1" smtClean="0"/>
              <a:t>Armas</a:t>
            </a:r>
            <a:r>
              <a:rPr lang="en-US" dirty="0" smtClean="0"/>
              <a:t> LA, Hollis BW, Heaney RP. Vitamin D</a:t>
            </a:r>
            <a:r>
              <a:rPr lang="en-US" baseline="-25000" dirty="0" smtClean="0"/>
              <a:t>2</a:t>
            </a:r>
            <a:r>
              <a:rPr lang="en-US" dirty="0" smtClean="0"/>
              <a:t> is much less effective than vitamin D3 in humans. Journal of Clinical Endocrinology and Metabolism. 2004;89(11):5387–91. [</a:t>
            </a:r>
            <a:r>
              <a:rPr lang="en-US" dirty="0" smtClean="0">
                <a:hlinkClick r:id="rId67"/>
              </a:rPr>
              <a:t>PubMed: 15531486</a:t>
            </a:r>
            <a:r>
              <a:rPr lang="en-US" dirty="0" smtClean="0"/>
              <a:t>]</a:t>
            </a:r>
          </a:p>
          <a:p>
            <a:r>
              <a:rPr lang="en-US" dirty="0" err="1" smtClean="0"/>
              <a:t>Armas</a:t>
            </a:r>
            <a:r>
              <a:rPr lang="en-US" dirty="0" smtClean="0"/>
              <a:t> LA, Dowell S, Akhter M, </a:t>
            </a:r>
            <a:r>
              <a:rPr lang="en-US" dirty="0" err="1" smtClean="0"/>
              <a:t>Duthuluru</a:t>
            </a:r>
            <a:r>
              <a:rPr lang="en-US" dirty="0" smtClean="0"/>
              <a:t> S, </a:t>
            </a:r>
            <a:r>
              <a:rPr lang="en-US" dirty="0" err="1" smtClean="0"/>
              <a:t>Huerter</a:t>
            </a:r>
            <a:r>
              <a:rPr lang="en-US" dirty="0" smtClean="0"/>
              <a:t> C, Hollis BW, Lund R, Heaney RP. Ultraviolet-B radiation increases serum 25-hydroxyvitamin D levels: the effect of UVB dose and skin color. Journal of the American Academy of Dermatology. 2007;57(4):588–93. [</a:t>
            </a:r>
            <a:r>
              <a:rPr lang="en-US" dirty="0" smtClean="0">
                <a:hlinkClick r:id="rId68"/>
              </a:rPr>
              <a:t>PubMed: 17637484</a:t>
            </a:r>
            <a:r>
              <a:rPr lang="en-US" dirty="0" smtClean="0"/>
              <a:t>]</a:t>
            </a:r>
          </a:p>
          <a:p>
            <a:r>
              <a:rPr lang="en-US" dirty="0" err="1" smtClean="0"/>
              <a:t>Bachrach</a:t>
            </a:r>
            <a:r>
              <a:rPr lang="en-US" dirty="0" smtClean="0"/>
              <a:t> S, Fisher J, Parks JS. An outbreak of vitamin D deficiency rickets in a susceptible population. Pediatrics. 1979;64(6):871–7. [</a:t>
            </a:r>
            <a:r>
              <a:rPr lang="en-US" dirty="0" smtClean="0">
                <a:hlinkClick r:id="rId69"/>
              </a:rPr>
              <a:t>PubMed: 574626</a:t>
            </a:r>
            <a:r>
              <a:rPr lang="en-US" dirty="0" smtClean="0"/>
              <a:t>]</a:t>
            </a:r>
          </a:p>
          <a:p>
            <a:r>
              <a:rPr lang="en-US" dirty="0" err="1" smtClean="0"/>
              <a:t>Bao</a:t>
            </a:r>
            <a:r>
              <a:rPr lang="en-US" dirty="0" smtClean="0"/>
              <a:t> BY, Yao J, Lee YF. 1alpha, 25-dihydroxyvitamin D</a:t>
            </a:r>
            <a:r>
              <a:rPr lang="en-US" baseline="-25000" dirty="0" smtClean="0"/>
              <a:t>3</a:t>
            </a:r>
            <a:r>
              <a:rPr lang="en-US" dirty="0" smtClean="0"/>
              <a:t> suppresses interleukin-8-mediated prostate cancer cell angiogenesis. Carcinogenesis. 2006;27(9):1883–93. [</a:t>
            </a:r>
            <a:r>
              <a:rPr lang="en-US" dirty="0" smtClean="0">
                <a:hlinkClick r:id="rId70"/>
              </a:rPr>
              <a:t>PubMed: 16624828</a:t>
            </a:r>
            <a:r>
              <a:rPr lang="en-US" dirty="0" smtClean="0"/>
              <a:t>]</a:t>
            </a:r>
          </a:p>
          <a:p>
            <a:r>
              <a:rPr lang="en-US" dirty="0" smtClean="0"/>
              <a:t>Beer TM, </a:t>
            </a:r>
            <a:r>
              <a:rPr lang="en-US" dirty="0" err="1" smtClean="0"/>
              <a:t>Myrthue</a:t>
            </a:r>
            <a:r>
              <a:rPr lang="en-US" dirty="0" smtClean="0"/>
              <a:t> A. Calcitriol in cancer treatment: from the lab to the clinic. </a:t>
            </a:r>
            <a:r>
              <a:rPr lang="en-US" dirty="0" err="1" smtClean="0"/>
              <a:t>Moleecular</a:t>
            </a:r>
            <a:r>
              <a:rPr lang="en-US" dirty="0" smtClean="0"/>
              <a:t> Cancer Therapy. 2004;3(3):373–81. [</a:t>
            </a:r>
            <a:r>
              <a:rPr lang="en-US" dirty="0" smtClean="0">
                <a:hlinkClick r:id="rId71"/>
              </a:rPr>
              <a:t>PubMed: 15026558</a:t>
            </a:r>
            <a:r>
              <a:rPr lang="en-US" dirty="0" smtClean="0"/>
              <a:t>]</a:t>
            </a:r>
          </a:p>
          <a:p>
            <a:r>
              <a:rPr lang="en-US" dirty="0" err="1" smtClean="0"/>
              <a:t>Belsey</a:t>
            </a:r>
            <a:r>
              <a:rPr lang="en-US" dirty="0" smtClean="0"/>
              <a:t> R, Deluca HF, Potts JT Jr. Competitive binding assay for vitamin D and 25-OH vitamin D. Journal of Clinical Endocrinology and Metabolism. 1971;33(3):554–7. [</a:t>
            </a:r>
            <a:r>
              <a:rPr lang="en-US" dirty="0" smtClean="0">
                <a:hlinkClick r:id="rId72"/>
              </a:rPr>
              <a:t>PubMed: 4328344</a:t>
            </a:r>
            <a:r>
              <a:rPr lang="en-US" dirty="0" smtClean="0"/>
              <a:t>]</a:t>
            </a:r>
          </a:p>
          <a:p>
            <a:r>
              <a:rPr lang="en-US" dirty="0" err="1" smtClean="0"/>
              <a:t>Bergwitz</a:t>
            </a:r>
            <a:r>
              <a:rPr lang="en-US" dirty="0" smtClean="0"/>
              <a:t> C, </a:t>
            </a:r>
            <a:r>
              <a:rPr lang="en-US" dirty="0" err="1" smtClean="0"/>
              <a:t>Juppner</a:t>
            </a:r>
            <a:r>
              <a:rPr lang="en-US" dirty="0" smtClean="0"/>
              <a:t> H. Regulation of phosphate homeostasis by PTH, vitamin D, and FGF23. Annual Review of Medicine. 2010;61:91–104. [</a:t>
            </a:r>
            <a:r>
              <a:rPr lang="en-US" dirty="0" smtClean="0">
                <a:hlinkClick r:id="rId73"/>
              </a:rPr>
              <a:t>PMC free article: PMC4777331</a:t>
            </a:r>
            <a:r>
              <a:rPr lang="en-US" dirty="0" smtClean="0"/>
              <a:t>] [</a:t>
            </a:r>
            <a:r>
              <a:rPr lang="en-US" dirty="0" smtClean="0">
                <a:hlinkClick r:id="rId74"/>
              </a:rPr>
              <a:t>PubMed: 20059333</a:t>
            </a:r>
            <a:r>
              <a:rPr lang="en-US" dirty="0" smtClean="0"/>
              <a:t>]</a:t>
            </a:r>
          </a:p>
          <a:p>
            <a:r>
              <a:rPr lang="en-US" dirty="0" smtClean="0"/>
              <a:t>Berry JL, Webb AR, </a:t>
            </a:r>
            <a:r>
              <a:rPr lang="en-US" dirty="0" err="1" smtClean="0"/>
              <a:t>Kift</a:t>
            </a:r>
            <a:r>
              <a:rPr lang="en-US" dirty="0" smtClean="0"/>
              <a:t> R, Durkin M, Vail A, O'Brien SJ, Rhodes LE. Should we, in the U.K. be taking vitamin D supplements during the winter?. Presented at 14th Workshop on Vitamin D; October 4-8, 2009; </a:t>
            </a:r>
            <a:r>
              <a:rPr lang="en-US" dirty="0" err="1" smtClean="0"/>
              <a:t>Brugge</a:t>
            </a:r>
            <a:r>
              <a:rPr lang="en-US" dirty="0" smtClean="0"/>
              <a:t>, Belgium. 2009. </a:t>
            </a:r>
          </a:p>
          <a:p>
            <a:r>
              <a:rPr lang="en-US" dirty="0" err="1" smtClean="0"/>
              <a:t>Bises</a:t>
            </a:r>
            <a:r>
              <a:rPr lang="en-US" dirty="0" smtClean="0"/>
              <a:t> G, </a:t>
            </a:r>
            <a:r>
              <a:rPr lang="en-US" dirty="0" err="1" smtClean="0"/>
              <a:t>Kallay</a:t>
            </a:r>
            <a:r>
              <a:rPr lang="en-US" dirty="0" smtClean="0"/>
              <a:t> E, Weiland T, </a:t>
            </a:r>
            <a:r>
              <a:rPr lang="en-US" dirty="0" err="1" smtClean="0"/>
              <a:t>Wrba</a:t>
            </a:r>
            <a:r>
              <a:rPr lang="en-US" dirty="0" smtClean="0"/>
              <a:t> F, </a:t>
            </a:r>
            <a:r>
              <a:rPr lang="en-US" dirty="0" err="1" smtClean="0"/>
              <a:t>Wenzl</a:t>
            </a:r>
            <a:r>
              <a:rPr lang="en-US" dirty="0" smtClean="0"/>
              <a:t> E, Bonner E, </a:t>
            </a:r>
            <a:r>
              <a:rPr lang="en-US" dirty="0" err="1" smtClean="0"/>
              <a:t>Kriwanek</a:t>
            </a:r>
            <a:r>
              <a:rPr lang="en-US" dirty="0" smtClean="0"/>
              <a:t> S, </a:t>
            </a:r>
            <a:r>
              <a:rPr lang="en-US" dirty="0" err="1" smtClean="0"/>
              <a:t>Obrist</a:t>
            </a:r>
            <a:r>
              <a:rPr lang="en-US" dirty="0" smtClean="0"/>
              <a:t> P, Cross HS. 25-hydroxyvitamin D</a:t>
            </a:r>
            <a:r>
              <a:rPr lang="en-US" baseline="-25000" dirty="0" smtClean="0"/>
              <a:t>3</a:t>
            </a:r>
            <a:r>
              <a:rPr lang="en-US" dirty="0" smtClean="0"/>
              <a:t>-1alpha-hydroxylase expression in normal and malignant human colon. Journal of </a:t>
            </a:r>
            <a:r>
              <a:rPr lang="en-US" dirty="0" err="1" smtClean="0"/>
              <a:t>Histochemistry</a:t>
            </a:r>
            <a:r>
              <a:rPr lang="en-US" dirty="0" smtClean="0"/>
              <a:t> and </a:t>
            </a:r>
            <a:r>
              <a:rPr lang="en-US" dirty="0" err="1" smtClean="0"/>
              <a:t>Cytochemistry</a:t>
            </a:r>
            <a:r>
              <a:rPr lang="en-US" dirty="0" smtClean="0"/>
              <a:t>. 2004;52(7):985–9. [</a:t>
            </a:r>
            <a:r>
              <a:rPr lang="en-US" dirty="0" smtClean="0">
                <a:hlinkClick r:id="rId75"/>
              </a:rPr>
              <a:t>PubMed: 15208365</a:t>
            </a:r>
            <a:r>
              <a:rPr lang="en-US" dirty="0" smtClean="0"/>
              <a:t>]</a:t>
            </a:r>
          </a:p>
          <a:p>
            <a:r>
              <a:rPr lang="en-US" dirty="0" err="1" smtClean="0"/>
              <a:t>Blomstrand</a:t>
            </a:r>
            <a:r>
              <a:rPr lang="en-US" dirty="0" smtClean="0"/>
              <a:t> R, </a:t>
            </a:r>
            <a:r>
              <a:rPr lang="en-US" dirty="0" err="1" smtClean="0"/>
              <a:t>Forsgren</a:t>
            </a:r>
            <a:r>
              <a:rPr lang="en-US" dirty="0" smtClean="0"/>
              <a:t> L. Intestinal absorption and esterification of vitamin D</a:t>
            </a:r>
            <a:r>
              <a:rPr lang="en-US" baseline="-25000" dirty="0" smtClean="0"/>
              <a:t>3</a:t>
            </a:r>
            <a:r>
              <a:rPr lang="en-US" dirty="0" smtClean="0"/>
              <a:t>-1,2-3H in man. </a:t>
            </a:r>
            <a:r>
              <a:rPr lang="en-US" dirty="0" err="1" smtClean="0"/>
              <a:t>Acta</a:t>
            </a:r>
            <a:r>
              <a:rPr lang="en-US" dirty="0" smtClean="0"/>
              <a:t> </a:t>
            </a:r>
            <a:r>
              <a:rPr lang="en-US" dirty="0" err="1" smtClean="0"/>
              <a:t>Chemica</a:t>
            </a:r>
            <a:r>
              <a:rPr lang="en-US" dirty="0" smtClean="0"/>
              <a:t> </a:t>
            </a:r>
            <a:r>
              <a:rPr lang="en-US" dirty="0" err="1" smtClean="0"/>
              <a:t>Scandinavica</a:t>
            </a:r>
            <a:r>
              <a:rPr lang="en-US" dirty="0" smtClean="0"/>
              <a:t>. 1967;21(6):1662–3. [</a:t>
            </a:r>
            <a:r>
              <a:rPr lang="en-US" dirty="0" smtClean="0">
                <a:hlinkClick r:id="rId76"/>
              </a:rPr>
              <a:t>PubMed: 4293764</a:t>
            </a:r>
            <a:r>
              <a:rPr lang="en-US" dirty="0" smtClean="0"/>
              <a:t>]</a:t>
            </a:r>
          </a:p>
          <a:p>
            <a:r>
              <a:rPr lang="en-US" dirty="0" smtClean="0"/>
              <a:t>Blum M, </a:t>
            </a:r>
            <a:r>
              <a:rPr lang="en-US" dirty="0" err="1" smtClean="0"/>
              <a:t>Dallal</a:t>
            </a:r>
            <a:r>
              <a:rPr lang="en-US" dirty="0" smtClean="0"/>
              <a:t> GE, Dawson-Hughes B. Body size and serum 25 </a:t>
            </a:r>
            <a:r>
              <a:rPr lang="en-US" dirty="0" err="1" smtClean="0"/>
              <a:t>hydroxy</a:t>
            </a:r>
            <a:r>
              <a:rPr lang="en-US" dirty="0" smtClean="0"/>
              <a:t> vitamin D response to oral supplements in healthy older adults. Journal of the American College of Nutrition. 2008;27(2):274–9. [</a:t>
            </a:r>
            <a:r>
              <a:rPr lang="en-US" dirty="0" smtClean="0">
                <a:hlinkClick r:id="rId77"/>
              </a:rPr>
              <a:t>PMC free article: PMC2729752</a:t>
            </a:r>
            <a:r>
              <a:rPr lang="en-US" dirty="0" smtClean="0"/>
              <a:t>] [</a:t>
            </a:r>
            <a:r>
              <a:rPr lang="en-US" dirty="0" smtClean="0">
                <a:hlinkClick r:id="rId78"/>
              </a:rPr>
              <a:t>PubMed: 18689559</a:t>
            </a:r>
            <a:r>
              <a:rPr lang="en-US" dirty="0" smtClean="0"/>
              <a:t>]</a:t>
            </a:r>
          </a:p>
          <a:p>
            <a:r>
              <a:rPr lang="en-US" dirty="0" smtClean="0"/>
              <a:t>Blunt JW, DeLuca HF, </a:t>
            </a:r>
            <a:r>
              <a:rPr lang="en-US" dirty="0" err="1" smtClean="0"/>
              <a:t>Schnoes</a:t>
            </a:r>
            <a:r>
              <a:rPr lang="en-US" dirty="0" smtClean="0"/>
              <a:t> HK. 25-hydroxycholecalciferol. A biologically active metabolite of vitamin D3. Biochemistry. 1968;7(10):3317–22. [</a:t>
            </a:r>
            <a:r>
              <a:rPr lang="en-US" dirty="0" smtClean="0">
                <a:hlinkClick r:id="rId79"/>
              </a:rPr>
              <a:t>PubMed: 4300699</a:t>
            </a:r>
            <a:r>
              <a:rPr lang="en-US" dirty="0" smtClean="0"/>
              <a:t>]</a:t>
            </a:r>
          </a:p>
          <a:p>
            <a:r>
              <a:rPr lang="en-US" dirty="0" err="1" smtClean="0"/>
              <a:t>Bogh</a:t>
            </a:r>
            <a:r>
              <a:rPr lang="en-US" dirty="0" smtClean="0"/>
              <a:t> MK, </a:t>
            </a:r>
            <a:r>
              <a:rPr lang="en-US" dirty="0" err="1" smtClean="0"/>
              <a:t>Schmedes</a:t>
            </a:r>
            <a:r>
              <a:rPr lang="en-US" dirty="0" smtClean="0"/>
              <a:t> AV, </a:t>
            </a:r>
            <a:r>
              <a:rPr lang="en-US" dirty="0" err="1" smtClean="0"/>
              <a:t>Philipsen</a:t>
            </a:r>
            <a:r>
              <a:rPr lang="en-US" dirty="0" smtClean="0"/>
              <a:t> PA, </a:t>
            </a:r>
            <a:r>
              <a:rPr lang="en-US" dirty="0" err="1" smtClean="0"/>
              <a:t>Thieden</a:t>
            </a:r>
            <a:r>
              <a:rPr lang="en-US" dirty="0" smtClean="0"/>
              <a:t> E, </a:t>
            </a:r>
            <a:r>
              <a:rPr lang="en-US" dirty="0" err="1" smtClean="0"/>
              <a:t>Wulf</a:t>
            </a:r>
            <a:r>
              <a:rPr lang="en-US" dirty="0" smtClean="0"/>
              <a:t> HC. Vitamin D production after UVB exposure depends on baseline vitamin D and total cholesterol but not on skin pigmentation. Journal of Investigative Dermatology. 2010;130(2):546–53. [</a:t>
            </a:r>
            <a:r>
              <a:rPr lang="en-US" dirty="0" smtClean="0">
                <a:hlinkClick r:id="rId80"/>
              </a:rPr>
              <a:t>PubMed: 19812604</a:t>
            </a:r>
            <a:r>
              <a:rPr lang="en-US" dirty="0" smtClean="0"/>
              <a:t>]</a:t>
            </a:r>
          </a:p>
          <a:p>
            <a:r>
              <a:rPr lang="en-US" dirty="0" smtClean="0"/>
              <a:t>Brannon PM, </a:t>
            </a:r>
            <a:r>
              <a:rPr lang="en-US" dirty="0" err="1" smtClean="0"/>
              <a:t>Yetley</a:t>
            </a:r>
            <a:r>
              <a:rPr lang="en-US" dirty="0" smtClean="0"/>
              <a:t> EA, Bailey RL, </a:t>
            </a:r>
            <a:r>
              <a:rPr lang="en-US" dirty="0" err="1" smtClean="0"/>
              <a:t>Picciano</a:t>
            </a:r>
            <a:r>
              <a:rPr lang="en-US" dirty="0" smtClean="0"/>
              <a:t> MF. Vitamin D and health in the 21st century: an update. Proceedings of a conference held September 2007 in Bethesda, Maryland, USA. American Journal of Clinical Nutrition. 2008;88(2):483S–592S. [</a:t>
            </a:r>
            <a:r>
              <a:rPr lang="en-US" dirty="0" smtClean="0">
                <a:hlinkClick r:id="rId81"/>
              </a:rPr>
              <a:t>PubMed: 18689388</a:t>
            </a:r>
            <a:r>
              <a:rPr lang="en-US" dirty="0" smtClean="0"/>
              <a:t>]</a:t>
            </a:r>
          </a:p>
          <a:p>
            <a:r>
              <a:rPr lang="en-US" dirty="0" err="1" smtClean="0"/>
              <a:t>Brommage</a:t>
            </a:r>
            <a:r>
              <a:rPr lang="en-US" dirty="0" smtClean="0"/>
              <a:t> R, DeLuca HF. Evidence that 1,25-dihydroxyvitamin D</a:t>
            </a:r>
            <a:r>
              <a:rPr lang="en-US" baseline="-25000" dirty="0" smtClean="0"/>
              <a:t>3</a:t>
            </a:r>
            <a:r>
              <a:rPr lang="en-US" dirty="0" smtClean="0"/>
              <a:t> is the physiologically active metabolite of vitamin D</a:t>
            </a:r>
            <a:r>
              <a:rPr lang="en-US" baseline="-25000" dirty="0" smtClean="0"/>
              <a:t>3</a:t>
            </a:r>
            <a:r>
              <a:rPr lang="en-US" dirty="0" smtClean="0"/>
              <a:t>. Endocrine Reviews. 1985;6(4):491–511. [</a:t>
            </a:r>
            <a:r>
              <a:rPr lang="en-US" dirty="0" smtClean="0">
                <a:hlinkClick r:id="rId82"/>
              </a:rPr>
              <a:t>PubMed: 3000754</a:t>
            </a:r>
            <a:r>
              <a:rPr lang="en-US" dirty="0" smtClean="0"/>
              <a:t>]</a:t>
            </a:r>
          </a:p>
          <a:p>
            <a:r>
              <a:rPr lang="en-US" dirty="0" smtClean="0"/>
              <a:t>Bruno C, </a:t>
            </a:r>
            <a:r>
              <a:rPr lang="en-US" dirty="0" err="1" smtClean="0"/>
              <a:t>Fulford</a:t>
            </a:r>
            <a:r>
              <a:rPr lang="en-US" dirty="0" smtClean="0"/>
              <a:t> AD, Potts JR, McClintock R, Jones R, </a:t>
            </a:r>
            <a:r>
              <a:rPr lang="en-US" dirty="0" err="1" smtClean="0"/>
              <a:t>Cacucci</a:t>
            </a:r>
            <a:r>
              <a:rPr lang="en-US" dirty="0" smtClean="0"/>
              <a:t> BM, Gupta CE, Peacock M, </a:t>
            </a:r>
            <a:r>
              <a:rPr lang="en-US" dirty="0" err="1" smtClean="0"/>
              <a:t>Considine</a:t>
            </a:r>
            <a:r>
              <a:rPr lang="en-US" dirty="0" smtClean="0"/>
              <a:t> RV. Serum markers of bone turnover are increased at six and 18 months after Roux-</a:t>
            </a:r>
            <a:r>
              <a:rPr lang="en-US" dirty="0" err="1" smtClean="0"/>
              <a:t>en</a:t>
            </a:r>
            <a:r>
              <a:rPr lang="en-US" dirty="0" smtClean="0"/>
              <a:t>-Y bariatric surgery: correlation with the reduction in leptin. Journal of Clinical Endocrinology and Metabolism. 2010;95(1):159–66. [</a:t>
            </a:r>
            <a:r>
              <a:rPr lang="en-US" dirty="0" smtClean="0">
                <a:hlinkClick r:id="rId83"/>
              </a:rPr>
              <a:t>PMC free article: PMC2805478</a:t>
            </a:r>
            <a:r>
              <a:rPr lang="en-US" dirty="0" smtClean="0"/>
              <a:t>] [</a:t>
            </a:r>
            <a:r>
              <a:rPr lang="en-US" dirty="0" smtClean="0">
                <a:hlinkClick r:id="rId84"/>
              </a:rPr>
              <a:t>PubMed: 19858320</a:t>
            </a:r>
            <a:r>
              <a:rPr lang="en-US" dirty="0" smtClean="0"/>
              <a:t>]</a:t>
            </a:r>
          </a:p>
          <a:p>
            <a:r>
              <a:rPr lang="en-US" dirty="0" err="1" smtClean="0"/>
              <a:t>Byrdwell</a:t>
            </a:r>
            <a:r>
              <a:rPr lang="en-US" dirty="0" smtClean="0"/>
              <a:t> WC. Analysis of vitamin D in food control materials and fortified foods. Presented at the Committee to Review Dietary Reference Intakes for Vitamin D and Calcium Information-gathering Workshop; March 26, 2009; Washington, DC. 2009. </a:t>
            </a:r>
          </a:p>
          <a:p>
            <a:r>
              <a:rPr lang="en-US" dirty="0" smtClean="0"/>
              <a:t>Campbell MJ, </a:t>
            </a:r>
            <a:r>
              <a:rPr lang="en-US" dirty="0" err="1" smtClean="0"/>
              <a:t>Elstner</a:t>
            </a:r>
            <a:r>
              <a:rPr lang="en-US" dirty="0" smtClean="0"/>
              <a:t> E, Holden S, </a:t>
            </a:r>
            <a:r>
              <a:rPr lang="en-US" dirty="0" err="1" smtClean="0"/>
              <a:t>Uskokovic</a:t>
            </a:r>
            <a:r>
              <a:rPr lang="en-US" dirty="0" smtClean="0"/>
              <a:t> M, </a:t>
            </a:r>
            <a:r>
              <a:rPr lang="en-US" dirty="0" err="1" smtClean="0"/>
              <a:t>Koeffler</a:t>
            </a:r>
            <a:r>
              <a:rPr lang="en-US" dirty="0" smtClean="0"/>
              <a:t> HP. Inhibition of proliferation of prostate cancer cells by a 19-nor-hexafluoride vitamin D</a:t>
            </a:r>
            <a:r>
              <a:rPr lang="en-US" baseline="-25000" dirty="0" smtClean="0"/>
              <a:t>3</a:t>
            </a:r>
            <a:r>
              <a:rPr lang="en-US" dirty="0" smtClean="0"/>
              <a:t> analogue involves the induction of p21waf1, p27kip1 and E-cadherin. Journal of Molecular Endocrinology. 1997;19(1):15–27. [</a:t>
            </a:r>
            <a:r>
              <a:rPr lang="en-US" dirty="0" smtClean="0">
                <a:hlinkClick r:id="rId85"/>
              </a:rPr>
              <a:t>PubMed: 9278857</a:t>
            </a:r>
            <a:r>
              <a:rPr lang="en-US" dirty="0" smtClean="0"/>
              <a:t>]</a:t>
            </a:r>
          </a:p>
          <a:p>
            <a:r>
              <a:rPr lang="en-US" dirty="0" smtClean="0"/>
              <a:t>Carter GD, Carter R, Jones J, Berry J. How accurate are assays for 25-hydroxyvitamin D? Data from the international vitamin D external quality assessment scheme. Clinical Chemistry. 2004;50(11):2195–7. [</a:t>
            </a:r>
            <a:r>
              <a:rPr lang="en-US" dirty="0" smtClean="0">
                <a:hlinkClick r:id="rId86"/>
              </a:rPr>
              <a:t>PubMed: 15375018</a:t>
            </a:r>
            <a:r>
              <a:rPr lang="en-US" dirty="0" smtClean="0"/>
              <a:t>]</a:t>
            </a:r>
          </a:p>
          <a:p>
            <a:r>
              <a:rPr lang="en-US" dirty="0" smtClean="0"/>
              <a:t>Carter GD. 25-hydroxyvitamin D assays: the quest for accuracy. Clinical Chemistry. 2009;55(7):1300–2. [</a:t>
            </a:r>
            <a:r>
              <a:rPr lang="en-US" dirty="0" smtClean="0">
                <a:hlinkClick r:id="rId87"/>
              </a:rPr>
              <a:t>PubMed: 19423731</a:t>
            </a:r>
            <a:r>
              <a:rPr lang="en-US" dirty="0" smtClean="0"/>
              <a:t>]</a:t>
            </a:r>
          </a:p>
          <a:p>
            <a:r>
              <a:rPr lang="en-US" dirty="0" smtClean="0"/>
              <a:t>Carter GD, Jones JC. Use of a common standard improves the performance of liquid chromatography-tandem mass spectrometry methods for serum 25-hydroxyvitamin-D. Annals of Clinical Biochemistry. 2009;46(Pt 1):79–81. [</a:t>
            </a:r>
            <a:r>
              <a:rPr lang="en-US" dirty="0" smtClean="0">
                <a:hlinkClick r:id="rId88"/>
              </a:rPr>
              <a:t>PubMed: 19103962</a:t>
            </a:r>
            <a:r>
              <a:rPr lang="en-US" dirty="0" smtClean="0"/>
              <a:t>]</a:t>
            </a:r>
          </a:p>
          <a:p>
            <a:r>
              <a:rPr lang="en-US" dirty="0" smtClean="0"/>
              <a:t>Carter GD, Berry JL, Gunter E, Jones G, Jones JC, Makin HL, Sufi S, Wheeler MJ. Proficiency testing of 25-hydroxyvitamin D (25-OHD) assays. Journal of Steroid Biochemistry and Molecular Biology. 2010;121(1-2):176–9. [</a:t>
            </a:r>
            <a:r>
              <a:rPr lang="en-US" dirty="0" smtClean="0">
                <a:hlinkClick r:id="rId89"/>
              </a:rPr>
              <a:t>PubMed: 20302938</a:t>
            </a:r>
            <a:r>
              <a:rPr lang="en-US" dirty="0" smtClean="0"/>
              <a:t>]</a:t>
            </a:r>
          </a:p>
          <a:p>
            <a:r>
              <a:rPr lang="en-US" dirty="0" smtClean="0"/>
              <a:t>Cashman KD, Hill TR, Lucey AJ, Taylor N, </a:t>
            </a:r>
            <a:r>
              <a:rPr lang="en-US" dirty="0" err="1" smtClean="0"/>
              <a:t>Seamans</a:t>
            </a:r>
            <a:r>
              <a:rPr lang="en-US" dirty="0" smtClean="0"/>
              <a:t> KM, </a:t>
            </a:r>
            <a:r>
              <a:rPr lang="en-US" dirty="0" err="1" smtClean="0"/>
              <a:t>Muldowney</a:t>
            </a:r>
            <a:r>
              <a:rPr lang="en-US" dirty="0" smtClean="0"/>
              <a:t> S, Fitzgerald AP, Flynn A, Barnes MS, </a:t>
            </a:r>
            <a:r>
              <a:rPr lang="en-US" dirty="0" err="1" smtClean="0"/>
              <a:t>Horigan</a:t>
            </a:r>
            <a:r>
              <a:rPr lang="en-US" dirty="0" smtClean="0"/>
              <a:t> G, Bonham MP, Duffy EM, Strain JJ, Wallace JM, Kiely M. Estimation of the dietary requirement for vitamin D in healthy adults. American Journal of Clinical Nutrition. 2008;88(6):1535–42. [</a:t>
            </a:r>
            <a:r>
              <a:rPr lang="en-US" dirty="0" smtClean="0">
                <a:hlinkClick r:id="rId90"/>
              </a:rPr>
              <a:t>PubMed: 19064513</a:t>
            </a:r>
            <a:r>
              <a:rPr lang="en-US" dirty="0" smtClean="0"/>
              <a:t>]</a:t>
            </a:r>
          </a:p>
          <a:p>
            <a:r>
              <a:rPr lang="en-US" dirty="0" smtClean="0"/>
              <a:t>Cashman KD, Wallace JM, </a:t>
            </a:r>
            <a:r>
              <a:rPr lang="en-US" dirty="0" err="1" smtClean="0"/>
              <a:t>Horigan</a:t>
            </a:r>
            <a:r>
              <a:rPr lang="en-US" dirty="0" smtClean="0"/>
              <a:t> G, Hill TR, Barnes MS, Lucey AJ, Bonham MP, Taylor N, Duffy EM, </a:t>
            </a:r>
            <a:r>
              <a:rPr lang="en-US" dirty="0" err="1" smtClean="0"/>
              <a:t>Seamans</a:t>
            </a:r>
            <a:r>
              <a:rPr lang="en-US" dirty="0" smtClean="0"/>
              <a:t> K, </a:t>
            </a:r>
            <a:r>
              <a:rPr lang="en-US" dirty="0" err="1" smtClean="0"/>
              <a:t>Muldowney</a:t>
            </a:r>
            <a:r>
              <a:rPr lang="en-US" dirty="0" smtClean="0"/>
              <a:t> S, Fitzgerald AP, Flynn A, Strain JJ, Kiely M. Estimation of the dietary requirement for vitamin D in free-living adults ≥64 y of age. American Journal of Clinical Nutrition. 2009;89(5):1366–74. [</a:t>
            </a:r>
            <a:r>
              <a:rPr lang="en-US" dirty="0" smtClean="0">
                <a:hlinkClick r:id="rId91"/>
              </a:rPr>
              <a:t>PubMed: 19297462</a:t>
            </a:r>
            <a:r>
              <a:rPr lang="en-US" dirty="0" smtClean="0"/>
              <a:t>]</a:t>
            </a:r>
          </a:p>
          <a:p>
            <a:r>
              <a:rPr lang="en-US" dirty="0" err="1" smtClean="0"/>
              <a:t>Chel</a:t>
            </a:r>
            <a:r>
              <a:rPr lang="en-US" dirty="0" smtClean="0"/>
              <a:t> V, </a:t>
            </a:r>
            <a:r>
              <a:rPr lang="en-US" dirty="0" err="1" smtClean="0"/>
              <a:t>Wijnhoven</a:t>
            </a:r>
            <a:r>
              <a:rPr lang="en-US" dirty="0" smtClean="0"/>
              <a:t> HA, Smit JH, </a:t>
            </a:r>
            <a:r>
              <a:rPr lang="en-US" dirty="0" err="1" smtClean="0"/>
              <a:t>Ooms</a:t>
            </a:r>
            <a:r>
              <a:rPr lang="en-US" dirty="0" smtClean="0"/>
              <a:t> M, Lips P. Efficacy of different doses and time intervals of oral vitamin D supplementation with or without calcium in elderly nursing home residents. Osteoporosis International. 2008;19(5):663–71. [</a:t>
            </a:r>
            <a:r>
              <a:rPr lang="en-US" dirty="0" smtClean="0">
                <a:hlinkClick r:id="rId92"/>
              </a:rPr>
              <a:t>PMC free article: PMC2277446</a:t>
            </a:r>
            <a:r>
              <a:rPr lang="en-US" dirty="0" smtClean="0"/>
              <a:t>] [</a:t>
            </a:r>
            <a:r>
              <a:rPr lang="en-US" dirty="0" smtClean="0">
                <a:hlinkClick r:id="rId93"/>
              </a:rPr>
              <a:t>PubMed: 17874029</a:t>
            </a:r>
            <a:r>
              <a:rPr lang="en-US" dirty="0" smtClean="0"/>
              <a:t>]</a:t>
            </a:r>
          </a:p>
          <a:p>
            <a:r>
              <a:rPr lang="en-US" dirty="0" smtClean="0"/>
              <a:t>Chen PS Jr, </a:t>
            </a:r>
            <a:r>
              <a:rPr lang="en-US" dirty="0" err="1" smtClean="0"/>
              <a:t>Bosmann</a:t>
            </a:r>
            <a:r>
              <a:rPr lang="en-US" dirty="0" smtClean="0"/>
              <a:t> HB. Effect of vitamins D2 and D3 on serum calcium and phosphorus in rachitic chicks. Journal of Nutrition. 1964;83:133–9. [</a:t>
            </a:r>
            <a:r>
              <a:rPr lang="en-US" dirty="0" smtClean="0">
                <a:hlinkClick r:id="rId94"/>
              </a:rPr>
              <a:t>PubMed: 14171311</a:t>
            </a:r>
            <a:r>
              <a:rPr lang="en-US" dirty="0" smtClean="0"/>
              <a:t>]</a:t>
            </a:r>
          </a:p>
          <a:p>
            <a:r>
              <a:rPr lang="en-US" dirty="0" smtClean="0"/>
              <a:t>Chen TC, Shao A, Heath H 3rd, </a:t>
            </a:r>
            <a:r>
              <a:rPr lang="en-US" dirty="0" err="1" smtClean="0"/>
              <a:t>Holick</a:t>
            </a:r>
            <a:r>
              <a:rPr lang="en-US" dirty="0" smtClean="0"/>
              <a:t> MF. An update on the vitamin D content of fortified milk from the United States and Canada. New England Journal of Medicine. 1993;329(20):1507. [</a:t>
            </a:r>
            <a:r>
              <a:rPr lang="en-US" dirty="0" smtClean="0">
                <a:hlinkClick r:id="rId95"/>
              </a:rPr>
              <a:t>PubMed: 8413473</a:t>
            </a:r>
            <a:r>
              <a:rPr lang="en-US" dirty="0" smtClean="0"/>
              <a:t>]</a:t>
            </a:r>
          </a:p>
          <a:p>
            <a:r>
              <a:rPr lang="en-US" dirty="0" smtClean="0"/>
              <a:t>Chen TC, </a:t>
            </a:r>
            <a:r>
              <a:rPr lang="en-US" dirty="0" err="1" smtClean="0"/>
              <a:t>Chimeh</a:t>
            </a:r>
            <a:r>
              <a:rPr lang="en-US" dirty="0" smtClean="0"/>
              <a:t> F, Lu Z, Mathieu J, Person KS, Zhang A, Kohn N, </a:t>
            </a:r>
            <a:r>
              <a:rPr lang="en-US" dirty="0" err="1" smtClean="0"/>
              <a:t>Martinello</a:t>
            </a:r>
            <a:r>
              <a:rPr lang="en-US" dirty="0" smtClean="0"/>
              <a:t> S, Berkowitz R, </a:t>
            </a:r>
            <a:r>
              <a:rPr lang="en-US" dirty="0" err="1" smtClean="0"/>
              <a:t>Holick</a:t>
            </a:r>
            <a:r>
              <a:rPr lang="en-US" dirty="0" smtClean="0"/>
              <a:t> MF. Factors that influence the cutaneous synthesis and dietary sources of vitamin D. Archives of Biochemistry and Biophysics. 2007;460(2):213–7. [</a:t>
            </a:r>
            <a:r>
              <a:rPr lang="en-US" dirty="0" smtClean="0">
                <a:hlinkClick r:id="rId96"/>
              </a:rPr>
              <a:t>PMC free article: PMC2698590</a:t>
            </a:r>
            <a:r>
              <a:rPr lang="en-US" dirty="0" smtClean="0"/>
              <a:t>] [</a:t>
            </a:r>
            <a:r>
              <a:rPr lang="en-US" dirty="0" smtClean="0">
                <a:hlinkClick r:id="rId97"/>
              </a:rPr>
              <a:t>PubMed: 17254541</a:t>
            </a:r>
            <a:r>
              <a:rPr lang="en-US" dirty="0" smtClean="0"/>
              <a:t>]</a:t>
            </a:r>
          </a:p>
          <a:p>
            <a:r>
              <a:rPr lang="en-US" dirty="0" smtClean="0"/>
              <a:t>Cheng JB, </a:t>
            </a:r>
            <a:r>
              <a:rPr lang="en-US" dirty="0" err="1" smtClean="0"/>
              <a:t>Motola</a:t>
            </a:r>
            <a:r>
              <a:rPr lang="en-US" dirty="0" smtClean="0"/>
              <a:t> DL, </a:t>
            </a:r>
            <a:r>
              <a:rPr lang="en-US" dirty="0" err="1" smtClean="0"/>
              <a:t>Mangelsdorf</a:t>
            </a:r>
            <a:r>
              <a:rPr lang="en-US" dirty="0" smtClean="0"/>
              <a:t> DJ, Russell DW. De-</a:t>
            </a:r>
            <a:r>
              <a:rPr lang="en-US" dirty="0" err="1" smtClean="0"/>
              <a:t>orphanization</a:t>
            </a:r>
            <a:r>
              <a:rPr lang="en-US" dirty="0" smtClean="0"/>
              <a:t> of cytochrome P450 2R1: a microsomal vitamin D 25-hydroxilase. Journal of Biological Chemistry. 2003;278(39):38084–93. [</a:t>
            </a:r>
            <a:r>
              <a:rPr lang="en-US" dirty="0" smtClean="0">
                <a:hlinkClick r:id="rId98"/>
              </a:rPr>
              <a:t>PMC free article: PMC4450819</a:t>
            </a:r>
            <a:r>
              <a:rPr lang="en-US" dirty="0" smtClean="0"/>
              <a:t>] [</a:t>
            </a:r>
            <a:r>
              <a:rPr lang="en-US" dirty="0" smtClean="0">
                <a:hlinkClick r:id="rId99"/>
              </a:rPr>
              <a:t>PubMed: 12867411</a:t>
            </a:r>
            <a:r>
              <a:rPr lang="en-US" dirty="0" smtClean="0"/>
              <a:t>]</a:t>
            </a:r>
          </a:p>
          <a:p>
            <a:r>
              <a:rPr lang="en-US" dirty="0" smtClean="0"/>
              <a:t>Christiansen C, </a:t>
            </a:r>
            <a:r>
              <a:rPr lang="en-US" dirty="0" err="1" smtClean="0"/>
              <a:t>Rodbro</a:t>
            </a:r>
            <a:r>
              <a:rPr lang="en-US" dirty="0" smtClean="0"/>
              <a:t> P, </a:t>
            </a:r>
            <a:r>
              <a:rPr lang="en-US" dirty="0" err="1" smtClean="0"/>
              <a:t>Munck</a:t>
            </a:r>
            <a:r>
              <a:rPr lang="en-US" dirty="0" smtClean="0"/>
              <a:t> O. Actions of vitamins D</a:t>
            </a:r>
            <a:r>
              <a:rPr lang="en-US" baseline="-25000" dirty="0" smtClean="0"/>
              <a:t>2</a:t>
            </a:r>
            <a:r>
              <a:rPr lang="en-US" dirty="0" smtClean="0"/>
              <a:t> and D</a:t>
            </a:r>
            <a:r>
              <a:rPr lang="en-US" baseline="-25000" dirty="0" smtClean="0"/>
              <a:t>3</a:t>
            </a:r>
            <a:r>
              <a:rPr lang="en-US" dirty="0" smtClean="0"/>
              <a:t> and 25-OHD</a:t>
            </a:r>
            <a:r>
              <a:rPr lang="en-US" baseline="-25000" dirty="0" smtClean="0"/>
              <a:t>3</a:t>
            </a:r>
            <a:r>
              <a:rPr lang="en-US" dirty="0" smtClean="0"/>
              <a:t> in anticonvulsant </a:t>
            </a:r>
            <a:r>
              <a:rPr lang="en-US" dirty="0" err="1" smtClean="0"/>
              <a:t>osteomalacia</a:t>
            </a:r>
            <a:r>
              <a:rPr lang="en-US" dirty="0" smtClean="0"/>
              <a:t>. British Medical Journal. 1975;2(5967):363–5. [</a:t>
            </a:r>
            <a:r>
              <a:rPr lang="en-US" dirty="0" smtClean="0">
                <a:hlinkClick r:id="rId100"/>
              </a:rPr>
              <a:t>PMC free article: PMC1673157</a:t>
            </a:r>
            <a:r>
              <a:rPr lang="en-US" dirty="0" smtClean="0"/>
              <a:t>] [</a:t>
            </a:r>
            <a:r>
              <a:rPr lang="en-US" dirty="0" smtClean="0">
                <a:hlinkClick r:id="rId101"/>
              </a:rPr>
              <a:t>PubMed: 165857</a:t>
            </a:r>
            <a:r>
              <a:rPr lang="en-US" dirty="0" smtClean="0"/>
              <a:t>]</a:t>
            </a:r>
          </a:p>
          <a:p>
            <a:r>
              <a:rPr lang="en-US" dirty="0" smtClean="0"/>
              <a:t>Chung M, Balk EM, </a:t>
            </a:r>
            <a:r>
              <a:rPr lang="en-US" dirty="0" err="1" smtClean="0"/>
              <a:t>Brendel</a:t>
            </a:r>
            <a:r>
              <a:rPr lang="en-US" dirty="0" smtClean="0"/>
              <a:t> M, </a:t>
            </a:r>
            <a:r>
              <a:rPr lang="en-US" dirty="0" err="1" smtClean="0"/>
              <a:t>Ip</a:t>
            </a:r>
            <a:r>
              <a:rPr lang="en-US" dirty="0" smtClean="0"/>
              <a:t> S, Lau J, Lee J, Lichtenstein A, Patel K, Raman G, </a:t>
            </a:r>
            <a:r>
              <a:rPr lang="en-US" dirty="0" err="1" smtClean="0"/>
              <a:t>Tatsioni</a:t>
            </a:r>
            <a:r>
              <a:rPr lang="en-US" dirty="0" smtClean="0"/>
              <a:t> A, </a:t>
            </a:r>
            <a:r>
              <a:rPr lang="en-US" dirty="0" err="1" smtClean="0"/>
              <a:t>Terasawa</a:t>
            </a:r>
            <a:r>
              <a:rPr lang="en-US" dirty="0" smtClean="0"/>
              <a:t> T, </a:t>
            </a:r>
            <a:r>
              <a:rPr lang="en-US" dirty="0" err="1" smtClean="0"/>
              <a:t>Trikalinos</a:t>
            </a:r>
            <a:r>
              <a:rPr lang="en-US" dirty="0" smtClean="0"/>
              <a:t> TA. Vitamin D and calcium: a systematic review of health outcomes, Evidence Report No. 183 (Prepared by the Tufts Evidence-based Practice Center under Contract No. HHSA 290-2007-10055-I.). Rockville, MD: Agency for Healthcare Research and Quality; 2009. AHRQ Publication No. 09-E015.</a:t>
            </a:r>
          </a:p>
          <a:p>
            <a:r>
              <a:rPr lang="en-US" dirty="0" smtClean="0"/>
              <a:t>Clements MR, Davies M, Fraser DR, </a:t>
            </a:r>
            <a:r>
              <a:rPr lang="en-US" dirty="0" err="1" smtClean="0"/>
              <a:t>Lumb</a:t>
            </a:r>
            <a:r>
              <a:rPr lang="en-US" dirty="0" smtClean="0"/>
              <a:t> GA, </a:t>
            </a:r>
            <a:r>
              <a:rPr lang="en-US" dirty="0" err="1" smtClean="0"/>
              <a:t>Mawer</a:t>
            </a:r>
            <a:r>
              <a:rPr lang="en-US" dirty="0" smtClean="0"/>
              <a:t> EB, Adams PH. Metabolic inactivation of vitamin D is enhanced in primary hyperparathyroidism. Clinical Science (London). 1987;73(6):659–64. [</a:t>
            </a:r>
            <a:r>
              <a:rPr lang="en-US" dirty="0" smtClean="0">
                <a:hlinkClick r:id="rId102"/>
              </a:rPr>
              <a:t>PubMed: 3690980</a:t>
            </a:r>
            <a:r>
              <a:rPr lang="en-US" dirty="0" smtClean="0"/>
              <a:t>]</a:t>
            </a:r>
          </a:p>
          <a:p>
            <a:r>
              <a:rPr lang="en-US" dirty="0" err="1" smtClean="0"/>
              <a:t>Compston</a:t>
            </a:r>
            <a:r>
              <a:rPr lang="en-US" dirty="0" smtClean="0"/>
              <a:t> JE, Merrett AL, Hammett FG, Magill P. Comparison of the appearance of </a:t>
            </a:r>
            <a:r>
              <a:rPr lang="en-US" dirty="0" err="1" smtClean="0"/>
              <a:t>radiolabelled</a:t>
            </a:r>
            <a:r>
              <a:rPr lang="en-US" dirty="0" smtClean="0"/>
              <a:t> vitamin D</a:t>
            </a:r>
            <a:r>
              <a:rPr lang="en-US" baseline="-25000" dirty="0" smtClean="0"/>
              <a:t>3</a:t>
            </a:r>
            <a:r>
              <a:rPr lang="en-US" dirty="0" smtClean="0"/>
              <a:t> and 25-hydroxy-vitamin D</a:t>
            </a:r>
            <a:r>
              <a:rPr lang="en-US" baseline="-25000" dirty="0" smtClean="0"/>
              <a:t>3</a:t>
            </a:r>
            <a:r>
              <a:rPr lang="en-US" dirty="0" smtClean="0"/>
              <a:t> in the chylomicron fraction of plasma after oral administration in man. Clinical Science (London). 1981;60(2):241–3. [</a:t>
            </a:r>
            <a:r>
              <a:rPr lang="en-US" dirty="0" smtClean="0">
                <a:hlinkClick r:id="rId103"/>
              </a:rPr>
              <a:t>PubMed: 6263539</a:t>
            </a:r>
            <a:r>
              <a:rPr lang="en-US" dirty="0" smtClean="0"/>
              <a:t>]</a:t>
            </a:r>
          </a:p>
          <a:p>
            <a:r>
              <a:rPr lang="en-US" dirty="0" err="1" smtClean="0"/>
              <a:t>Cranney</a:t>
            </a:r>
            <a:r>
              <a:rPr lang="en-US" dirty="0" smtClean="0"/>
              <a:t> A, Horsley T, O'Donnell S, </a:t>
            </a:r>
            <a:r>
              <a:rPr lang="en-US" dirty="0" err="1" smtClean="0"/>
              <a:t>Weiler</a:t>
            </a:r>
            <a:r>
              <a:rPr lang="en-US" dirty="0" smtClean="0"/>
              <a:t> HA, </a:t>
            </a:r>
            <a:r>
              <a:rPr lang="en-US" dirty="0" err="1" smtClean="0"/>
              <a:t>Puil</a:t>
            </a:r>
            <a:r>
              <a:rPr lang="en-US" dirty="0" smtClean="0"/>
              <a:t> L, </a:t>
            </a:r>
            <a:r>
              <a:rPr lang="en-US" dirty="0" err="1" smtClean="0"/>
              <a:t>Ooi</a:t>
            </a:r>
            <a:r>
              <a:rPr lang="en-US" dirty="0" smtClean="0"/>
              <a:t> DS, Atkinson SA, Ward LM, Moher D, Hanley DA, Fang M, </a:t>
            </a:r>
            <a:r>
              <a:rPr lang="en-US" dirty="0" err="1" smtClean="0"/>
              <a:t>Yazdi</a:t>
            </a:r>
            <a:r>
              <a:rPr lang="en-US" dirty="0" smtClean="0"/>
              <a:t> F, </a:t>
            </a:r>
            <a:r>
              <a:rPr lang="en-US" dirty="0" err="1" smtClean="0"/>
              <a:t>Garritty</a:t>
            </a:r>
            <a:r>
              <a:rPr lang="en-US" dirty="0" smtClean="0"/>
              <a:t> C, Sampson M, Barrowman N, </a:t>
            </a:r>
            <a:r>
              <a:rPr lang="en-US" dirty="0" err="1" smtClean="0"/>
              <a:t>Tsertsvadze</a:t>
            </a:r>
            <a:r>
              <a:rPr lang="en-US" dirty="0" smtClean="0"/>
              <a:t> A, </a:t>
            </a:r>
            <a:r>
              <a:rPr lang="en-US" dirty="0" err="1" smtClean="0"/>
              <a:t>Mamaladze</a:t>
            </a:r>
            <a:r>
              <a:rPr lang="en-US" dirty="0" smtClean="0"/>
              <a:t> V. Effectiveness and safety of vitamin D in relation to bone health, Evidence Report/Technology Assessment No. 158 (Prepared by the University of Ottawa Evidence-based Practice Center [UO-EPC] under Contract No. 290-02-0021). Rockville, MD: Agency for Healthcare Research and Quality; 2007. AHRQ Publication No. 07-E013.</a:t>
            </a:r>
          </a:p>
          <a:p>
            <a:r>
              <a:rPr lang="en-US" dirty="0" err="1" smtClean="0"/>
              <a:t>Cranney</a:t>
            </a:r>
            <a:r>
              <a:rPr lang="en-US" dirty="0" smtClean="0"/>
              <a:t> A, </a:t>
            </a:r>
            <a:r>
              <a:rPr lang="en-US" dirty="0" err="1" smtClean="0"/>
              <a:t>Weiler</a:t>
            </a:r>
            <a:r>
              <a:rPr lang="en-US" dirty="0" smtClean="0"/>
              <a:t> HA, O'Donnell S, </a:t>
            </a:r>
            <a:r>
              <a:rPr lang="en-US" dirty="0" err="1" smtClean="0"/>
              <a:t>Puil</a:t>
            </a:r>
            <a:r>
              <a:rPr lang="en-US" dirty="0" smtClean="0"/>
              <a:t> L. Summary of evidence-based review on vitamin D efficacy and safety in relation to bone health. American Journal of Clinical Nutrition. 2008;88(2):513S–9S. [</a:t>
            </a:r>
            <a:r>
              <a:rPr lang="en-US" dirty="0" smtClean="0">
                <a:hlinkClick r:id="rId104"/>
              </a:rPr>
              <a:t>PubMed: 18689393</a:t>
            </a:r>
            <a:r>
              <a:rPr lang="en-US" dirty="0" smtClean="0"/>
              <a:t>]</a:t>
            </a:r>
          </a:p>
          <a:p>
            <a:r>
              <a:rPr lang="en-US" dirty="0" smtClean="0"/>
              <a:t>Davis CD, </a:t>
            </a:r>
            <a:r>
              <a:rPr lang="en-US" dirty="0" err="1" smtClean="0"/>
              <a:t>Hartmuller</a:t>
            </a:r>
            <a:r>
              <a:rPr lang="en-US" dirty="0" smtClean="0"/>
              <a:t> V, Freedman DM, </a:t>
            </a:r>
            <a:r>
              <a:rPr lang="en-US" dirty="0" err="1" smtClean="0"/>
              <a:t>Hartge</a:t>
            </a:r>
            <a:r>
              <a:rPr lang="en-US" dirty="0" smtClean="0"/>
              <a:t> P, </a:t>
            </a:r>
            <a:r>
              <a:rPr lang="en-US" dirty="0" err="1" smtClean="0"/>
              <a:t>Picciano</a:t>
            </a:r>
            <a:r>
              <a:rPr lang="en-US" dirty="0" smtClean="0"/>
              <a:t> MF, Swanson CA, Milner JA. Vitamin D and cancer: current dilemmas and future needs. Nutrition Reviews. 2007;65(8 Pt 2):S71–4. [</a:t>
            </a:r>
            <a:r>
              <a:rPr lang="en-US" dirty="0" smtClean="0">
                <a:hlinkClick r:id="rId105"/>
              </a:rPr>
              <a:t>PubMed: 17867373</a:t>
            </a:r>
            <a:r>
              <a:rPr lang="en-US" dirty="0" smtClean="0"/>
              <a:t>]</a:t>
            </a:r>
          </a:p>
          <a:p>
            <a:r>
              <a:rPr lang="en-US" dirty="0" smtClean="0"/>
              <a:t>Davis CD. Vitamin D and cancer: current dilemmas and future research needs. American Journal of Clinical Nutrition. 2008;88(2):565S–9S. [</a:t>
            </a:r>
            <a:r>
              <a:rPr lang="en-US" dirty="0" smtClean="0">
                <a:hlinkClick r:id="rId106"/>
              </a:rPr>
              <a:t>PubMed: 18689403</a:t>
            </a:r>
            <a:r>
              <a:rPr lang="en-US" dirty="0" smtClean="0"/>
              <a:t>]</a:t>
            </a:r>
          </a:p>
          <a:p>
            <a:r>
              <a:rPr lang="en-US" dirty="0" err="1" smtClean="0"/>
              <a:t>Deeb</a:t>
            </a:r>
            <a:r>
              <a:rPr lang="en-US" dirty="0" smtClean="0"/>
              <a:t> KK, Trump DL, Johnson CS. Vitamin D </a:t>
            </a:r>
            <a:r>
              <a:rPr lang="en-US" dirty="0" err="1" smtClean="0"/>
              <a:t>signalling</a:t>
            </a:r>
            <a:r>
              <a:rPr lang="en-US" dirty="0" smtClean="0"/>
              <a:t> pathways in cancer: potential for anticancer therapeutics. Nature Reviews Cancer. 2007;7(9):684–700. [</a:t>
            </a:r>
            <a:r>
              <a:rPr lang="en-US" dirty="0" smtClean="0">
                <a:hlinkClick r:id="rId107"/>
              </a:rPr>
              <a:t>PubMed: 17721433</a:t>
            </a:r>
            <a:r>
              <a:rPr lang="en-US" dirty="0" smtClean="0"/>
              <a:t>]</a:t>
            </a:r>
          </a:p>
          <a:p>
            <a:r>
              <a:rPr lang="en-US" dirty="0" smtClean="0"/>
              <a:t>DeLuca HF. Vitamin D: the vitamin and the hormone. Federation Proceedings. 1974;33(11):2211–9. [</a:t>
            </a:r>
            <a:r>
              <a:rPr lang="en-US" dirty="0" smtClean="0">
                <a:hlinkClick r:id="rId108"/>
              </a:rPr>
              <a:t>PubMed: 4372106</a:t>
            </a:r>
            <a:r>
              <a:rPr lang="en-US" dirty="0" smtClean="0"/>
              <a:t>]</a:t>
            </a:r>
          </a:p>
          <a:p>
            <a:r>
              <a:rPr lang="en-US" dirty="0" smtClean="0"/>
              <a:t>Deluca HF. Vitamin D-resistant rickets. A prototype of nutritional management of a genetic disorder. Current Concepts in Nutrition. 1979;8:3–32. [</a:t>
            </a:r>
            <a:r>
              <a:rPr lang="en-US" dirty="0" smtClean="0">
                <a:hlinkClick r:id="rId109"/>
              </a:rPr>
              <a:t>PubMed: 230941</a:t>
            </a:r>
            <a:r>
              <a:rPr lang="en-US" dirty="0" smtClean="0"/>
              <a:t>]</a:t>
            </a:r>
          </a:p>
          <a:p>
            <a:r>
              <a:rPr lang="en-US" dirty="0" smtClean="0"/>
              <a:t>Deluca HF. The transformation of a vitamin into a hormone: the vitamin D story. Harvey lectures. 1979;75:333–79. [</a:t>
            </a:r>
            <a:r>
              <a:rPr lang="en-US" dirty="0" smtClean="0">
                <a:hlinkClick r:id="rId110"/>
              </a:rPr>
              <a:t>PubMed: 400608</a:t>
            </a:r>
            <a:r>
              <a:rPr lang="en-US" dirty="0" smtClean="0"/>
              <a:t>]</a:t>
            </a:r>
          </a:p>
          <a:p>
            <a:r>
              <a:rPr lang="en-US" dirty="0" smtClean="0"/>
              <a:t>DeLuca HF, </a:t>
            </a:r>
            <a:r>
              <a:rPr lang="en-US" dirty="0" err="1" smtClean="0"/>
              <a:t>Schnoes</a:t>
            </a:r>
            <a:r>
              <a:rPr lang="en-US" dirty="0" smtClean="0"/>
              <a:t> HK. Vitamin D: recent advances. Annual Review of Biochemistry. 1983;52:411–39. [</a:t>
            </a:r>
            <a:r>
              <a:rPr lang="en-US" dirty="0" smtClean="0">
                <a:hlinkClick r:id="rId111"/>
              </a:rPr>
              <a:t>PubMed: 6311080</a:t>
            </a:r>
            <a:r>
              <a:rPr lang="en-US" dirty="0" smtClean="0"/>
              <a:t>]</a:t>
            </a:r>
          </a:p>
          <a:p>
            <a:r>
              <a:rPr lang="en-US" dirty="0" smtClean="0"/>
              <a:t>DeLuca HF. The vitamin D story: a collaborative effort of basic science and clinical medicine. FASEB Journal. 1988;2(3):224–36. [</a:t>
            </a:r>
            <a:r>
              <a:rPr lang="en-US" dirty="0" smtClean="0">
                <a:hlinkClick r:id="rId112"/>
              </a:rPr>
              <a:t>PubMed: 3280376</a:t>
            </a:r>
            <a:r>
              <a:rPr lang="en-US" dirty="0" smtClean="0"/>
              <a:t>]</a:t>
            </a:r>
          </a:p>
          <a:p>
            <a:r>
              <a:rPr lang="en-US" dirty="0" smtClean="0"/>
              <a:t>DeLuca HF, </a:t>
            </a:r>
            <a:r>
              <a:rPr lang="en-US" dirty="0" err="1" smtClean="0"/>
              <a:t>Cantorna</a:t>
            </a:r>
            <a:r>
              <a:rPr lang="en-US" dirty="0" smtClean="0"/>
              <a:t> MT. Vitamin D: its role and uses in immunology. FASEB Journal. 2001;15(14):2579–85. [</a:t>
            </a:r>
            <a:r>
              <a:rPr lang="en-US" dirty="0" smtClean="0">
                <a:hlinkClick r:id="rId113"/>
              </a:rPr>
              <a:t>PubMed: 11726533</a:t>
            </a:r>
            <a:r>
              <a:rPr lang="en-US" dirty="0" smtClean="0"/>
              <a:t>]</a:t>
            </a:r>
          </a:p>
          <a:p>
            <a:r>
              <a:rPr lang="en-US" dirty="0" smtClean="0"/>
              <a:t>Deluca HF. Vitamin D toxicity. Paper prepared for the Committee to Review Dietary Reference Intakes for Vitamin D and Calcium; Washington, DC. 2009. </a:t>
            </a:r>
          </a:p>
          <a:p>
            <a:r>
              <a:rPr lang="en-US" dirty="0" err="1" smtClean="0"/>
              <a:t>DeLucia</a:t>
            </a:r>
            <a:r>
              <a:rPr lang="en-US" dirty="0" smtClean="0"/>
              <a:t> MC, </a:t>
            </a:r>
            <a:r>
              <a:rPr lang="en-US" dirty="0" err="1" smtClean="0"/>
              <a:t>Mitnick</a:t>
            </a:r>
            <a:r>
              <a:rPr lang="en-US" dirty="0" smtClean="0"/>
              <a:t> ME, Carpenter TO. Nutritional rickets with normal circulating 25-hydroxyvitamin D: a call for reexamining the role of dietary calcium intake in North American infants. Journal of Clinical Endocrinology and Metabolism. 2003;88(8):3539–45. [</a:t>
            </a:r>
            <a:r>
              <a:rPr lang="en-US" dirty="0" smtClean="0">
                <a:hlinkClick r:id="rId114"/>
              </a:rPr>
              <a:t>PubMed: 12915633</a:t>
            </a:r>
            <a:r>
              <a:rPr lang="en-US" dirty="0" smtClean="0"/>
              <a:t>]</a:t>
            </a:r>
          </a:p>
          <a:p>
            <a:r>
              <a:rPr lang="en-US" dirty="0" smtClean="0"/>
              <a:t>Diaz GD, </a:t>
            </a:r>
            <a:r>
              <a:rPr lang="en-US" dirty="0" err="1" smtClean="0"/>
              <a:t>Paraskeva</a:t>
            </a:r>
            <a:r>
              <a:rPr lang="en-US" dirty="0" smtClean="0"/>
              <a:t> C, Thomas MG, </a:t>
            </a:r>
            <a:r>
              <a:rPr lang="en-US" dirty="0" err="1" smtClean="0"/>
              <a:t>Binderup</a:t>
            </a:r>
            <a:r>
              <a:rPr lang="en-US" dirty="0" smtClean="0"/>
              <a:t> L, Hague A. Apoptosis is induced by the active metabolite of vitamin D</a:t>
            </a:r>
            <a:r>
              <a:rPr lang="en-US" baseline="-25000" dirty="0" smtClean="0"/>
              <a:t>3</a:t>
            </a:r>
            <a:r>
              <a:rPr lang="en-US" dirty="0" smtClean="0"/>
              <a:t> and its analogue EB1089 in colorectal adenoma and carcinoma cells: possible implications for prevention and therapy. Cancer Research. 2000;60(8):2304–12. [</a:t>
            </a:r>
            <a:r>
              <a:rPr lang="en-US" dirty="0" smtClean="0">
                <a:hlinkClick r:id="rId115"/>
              </a:rPr>
              <a:t>PubMed: 10786699</a:t>
            </a:r>
            <a:r>
              <a:rPr lang="en-US" dirty="0" smtClean="0"/>
              <a:t>]</a:t>
            </a:r>
          </a:p>
          <a:p>
            <a:r>
              <a:rPr lang="en-US" dirty="0" smtClean="0"/>
              <a:t>Diehl JW, Chiu MW. Effects of ambient sunlight and </a:t>
            </a:r>
            <a:r>
              <a:rPr lang="en-US" dirty="0" err="1" smtClean="0"/>
              <a:t>photoprotection</a:t>
            </a:r>
            <a:r>
              <a:rPr lang="en-US" dirty="0" smtClean="0"/>
              <a:t> on vitamin D status. Dermatologic Therapy. 2010;23(1):48–60. [</a:t>
            </a:r>
            <a:r>
              <a:rPr lang="en-US" dirty="0" smtClean="0">
                <a:hlinkClick r:id="rId116"/>
              </a:rPr>
              <a:t>PubMed: 20136908</a:t>
            </a:r>
            <a:r>
              <a:rPr lang="en-US" dirty="0" smtClean="0"/>
              <a:t>]</a:t>
            </a:r>
          </a:p>
          <a:p>
            <a:r>
              <a:rPr lang="en-US" dirty="0" err="1" smtClean="0"/>
              <a:t>Diesing</a:t>
            </a:r>
            <a:r>
              <a:rPr lang="en-US" dirty="0" smtClean="0"/>
              <a:t> D, </a:t>
            </a:r>
            <a:r>
              <a:rPr lang="en-US" dirty="0" err="1" smtClean="0"/>
              <a:t>Cordes</a:t>
            </a:r>
            <a:r>
              <a:rPr lang="en-US" dirty="0" smtClean="0"/>
              <a:t> T, Fischer D, </a:t>
            </a:r>
            <a:r>
              <a:rPr lang="en-US" dirty="0" err="1" smtClean="0"/>
              <a:t>Diedrich</a:t>
            </a:r>
            <a:r>
              <a:rPr lang="en-US" dirty="0" smtClean="0"/>
              <a:t> K, Friedrich M. Vitamin D—metabolism in the human breast cancer cell line MCF-7. Anticancer Research. 2006;26(4A):2755–9. [</a:t>
            </a:r>
            <a:r>
              <a:rPr lang="en-US" dirty="0" smtClean="0">
                <a:hlinkClick r:id="rId117"/>
              </a:rPr>
              <a:t>PubMed: 16886688</a:t>
            </a:r>
            <a:r>
              <a:rPr lang="en-US" dirty="0" smtClean="0"/>
              <a:t>]</a:t>
            </a:r>
          </a:p>
          <a:p>
            <a:r>
              <a:rPr lang="en-US" dirty="0" err="1" smtClean="0"/>
              <a:t>Drescher</a:t>
            </a:r>
            <a:r>
              <a:rPr lang="en-US" dirty="0" smtClean="0"/>
              <a:t> D, Deluca HF, </a:t>
            </a:r>
            <a:r>
              <a:rPr lang="en-US" dirty="0" err="1" smtClean="0"/>
              <a:t>Imrie</a:t>
            </a:r>
            <a:r>
              <a:rPr lang="en-US" dirty="0" smtClean="0"/>
              <a:t> MH. On the site of discrimination of chicks against vitamin D. Archives of Biochemistry and Biophysics. 1969;130(1):657–61. [</a:t>
            </a:r>
            <a:r>
              <a:rPr lang="en-US" dirty="0" smtClean="0">
                <a:hlinkClick r:id="rId118"/>
              </a:rPr>
              <a:t>PubMed: 4305169</a:t>
            </a:r>
            <a:r>
              <a:rPr lang="en-US" dirty="0" smtClean="0"/>
              <a:t>]</a:t>
            </a:r>
          </a:p>
          <a:p>
            <a:r>
              <a:rPr lang="en-US" dirty="0" smtClean="0"/>
              <a:t>Faulkner H, Hussein A, </a:t>
            </a:r>
            <a:r>
              <a:rPr lang="en-US" dirty="0" err="1" smtClean="0"/>
              <a:t>Foran</a:t>
            </a:r>
            <a:r>
              <a:rPr lang="en-US" dirty="0" smtClean="0"/>
              <a:t> M, </a:t>
            </a:r>
            <a:r>
              <a:rPr lang="en-US" dirty="0" err="1" smtClean="0"/>
              <a:t>Szijarto</a:t>
            </a:r>
            <a:r>
              <a:rPr lang="en-US" dirty="0" smtClean="0"/>
              <a:t> L. A survey of vitamin A and D contents of fortified fluid milk in Ontario. Journal of Dairy Science. 2000;83(6):1210–6. [</a:t>
            </a:r>
            <a:r>
              <a:rPr lang="en-US" dirty="0" smtClean="0">
                <a:hlinkClick r:id="rId119"/>
              </a:rPr>
              <a:t>PubMed: 10877385</a:t>
            </a:r>
            <a:r>
              <a:rPr lang="en-US" dirty="0" smtClean="0"/>
              <a:t>]</a:t>
            </a:r>
          </a:p>
          <a:p>
            <a:r>
              <a:rPr lang="en-US" dirty="0" smtClean="0"/>
              <a:t>FDA (Food and Drug Administration). Agency Information Collection Activities; Submission for Office of Management and Budget Review; Comment Request; Food Labeling Regulations. Federal Register. 2009;74(201):53743–6.</a:t>
            </a:r>
          </a:p>
          <a:p>
            <a:r>
              <a:rPr lang="en-US" dirty="0" err="1" smtClean="0"/>
              <a:t>Fieser</a:t>
            </a:r>
            <a:r>
              <a:rPr lang="en-US" dirty="0" smtClean="0"/>
              <a:t> LF, </a:t>
            </a:r>
            <a:r>
              <a:rPr lang="en-US" dirty="0" err="1" smtClean="0"/>
              <a:t>Fieser</a:t>
            </a:r>
            <a:r>
              <a:rPr lang="en-US" dirty="0" smtClean="0"/>
              <a:t> M. Vitamin D. New York: Reinhold; 1959. pp. 90–168.</a:t>
            </a:r>
          </a:p>
          <a:p>
            <a:r>
              <a:rPr lang="en-US" dirty="0" smtClean="0"/>
              <a:t>Fleet JC, </a:t>
            </a:r>
            <a:r>
              <a:rPr lang="en-US" dirty="0" err="1" smtClean="0"/>
              <a:t>Gliniak</a:t>
            </a:r>
            <a:r>
              <a:rPr lang="en-US" dirty="0" smtClean="0"/>
              <a:t> C, Zhang Z, </a:t>
            </a:r>
            <a:r>
              <a:rPr lang="en-US" dirty="0" err="1" smtClean="0"/>
              <a:t>Xue</a:t>
            </a:r>
            <a:r>
              <a:rPr lang="en-US" dirty="0" smtClean="0"/>
              <a:t> Y, Smith KB, </a:t>
            </a:r>
            <a:r>
              <a:rPr lang="en-US" dirty="0" err="1" smtClean="0"/>
              <a:t>McReedy</a:t>
            </a:r>
            <a:r>
              <a:rPr lang="en-US" dirty="0" smtClean="0"/>
              <a:t> R, </a:t>
            </a:r>
            <a:r>
              <a:rPr lang="en-US" dirty="0" err="1" smtClean="0"/>
              <a:t>Adedokon</a:t>
            </a:r>
            <a:r>
              <a:rPr lang="en-US" dirty="0" smtClean="0"/>
              <a:t> SA. Serum metabolite profiles and target tissue gene expression define the effect of cholecalciferol intake on calcium metabolism in rats and mice. Journal of Nutrition. 2008;138(6):1114–20. [</a:t>
            </a:r>
            <a:r>
              <a:rPr lang="en-US" dirty="0" smtClean="0">
                <a:hlinkClick r:id="rId120"/>
              </a:rPr>
              <a:t>PMC free article: PMC2542586</a:t>
            </a:r>
            <a:r>
              <a:rPr lang="en-US" dirty="0" smtClean="0"/>
              <a:t>] [</a:t>
            </a:r>
            <a:r>
              <a:rPr lang="en-US" dirty="0" smtClean="0">
                <a:hlinkClick r:id="rId121"/>
              </a:rPr>
              <a:t>PubMed: 18492843</a:t>
            </a:r>
            <a:r>
              <a:rPr lang="en-US" dirty="0" smtClean="0"/>
              <a:t>]</a:t>
            </a:r>
          </a:p>
          <a:p>
            <a:r>
              <a:rPr lang="en-US" dirty="0" smtClean="0"/>
              <a:t>Fraser D, </a:t>
            </a:r>
            <a:r>
              <a:rPr lang="en-US" dirty="0" err="1" smtClean="0"/>
              <a:t>Kooh</a:t>
            </a:r>
            <a:r>
              <a:rPr lang="en-US" dirty="0" smtClean="0"/>
              <a:t> SW, Kind HP, </a:t>
            </a:r>
            <a:r>
              <a:rPr lang="en-US" dirty="0" err="1" smtClean="0"/>
              <a:t>Holick</a:t>
            </a:r>
            <a:r>
              <a:rPr lang="en-US" dirty="0" smtClean="0"/>
              <a:t> MF, Tanaka Y, DeLuca HF. Pathogenesis of hereditary vitamin-D-dependent rickets. An inborn error of vitamin D metabolism involving defective conversion of 25-hydroxyvitamin D to 1 alpha,25-dihydroxyvitamin D. New England Journal of Medicine. 1973;289(16):817–22. [</a:t>
            </a:r>
            <a:r>
              <a:rPr lang="en-US" dirty="0" smtClean="0">
                <a:hlinkClick r:id="rId122"/>
              </a:rPr>
              <a:t>PubMed: 4357855</a:t>
            </a:r>
            <a:r>
              <a:rPr lang="en-US" dirty="0" smtClean="0"/>
              <a:t>]</a:t>
            </a:r>
          </a:p>
          <a:p>
            <a:r>
              <a:rPr lang="en-US" dirty="0" err="1" smtClean="0"/>
              <a:t>Galitzer</a:t>
            </a:r>
            <a:r>
              <a:rPr lang="en-US" dirty="0" smtClean="0"/>
              <a:t> H, Ben-</a:t>
            </a:r>
            <a:r>
              <a:rPr lang="en-US" dirty="0" err="1" smtClean="0"/>
              <a:t>Dov</a:t>
            </a:r>
            <a:r>
              <a:rPr lang="en-US" dirty="0" smtClean="0"/>
              <a:t> I, </a:t>
            </a:r>
            <a:r>
              <a:rPr lang="en-US" dirty="0" err="1" smtClean="0"/>
              <a:t>Lavi-Moshayoff</a:t>
            </a:r>
            <a:r>
              <a:rPr lang="en-US" dirty="0" smtClean="0"/>
              <a:t> V, </a:t>
            </a:r>
            <a:r>
              <a:rPr lang="en-US" dirty="0" err="1" smtClean="0"/>
              <a:t>Naveh</a:t>
            </a:r>
            <a:r>
              <a:rPr lang="en-US" dirty="0" smtClean="0"/>
              <a:t>-Many T, Silver J. Fibroblast growth factor 23 acts on the parathyroid to decrease parathyroid hormone secretion. Current Opinion in Nephrology and Hypertension. 2008;17(4):363–7. [</a:t>
            </a:r>
            <a:r>
              <a:rPr lang="en-US" dirty="0" smtClean="0">
                <a:hlinkClick r:id="rId123"/>
              </a:rPr>
              <a:t>PubMed: 18660671</a:t>
            </a:r>
            <a:r>
              <a:rPr lang="en-US" dirty="0" smtClean="0"/>
              <a:t>]</a:t>
            </a:r>
          </a:p>
          <a:p>
            <a:r>
              <a:rPr lang="en-US" dirty="0" err="1" smtClean="0"/>
              <a:t>Garabedian</a:t>
            </a:r>
            <a:r>
              <a:rPr lang="en-US" dirty="0" smtClean="0"/>
              <a:t> M, </a:t>
            </a:r>
            <a:r>
              <a:rPr lang="en-US" dirty="0" err="1" smtClean="0"/>
              <a:t>Holick</a:t>
            </a:r>
            <a:r>
              <a:rPr lang="en-US" dirty="0" smtClean="0"/>
              <a:t> MF, Deluca HF, Boyle IT. Control of 25-hydroxycholecalciferol metabolism by parathyroid glands. Proceedings of the National Academy of Sciences of the United States of America. 1972;69(7):1673–6. [</a:t>
            </a:r>
            <a:r>
              <a:rPr lang="en-US" dirty="0" smtClean="0">
                <a:hlinkClick r:id="rId124"/>
              </a:rPr>
              <a:t>PMC free article: PMC426775</a:t>
            </a:r>
            <a:r>
              <a:rPr lang="en-US" dirty="0" smtClean="0"/>
              <a:t>] [</a:t>
            </a:r>
            <a:r>
              <a:rPr lang="en-US" dirty="0" smtClean="0">
                <a:hlinkClick r:id="rId125"/>
              </a:rPr>
              <a:t>PubMed: 4340153</a:t>
            </a:r>
            <a:r>
              <a:rPr lang="en-US" dirty="0" smtClean="0"/>
              <a:t>]</a:t>
            </a:r>
          </a:p>
          <a:p>
            <a:r>
              <a:rPr lang="en-US" dirty="0" smtClean="0"/>
              <a:t>Gartner LM, Greer FR. Prevention of rickets and vitamin D deficiency: new guidelines for vitamin D intake. Pediatrics. 2003;111(4 Pt 1):908–10. [</a:t>
            </a:r>
            <a:r>
              <a:rPr lang="en-US" dirty="0" smtClean="0">
                <a:hlinkClick r:id="rId126"/>
              </a:rPr>
              <a:t>PubMed: 12671133</a:t>
            </a:r>
            <a:r>
              <a:rPr lang="en-US" dirty="0" smtClean="0"/>
              <a:t>]</a:t>
            </a:r>
          </a:p>
          <a:p>
            <a:r>
              <a:rPr lang="en-US" dirty="0" err="1" smtClean="0"/>
              <a:t>Gaschott</a:t>
            </a:r>
            <a:r>
              <a:rPr lang="en-US" dirty="0" smtClean="0"/>
              <a:t> T, Stein J. Short-chain fatty acids and colon cancer cells: the vitamin D receptor—butyrate connection. Recent Results in Cancer Research. 2003;164:247–57. [</a:t>
            </a:r>
            <a:r>
              <a:rPr lang="en-US" dirty="0" smtClean="0">
                <a:hlinkClick r:id="rId127"/>
              </a:rPr>
              <a:t>PubMed: 12899527</a:t>
            </a:r>
            <a:r>
              <a:rPr lang="en-US" dirty="0" smtClean="0"/>
              <a:t>]</a:t>
            </a:r>
          </a:p>
          <a:p>
            <a:r>
              <a:rPr lang="en-US" dirty="0" err="1" smtClean="0"/>
              <a:t>Gehrer</a:t>
            </a:r>
            <a:r>
              <a:rPr lang="en-US" dirty="0" smtClean="0"/>
              <a:t> S, Kern B, Peters T, </a:t>
            </a:r>
            <a:r>
              <a:rPr lang="en-US" dirty="0" err="1" smtClean="0"/>
              <a:t>Christoffel-Courtin</a:t>
            </a:r>
            <a:r>
              <a:rPr lang="en-US" dirty="0" smtClean="0"/>
              <a:t> C, </a:t>
            </a:r>
            <a:r>
              <a:rPr lang="en-US" dirty="0" err="1" smtClean="0"/>
              <a:t>Peterli</a:t>
            </a:r>
            <a:r>
              <a:rPr lang="en-US" dirty="0" smtClean="0"/>
              <a:t> R. Fewer nutrient deficiencies after laparoscopic sleeve gastrectomy (LSG) than after laparoscopic Roux-Y-gastric bypass (LRYGB)—a prospective study. Obesity Surgery. 2010;20(4):447–53. [</a:t>
            </a:r>
            <a:r>
              <a:rPr lang="en-US" dirty="0" smtClean="0">
                <a:hlinkClick r:id="rId128"/>
              </a:rPr>
              <a:t>PubMed: 20101473</a:t>
            </a:r>
            <a:r>
              <a:rPr lang="en-US" dirty="0" smtClean="0"/>
              <a:t>]</a:t>
            </a:r>
          </a:p>
          <a:p>
            <a:r>
              <a:rPr lang="en-US" dirty="0" smtClean="0"/>
              <a:t>Glendenning P, Taranto M, Noble JM, Musk AA, Hammond C, </a:t>
            </a:r>
            <a:r>
              <a:rPr lang="en-US" dirty="0" err="1" smtClean="0"/>
              <a:t>Goldswain</a:t>
            </a:r>
            <a:r>
              <a:rPr lang="en-US" dirty="0" smtClean="0"/>
              <a:t> PR, Fraser WD, </a:t>
            </a:r>
            <a:r>
              <a:rPr lang="en-US" dirty="0" err="1" smtClean="0"/>
              <a:t>Vasikaran</a:t>
            </a:r>
            <a:r>
              <a:rPr lang="en-US" dirty="0" smtClean="0"/>
              <a:t> SD. Current assays overestimate 25-hydroxyvitamin D</a:t>
            </a:r>
            <a:r>
              <a:rPr lang="en-US" baseline="-25000" dirty="0" smtClean="0"/>
              <a:t>3</a:t>
            </a:r>
            <a:r>
              <a:rPr lang="en-US" dirty="0" smtClean="0"/>
              <a:t> and underestimate 25-hydroxyvitamin D</a:t>
            </a:r>
            <a:r>
              <a:rPr lang="en-US" baseline="-25000" dirty="0" smtClean="0"/>
              <a:t>2</a:t>
            </a:r>
            <a:r>
              <a:rPr lang="en-US" dirty="0" smtClean="0"/>
              <a:t> compared with HPLC: need for assay-specific decision limits and metabolite-specific assays. Annals of Clinical Biochemistry. 2006;43(Pt 1):23–30. [</a:t>
            </a:r>
            <a:r>
              <a:rPr lang="en-US" dirty="0" smtClean="0">
                <a:hlinkClick r:id="rId129"/>
              </a:rPr>
              <a:t>PubMed: 16390606</a:t>
            </a:r>
            <a:r>
              <a:rPr lang="en-US" dirty="0" smtClean="0"/>
              <a:t>]</a:t>
            </a:r>
          </a:p>
          <a:p>
            <a:r>
              <a:rPr lang="en-US" dirty="0" err="1" smtClean="0"/>
              <a:t>Goldner</a:t>
            </a:r>
            <a:r>
              <a:rPr lang="en-US" dirty="0" smtClean="0"/>
              <a:t> WS, Stoner JA, </a:t>
            </a:r>
            <a:r>
              <a:rPr lang="en-US" dirty="0" err="1" smtClean="0"/>
              <a:t>Lyden</a:t>
            </a:r>
            <a:r>
              <a:rPr lang="en-US" dirty="0" smtClean="0"/>
              <a:t> E, Thompson J, Taylor K, Larson L, Erickson J, McBride C. Finding the optimal dose of vitamin D following Roux-</a:t>
            </a:r>
            <a:r>
              <a:rPr lang="en-US" dirty="0" err="1" smtClean="0"/>
              <a:t>en</a:t>
            </a:r>
            <a:r>
              <a:rPr lang="en-US" dirty="0" smtClean="0"/>
              <a:t>-Y gastric bypass: a prospective, randomized pilot clinical trial. Obesity Surgery. 2009;19(2):173–9. [</a:t>
            </a:r>
            <a:r>
              <a:rPr lang="en-US" dirty="0" smtClean="0">
                <a:hlinkClick r:id="rId130"/>
              </a:rPr>
              <a:t>PubMed: 18795378</a:t>
            </a:r>
            <a:r>
              <a:rPr lang="en-US" dirty="0" smtClean="0"/>
              <a:t>]</a:t>
            </a:r>
          </a:p>
          <a:p>
            <a:r>
              <a:rPr lang="en-US" dirty="0" err="1" smtClean="0"/>
              <a:t>Gozdik</a:t>
            </a:r>
            <a:r>
              <a:rPr lang="en-US" dirty="0" smtClean="0"/>
              <a:t> A, </a:t>
            </a:r>
            <a:r>
              <a:rPr lang="en-US" dirty="0" err="1" smtClean="0"/>
              <a:t>Barta</a:t>
            </a:r>
            <a:r>
              <a:rPr lang="en-US" dirty="0" smtClean="0"/>
              <a:t> JL, Wu H, Cole D, </a:t>
            </a:r>
            <a:r>
              <a:rPr lang="en-US" dirty="0" err="1" smtClean="0"/>
              <a:t>Vieth</a:t>
            </a:r>
            <a:r>
              <a:rPr lang="en-US" dirty="0" smtClean="0"/>
              <a:t> R, Whiting S, Parra E. Seasonal changes in vitamin D status in healthy young adults of different ancestry in the greater Toronto area. Presented at the 14th Workshop on Vitamin D; October 4-8, 2009; </a:t>
            </a:r>
            <a:r>
              <a:rPr lang="en-US" dirty="0" err="1" smtClean="0"/>
              <a:t>Brugge</a:t>
            </a:r>
            <a:r>
              <a:rPr lang="en-US" dirty="0" smtClean="0"/>
              <a:t>, Belgium. 2009. </a:t>
            </a:r>
          </a:p>
          <a:p>
            <a:r>
              <a:rPr lang="en-US" dirty="0" err="1" smtClean="0"/>
              <a:t>Guo</a:t>
            </a:r>
            <a:r>
              <a:rPr lang="en-US" dirty="0" smtClean="0"/>
              <a:t> YD, </a:t>
            </a:r>
            <a:r>
              <a:rPr lang="en-US" dirty="0" err="1" smtClean="0"/>
              <a:t>Strugnell</a:t>
            </a:r>
            <a:r>
              <a:rPr lang="en-US" dirty="0" smtClean="0"/>
              <a:t> S, Back DW, Jones G. Substrate specificity of the liver mitochondrial cytochrome P-450, CYP-27, towards vitamin D and its analogs. Proceedings of the National Academy of Sciences of the United States of America. 1993;90:8668–72. [</a:t>
            </a:r>
            <a:r>
              <a:rPr lang="en-US" dirty="0" smtClean="0">
                <a:hlinkClick r:id="rId131"/>
              </a:rPr>
              <a:t>PMC free article: PMC47419</a:t>
            </a:r>
            <a:r>
              <a:rPr lang="en-US" dirty="0" smtClean="0"/>
              <a:t>] [</a:t>
            </a:r>
            <a:r>
              <a:rPr lang="en-US" dirty="0" smtClean="0">
                <a:hlinkClick r:id="rId132"/>
              </a:rPr>
              <a:t>PubMed: 7690968</a:t>
            </a:r>
            <a:r>
              <a:rPr lang="en-US" dirty="0" smtClean="0"/>
              <a:t>]</a:t>
            </a:r>
          </a:p>
          <a:p>
            <a:r>
              <a:rPr lang="en-US" dirty="0" smtClean="0"/>
              <a:t>Gupta RP, Hollis BW, Patel SB, Patrick KS, Bell NH. CYP3A4 is a human microsomal vitamin D 25-hydroxylase. Journal of Bone and Mineral Research. 2004;19(4):680–8. [</a:t>
            </a:r>
            <a:r>
              <a:rPr lang="en-US" dirty="0" smtClean="0">
                <a:hlinkClick r:id="rId133"/>
              </a:rPr>
              <a:t>PubMed: 15005856</a:t>
            </a:r>
            <a:r>
              <a:rPr lang="en-US" dirty="0" smtClean="0"/>
              <a:t>]</a:t>
            </a:r>
          </a:p>
          <a:p>
            <a:r>
              <a:rPr lang="en-US" dirty="0" smtClean="0"/>
              <a:t>Gupta RP, He YA, Patrick KS, </a:t>
            </a:r>
            <a:r>
              <a:rPr lang="en-US" dirty="0" err="1" smtClean="0"/>
              <a:t>Halpert</a:t>
            </a:r>
            <a:r>
              <a:rPr lang="en-US" dirty="0" smtClean="0"/>
              <a:t> JR, Bell NH. CYP3A4 is a vitamin D-24- and 25-hydroxylase: analysis of structure function by site-directed mutagenesis. Journal of Clinical Endocrinology and Metabolism. 2005;90(2):1210–9. [</a:t>
            </a:r>
            <a:r>
              <a:rPr lang="en-US" dirty="0" smtClean="0">
                <a:hlinkClick r:id="rId134"/>
              </a:rPr>
              <a:t>PubMed: 15546903</a:t>
            </a:r>
            <a:r>
              <a:rPr lang="en-US" dirty="0" smtClean="0"/>
              <a:t>]</a:t>
            </a:r>
          </a:p>
          <a:p>
            <a:r>
              <a:rPr lang="en-US" dirty="0" smtClean="0"/>
              <a:t>Haddad JG Jr, Hahn TJ. Natural and synthetic sources of circulating 25-hydroxyvitamin D in man. Nature. 1973;244(5417):515–7. [</a:t>
            </a:r>
            <a:r>
              <a:rPr lang="en-US" dirty="0" smtClean="0">
                <a:hlinkClick r:id="rId135"/>
              </a:rPr>
              <a:t>PubMed: 4621128</a:t>
            </a:r>
            <a:r>
              <a:rPr lang="en-US" dirty="0" smtClean="0"/>
              <a:t>]</a:t>
            </a:r>
          </a:p>
          <a:p>
            <a:r>
              <a:rPr lang="en-US" dirty="0" smtClean="0"/>
              <a:t>Haddad JG, Matsuoka LY, Hollis BW, Hu YZ, </a:t>
            </a:r>
            <a:r>
              <a:rPr lang="en-US" dirty="0" err="1" smtClean="0"/>
              <a:t>Wortsman</a:t>
            </a:r>
            <a:r>
              <a:rPr lang="en-US" dirty="0" smtClean="0"/>
              <a:t> J. Human plasma transport of vitamin D after its endogenous synthesis. Journal of Clinical Investigation. 1993;91(6):2552–5. [</a:t>
            </a:r>
            <a:r>
              <a:rPr lang="en-US" dirty="0" smtClean="0">
                <a:hlinkClick r:id="rId136"/>
              </a:rPr>
              <a:t>PMC free article: PMC443317</a:t>
            </a:r>
            <a:r>
              <a:rPr lang="en-US" dirty="0" smtClean="0"/>
              <a:t>] [</a:t>
            </a:r>
            <a:r>
              <a:rPr lang="en-US" dirty="0" smtClean="0">
                <a:hlinkClick r:id="rId137"/>
              </a:rPr>
              <a:t>PubMed: 8390483</a:t>
            </a:r>
            <a:r>
              <a:rPr lang="en-US" dirty="0" smtClean="0"/>
              <a:t>]</a:t>
            </a:r>
          </a:p>
          <a:p>
            <a:r>
              <a:rPr lang="en-US" dirty="0" smtClean="0"/>
              <a:t>Harris SS, Dawson-Hughes B. Plasma vitamin D and 25OHD responses of young and old men to supplementation with vitamin D</a:t>
            </a:r>
            <a:r>
              <a:rPr lang="en-US" baseline="-25000" dirty="0" smtClean="0"/>
              <a:t>3</a:t>
            </a:r>
            <a:r>
              <a:rPr lang="en-US" dirty="0" smtClean="0"/>
              <a:t>. Journal of the American College of Nutrition. 2002;21(4):357–62. [</a:t>
            </a:r>
            <a:r>
              <a:rPr lang="en-US" dirty="0" smtClean="0">
                <a:hlinkClick r:id="rId138"/>
              </a:rPr>
              <a:t>PubMed: 12166534</a:t>
            </a:r>
            <a:r>
              <a:rPr lang="en-US" dirty="0" smtClean="0"/>
              <a:t>]</a:t>
            </a:r>
          </a:p>
          <a:p>
            <a:r>
              <a:rPr lang="en-US" dirty="0" err="1" smtClean="0"/>
              <a:t>Hashizume</a:t>
            </a:r>
            <a:r>
              <a:rPr lang="en-US" dirty="0" smtClean="0"/>
              <a:t> T, Xu Y, </a:t>
            </a:r>
            <a:r>
              <a:rPr lang="en-US" dirty="0" err="1" smtClean="0"/>
              <a:t>Mohutsky</a:t>
            </a:r>
            <a:r>
              <a:rPr lang="en-US" dirty="0" smtClean="0"/>
              <a:t> MA, Alberts J, </a:t>
            </a:r>
            <a:r>
              <a:rPr lang="en-US" dirty="0" err="1" smtClean="0"/>
              <a:t>Hadden</a:t>
            </a:r>
            <a:r>
              <a:rPr lang="en-US" dirty="0" smtClean="0"/>
              <a:t> C, </a:t>
            </a:r>
            <a:r>
              <a:rPr lang="en-US" dirty="0" err="1" smtClean="0"/>
              <a:t>Kalhorn</a:t>
            </a:r>
            <a:r>
              <a:rPr lang="en-US" dirty="0" smtClean="0"/>
              <a:t> TF, </a:t>
            </a:r>
            <a:r>
              <a:rPr lang="en-US" dirty="0" err="1" smtClean="0"/>
              <a:t>Isoherranen</a:t>
            </a:r>
            <a:r>
              <a:rPr lang="en-US" dirty="0" smtClean="0"/>
              <a:t> N, </a:t>
            </a:r>
            <a:r>
              <a:rPr lang="en-US" dirty="0" err="1" smtClean="0"/>
              <a:t>Shuhart</a:t>
            </a:r>
            <a:r>
              <a:rPr lang="en-US" dirty="0" smtClean="0"/>
              <a:t> MC, </a:t>
            </a:r>
            <a:r>
              <a:rPr lang="en-US" dirty="0" err="1" smtClean="0"/>
              <a:t>Thummel</a:t>
            </a:r>
            <a:r>
              <a:rPr lang="en-US" dirty="0" smtClean="0"/>
              <a:t> KE. Identification of human UDP-glucuronosyltransferases catalyzing hepatic 1alpha,25-dihydroxyvitamin D</a:t>
            </a:r>
            <a:r>
              <a:rPr lang="en-US" baseline="-25000" dirty="0" smtClean="0"/>
              <a:t>3</a:t>
            </a:r>
            <a:r>
              <a:rPr lang="en-US" dirty="0" smtClean="0"/>
              <a:t> conjugation. Biochemical Pharmacology. 2008;75(5):1240–50. [</a:t>
            </a:r>
            <a:r>
              <a:rPr lang="en-US" dirty="0" smtClean="0">
                <a:hlinkClick r:id="rId139"/>
              </a:rPr>
              <a:t>PMC free article: PMC2664830</a:t>
            </a:r>
            <a:r>
              <a:rPr lang="en-US" dirty="0" smtClean="0"/>
              <a:t>] [</a:t>
            </a:r>
            <a:r>
              <a:rPr lang="en-US" dirty="0" smtClean="0">
                <a:hlinkClick r:id="rId140"/>
              </a:rPr>
              <a:t>PubMed: 18177842</a:t>
            </a:r>
            <a:r>
              <a:rPr lang="en-US" dirty="0" smtClean="0"/>
              <a:t>]</a:t>
            </a:r>
          </a:p>
          <a:p>
            <a:r>
              <a:rPr lang="en-US" dirty="0" smtClean="0"/>
              <a:t>Hay AW, Watson G. The binding of 25-hydroxycholecalciferol and 25-hydroxyergocalciferol to receptor proteins in a New World and an Old World primate. Comparative Biochemistry and Physiology. B: Comparative Biochemistry. 1977;56(2):131–4. [</a:t>
            </a:r>
            <a:r>
              <a:rPr lang="en-US" dirty="0" smtClean="0">
                <a:hlinkClick r:id="rId141"/>
              </a:rPr>
              <a:t>PubMed: 401479</a:t>
            </a:r>
            <a:r>
              <a:rPr lang="en-US" dirty="0" smtClean="0"/>
              <a:t>]</a:t>
            </a:r>
          </a:p>
          <a:p>
            <a:r>
              <a:rPr lang="en-US" dirty="0" err="1" smtClean="0"/>
              <a:t>Helvig</a:t>
            </a:r>
            <a:r>
              <a:rPr lang="en-US" dirty="0" smtClean="0"/>
              <a:t> C, </a:t>
            </a:r>
            <a:r>
              <a:rPr lang="en-US" dirty="0" err="1" smtClean="0"/>
              <a:t>Cuerrier</a:t>
            </a:r>
            <a:r>
              <a:rPr lang="en-US" dirty="0" smtClean="0"/>
              <a:t> D, </a:t>
            </a:r>
            <a:r>
              <a:rPr lang="en-US" dirty="0" err="1" smtClean="0"/>
              <a:t>Kharebov</a:t>
            </a:r>
            <a:r>
              <a:rPr lang="en-US" dirty="0" smtClean="0"/>
              <a:t> A, Ireland B, Kim J, Ryder K, </a:t>
            </a:r>
            <a:r>
              <a:rPr lang="en-US" dirty="0" err="1" smtClean="0"/>
              <a:t>Petkovich</a:t>
            </a:r>
            <a:r>
              <a:rPr lang="en-US" dirty="0" smtClean="0"/>
              <a:t> M. Comparison of 1,25-dihydroxyvitamin D2 and calcitriol effects in an adenine-induced model of CKD reveals differential control over serum calcium and phosphate. Journal of Bone and Mineral Research. 2008;23((S357))</a:t>
            </a:r>
          </a:p>
          <a:p>
            <a:r>
              <a:rPr lang="en-US" dirty="0" err="1" smtClean="0"/>
              <a:t>Hewison</a:t>
            </a:r>
            <a:r>
              <a:rPr lang="en-US" dirty="0" smtClean="0"/>
              <a:t> M, Burke F, Evans KN, Lammas DA, </a:t>
            </a:r>
            <a:r>
              <a:rPr lang="en-US" dirty="0" err="1" smtClean="0"/>
              <a:t>Sansom</a:t>
            </a:r>
            <a:r>
              <a:rPr lang="en-US" dirty="0" smtClean="0"/>
              <a:t> DM, Liu P, </a:t>
            </a:r>
            <a:r>
              <a:rPr lang="en-US" dirty="0" err="1" smtClean="0"/>
              <a:t>Modlin</a:t>
            </a:r>
            <a:r>
              <a:rPr lang="en-US" dirty="0" smtClean="0"/>
              <a:t> RL, Adams JS. Extra-renal 25-hydroxyvitamin D3-1alpha-hydroxylase in human health and disease. Journal of Steroid Biochemistry and Molecular Biology. 2007;103(3-5):316–21. [</a:t>
            </a:r>
            <a:r>
              <a:rPr lang="en-US" dirty="0" smtClean="0">
                <a:hlinkClick r:id="rId142"/>
              </a:rPr>
              <a:t>PubMed: 17368179</a:t>
            </a:r>
            <a:r>
              <a:rPr lang="en-US" dirty="0" smtClean="0"/>
              <a:t>]</a:t>
            </a:r>
          </a:p>
          <a:p>
            <a:r>
              <a:rPr lang="en-US" dirty="0" err="1" smtClean="0"/>
              <a:t>Holick</a:t>
            </a:r>
            <a:r>
              <a:rPr lang="en-US" dirty="0" smtClean="0"/>
              <a:t> MF, </a:t>
            </a:r>
            <a:r>
              <a:rPr lang="en-US" dirty="0" err="1" smtClean="0"/>
              <a:t>MacLaughlin</a:t>
            </a:r>
            <a:r>
              <a:rPr lang="en-US" dirty="0" smtClean="0"/>
              <a:t> JA, </a:t>
            </a:r>
            <a:r>
              <a:rPr lang="en-US" dirty="0" err="1" smtClean="0"/>
              <a:t>Doppelt</a:t>
            </a:r>
            <a:r>
              <a:rPr lang="en-US" dirty="0" smtClean="0"/>
              <a:t> SH. Regulation of cutaneous </a:t>
            </a:r>
            <a:r>
              <a:rPr lang="en-US" dirty="0" err="1" smtClean="0"/>
              <a:t>previtamin</a:t>
            </a:r>
            <a:r>
              <a:rPr lang="en-US" dirty="0" smtClean="0"/>
              <a:t> D3 photosynthesis in man: skin pigment is not an essential regulator. Science. 1981;211(4482):590–3. [</a:t>
            </a:r>
            <a:r>
              <a:rPr lang="en-US" dirty="0" smtClean="0">
                <a:hlinkClick r:id="rId143"/>
              </a:rPr>
              <a:t>PubMed: 6256855</a:t>
            </a:r>
            <a:r>
              <a:rPr lang="en-US" dirty="0" smtClean="0"/>
              <a:t>]</a:t>
            </a:r>
          </a:p>
          <a:p>
            <a:r>
              <a:rPr lang="en-US" dirty="0" err="1" smtClean="0"/>
              <a:t>Holick</a:t>
            </a:r>
            <a:r>
              <a:rPr lang="en-US" dirty="0" smtClean="0"/>
              <a:t> MF. Skin: site of the synthesis of vitamin D and a target tissue for the active form, 1,25-dihydroxyvitamin D</a:t>
            </a:r>
            <a:r>
              <a:rPr lang="en-US" baseline="-25000" dirty="0" smtClean="0"/>
              <a:t>3</a:t>
            </a:r>
            <a:r>
              <a:rPr lang="en-US" dirty="0" smtClean="0"/>
              <a:t>. Annals of the New York Academy of Sciences. 1988;548:14–26. [</a:t>
            </a:r>
            <a:r>
              <a:rPr lang="en-US" dirty="0" smtClean="0">
                <a:hlinkClick r:id="rId144"/>
              </a:rPr>
              <a:t>PubMed: 2854716</a:t>
            </a:r>
            <a:r>
              <a:rPr lang="en-US" dirty="0" smtClean="0"/>
              <a:t>]</a:t>
            </a:r>
          </a:p>
          <a:p>
            <a:r>
              <a:rPr lang="en-US" dirty="0" err="1" smtClean="0"/>
              <a:t>Holick</a:t>
            </a:r>
            <a:r>
              <a:rPr lang="en-US" dirty="0" smtClean="0"/>
              <a:t> MF, Matsuoka LY, </a:t>
            </a:r>
            <a:r>
              <a:rPr lang="en-US" dirty="0" err="1" smtClean="0"/>
              <a:t>Wortsman</a:t>
            </a:r>
            <a:r>
              <a:rPr lang="en-US" dirty="0" smtClean="0"/>
              <a:t> J. Age, vitamin D, and solar ultraviolet. Lancet. 1989;334(8671):1104–5. [</a:t>
            </a:r>
            <a:r>
              <a:rPr lang="en-US" dirty="0" smtClean="0">
                <a:hlinkClick r:id="rId145"/>
              </a:rPr>
              <a:t>PubMed: 2572832</a:t>
            </a:r>
            <a:r>
              <a:rPr lang="en-US" dirty="0" smtClean="0"/>
              <a:t>]</a:t>
            </a:r>
          </a:p>
          <a:p>
            <a:r>
              <a:rPr lang="en-US" dirty="0" err="1" smtClean="0"/>
              <a:t>Holick</a:t>
            </a:r>
            <a:r>
              <a:rPr lang="en-US" dirty="0" smtClean="0"/>
              <a:t> MF, Shao Q, Liu WW, Chen TC. The vitamin D content of fortified milk and infant formula. New England Journal of Medicine. 1992;326(18):1178–81. [</a:t>
            </a:r>
            <a:r>
              <a:rPr lang="en-US" dirty="0" smtClean="0">
                <a:hlinkClick r:id="rId146"/>
              </a:rPr>
              <a:t>PubMed: 1313548</a:t>
            </a:r>
            <a:r>
              <a:rPr lang="en-US" dirty="0" smtClean="0"/>
              <a:t>]</a:t>
            </a:r>
          </a:p>
          <a:p>
            <a:r>
              <a:rPr lang="en-US" dirty="0" err="1" smtClean="0"/>
              <a:t>Holick</a:t>
            </a:r>
            <a:r>
              <a:rPr lang="en-US" dirty="0" smtClean="0"/>
              <a:t> M. McCollum Award Lecture, 1994: vitamin D—new horizons for the 21st century. American Journal of Clinical Nutrition. 1994;60(4):619–630. [</a:t>
            </a:r>
            <a:r>
              <a:rPr lang="en-US" dirty="0" smtClean="0">
                <a:hlinkClick r:id="rId147"/>
              </a:rPr>
              <a:t>PubMed: 8092101</a:t>
            </a:r>
            <a:r>
              <a:rPr lang="en-US" dirty="0" smtClean="0"/>
              <a:t>]</a:t>
            </a:r>
          </a:p>
          <a:p>
            <a:r>
              <a:rPr lang="en-US" dirty="0" err="1" smtClean="0"/>
              <a:t>Holick</a:t>
            </a:r>
            <a:r>
              <a:rPr lang="en-US" dirty="0" smtClean="0"/>
              <a:t> MF. Vitamin D: photobiology, metabolism, and clinical applications, Endocrinology. 3rd. </a:t>
            </a:r>
            <a:r>
              <a:rPr lang="en-US" dirty="0" err="1" smtClean="0"/>
              <a:t>DeGroot</a:t>
            </a:r>
            <a:r>
              <a:rPr lang="en-US" dirty="0" smtClean="0"/>
              <a:t> LJ, </a:t>
            </a:r>
            <a:r>
              <a:rPr lang="en-US" dirty="0" err="1" smtClean="0"/>
              <a:t>Besser</a:t>
            </a:r>
            <a:r>
              <a:rPr lang="en-US" dirty="0" smtClean="0"/>
              <a:t> M, Burger HG, et al., editors. Philadelphia, PA: W. B. Saunders; 1995. </a:t>
            </a:r>
          </a:p>
          <a:p>
            <a:r>
              <a:rPr lang="en-US" dirty="0" err="1" smtClean="0"/>
              <a:t>Holick</a:t>
            </a:r>
            <a:r>
              <a:rPr lang="en-US" dirty="0" smtClean="0"/>
              <a:t> MF. Vitamin D: photobiology, metabolism, mechanism of action, and clinical application, Primer on the Metabolic Bone Diseases and Disorders of Mineral Metabolism. 3rd. </a:t>
            </a:r>
            <a:r>
              <a:rPr lang="en-US" dirty="0" err="1" smtClean="0"/>
              <a:t>Favus</a:t>
            </a:r>
            <a:r>
              <a:rPr lang="en-US" dirty="0" smtClean="0"/>
              <a:t> MJ, editor. Philadelphia, PA: Lippincott-Raven; 1996. pp. 74–81.</a:t>
            </a:r>
          </a:p>
          <a:p>
            <a:r>
              <a:rPr lang="en-US" dirty="0" err="1" smtClean="0"/>
              <a:t>Holick</a:t>
            </a:r>
            <a:r>
              <a:rPr lang="en-US" dirty="0" smtClean="0"/>
              <a:t> MF. Vitamin D and sunlight: strategies for cancer prevention and other health benefits. Clinical Journal of the American Society of Nephrology. 2008;3(5):1548–54. [</a:t>
            </a:r>
            <a:r>
              <a:rPr lang="en-US" dirty="0" smtClean="0">
                <a:hlinkClick r:id="rId148"/>
              </a:rPr>
              <a:t>PMC free article: PMC4571149</a:t>
            </a:r>
            <a:r>
              <a:rPr lang="en-US" dirty="0" smtClean="0"/>
              <a:t>] [</a:t>
            </a:r>
            <a:r>
              <a:rPr lang="en-US" dirty="0" smtClean="0">
                <a:hlinkClick r:id="rId149"/>
              </a:rPr>
              <a:t>PubMed: 18550652</a:t>
            </a:r>
            <a:r>
              <a:rPr lang="en-US" dirty="0" smtClean="0"/>
              <a:t>]</a:t>
            </a:r>
          </a:p>
          <a:p>
            <a:r>
              <a:rPr lang="en-US" dirty="0" err="1" smtClean="0"/>
              <a:t>Holick</a:t>
            </a:r>
            <a:r>
              <a:rPr lang="en-US" dirty="0" smtClean="0"/>
              <a:t> MF, </a:t>
            </a:r>
            <a:r>
              <a:rPr lang="en-US" dirty="0" err="1" smtClean="0"/>
              <a:t>Biancuzzo</a:t>
            </a:r>
            <a:r>
              <a:rPr lang="en-US" dirty="0" smtClean="0"/>
              <a:t> RM, Chen TC, Klein EK, Young A, </a:t>
            </a:r>
            <a:r>
              <a:rPr lang="en-US" dirty="0" err="1" smtClean="0"/>
              <a:t>Bibuld</a:t>
            </a:r>
            <a:r>
              <a:rPr lang="en-US" dirty="0" smtClean="0"/>
              <a:t> D, Reitz R, </a:t>
            </a:r>
            <a:r>
              <a:rPr lang="en-US" dirty="0" err="1" smtClean="0"/>
              <a:t>Salameh</a:t>
            </a:r>
            <a:r>
              <a:rPr lang="en-US" dirty="0" smtClean="0"/>
              <a:t> W, </a:t>
            </a:r>
            <a:r>
              <a:rPr lang="en-US" dirty="0" err="1" smtClean="0"/>
              <a:t>Ameri</a:t>
            </a:r>
            <a:r>
              <a:rPr lang="en-US" dirty="0" smtClean="0"/>
              <a:t> A, Tannenbaum AD. Vitamin D</a:t>
            </a:r>
            <a:r>
              <a:rPr lang="en-US" baseline="-25000" dirty="0" smtClean="0"/>
              <a:t>2</a:t>
            </a:r>
            <a:r>
              <a:rPr lang="en-US" dirty="0" smtClean="0"/>
              <a:t> is as effective as vitamin D</a:t>
            </a:r>
            <a:r>
              <a:rPr lang="en-US" baseline="-25000" dirty="0" smtClean="0"/>
              <a:t>3</a:t>
            </a:r>
            <a:r>
              <a:rPr lang="en-US" dirty="0" smtClean="0"/>
              <a:t> in maintaining circulating concentrations of 25-hydroxyvitamin D. Journal of Clinical Endocrinology and Metabolism. 2008;93(3):677–81. [</a:t>
            </a:r>
            <a:r>
              <a:rPr lang="en-US" dirty="0" smtClean="0">
                <a:hlinkClick r:id="rId150"/>
              </a:rPr>
              <a:t>PMC free article: PMC2266966</a:t>
            </a:r>
            <a:r>
              <a:rPr lang="en-US" dirty="0" smtClean="0"/>
              <a:t>] [</a:t>
            </a:r>
            <a:r>
              <a:rPr lang="en-US" dirty="0" smtClean="0">
                <a:hlinkClick r:id="rId151"/>
              </a:rPr>
              <a:t>PubMed: 18089691</a:t>
            </a:r>
            <a:r>
              <a:rPr lang="en-US" dirty="0" smtClean="0"/>
              <a:t>]</a:t>
            </a:r>
          </a:p>
          <a:p>
            <a:r>
              <a:rPr lang="en-US" dirty="0" smtClean="0"/>
              <a:t>Hollis BW, </a:t>
            </a:r>
            <a:r>
              <a:rPr lang="en-US" dirty="0" err="1" smtClean="0"/>
              <a:t>Roos</a:t>
            </a:r>
            <a:r>
              <a:rPr lang="en-US" dirty="0" smtClean="0"/>
              <a:t> BA, Draper HH, Lambert PW. Vitamin D and its metabolites in human and bovine milk. Journal of Nutrition. 1981;111(7):1240–8. [</a:t>
            </a:r>
            <a:r>
              <a:rPr lang="en-US" dirty="0" smtClean="0">
                <a:hlinkClick r:id="rId152"/>
              </a:rPr>
              <a:t>PubMed: 6788913</a:t>
            </a:r>
            <a:r>
              <a:rPr lang="en-US" dirty="0" smtClean="0"/>
              <a:t>]</a:t>
            </a:r>
          </a:p>
          <a:p>
            <a:r>
              <a:rPr lang="en-US" dirty="0" smtClean="0"/>
              <a:t>Hollis BW, Napoli JL. Improved radioimmunoassay for vitamin D and its use in assessing vitamin D status. Clinical Chemistry. 1985;31(11):1815–9. [</a:t>
            </a:r>
            <a:r>
              <a:rPr lang="en-US" dirty="0" smtClean="0">
                <a:hlinkClick r:id="rId153"/>
              </a:rPr>
              <a:t>PubMed: 4053351</a:t>
            </a:r>
            <a:r>
              <a:rPr lang="en-US" dirty="0" smtClean="0"/>
              <a:t>]</a:t>
            </a:r>
          </a:p>
          <a:p>
            <a:r>
              <a:rPr lang="en-US" dirty="0" smtClean="0"/>
              <a:t>Hollis BW. Measuring 25-hydroxyvitamin D in a clinical environment: challenges and needs. American Journal of Clinical Nutrition. 2008;88(2):507S–10S. [</a:t>
            </a:r>
            <a:r>
              <a:rPr lang="en-US" dirty="0" smtClean="0">
                <a:hlinkClick r:id="rId154"/>
              </a:rPr>
              <a:t>PubMed: 18689391</a:t>
            </a:r>
            <a:r>
              <a:rPr lang="en-US" dirty="0" smtClean="0"/>
              <a:t>]</a:t>
            </a:r>
          </a:p>
          <a:p>
            <a:r>
              <a:rPr lang="en-US" dirty="0" smtClean="0"/>
              <a:t>Horst RL, Shepard RM, Jorgensen NA, DeLuca HF. The determination of the vitamin D metabolites on a single plasma sample: changes during parturition in dairy cows. Archives of Biochemistry and Biophysics. 1979;192(2):512–23. [</a:t>
            </a:r>
            <a:r>
              <a:rPr lang="en-US" dirty="0" smtClean="0">
                <a:hlinkClick r:id="rId155"/>
              </a:rPr>
              <a:t>PubMed: 434838</a:t>
            </a:r>
            <a:r>
              <a:rPr lang="en-US" dirty="0" smtClean="0"/>
              <a:t>]</a:t>
            </a:r>
          </a:p>
          <a:p>
            <a:r>
              <a:rPr lang="en-US" dirty="0" smtClean="0"/>
              <a:t>Horst RL, Reinhardt TA, </a:t>
            </a:r>
            <a:r>
              <a:rPr lang="en-US" dirty="0" err="1" smtClean="0"/>
              <a:t>Ramberg</a:t>
            </a:r>
            <a:r>
              <a:rPr lang="en-US" dirty="0" smtClean="0"/>
              <a:t> CF, </a:t>
            </a:r>
            <a:r>
              <a:rPr lang="en-US" dirty="0" err="1" smtClean="0"/>
              <a:t>Koszewski</a:t>
            </a:r>
            <a:r>
              <a:rPr lang="en-US" dirty="0" smtClean="0"/>
              <a:t> NJ, Napoli JL. 24-hydroxylation of 1,25-dihydroxyergocalciferol. An unambiguous deactivation process. Journal of Biological Chemistry. 1986;261(20):9250–6. [</a:t>
            </a:r>
            <a:r>
              <a:rPr lang="en-US" dirty="0" smtClean="0">
                <a:hlinkClick r:id="rId156"/>
              </a:rPr>
              <a:t>PubMed: 3013880</a:t>
            </a:r>
            <a:r>
              <a:rPr lang="en-US" dirty="0" smtClean="0"/>
              <a:t>]</a:t>
            </a:r>
          </a:p>
          <a:p>
            <a:r>
              <a:rPr lang="en-US" dirty="0" err="1" smtClean="0"/>
              <a:t>Hosseinpour</a:t>
            </a:r>
            <a:r>
              <a:rPr lang="en-US" dirty="0" smtClean="0"/>
              <a:t> F, </a:t>
            </a:r>
            <a:r>
              <a:rPr lang="en-US" dirty="0" err="1" smtClean="0"/>
              <a:t>Ellfolk</a:t>
            </a:r>
            <a:r>
              <a:rPr lang="en-US" dirty="0" smtClean="0"/>
              <a:t> M, </a:t>
            </a:r>
            <a:r>
              <a:rPr lang="en-US" dirty="0" err="1" smtClean="0"/>
              <a:t>Norlin</a:t>
            </a:r>
            <a:r>
              <a:rPr lang="en-US" dirty="0" smtClean="0"/>
              <a:t> M, </a:t>
            </a:r>
            <a:r>
              <a:rPr lang="en-US" dirty="0" err="1" smtClean="0"/>
              <a:t>Wikvall</a:t>
            </a:r>
            <a:r>
              <a:rPr lang="en-US" dirty="0" smtClean="0"/>
              <a:t> K. Phenobarbital suppresses vitamin D</a:t>
            </a:r>
            <a:r>
              <a:rPr lang="en-US" baseline="-25000" dirty="0" smtClean="0"/>
              <a:t>3</a:t>
            </a:r>
            <a:r>
              <a:rPr lang="en-US" dirty="0" smtClean="0"/>
              <a:t> 25-hydroxylase expression: a potential new mechanism for drug-induced </a:t>
            </a:r>
            <a:r>
              <a:rPr lang="en-US" dirty="0" err="1" smtClean="0"/>
              <a:t>osteomalacia</a:t>
            </a:r>
            <a:r>
              <a:rPr lang="en-US" dirty="0" smtClean="0"/>
              <a:t>. Biochemical and Biophysical Research Communications. 2007;357(3):603–7. [</a:t>
            </a:r>
            <a:r>
              <a:rPr lang="en-US" dirty="0" smtClean="0">
                <a:hlinkClick r:id="rId157"/>
              </a:rPr>
              <a:t>PubMed: 17445763</a:t>
            </a:r>
            <a:r>
              <a:rPr lang="en-US" dirty="0" smtClean="0"/>
              <a:t>]</a:t>
            </a:r>
          </a:p>
          <a:p>
            <a:r>
              <a:rPr lang="en-US" dirty="0" smtClean="0"/>
              <a:t>Hunt RD, Garcia FG, Walsh RJ. A comparison of the toxicity of </a:t>
            </a:r>
            <a:r>
              <a:rPr lang="en-US" dirty="0" err="1" smtClean="0"/>
              <a:t>ergocalciferol</a:t>
            </a:r>
            <a:r>
              <a:rPr lang="en-US" dirty="0" smtClean="0"/>
              <a:t> and cholecalciferol in rhesus monkeys (</a:t>
            </a:r>
            <a:r>
              <a:rPr lang="en-US" dirty="0" err="1" smtClean="0"/>
              <a:t>Macaca</a:t>
            </a:r>
            <a:r>
              <a:rPr lang="en-US" dirty="0" smtClean="0"/>
              <a:t> </a:t>
            </a:r>
            <a:r>
              <a:rPr lang="en-US" dirty="0" err="1" smtClean="0"/>
              <a:t>mulatta</a:t>
            </a:r>
            <a:r>
              <a:rPr lang="en-US" dirty="0" smtClean="0"/>
              <a:t>). Journal of Nutrition. 1972;102(8):975–86. [</a:t>
            </a:r>
            <a:r>
              <a:rPr lang="en-US" dirty="0" smtClean="0">
                <a:hlinkClick r:id="rId158"/>
              </a:rPr>
              <a:t>PubMed: 4340673</a:t>
            </a:r>
            <a:r>
              <a:rPr lang="en-US" dirty="0" smtClean="0"/>
              <a:t>]</a:t>
            </a:r>
          </a:p>
          <a:p>
            <a:r>
              <a:rPr lang="en-US" dirty="0" smtClean="0"/>
              <a:t>IOM (Institute of Medicine). Dietary Reference Intakes for Calcium, Phosphorus, Magnesium, Vitamin D, and Fluoride. Washington, DC: National Academy Press; 1997. </a:t>
            </a:r>
          </a:p>
          <a:p>
            <a:r>
              <a:rPr lang="en-US" dirty="0" smtClean="0"/>
              <a:t>IOM. Dietary Reference Intakes Research Synthesis: Workshop Summary. Washington, DC: The National Academies Press; 2007. </a:t>
            </a:r>
          </a:p>
          <a:p>
            <a:r>
              <a:rPr lang="en-US" dirty="0" err="1" smtClean="0"/>
              <a:t>Ish</a:t>
            </a:r>
            <a:r>
              <a:rPr lang="en-US" dirty="0" smtClean="0"/>
              <a:t>-Shalom S, Segal E, </a:t>
            </a:r>
            <a:r>
              <a:rPr lang="en-US" dirty="0" err="1" smtClean="0"/>
              <a:t>Salganik</a:t>
            </a:r>
            <a:r>
              <a:rPr lang="en-US" dirty="0" smtClean="0"/>
              <a:t> T, </a:t>
            </a:r>
            <a:r>
              <a:rPr lang="en-US" dirty="0" err="1" smtClean="0"/>
              <a:t>Raz</a:t>
            </a:r>
            <a:r>
              <a:rPr lang="en-US" dirty="0" smtClean="0"/>
              <a:t> B, Bromberg IL, </a:t>
            </a:r>
            <a:r>
              <a:rPr lang="en-US" dirty="0" err="1" smtClean="0"/>
              <a:t>Vieth</a:t>
            </a:r>
            <a:r>
              <a:rPr lang="en-US" dirty="0" smtClean="0"/>
              <a:t> R. Comparison of daily, weekly, and monthly vitamin D</a:t>
            </a:r>
            <a:r>
              <a:rPr lang="en-US" baseline="-25000" dirty="0" smtClean="0"/>
              <a:t>3</a:t>
            </a:r>
            <a:r>
              <a:rPr lang="en-US" dirty="0" smtClean="0"/>
              <a:t> in ethanol dosing protocols for two months in elderly hip fracture patients. Journal of Clinical Endocrinology and Metabolism. 2008;93(9):3430–5. [</a:t>
            </a:r>
            <a:r>
              <a:rPr lang="en-US" dirty="0" smtClean="0">
                <a:hlinkClick r:id="rId159"/>
              </a:rPr>
              <a:t>PubMed: 18544622</a:t>
            </a:r>
            <a:r>
              <a:rPr lang="en-US" dirty="0" smtClean="0"/>
              <a:t>]</a:t>
            </a:r>
          </a:p>
          <a:p>
            <a:r>
              <a:rPr lang="en-US" dirty="0" smtClean="0"/>
              <a:t>James SY, Mackay AG, </a:t>
            </a:r>
            <a:r>
              <a:rPr lang="en-US" dirty="0" err="1" smtClean="0"/>
              <a:t>Colston</a:t>
            </a:r>
            <a:r>
              <a:rPr lang="en-US" dirty="0" smtClean="0"/>
              <a:t> KW. Effects of 1,25 </a:t>
            </a:r>
            <a:r>
              <a:rPr lang="en-US" dirty="0" err="1" smtClean="0"/>
              <a:t>dihydroxyvitamin</a:t>
            </a:r>
            <a:r>
              <a:rPr lang="en-US" dirty="0" smtClean="0"/>
              <a:t> D</a:t>
            </a:r>
            <a:r>
              <a:rPr lang="en-US" baseline="-25000" dirty="0" smtClean="0"/>
              <a:t>3</a:t>
            </a:r>
            <a:r>
              <a:rPr lang="en-US" dirty="0" smtClean="0"/>
              <a:t> and its analogues on induction of apoptosis in breast cancer cells. Journal of Steroid Biochemistry and Molecular Biology. 1996;58(4):395–401. [</a:t>
            </a:r>
            <a:r>
              <a:rPr lang="en-US" dirty="0" smtClean="0">
                <a:hlinkClick r:id="rId160"/>
              </a:rPr>
              <a:t>PubMed: 8903423</a:t>
            </a:r>
            <a:r>
              <a:rPr lang="en-US" dirty="0" smtClean="0"/>
              <a:t>]</a:t>
            </a:r>
          </a:p>
          <a:p>
            <a:r>
              <a:rPr lang="en-US" dirty="0" smtClean="0"/>
              <a:t>James WP, </a:t>
            </a:r>
            <a:r>
              <a:rPr lang="en-US" dirty="0" err="1" smtClean="0"/>
              <a:t>Avenell</a:t>
            </a:r>
            <a:r>
              <a:rPr lang="en-US" dirty="0" smtClean="0"/>
              <a:t> A, Broom J, Whitehead J. A one-year trial to assess the value of orlistat in the management of obesity. International Journal of Obesity and Related Metabolic Disorders. 1997;21(</a:t>
            </a:r>
            <a:r>
              <a:rPr lang="en-US" dirty="0" err="1" smtClean="0"/>
              <a:t>Suppl</a:t>
            </a:r>
            <a:r>
              <a:rPr lang="en-US" dirty="0" smtClean="0"/>
              <a:t> 3):S24–30. [</a:t>
            </a:r>
            <a:r>
              <a:rPr lang="en-US" dirty="0" smtClean="0">
                <a:hlinkClick r:id="rId161"/>
              </a:rPr>
              <a:t>PubMed: 9225173</a:t>
            </a:r>
            <a:r>
              <a:rPr lang="en-US" dirty="0" smtClean="0"/>
              <a:t>]</a:t>
            </a:r>
          </a:p>
          <a:p>
            <a:r>
              <a:rPr lang="en-US" dirty="0" smtClean="0"/>
              <a:t>Jiang F, </a:t>
            </a:r>
            <a:r>
              <a:rPr lang="en-US" dirty="0" err="1" smtClean="0"/>
              <a:t>Bao</a:t>
            </a:r>
            <a:r>
              <a:rPr lang="en-US" dirty="0" smtClean="0"/>
              <a:t> J, Li P, Nicosia SV, Bai W. Induction of ovarian cancer cell apoptosis by 1,25-dihydroxyvitamin D</a:t>
            </a:r>
            <a:r>
              <a:rPr lang="en-US" baseline="-25000" dirty="0" smtClean="0"/>
              <a:t>3</a:t>
            </a:r>
            <a:r>
              <a:rPr lang="en-US" dirty="0" smtClean="0"/>
              <a:t> through the down-regulation of telomerase. Journal of Biological Chemistry. 2004;279(51):53213–21. [</a:t>
            </a:r>
            <a:r>
              <a:rPr lang="en-US" dirty="0" smtClean="0">
                <a:hlinkClick r:id="rId162"/>
              </a:rPr>
              <a:t>PubMed: 15485861</a:t>
            </a:r>
            <a:r>
              <a:rPr lang="en-US" dirty="0" smtClean="0"/>
              <a:t>]</a:t>
            </a:r>
          </a:p>
          <a:p>
            <a:r>
              <a:rPr lang="en-US" dirty="0" smtClean="0"/>
              <a:t>Johnson JL, Mistry VV, </a:t>
            </a:r>
            <a:r>
              <a:rPr lang="en-US" dirty="0" err="1" smtClean="0"/>
              <a:t>Vukovich</a:t>
            </a:r>
            <a:r>
              <a:rPr lang="en-US" dirty="0" smtClean="0"/>
              <a:t> MD, </a:t>
            </a:r>
            <a:r>
              <a:rPr lang="en-US" dirty="0" err="1" smtClean="0"/>
              <a:t>Hogie-Lorenzen</a:t>
            </a:r>
            <a:r>
              <a:rPr lang="en-US" dirty="0" smtClean="0"/>
              <a:t> T, Hollis BW, </a:t>
            </a:r>
            <a:r>
              <a:rPr lang="en-US" dirty="0" err="1" smtClean="0"/>
              <a:t>Specker</a:t>
            </a:r>
            <a:r>
              <a:rPr lang="en-US" dirty="0" smtClean="0"/>
              <a:t> BL. Bioavailability of vitamin D from fortified process cheese and effects on vitamin D status in the elderly. Journal of Dairy Science. 2005;88(7):2295–301. [</a:t>
            </a:r>
            <a:r>
              <a:rPr lang="en-US" dirty="0" smtClean="0">
                <a:hlinkClick r:id="rId163"/>
              </a:rPr>
              <a:t>PubMed: 15956292</a:t>
            </a:r>
            <a:r>
              <a:rPr lang="en-US" dirty="0" smtClean="0"/>
              <a:t>]</a:t>
            </a:r>
          </a:p>
          <a:p>
            <a:r>
              <a:rPr lang="en-US" dirty="0" smtClean="0"/>
              <a:t>Jones G, </a:t>
            </a:r>
            <a:r>
              <a:rPr lang="en-US" dirty="0" err="1" smtClean="0"/>
              <a:t>Schnoes</a:t>
            </a:r>
            <a:r>
              <a:rPr lang="en-US" dirty="0" smtClean="0"/>
              <a:t> HK, DeLuca HF. Isolation and identification of 1,25-dihydroxyvitamin D</a:t>
            </a:r>
            <a:r>
              <a:rPr lang="en-US" baseline="-25000" dirty="0" smtClean="0"/>
              <a:t>2</a:t>
            </a:r>
            <a:r>
              <a:rPr lang="en-US" dirty="0" smtClean="0"/>
              <a:t>. Biochemistry. 1975;14(6):1250–6. [</a:t>
            </a:r>
            <a:r>
              <a:rPr lang="en-US" dirty="0" smtClean="0">
                <a:hlinkClick r:id="rId164"/>
              </a:rPr>
              <a:t>PubMed: 1078978</a:t>
            </a:r>
            <a:r>
              <a:rPr lang="en-US" dirty="0" smtClean="0"/>
              <a:t>]</a:t>
            </a:r>
          </a:p>
          <a:p>
            <a:r>
              <a:rPr lang="en-US" dirty="0" smtClean="0"/>
              <a:t>Jones G. Assay of vitamins D</a:t>
            </a:r>
            <a:r>
              <a:rPr lang="en-US" baseline="-25000" dirty="0" smtClean="0"/>
              <a:t>2</a:t>
            </a:r>
            <a:r>
              <a:rPr lang="en-US" dirty="0" smtClean="0"/>
              <a:t> and D</a:t>
            </a:r>
            <a:r>
              <a:rPr lang="en-US" baseline="-25000" dirty="0" smtClean="0"/>
              <a:t>3</a:t>
            </a:r>
            <a:r>
              <a:rPr lang="en-US" dirty="0" smtClean="0"/>
              <a:t>, and 25-hydroxyvitamins D</a:t>
            </a:r>
            <a:r>
              <a:rPr lang="en-US" baseline="-25000" dirty="0" smtClean="0"/>
              <a:t>2</a:t>
            </a:r>
            <a:r>
              <a:rPr lang="en-US" dirty="0" smtClean="0"/>
              <a:t> and D</a:t>
            </a:r>
            <a:r>
              <a:rPr lang="en-US" baseline="-25000" dirty="0" smtClean="0"/>
              <a:t>3</a:t>
            </a:r>
            <a:r>
              <a:rPr lang="en-US" dirty="0" smtClean="0"/>
              <a:t> in human plasma by high-performance liquid chromatography. Clinical Chemistry. 1978;24(2):287–98. [</a:t>
            </a:r>
            <a:r>
              <a:rPr lang="en-US" dirty="0" smtClean="0">
                <a:hlinkClick r:id="rId165"/>
              </a:rPr>
              <a:t>PubMed: 203413</a:t>
            </a:r>
            <a:r>
              <a:rPr lang="en-US" dirty="0" smtClean="0"/>
              <a:t>]</a:t>
            </a:r>
          </a:p>
          <a:p>
            <a:r>
              <a:rPr lang="en-US" dirty="0" smtClean="0"/>
              <a:t>Jones G, Rosenthal A, </a:t>
            </a:r>
            <a:r>
              <a:rPr lang="en-US" dirty="0" err="1" smtClean="0"/>
              <a:t>Segev</a:t>
            </a:r>
            <a:r>
              <a:rPr lang="en-US" dirty="0" smtClean="0"/>
              <a:t> D, Mazur Y, </a:t>
            </a:r>
            <a:r>
              <a:rPr lang="en-US" dirty="0" err="1" smtClean="0"/>
              <a:t>Frolow</a:t>
            </a:r>
            <a:r>
              <a:rPr lang="en-US" dirty="0" smtClean="0"/>
              <a:t> F, </a:t>
            </a:r>
            <a:r>
              <a:rPr lang="en-US" dirty="0" err="1" smtClean="0"/>
              <a:t>Halfon</a:t>
            </a:r>
            <a:r>
              <a:rPr lang="en-US" dirty="0" smtClean="0"/>
              <a:t> Y, </a:t>
            </a:r>
            <a:r>
              <a:rPr lang="en-US" dirty="0" err="1" smtClean="0"/>
              <a:t>Rabinovich</a:t>
            </a:r>
            <a:r>
              <a:rPr lang="en-US" dirty="0" smtClean="0"/>
              <a:t> D, </a:t>
            </a:r>
            <a:r>
              <a:rPr lang="en-US" dirty="0" err="1" smtClean="0"/>
              <a:t>Shakked</a:t>
            </a:r>
            <a:r>
              <a:rPr lang="en-US" dirty="0" smtClean="0"/>
              <a:t> Z. Isolation and identification of 24,25-dihydroxyvitamin D</a:t>
            </a:r>
            <a:r>
              <a:rPr lang="en-US" baseline="-25000" dirty="0" smtClean="0"/>
              <a:t>2</a:t>
            </a:r>
            <a:r>
              <a:rPr lang="en-US" dirty="0" smtClean="0"/>
              <a:t> using the perfused rat kidney. Biochemistry. 1979;18(6):1094–11. [</a:t>
            </a:r>
            <a:r>
              <a:rPr lang="en-US" dirty="0" smtClean="0">
                <a:hlinkClick r:id="rId166"/>
              </a:rPr>
              <a:t>PubMed: 311655</a:t>
            </a:r>
            <a:r>
              <a:rPr lang="en-US" dirty="0" smtClean="0"/>
              <a:t>]</a:t>
            </a:r>
          </a:p>
          <a:p>
            <a:r>
              <a:rPr lang="en-US" dirty="0" smtClean="0"/>
              <a:t>Jones G, Byrnes B, Palma F, </a:t>
            </a:r>
            <a:r>
              <a:rPr lang="en-US" dirty="0" err="1" smtClean="0"/>
              <a:t>Segev</a:t>
            </a:r>
            <a:r>
              <a:rPr lang="en-US" dirty="0" smtClean="0"/>
              <a:t> D, Mazur Y. Displacement potency of vitamin D</a:t>
            </a:r>
            <a:r>
              <a:rPr lang="en-US" baseline="-25000" dirty="0" smtClean="0"/>
              <a:t>2</a:t>
            </a:r>
            <a:r>
              <a:rPr lang="en-US" dirty="0" smtClean="0"/>
              <a:t> analogs in competitive protein-binding assays for 25-hydroxyvitamin D</a:t>
            </a:r>
            <a:r>
              <a:rPr lang="en-US" baseline="-25000" dirty="0" smtClean="0"/>
              <a:t>3</a:t>
            </a:r>
            <a:r>
              <a:rPr lang="en-US" dirty="0" smtClean="0"/>
              <a:t>, 24,25-dihydroxyvitamin D</a:t>
            </a:r>
            <a:r>
              <a:rPr lang="en-US" baseline="-25000" dirty="0" smtClean="0"/>
              <a:t>3</a:t>
            </a:r>
            <a:r>
              <a:rPr lang="en-US" dirty="0" smtClean="0"/>
              <a:t>, and 1,25-dihydroxyvitamin D</a:t>
            </a:r>
            <a:r>
              <a:rPr lang="en-US" baseline="-25000" dirty="0" smtClean="0"/>
              <a:t>3</a:t>
            </a:r>
            <a:r>
              <a:rPr lang="en-US" dirty="0" smtClean="0"/>
              <a:t>. Journal of Clinical Endocrinology and Metabolism. 1980;50(4):773–5. [</a:t>
            </a:r>
            <a:r>
              <a:rPr lang="en-US" dirty="0" smtClean="0">
                <a:hlinkClick r:id="rId167"/>
              </a:rPr>
              <a:t>PubMed: 6965943</a:t>
            </a:r>
            <a:r>
              <a:rPr lang="en-US" dirty="0" smtClean="0"/>
              <a:t>]</a:t>
            </a:r>
          </a:p>
          <a:p>
            <a:r>
              <a:rPr lang="en-US" dirty="0" smtClean="0"/>
              <a:t>Jones G, </a:t>
            </a:r>
            <a:r>
              <a:rPr lang="en-US" dirty="0" err="1" smtClean="0"/>
              <a:t>Schnoes</a:t>
            </a:r>
            <a:r>
              <a:rPr lang="en-US" dirty="0" smtClean="0"/>
              <a:t> HK, Levan L, Deluca HF. Isolation and identification of 24-hydroxyvitamin D</a:t>
            </a:r>
            <a:r>
              <a:rPr lang="en-US" baseline="-25000" dirty="0" smtClean="0"/>
              <a:t>2</a:t>
            </a:r>
            <a:r>
              <a:rPr lang="en-US" dirty="0" smtClean="0"/>
              <a:t> and 24,25-dihydroxyvitamin D</a:t>
            </a:r>
            <a:r>
              <a:rPr lang="en-US" baseline="-25000" dirty="0" smtClean="0"/>
              <a:t>2</a:t>
            </a:r>
            <a:r>
              <a:rPr lang="en-US" dirty="0" smtClean="0"/>
              <a:t>. Archives of Biochemistry and Biophysics. 1980;202(2):450–7. [</a:t>
            </a:r>
            <a:r>
              <a:rPr lang="en-US" dirty="0" smtClean="0">
                <a:hlinkClick r:id="rId168"/>
              </a:rPr>
              <a:t>PubMed: 6970013</a:t>
            </a:r>
            <a:r>
              <a:rPr lang="en-US" dirty="0" smtClean="0"/>
              <a:t>]</a:t>
            </a:r>
          </a:p>
          <a:p>
            <a:r>
              <a:rPr lang="en-US" dirty="0" smtClean="0"/>
              <a:t>Jones G, </a:t>
            </a:r>
            <a:r>
              <a:rPr lang="en-US" dirty="0" err="1" smtClean="0"/>
              <a:t>Vriezen</a:t>
            </a:r>
            <a:r>
              <a:rPr lang="en-US" dirty="0" smtClean="0"/>
              <a:t> D, </a:t>
            </a:r>
            <a:r>
              <a:rPr lang="en-US" dirty="0" err="1" smtClean="0"/>
              <a:t>Lohnes</a:t>
            </a:r>
            <a:r>
              <a:rPr lang="en-US" dirty="0" smtClean="0"/>
              <a:t> D, </a:t>
            </a:r>
            <a:r>
              <a:rPr lang="en-US" dirty="0" err="1" smtClean="0"/>
              <a:t>Palda</a:t>
            </a:r>
            <a:r>
              <a:rPr lang="en-US" dirty="0" smtClean="0"/>
              <a:t> V, Edwards NS. Side-chain hydroxylation of vitamin D</a:t>
            </a:r>
            <a:r>
              <a:rPr lang="en-US" baseline="-25000" dirty="0" smtClean="0"/>
              <a:t>3</a:t>
            </a:r>
            <a:r>
              <a:rPr lang="en-US" dirty="0" smtClean="0"/>
              <a:t> and its physiological implications. Steroids. 1987;49(1-3):29–53. [</a:t>
            </a:r>
            <a:r>
              <a:rPr lang="en-US" dirty="0" smtClean="0">
                <a:hlinkClick r:id="rId169"/>
              </a:rPr>
              <a:t>PubMed: 2842896</a:t>
            </a:r>
            <a:r>
              <a:rPr lang="en-US" dirty="0" smtClean="0"/>
              <a:t>]</a:t>
            </a:r>
          </a:p>
          <a:p>
            <a:r>
              <a:rPr lang="en-US" dirty="0" smtClean="0"/>
              <a:t>Jones G, </a:t>
            </a:r>
            <a:r>
              <a:rPr lang="en-US" dirty="0" err="1" smtClean="0"/>
              <a:t>Strugnell</a:t>
            </a:r>
            <a:r>
              <a:rPr lang="en-US" dirty="0" smtClean="0"/>
              <a:t> SA, DeLuca HF. Current understanding of the molecular actions of vitamin D. Physiological Reviews. 1998;78(4):1193–231. [</a:t>
            </a:r>
            <a:r>
              <a:rPr lang="en-US" dirty="0" smtClean="0">
                <a:hlinkClick r:id="rId170"/>
              </a:rPr>
              <a:t>PubMed: 9790574</a:t>
            </a:r>
            <a:r>
              <a:rPr lang="en-US" dirty="0" smtClean="0"/>
              <a:t>]</a:t>
            </a:r>
          </a:p>
          <a:p>
            <a:r>
              <a:rPr lang="en-US" dirty="0" smtClean="0"/>
              <a:t>Jones G, Makin HL. Vitamin Ds: metabolites and analogs, Modern Chromatographic Analysis of Vitamins. 3rd. de </a:t>
            </a:r>
            <a:r>
              <a:rPr lang="en-US" dirty="0" err="1" smtClean="0"/>
              <a:t>Leenheer</a:t>
            </a:r>
            <a:r>
              <a:rPr lang="en-US" dirty="0" smtClean="0"/>
              <a:t> AP, Lambert WE, Van </a:t>
            </a:r>
            <a:r>
              <a:rPr lang="en-US" dirty="0" err="1" smtClean="0"/>
              <a:t>Bocxlaer</a:t>
            </a:r>
            <a:r>
              <a:rPr lang="en-US" dirty="0" smtClean="0"/>
              <a:t> JF, editors. New York: Marcel Dekker; 2000. </a:t>
            </a:r>
          </a:p>
          <a:p>
            <a:r>
              <a:rPr lang="en-US" dirty="0" smtClean="0"/>
              <a:t>Jones G. Pharmacokinetics of vitamin D toxicity. American Journal of Clinical Nutrition. 2008;88(2):582S–6S. [</a:t>
            </a:r>
            <a:r>
              <a:rPr lang="en-US" dirty="0" smtClean="0">
                <a:hlinkClick r:id="rId171"/>
              </a:rPr>
              <a:t>PubMed: 18689406</a:t>
            </a:r>
            <a:r>
              <a:rPr lang="en-US" dirty="0" smtClean="0"/>
              <a:t>]</a:t>
            </a:r>
          </a:p>
          <a:p>
            <a:r>
              <a:rPr lang="en-US" dirty="0" smtClean="0"/>
              <a:t>Jones G, Byford V, </a:t>
            </a:r>
            <a:r>
              <a:rPr lang="en-US" dirty="0" err="1" smtClean="0"/>
              <a:t>Helvig</a:t>
            </a:r>
            <a:r>
              <a:rPr lang="en-US" dirty="0" smtClean="0"/>
              <a:t> C, </a:t>
            </a:r>
            <a:r>
              <a:rPr lang="en-US" dirty="0" err="1" smtClean="0"/>
              <a:t>Petkovich</a:t>
            </a:r>
            <a:r>
              <a:rPr lang="en-US" dirty="0" smtClean="0"/>
              <a:t> M. Differential disposition of vitamin D</a:t>
            </a:r>
            <a:r>
              <a:rPr lang="en-US" baseline="-25000" dirty="0" smtClean="0"/>
              <a:t>2</a:t>
            </a:r>
            <a:r>
              <a:rPr lang="en-US" dirty="0" smtClean="0"/>
              <a:t> does not involve CYP24A1. Presented at 14th International Vitamin D Workshop; October 4-8, 2009; </a:t>
            </a:r>
            <a:r>
              <a:rPr lang="en-US" dirty="0" err="1" smtClean="0"/>
              <a:t>Brugge</a:t>
            </a:r>
            <a:r>
              <a:rPr lang="en-US" dirty="0" smtClean="0"/>
              <a:t>, Belgium. 2009. </a:t>
            </a:r>
          </a:p>
          <a:p>
            <a:r>
              <a:rPr lang="en-US" dirty="0" err="1" smtClean="0"/>
              <a:t>Jongen</a:t>
            </a:r>
            <a:r>
              <a:rPr lang="en-US" dirty="0" smtClean="0"/>
              <a:t> MJ, Van </a:t>
            </a:r>
            <a:r>
              <a:rPr lang="en-US" dirty="0" err="1" smtClean="0"/>
              <a:t>Ginkel</a:t>
            </a:r>
            <a:r>
              <a:rPr lang="en-US" dirty="0" smtClean="0"/>
              <a:t> FC, van der </a:t>
            </a:r>
            <a:r>
              <a:rPr lang="en-US" dirty="0" err="1" smtClean="0"/>
              <a:t>Vijgh</a:t>
            </a:r>
            <a:r>
              <a:rPr lang="en-US" dirty="0" smtClean="0"/>
              <a:t> WJ, Kuiper S, </a:t>
            </a:r>
            <a:r>
              <a:rPr lang="en-US" dirty="0" err="1" smtClean="0"/>
              <a:t>Netelenbos</a:t>
            </a:r>
            <a:r>
              <a:rPr lang="en-US" dirty="0" smtClean="0"/>
              <a:t> JC, Lips P. An international comparison of vitamin D metabolite measurements. Clinical Chemistry. 1984;30(3):399–403. [</a:t>
            </a:r>
            <a:r>
              <a:rPr lang="en-US" dirty="0" smtClean="0">
                <a:hlinkClick r:id="rId172"/>
              </a:rPr>
              <a:t>PubMed: 6607788</a:t>
            </a:r>
            <a:r>
              <a:rPr lang="en-US" dirty="0" smtClean="0"/>
              <a:t>]</a:t>
            </a:r>
          </a:p>
          <a:p>
            <a:r>
              <a:rPr lang="en-US" dirty="0" err="1" smtClean="0"/>
              <a:t>Jongen</a:t>
            </a:r>
            <a:r>
              <a:rPr lang="en-US" dirty="0" smtClean="0"/>
              <a:t> M, van der </a:t>
            </a:r>
            <a:r>
              <a:rPr lang="en-US" dirty="0" err="1" smtClean="0"/>
              <a:t>Vijgh</a:t>
            </a:r>
            <a:r>
              <a:rPr lang="en-US" dirty="0" smtClean="0"/>
              <a:t> WJ, </a:t>
            </a:r>
            <a:r>
              <a:rPr lang="en-US" dirty="0" err="1" smtClean="0"/>
              <a:t>Netelenbos</a:t>
            </a:r>
            <a:r>
              <a:rPr lang="en-US" dirty="0" smtClean="0"/>
              <a:t> JC, </a:t>
            </a:r>
            <a:r>
              <a:rPr lang="en-US" dirty="0" err="1" smtClean="0"/>
              <a:t>Postma</a:t>
            </a:r>
            <a:r>
              <a:rPr lang="en-US" dirty="0" smtClean="0"/>
              <a:t> GJ, Lips P. Pharmacokinetics of 24,25-dihydroxyvitamin D</a:t>
            </a:r>
            <a:r>
              <a:rPr lang="en-US" baseline="-25000" dirty="0" smtClean="0"/>
              <a:t>3</a:t>
            </a:r>
            <a:r>
              <a:rPr lang="en-US" dirty="0" smtClean="0"/>
              <a:t> in humans. Hormone and Metabolic Research. 1989;21(10):577–80. [</a:t>
            </a:r>
            <a:r>
              <a:rPr lang="en-US" dirty="0" smtClean="0">
                <a:hlinkClick r:id="rId173"/>
              </a:rPr>
              <a:t>PubMed: 2807147</a:t>
            </a:r>
            <a:r>
              <a:rPr lang="en-US" dirty="0" smtClean="0"/>
              <a:t>]</a:t>
            </a:r>
          </a:p>
          <a:p>
            <a:r>
              <a:rPr lang="en-US" dirty="0" err="1" smtClean="0"/>
              <a:t>Jurutka</a:t>
            </a:r>
            <a:r>
              <a:rPr lang="en-US" dirty="0" smtClean="0"/>
              <a:t> PW, Whitfield GK, Hsieh JC, Thompson PD, Haussler CA, Haussler MR. Molecular nature of the vitamin D receptor and its role in regulation of gene expression. Reviews in Endocrinology and </a:t>
            </a:r>
            <a:r>
              <a:rPr lang="en-US" dirty="0" err="1" smtClean="0"/>
              <a:t>Metabloic</a:t>
            </a:r>
            <a:r>
              <a:rPr lang="en-US" dirty="0" smtClean="0"/>
              <a:t> Disorders. 2001;2(2):203–16. [</a:t>
            </a:r>
            <a:r>
              <a:rPr lang="en-US" dirty="0" smtClean="0">
                <a:hlinkClick r:id="rId174"/>
              </a:rPr>
              <a:t>PubMed: 11705326</a:t>
            </a:r>
            <a:r>
              <a:rPr lang="en-US" dirty="0" smtClean="0"/>
              <a:t>]</a:t>
            </a:r>
          </a:p>
          <a:p>
            <a:r>
              <a:rPr lang="en-US" dirty="0" smtClean="0"/>
              <a:t>Kawa S, </a:t>
            </a:r>
            <a:r>
              <a:rPr lang="en-US" dirty="0" err="1" smtClean="0"/>
              <a:t>Yoshizawa</a:t>
            </a:r>
            <a:r>
              <a:rPr lang="en-US" dirty="0" smtClean="0"/>
              <a:t> K, </a:t>
            </a:r>
            <a:r>
              <a:rPr lang="en-US" dirty="0" err="1" smtClean="0"/>
              <a:t>Tokoo</a:t>
            </a:r>
            <a:r>
              <a:rPr lang="en-US" dirty="0" smtClean="0"/>
              <a:t> M, Imai H, </a:t>
            </a:r>
            <a:r>
              <a:rPr lang="en-US" dirty="0" err="1" smtClean="0"/>
              <a:t>Oguchi</a:t>
            </a:r>
            <a:r>
              <a:rPr lang="en-US" dirty="0" smtClean="0"/>
              <a:t> H, </a:t>
            </a:r>
            <a:r>
              <a:rPr lang="en-US" dirty="0" err="1" smtClean="0"/>
              <a:t>Kiyosawa</a:t>
            </a:r>
            <a:r>
              <a:rPr lang="en-US" dirty="0" smtClean="0"/>
              <a:t> K, Homma T, </a:t>
            </a:r>
            <a:r>
              <a:rPr lang="en-US" dirty="0" err="1" smtClean="0"/>
              <a:t>Nikaido</a:t>
            </a:r>
            <a:r>
              <a:rPr lang="en-US" dirty="0" smtClean="0"/>
              <a:t> T, </a:t>
            </a:r>
            <a:r>
              <a:rPr lang="en-US" dirty="0" err="1" smtClean="0"/>
              <a:t>Furihata</a:t>
            </a:r>
            <a:r>
              <a:rPr lang="en-US" dirty="0" smtClean="0"/>
              <a:t> K. Inhibitory effect of 220-oxa-1,25-dihydroxyvitamin D</a:t>
            </a:r>
            <a:r>
              <a:rPr lang="en-US" baseline="-25000" dirty="0" smtClean="0"/>
              <a:t>3</a:t>
            </a:r>
            <a:r>
              <a:rPr lang="en-US" dirty="0" smtClean="0"/>
              <a:t> on the proliferation of pancreatic cancer cell lines. Gastroenterology. 1996;110(5):1605–13. [</a:t>
            </a:r>
            <a:r>
              <a:rPr lang="en-US" dirty="0" smtClean="0">
                <a:hlinkClick r:id="rId175"/>
              </a:rPr>
              <a:t>PubMed: 8613068</a:t>
            </a:r>
            <a:r>
              <a:rPr lang="en-US" dirty="0" smtClean="0"/>
              <a:t>]</a:t>
            </a:r>
          </a:p>
          <a:p>
            <a:r>
              <a:rPr lang="en-US" dirty="0" err="1" smtClean="0"/>
              <a:t>Kimlin</a:t>
            </a:r>
            <a:r>
              <a:rPr lang="en-US" dirty="0" smtClean="0"/>
              <a:t> MG, Olds WJ, Moore MR. Location and vitamin D synthesis: is the hypothesis validated by geophysical data? Journal of Photochemistry and Photobiology. B, Biology. 2007;86(3):234–9. [</a:t>
            </a:r>
            <a:r>
              <a:rPr lang="en-US" dirty="0" smtClean="0">
                <a:hlinkClick r:id="rId176"/>
              </a:rPr>
              <a:t>PubMed: 17142054</a:t>
            </a:r>
            <a:r>
              <a:rPr lang="en-US" dirty="0" smtClean="0"/>
              <a:t>]</a:t>
            </a:r>
          </a:p>
          <a:p>
            <a:r>
              <a:rPr lang="en-US" dirty="0" smtClean="0"/>
              <a:t>Knutson JC, </a:t>
            </a:r>
            <a:r>
              <a:rPr lang="en-US" dirty="0" err="1" smtClean="0"/>
              <a:t>LeVan</a:t>
            </a:r>
            <a:r>
              <a:rPr lang="en-US" dirty="0" smtClean="0"/>
              <a:t> LW, </a:t>
            </a:r>
            <a:r>
              <a:rPr lang="en-US" dirty="0" err="1" smtClean="0"/>
              <a:t>Valliere</a:t>
            </a:r>
            <a:r>
              <a:rPr lang="en-US" dirty="0" smtClean="0"/>
              <a:t> CR, Bishop CW. Pharmacokinetics and systemic effect on calcium homeostasis of 1 alpha,24-dihydroxyvitamin D</a:t>
            </a:r>
            <a:r>
              <a:rPr lang="en-US" baseline="-25000" dirty="0" smtClean="0"/>
              <a:t>2</a:t>
            </a:r>
            <a:r>
              <a:rPr lang="en-US" dirty="0" smtClean="0"/>
              <a:t> in rats. Comparison with 1 alpha,25-dihydroxyvitamin D</a:t>
            </a:r>
            <a:r>
              <a:rPr lang="en-US" baseline="-25000" dirty="0" smtClean="0"/>
              <a:t>2</a:t>
            </a:r>
            <a:r>
              <a:rPr lang="en-US" dirty="0" smtClean="0"/>
              <a:t>, calcitriol, and </a:t>
            </a:r>
            <a:r>
              <a:rPr lang="en-US" dirty="0" err="1" smtClean="0"/>
              <a:t>calcipotriol</a:t>
            </a:r>
            <a:r>
              <a:rPr lang="en-US" dirty="0" smtClean="0"/>
              <a:t>. Biochemical Pharmacology. 1997;53(6):829–37. [</a:t>
            </a:r>
            <a:r>
              <a:rPr lang="en-US" dirty="0" smtClean="0">
                <a:hlinkClick r:id="rId177"/>
              </a:rPr>
              <a:t>PubMed: 9113104</a:t>
            </a:r>
            <a:r>
              <a:rPr lang="en-US" dirty="0" smtClean="0"/>
              <a:t>]</a:t>
            </a:r>
          </a:p>
          <a:p>
            <a:r>
              <a:rPr lang="en-US" dirty="0" smtClean="0"/>
              <a:t>Koga M, </a:t>
            </a:r>
            <a:r>
              <a:rPr lang="en-US" dirty="0" err="1" smtClean="0"/>
              <a:t>Eisman</a:t>
            </a:r>
            <a:r>
              <a:rPr lang="en-US" dirty="0" smtClean="0"/>
              <a:t> JA, Sutherland RL. Regulation of epidermal growth factor receptor levels by 1,25-dihydroxyvitamin D</a:t>
            </a:r>
            <a:r>
              <a:rPr lang="en-US" baseline="-25000" dirty="0" smtClean="0"/>
              <a:t>3</a:t>
            </a:r>
            <a:r>
              <a:rPr lang="en-US" dirty="0" smtClean="0"/>
              <a:t> in human breast cancer cells. Cancer Research. 1988;48(10):2734–9. [</a:t>
            </a:r>
            <a:r>
              <a:rPr lang="en-US" dirty="0" smtClean="0">
                <a:hlinkClick r:id="rId178"/>
              </a:rPr>
              <a:t>PubMed: 2834048</a:t>
            </a:r>
            <a:r>
              <a:rPr lang="en-US" dirty="0" smtClean="0"/>
              <a:t>]</a:t>
            </a:r>
          </a:p>
          <a:p>
            <a:r>
              <a:rPr lang="en-US" dirty="0" smtClean="0"/>
              <a:t>Kovacs CS, </a:t>
            </a:r>
            <a:r>
              <a:rPr lang="en-US" dirty="0" err="1" smtClean="0"/>
              <a:t>Kronenberg</a:t>
            </a:r>
            <a:r>
              <a:rPr lang="en-US" dirty="0" smtClean="0"/>
              <a:t> HM. Maternal-fetal calcium and bone metabolism during pregnancy, puerperium, and lactation. Endocrine Reviews. 1997;18(6):832–72. [</a:t>
            </a:r>
            <a:r>
              <a:rPr lang="en-US" dirty="0" smtClean="0">
                <a:hlinkClick r:id="rId179"/>
              </a:rPr>
              <a:t>PubMed: 9408745</a:t>
            </a:r>
            <a:r>
              <a:rPr lang="en-US" dirty="0" smtClean="0"/>
              <a:t>]</a:t>
            </a:r>
          </a:p>
          <a:p>
            <a:r>
              <a:rPr lang="en-US" dirty="0" err="1" smtClean="0"/>
              <a:t>Kovalenko</a:t>
            </a:r>
            <a:r>
              <a:rPr lang="en-US" dirty="0" smtClean="0"/>
              <a:t> PL, Zhang Z, Cui M, Clinton SK, Fleet JC. 1,25 </a:t>
            </a:r>
            <a:r>
              <a:rPr lang="en-US" dirty="0" err="1" smtClean="0"/>
              <a:t>dihydroxyvitamin</a:t>
            </a:r>
            <a:r>
              <a:rPr lang="en-US" dirty="0" smtClean="0"/>
              <a:t> D-mediated orchestration of anticancer, transcript-level effects in the immortalized, non-transformed prostate epithelial cell line, RWPE1. BMC Genomics. 2010;11:26. [</a:t>
            </a:r>
            <a:r>
              <a:rPr lang="en-US" dirty="0" smtClean="0">
                <a:hlinkClick r:id="rId180"/>
              </a:rPr>
              <a:t>PMC free article: PMC2820456</a:t>
            </a:r>
            <a:r>
              <a:rPr lang="en-US" dirty="0" smtClean="0"/>
              <a:t>] [</a:t>
            </a:r>
            <a:r>
              <a:rPr lang="en-US" dirty="0" smtClean="0">
                <a:hlinkClick r:id="rId181"/>
              </a:rPr>
              <a:t>PubMed: 20070897</a:t>
            </a:r>
            <a:r>
              <a:rPr lang="en-US" dirty="0" smtClean="0"/>
              <a:t>]</a:t>
            </a:r>
          </a:p>
          <a:p>
            <a:r>
              <a:rPr lang="en-US" dirty="0" smtClean="0"/>
              <a:t>Kull M Jr, </a:t>
            </a:r>
            <a:r>
              <a:rPr lang="en-US" dirty="0" err="1" smtClean="0"/>
              <a:t>Kallikorm</a:t>
            </a:r>
            <a:r>
              <a:rPr lang="en-US" dirty="0" smtClean="0"/>
              <a:t> R, Tamm A, </a:t>
            </a:r>
            <a:r>
              <a:rPr lang="en-US" dirty="0" err="1" smtClean="0"/>
              <a:t>Lember</a:t>
            </a:r>
            <a:r>
              <a:rPr lang="en-US" dirty="0" smtClean="0"/>
              <a:t> M. Seasonal variance of 25-(OH) vitamin D in the general population of Estonia, a Northern European country. BMC Public Health. 2009;9:22. [</a:t>
            </a:r>
            <a:r>
              <a:rPr lang="en-US" dirty="0" smtClean="0">
                <a:hlinkClick r:id="rId182"/>
              </a:rPr>
              <a:t>PMC free article: PMC2632995</a:t>
            </a:r>
            <a:r>
              <a:rPr lang="en-US" dirty="0" smtClean="0"/>
              <a:t>] [</a:t>
            </a:r>
            <a:r>
              <a:rPr lang="en-US" dirty="0" smtClean="0">
                <a:hlinkClick r:id="rId183"/>
              </a:rPr>
              <a:t>PubMed: 19152676</a:t>
            </a:r>
            <a:r>
              <a:rPr lang="en-US" dirty="0" smtClean="0"/>
              <a:t>]</a:t>
            </a:r>
          </a:p>
          <a:p>
            <a:r>
              <a:rPr lang="en-US" dirty="0" err="1" smtClean="0"/>
              <a:t>Kumagai</a:t>
            </a:r>
            <a:r>
              <a:rPr lang="en-US" dirty="0" smtClean="0"/>
              <a:t> T, Shih LY, Hughes SV, Desmond JC, O'Kelly J, </a:t>
            </a:r>
            <a:r>
              <a:rPr lang="en-US" dirty="0" err="1" smtClean="0"/>
              <a:t>Hewison</a:t>
            </a:r>
            <a:r>
              <a:rPr lang="en-US" dirty="0" smtClean="0"/>
              <a:t> M, </a:t>
            </a:r>
            <a:r>
              <a:rPr lang="en-US" dirty="0" err="1" smtClean="0"/>
              <a:t>Koeffler</a:t>
            </a:r>
            <a:r>
              <a:rPr lang="en-US" dirty="0" smtClean="0"/>
              <a:t> HP. 19-Nor-l,25(OH)2D2 (a novel, </a:t>
            </a:r>
            <a:r>
              <a:rPr lang="en-US" dirty="0" err="1" smtClean="0"/>
              <a:t>noncalcemic</a:t>
            </a:r>
            <a:r>
              <a:rPr lang="en-US" dirty="0" smtClean="0"/>
              <a:t> vitamin D analogue), combined with arsenic trioxide, has potent antitumor activity against myeloid leukemia. Cancer Research. 2005;65(6):2488–97. [</a:t>
            </a:r>
            <a:r>
              <a:rPr lang="en-US" dirty="0" smtClean="0">
                <a:hlinkClick r:id="rId184"/>
              </a:rPr>
              <a:t>PubMed: 15781666</a:t>
            </a:r>
            <a:r>
              <a:rPr lang="en-US" dirty="0" smtClean="0"/>
              <a:t>]</a:t>
            </a:r>
          </a:p>
          <a:p>
            <a:r>
              <a:rPr lang="en-US" dirty="0" smtClean="0"/>
              <a:t>Kumar R, </a:t>
            </a:r>
            <a:r>
              <a:rPr lang="en-US" dirty="0" err="1" smtClean="0"/>
              <a:t>Harnden</a:t>
            </a:r>
            <a:r>
              <a:rPr lang="en-US" dirty="0" smtClean="0"/>
              <a:t> D, DeLuca HF. Metabolism of 1,25-dihydroxyvitamin D</a:t>
            </a:r>
            <a:r>
              <a:rPr lang="en-US" baseline="-25000" dirty="0" smtClean="0"/>
              <a:t>3</a:t>
            </a:r>
            <a:r>
              <a:rPr lang="en-US" dirty="0" smtClean="0"/>
              <a:t>: evidence for side-chain oxidation. Biochemistry. 1976;15(11):2420–3. [</a:t>
            </a:r>
            <a:r>
              <a:rPr lang="en-US" dirty="0" smtClean="0">
                <a:hlinkClick r:id="rId185"/>
              </a:rPr>
              <a:t>PubMed: 1276151</a:t>
            </a:r>
            <a:r>
              <a:rPr lang="en-US" dirty="0" smtClean="0"/>
              <a:t>]</a:t>
            </a:r>
          </a:p>
          <a:p>
            <a:r>
              <a:rPr lang="en-US" dirty="0" smtClean="0"/>
              <a:t>Laing CJ, Cooke NE. Chapter 8: Vitamin D binding protein, Vitamin D. 2nd. Feldman D, Pike JW, Glorieux FH, editors. Burlington MA: Elsevier Academic Press; 2005. </a:t>
            </a:r>
          </a:p>
          <a:p>
            <a:r>
              <a:rPr lang="en-US" dirty="0" err="1" smtClean="0"/>
              <a:t>Leerbeck</a:t>
            </a:r>
            <a:r>
              <a:rPr lang="en-US" dirty="0" smtClean="0"/>
              <a:t> E, </a:t>
            </a:r>
            <a:r>
              <a:rPr lang="en-US" dirty="0" err="1" smtClean="0"/>
              <a:t>Sondergaard</a:t>
            </a:r>
            <a:r>
              <a:rPr lang="en-US" dirty="0" smtClean="0"/>
              <a:t> H. The total content of vitamin D in human milk and cow's milk. British Journal of Nutrition. 1980;44(1):7–12. [</a:t>
            </a:r>
            <a:r>
              <a:rPr lang="en-US" dirty="0" smtClean="0">
                <a:hlinkClick r:id="rId186"/>
              </a:rPr>
              <a:t>PubMed: 7426605</a:t>
            </a:r>
            <a:r>
              <a:rPr lang="en-US" dirty="0" smtClean="0"/>
              <a:t>]</a:t>
            </a:r>
          </a:p>
          <a:p>
            <a:r>
              <a:rPr lang="en-US" dirty="0" err="1" smtClean="0"/>
              <a:t>Lensmeyer</a:t>
            </a:r>
            <a:r>
              <a:rPr lang="en-US" dirty="0" smtClean="0"/>
              <a:t> GL, Wiebe DA, Binkley N, </a:t>
            </a:r>
            <a:r>
              <a:rPr lang="en-US" dirty="0" err="1" smtClean="0"/>
              <a:t>Drezner</a:t>
            </a:r>
            <a:r>
              <a:rPr lang="en-US" dirty="0" smtClean="0"/>
              <a:t> MK. HPLC method for 25-hydroxyvitamin D measurement: comparison with contemporary assays. Clinical Chemistry. 2006;52(6):1120–6. [</a:t>
            </a:r>
            <a:r>
              <a:rPr lang="en-US" dirty="0" smtClean="0">
                <a:hlinkClick r:id="rId187"/>
              </a:rPr>
              <a:t>PubMed: 16574756</a:t>
            </a:r>
            <a:r>
              <a:rPr lang="en-US" dirty="0" smtClean="0"/>
              <a:t>]</a:t>
            </a:r>
          </a:p>
          <a:p>
            <a:r>
              <a:rPr lang="en-US" dirty="0" err="1" smtClean="0"/>
              <a:t>LeVan</a:t>
            </a:r>
            <a:r>
              <a:rPr lang="en-US" dirty="0" smtClean="0"/>
              <a:t> LW, </a:t>
            </a:r>
            <a:r>
              <a:rPr lang="en-US" dirty="0" err="1" smtClean="0"/>
              <a:t>Schnoes</a:t>
            </a:r>
            <a:r>
              <a:rPr lang="en-US" dirty="0" smtClean="0"/>
              <a:t> HK, DeLuca HF. Isolation and identification of 25-hydroxyvitamin D</a:t>
            </a:r>
            <a:r>
              <a:rPr lang="en-US" baseline="-25000" dirty="0" smtClean="0"/>
              <a:t>2</a:t>
            </a:r>
            <a:r>
              <a:rPr lang="en-US" dirty="0" smtClean="0"/>
              <a:t> 25-glucuronide: a biliary metabolite of vitamin D</a:t>
            </a:r>
            <a:r>
              <a:rPr lang="en-US" baseline="-25000" dirty="0" smtClean="0"/>
              <a:t>2</a:t>
            </a:r>
            <a:r>
              <a:rPr lang="en-US" dirty="0" smtClean="0"/>
              <a:t> in the chick. Biochemistry. 1981;20(1):222–6. [</a:t>
            </a:r>
            <a:r>
              <a:rPr lang="en-US" dirty="0" smtClean="0">
                <a:hlinkClick r:id="rId188"/>
              </a:rPr>
              <a:t>PubMed: 6970592</a:t>
            </a:r>
            <a:r>
              <a:rPr lang="en-US" dirty="0" smtClean="0"/>
              <a:t>]</a:t>
            </a:r>
          </a:p>
          <a:p>
            <a:r>
              <a:rPr lang="en-US" dirty="0" smtClean="0"/>
              <a:t>Li P, Li C, Zhao X, Zhang X, Nicosia SV, Bai W. p27(Kip1) stabilization and G(1) arrest by 1,25-dihydroxyvitamin D(3) in ovarian cancer cells mediated through down-regulation of cyclin E/cyclin-dependent kinase 2 and Skp1-Cullin-F-box protein/Skp2 ubiquitin ligase. Journal of Biological Chemistry. 2004;279(24):25260–7. [</a:t>
            </a:r>
            <a:r>
              <a:rPr lang="en-US" dirty="0" smtClean="0">
                <a:hlinkClick r:id="rId189"/>
              </a:rPr>
              <a:t>PubMed: 15075339</a:t>
            </a:r>
            <a:r>
              <a:rPr lang="en-US" dirty="0" smtClean="0"/>
              <a:t>]</a:t>
            </a:r>
          </a:p>
          <a:p>
            <a:r>
              <a:rPr lang="en-US" dirty="0" err="1" smtClean="0"/>
              <a:t>Liel</a:t>
            </a:r>
            <a:r>
              <a:rPr lang="en-US" dirty="0" smtClean="0"/>
              <a:t> Y, Edwards J, </a:t>
            </a:r>
            <a:r>
              <a:rPr lang="en-US" dirty="0" err="1" smtClean="0"/>
              <a:t>Shary</a:t>
            </a:r>
            <a:r>
              <a:rPr lang="en-US" dirty="0" smtClean="0"/>
              <a:t> J, Spicer KM, Gordon L, Bell NH. The effects of race and body habitus on bone mineral density of the radius, hip, and spine in premenopausal women. Journal of Clinical Endocrinology and Metabolism. 1988;66(6):1247–50. [</a:t>
            </a:r>
            <a:r>
              <a:rPr lang="en-US" dirty="0" smtClean="0">
                <a:hlinkClick r:id="rId190"/>
              </a:rPr>
              <a:t>PubMed: 3372686</a:t>
            </a:r>
            <a:r>
              <a:rPr lang="en-US" dirty="0" smtClean="0"/>
              <a:t>]</a:t>
            </a:r>
          </a:p>
          <a:p>
            <a:r>
              <a:rPr lang="en-US" dirty="0" smtClean="0"/>
              <a:t>Lips P. Vitamin D physiology. Progress in Biophysics and Molecular Biology. 2006;92(1):4–8. [</a:t>
            </a:r>
            <a:r>
              <a:rPr lang="en-US" dirty="0" smtClean="0">
                <a:hlinkClick r:id="rId191"/>
              </a:rPr>
              <a:t>PubMed: 16563471</a:t>
            </a:r>
            <a:r>
              <a:rPr lang="en-US" dirty="0" smtClean="0"/>
              <a:t>]</a:t>
            </a:r>
          </a:p>
          <a:p>
            <a:r>
              <a:rPr lang="en-US" dirty="0" smtClean="0"/>
              <a:t>Liu PT, </a:t>
            </a:r>
            <a:r>
              <a:rPr lang="en-US" dirty="0" err="1" smtClean="0"/>
              <a:t>Stenger</a:t>
            </a:r>
            <a:r>
              <a:rPr lang="en-US" dirty="0" smtClean="0"/>
              <a:t> S, Li H, Wenzel L, Tan BH, </a:t>
            </a:r>
            <a:r>
              <a:rPr lang="en-US" dirty="0" err="1" smtClean="0"/>
              <a:t>Krutzik</a:t>
            </a:r>
            <a:r>
              <a:rPr lang="en-US" dirty="0" smtClean="0"/>
              <a:t> SR, Ochoa MT, </a:t>
            </a:r>
            <a:r>
              <a:rPr lang="en-US" dirty="0" err="1" smtClean="0"/>
              <a:t>Schauber</a:t>
            </a:r>
            <a:r>
              <a:rPr lang="en-US" dirty="0" smtClean="0"/>
              <a:t> J, Wu K, </a:t>
            </a:r>
            <a:r>
              <a:rPr lang="en-US" dirty="0" err="1" smtClean="0"/>
              <a:t>Meinken</a:t>
            </a:r>
            <a:r>
              <a:rPr lang="en-US" dirty="0" smtClean="0"/>
              <a:t> C, </a:t>
            </a:r>
            <a:r>
              <a:rPr lang="en-US" dirty="0" err="1" smtClean="0"/>
              <a:t>Kamen</a:t>
            </a:r>
            <a:r>
              <a:rPr lang="en-US" dirty="0" smtClean="0"/>
              <a:t> DL, Wagner M, Bals R, </a:t>
            </a:r>
            <a:r>
              <a:rPr lang="en-US" dirty="0" err="1" smtClean="0"/>
              <a:t>Steinmeyer</a:t>
            </a:r>
            <a:r>
              <a:rPr lang="en-US" dirty="0" smtClean="0"/>
              <a:t> A, </a:t>
            </a:r>
            <a:r>
              <a:rPr lang="en-US" dirty="0" err="1" smtClean="0"/>
              <a:t>Zugel</a:t>
            </a:r>
            <a:r>
              <a:rPr lang="en-US" dirty="0" smtClean="0"/>
              <a:t> U, Gallo RL, Eisenberg D, </a:t>
            </a:r>
            <a:r>
              <a:rPr lang="en-US" dirty="0" err="1" smtClean="0"/>
              <a:t>Hewison</a:t>
            </a:r>
            <a:r>
              <a:rPr lang="en-US" dirty="0" smtClean="0"/>
              <a:t> M, Hollis BW, Adams JS, Bloom BR, </a:t>
            </a:r>
            <a:r>
              <a:rPr lang="en-US" dirty="0" err="1" smtClean="0"/>
              <a:t>Modlin</a:t>
            </a:r>
            <a:r>
              <a:rPr lang="en-US" dirty="0" smtClean="0"/>
              <a:t> RL. Toll-like receptor triggering of a vitamin D-mediated human antimicrobial response. Science. 2006;311(5768):1770–3. [</a:t>
            </a:r>
            <a:r>
              <a:rPr lang="en-US" dirty="0" smtClean="0">
                <a:hlinkClick r:id="rId192"/>
              </a:rPr>
              <a:t>PubMed: 16497887</a:t>
            </a:r>
            <a:r>
              <a:rPr lang="en-US" dirty="0" smtClean="0"/>
              <a:t>]</a:t>
            </a:r>
          </a:p>
          <a:p>
            <a:r>
              <a:rPr lang="en-US" dirty="0" smtClean="0"/>
              <a:t>Liu S, Gupta A, Quarles LD. Emerging role of fibroblast growth factor 23 in a bone-kidney axis regulating systemic phosphate homeostasis and extracellular matrix mineralization. Current Opinion in Nephrology and Hypertension. 2007;16(4):329–35. [</a:t>
            </a:r>
            <a:r>
              <a:rPr lang="en-US" dirty="0" smtClean="0">
                <a:hlinkClick r:id="rId193"/>
              </a:rPr>
              <a:t>PubMed: 17565275</a:t>
            </a:r>
            <a:r>
              <a:rPr lang="en-US" dirty="0" smtClean="0"/>
              <a:t>]</a:t>
            </a:r>
          </a:p>
          <a:p>
            <a:r>
              <a:rPr lang="en-US" dirty="0" smtClean="0"/>
              <a:t>Liu N, Nguyen L, Chun RF, </a:t>
            </a:r>
            <a:r>
              <a:rPr lang="en-US" dirty="0" err="1" smtClean="0"/>
              <a:t>Lagishetty</a:t>
            </a:r>
            <a:r>
              <a:rPr lang="en-US" dirty="0" smtClean="0"/>
              <a:t> V, Ren S, Wu S, Hollis B, DeLuca HF, Adams JS, </a:t>
            </a:r>
            <a:r>
              <a:rPr lang="en-US" dirty="0" err="1" smtClean="0"/>
              <a:t>Hewison</a:t>
            </a:r>
            <a:r>
              <a:rPr lang="en-US" dirty="0" smtClean="0"/>
              <a:t> M. Altered endocrine and autocrine metabolism of vitamin D in a mouse model of gastrointestinal inflammation. Endocrinology. 2008;149(10):4799–808. [</a:t>
            </a:r>
            <a:r>
              <a:rPr lang="en-US" dirty="0" smtClean="0">
                <a:hlinkClick r:id="rId194"/>
              </a:rPr>
              <a:t>PMC free article: PMC2582909</a:t>
            </a:r>
            <a:r>
              <a:rPr lang="en-US" dirty="0" smtClean="0"/>
              <a:t>] [</a:t>
            </a:r>
            <a:r>
              <a:rPr lang="en-US" dirty="0" smtClean="0">
                <a:hlinkClick r:id="rId195"/>
              </a:rPr>
              <a:t>PubMed: 18535110</a:t>
            </a:r>
            <a:r>
              <a:rPr lang="en-US" dirty="0" smtClean="0"/>
              <a:t>]</a:t>
            </a:r>
          </a:p>
          <a:p>
            <a:r>
              <a:rPr lang="en-US" dirty="0" err="1" smtClean="0"/>
              <a:t>Lohnes</a:t>
            </a:r>
            <a:r>
              <a:rPr lang="en-US" dirty="0" smtClean="0"/>
              <a:t> D, Jones G. Further metabolism of 1α,25-dihydroxyvitamin D3 in target cells. Proceedings of the First International Congress on Vitamins and </a:t>
            </a:r>
            <a:r>
              <a:rPr lang="en-US" dirty="0" err="1" smtClean="0"/>
              <a:t>Biofactors</a:t>
            </a:r>
            <a:r>
              <a:rPr lang="en-US" dirty="0" smtClean="0"/>
              <a:t> in Life Science. Journal Nutritional Science and </a:t>
            </a:r>
            <a:r>
              <a:rPr lang="en-US" dirty="0" err="1" smtClean="0"/>
              <a:t>Vitaminology</a:t>
            </a:r>
            <a:r>
              <a:rPr lang="en-US" dirty="0" smtClean="0"/>
              <a:t> (Special Issue). 1992:75–78.</a:t>
            </a:r>
          </a:p>
          <a:p>
            <a:r>
              <a:rPr lang="en-US" dirty="0" smtClean="0"/>
              <a:t>Looker AC. Body fat and vitamin D status in black versus white women. Journal of Clinical Endocrinology and Metabolism. 2005;90(2):635–40. [</a:t>
            </a:r>
            <a:r>
              <a:rPr lang="en-US" dirty="0" smtClean="0">
                <a:hlinkClick r:id="rId196"/>
              </a:rPr>
              <a:t>PubMed: 15546897</a:t>
            </a:r>
            <a:r>
              <a:rPr lang="en-US" dirty="0" smtClean="0"/>
              <a:t>]</a:t>
            </a:r>
          </a:p>
          <a:p>
            <a:r>
              <a:rPr lang="en-US" dirty="0" smtClean="0"/>
              <a:t>Looker AC. Do body fat and exercise modulate vitamin D status? Nutrition Reviews. 2007;65(8 Pt 2):S124–6. [</a:t>
            </a:r>
            <a:r>
              <a:rPr lang="en-US" dirty="0" smtClean="0">
                <a:hlinkClick r:id="rId197"/>
              </a:rPr>
              <a:t>PubMed: 17867388</a:t>
            </a:r>
            <a:r>
              <a:rPr lang="en-US" dirty="0" smtClean="0"/>
              <a:t>]</a:t>
            </a:r>
          </a:p>
          <a:p>
            <a:r>
              <a:rPr lang="en-US" dirty="0" smtClean="0"/>
              <a:t>Looker AC, Pfeiffer CM, </a:t>
            </a:r>
            <a:r>
              <a:rPr lang="en-US" dirty="0" err="1" smtClean="0"/>
              <a:t>Lacher</a:t>
            </a:r>
            <a:r>
              <a:rPr lang="en-US" dirty="0" smtClean="0"/>
              <a:t> DA, Schleicher RL, </a:t>
            </a:r>
            <a:r>
              <a:rPr lang="en-US" dirty="0" err="1" smtClean="0"/>
              <a:t>Picciano</a:t>
            </a:r>
            <a:r>
              <a:rPr lang="en-US" dirty="0" smtClean="0"/>
              <a:t> MF, </a:t>
            </a:r>
            <a:r>
              <a:rPr lang="en-US" dirty="0" err="1" smtClean="0"/>
              <a:t>Yetley</a:t>
            </a:r>
            <a:r>
              <a:rPr lang="en-US" dirty="0" smtClean="0"/>
              <a:t> EA. Serum 25-hydroxyvitamin D status of the US population: 1988-1994 compared with 2000-2004. American Journal of Clinical Nutrition. 2008;88(6):1519–27. [</a:t>
            </a:r>
            <a:r>
              <a:rPr lang="en-US" dirty="0" smtClean="0">
                <a:hlinkClick r:id="rId198"/>
              </a:rPr>
              <a:t>PMC free article: PMC2745830</a:t>
            </a:r>
            <a:r>
              <a:rPr lang="en-US" dirty="0" smtClean="0"/>
              <a:t>] [</a:t>
            </a:r>
            <a:r>
              <a:rPr lang="en-US" dirty="0" smtClean="0">
                <a:hlinkClick r:id="rId199"/>
              </a:rPr>
              <a:t>PubMed: 19064511</a:t>
            </a:r>
            <a:r>
              <a:rPr lang="en-US" dirty="0" smtClean="0"/>
              <a:t>]</a:t>
            </a:r>
          </a:p>
          <a:p>
            <a:r>
              <a:rPr lang="en-US" dirty="0" err="1" smtClean="0"/>
              <a:t>Lubin</a:t>
            </a:r>
            <a:r>
              <a:rPr lang="en-US" dirty="0" smtClean="0"/>
              <a:t> D, Jensen EH, </a:t>
            </a:r>
            <a:r>
              <a:rPr lang="en-US" dirty="0" err="1" smtClean="0"/>
              <a:t>Gies</a:t>
            </a:r>
            <a:r>
              <a:rPr lang="en-US" dirty="0" smtClean="0"/>
              <a:t> HP. Global surface ultraviolet radiation climatology from TOMS and ERBE data. Journal of Geophysical Research. 1998;103(D20):26061–91.</a:t>
            </a:r>
          </a:p>
          <a:p>
            <a:r>
              <a:rPr lang="en-US" dirty="0" smtClean="0"/>
              <a:t>Lucas JA, </a:t>
            </a:r>
            <a:r>
              <a:rPr lang="en-US" dirty="0" err="1" smtClean="0"/>
              <a:t>Bolland</a:t>
            </a:r>
            <a:r>
              <a:rPr lang="en-US" dirty="0" smtClean="0"/>
              <a:t> MJ, Grey AB, Ames RW, Mason BH, Horne AM, Gamble GD, Reid IR. Determinants of vitamin D status in older women living in a subtropical climate. Osteoporosis International. 2005;16(12):1641–8. [</a:t>
            </a:r>
            <a:r>
              <a:rPr lang="en-US" dirty="0" smtClean="0">
                <a:hlinkClick r:id="rId200"/>
              </a:rPr>
              <a:t>PubMed: 16027959</a:t>
            </a:r>
            <a:r>
              <a:rPr lang="en-US" dirty="0" smtClean="0"/>
              <a:t>]</a:t>
            </a:r>
          </a:p>
          <a:p>
            <a:r>
              <a:rPr lang="en-US" dirty="0" smtClean="0"/>
              <a:t>Ma JF, </a:t>
            </a:r>
            <a:r>
              <a:rPr lang="en-US" dirty="0" err="1" smtClean="0"/>
              <a:t>Nonn</a:t>
            </a:r>
            <a:r>
              <a:rPr lang="en-US" dirty="0" smtClean="0"/>
              <a:t> L, Campbell MJ, </a:t>
            </a:r>
            <a:r>
              <a:rPr lang="en-US" dirty="0" err="1" smtClean="0"/>
              <a:t>Hewison</a:t>
            </a:r>
            <a:r>
              <a:rPr lang="en-US" dirty="0" smtClean="0"/>
              <a:t> M, Feldman D, </a:t>
            </a:r>
            <a:r>
              <a:rPr lang="en-US" dirty="0" err="1" smtClean="0"/>
              <a:t>Peehl</a:t>
            </a:r>
            <a:r>
              <a:rPr lang="en-US" dirty="0" smtClean="0"/>
              <a:t> DM. Mechanisms of decreased vitamin D 1alpha-hydroxylase activity in prostate cancer cells. Molecular and Cellular Endocrinology. 2004;221(1-2):67–74. [</a:t>
            </a:r>
            <a:r>
              <a:rPr lang="en-US" dirty="0" smtClean="0">
                <a:hlinkClick r:id="rId201"/>
              </a:rPr>
              <a:t>PubMed: 15223133</a:t>
            </a:r>
            <a:r>
              <a:rPr lang="en-US" dirty="0" smtClean="0"/>
              <a:t>]</a:t>
            </a:r>
          </a:p>
          <a:p>
            <a:r>
              <a:rPr lang="en-US" dirty="0" err="1" smtClean="0"/>
              <a:t>MacLaughlin</a:t>
            </a:r>
            <a:r>
              <a:rPr lang="en-US" dirty="0" smtClean="0"/>
              <a:t> J, </a:t>
            </a:r>
            <a:r>
              <a:rPr lang="en-US" dirty="0" err="1" smtClean="0"/>
              <a:t>Holick</a:t>
            </a:r>
            <a:r>
              <a:rPr lang="en-US" dirty="0" smtClean="0"/>
              <a:t> MF. Aging decreases the capacity of human skin to produce vitamin D</a:t>
            </a:r>
            <a:r>
              <a:rPr lang="en-US" baseline="-25000" dirty="0" smtClean="0"/>
              <a:t>3</a:t>
            </a:r>
            <a:r>
              <a:rPr lang="en-US" dirty="0" smtClean="0"/>
              <a:t>. Journal of Clinical Investigation. 1985;76(4):1536–8. [</a:t>
            </a:r>
            <a:r>
              <a:rPr lang="en-US" dirty="0" smtClean="0">
                <a:hlinkClick r:id="rId202"/>
              </a:rPr>
              <a:t>PMC free article: PMC424123</a:t>
            </a:r>
            <a:r>
              <a:rPr lang="en-US" dirty="0" smtClean="0"/>
              <a:t>] [</a:t>
            </a:r>
            <a:r>
              <a:rPr lang="en-US" dirty="0" smtClean="0">
                <a:hlinkClick r:id="rId203"/>
              </a:rPr>
              <a:t>PubMed: 2997282</a:t>
            </a:r>
            <a:r>
              <a:rPr lang="en-US" dirty="0" smtClean="0"/>
              <a:t>]</a:t>
            </a:r>
          </a:p>
          <a:p>
            <a:r>
              <a:rPr lang="en-US" dirty="0" err="1" smtClean="0"/>
              <a:t>Mahdy</a:t>
            </a:r>
            <a:r>
              <a:rPr lang="en-US" dirty="0" smtClean="0"/>
              <a:t> T, </a:t>
            </a:r>
            <a:r>
              <a:rPr lang="en-US" dirty="0" err="1" smtClean="0"/>
              <a:t>Atia</a:t>
            </a:r>
            <a:r>
              <a:rPr lang="en-US" dirty="0" smtClean="0"/>
              <a:t> S, </a:t>
            </a:r>
            <a:r>
              <a:rPr lang="en-US" dirty="0" err="1" smtClean="0"/>
              <a:t>Farid</a:t>
            </a:r>
            <a:r>
              <a:rPr lang="en-US" dirty="0" smtClean="0"/>
              <a:t> M, </a:t>
            </a:r>
            <a:r>
              <a:rPr lang="en-US" dirty="0" err="1" smtClean="0"/>
              <a:t>Adulatif</a:t>
            </a:r>
            <a:r>
              <a:rPr lang="en-US" dirty="0" smtClean="0"/>
              <a:t> A. Effect of Roux-</a:t>
            </a:r>
            <a:r>
              <a:rPr lang="en-US" dirty="0" err="1" smtClean="0"/>
              <a:t>en</a:t>
            </a:r>
            <a:r>
              <a:rPr lang="en-US" dirty="0" smtClean="0"/>
              <a:t> Y gastric bypass on bone metabolism in patients with morbid obesity: Mansoura experiences. Obesity Surgery. 2008;18(12):1526–31. [</a:t>
            </a:r>
            <a:r>
              <a:rPr lang="en-US" dirty="0" smtClean="0">
                <a:hlinkClick r:id="rId204"/>
              </a:rPr>
              <a:t>PubMed: 18716852</a:t>
            </a:r>
            <a:r>
              <a:rPr lang="en-US" dirty="0" smtClean="0"/>
              <a:t>]</a:t>
            </a:r>
          </a:p>
          <a:p>
            <a:r>
              <a:rPr lang="en-US" dirty="0" smtClean="0"/>
              <a:t>Makin HLJ, Jones G, Kaufman M, Calverley MJ. Chapter 11: Analysis of vitamins D, their metabolites and analogs, Steroid Analysis. Makin HLJ, Gower DB, editors. New York: Springer; 2010. </a:t>
            </a:r>
          </a:p>
          <a:p>
            <a:r>
              <a:rPr lang="en-US" dirty="0" err="1" smtClean="0"/>
              <a:t>Mantell</a:t>
            </a:r>
            <a:r>
              <a:rPr lang="en-US" dirty="0" smtClean="0"/>
              <a:t> DJ, Owens PE, </a:t>
            </a:r>
            <a:r>
              <a:rPr lang="en-US" dirty="0" err="1" smtClean="0"/>
              <a:t>Bundred</a:t>
            </a:r>
            <a:r>
              <a:rPr lang="en-US" dirty="0" smtClean="0"/>
              <a:t> NJ, </a:t>
            </a:r>
            <a:r>
              <a:rPr lang="en-US" dirty="0" err="1" smtClean="0"/>
              <a:t>Mawer</a:t>
            </a:r>
            <a:r>
              <a:rPr lang="en-US" dirty="0" smtClean="0"/>
              <a:t> EB, Canfield AE. 1 Alpha,25-dihydroxyvitamin D(3) inhibits angiogenesis in vitro and in vivo. Circulation Research. 2000;87(3):214–20. [</a:t>
            </a:r>
            <a:r>
              <a:rPr lang="en-US" dirty="0" smtClean="0">
                <a:hlinkClick r:id="rId205"/>
              </a:rPr>
              <a:t>PubMed: 10926872</a:t>
            </a:r>
            <a:r>
              <a:rPr lang="en-US" dirty="0" smtClean="0"/>
              <a:t>]</a:t>
            </a:r>
          </a:p>
          <a:p>
            <a:r>
              <a:rPr lang="en-US" dirty="0" smtClean="0"/>
              <a:t>Martinez ME, Del Campo MT, Sanchez-</a:t>
            </a:r>
            <a:r>
              <a:rPr lang="en-US" dirty="0" err="1" smtClean="0"/>
              <a:t>Cabezudo</a:t>
            </a:r>
            <a:r>
              <a:rPr lang="en-US" dirty="0" smtClean="0"/>
              <a:t> MJ, </a:t>
            </a:r>
            <a:r>
              <a:rPr lang="en-US" dirty="0" err="1" smtClean="0"/>
              <a:t>Balaguer</a:t>
            </a:r>
            <a:r>
              <a:rPr lang="en-US" dirty="0" smtClean="0"/>
              <a:t> G, Rodriguez-Carmona A, </a:t>
            </a:r>
            <a:r>
              <a:rPr lang="en-US" dirty="0" err="1" smtClean="0"/>
              <a:t>Selgas</a:t>
            </a:r>
            <a:r>
              <a:rPr lang="en-US" dirty="0" smtClean="0"/>
              <a:t> R. Effect of oral </a:t>
            </a:r>
            <a:r>
              <a:rPr lang="en-US" dirty="0" err="1" smtClean="0"/>
              <a:t>calcidiol</a:t>
            </a:r>
            <a:r>
              <a:rPr lang="en-US" dirty="0" smtClean="0"/>
              <a:t> treatment on its serum levels and peritoneal losses. Peritoneal Dialysis International. 1995;15(1):65–70. [</a:t>
            </a:r>
            <a:r>
              <a:rPr lang="en-US" dirty="0" smtClean="0">
                <a:hlinkClick r:id="rId206"/>
              </a:rPr>
              <a:t>PubMed: 7734564</a:t>
            </a:r>
            <a:r>
              <a:rPr lang="en-US" dirty="0" smtClean="0"/>
              <a:t>]</a:t>
            </a:r>
          </a:p>
          <a:p>
            <a:r>
              <a:rPr lang="en-US" dirty="0" smtClean="0"/>
              <a:t>Masuda S, Byford V, Arabian A, Sakai Y, </a:t>
            </a:r>
            <a:r>
              <a:rPr lang="en-US" dirty="0" err="1" smtClean="0"/>
              <a:t>Demay</a:t>
            </a:r>
            <a:r>
              <a:rPr lang="en-US" dirty="0" smtClean="0"/>
              <a:t> MB, St-Arnaud R, Jones G. Altered pharmacokinetics of 1alpha,25-dihydroxyvitamin D</a:t>
            </a:r>
            <a:r>
              <a:rPr lang="en-US" baseline="-25000" dirty="0" smtClean="0"/>
              <a:t>3</a:t>
            </a:r>
            <a:r>
              <a:rPr lang="en-US" dirty="0" smtClean="0"/>
              <a:t> and 25-hydroxyvitamin D</a:t>
            </a:r>
            <a:r>
              <a:rPr lang="en-US" baseline="-25000" dirty="0" smtClean="0"/>
              <a:t>3</a:t>
            </a:r>
            <a:r>
              <a:rPr lang="en-US" dirty="0" smtClean="0"/>
              <a:t> in the blood and tissues of the 25-hydroxyvitamin D-24-hydroxylase (Cyp24a1) null mouse. Endocrinology. 2005;146(2):825–34. [</a:t>
            </a:r>
            <a:r>
              <a:rPr lang="en-US" dirty="0" smtClean="0">
                <a:hlinkClick r:id="rId207"/>
              </a:rPr>
              <a:t>PubMed: 15498883</a:t>
            </a:r>
            <a:r>
              <a:rPr lang="en-US" dirty="0" smtClean="0"/>
              <a:t>]</a:t>
            </a:r>
          </a:p>
          <a:p>
            <a:r>
              <a:rPr lang="en-US" dirty="0" smtClean="0"/>
              <a:t>Masuda S, Jones G. Promise of vitamin D analogues in the treatment of hyper-proliferative conditions. Molecular Cancer Therapeutics. 2006;5(4):797–808. [</a:t>
            </a:r>
            <a:r>
              <a:rPr lang="en-US" dirty="0" smtClean="0">
                <a:hlinkClick r:id="rId208"/>
              </a:rPr>
              <a:t>PubMed: 16648549</a:t>
            </a:r>
            <a:r>
              <a:rPr lang="en-US" dirty="0" smtClean="0"/>
              <a:t>]</a:t>
            </a:r>
          </a:p>
          <a:p>
            <a:r>
              <a:rPr lang="en-US" dirty="0" smtClean="0"/>
              <a:t>Matsuoka LY, </a:t>
            </a:r>
            <a:r>
              <a:rPr lang="en-US" dirty="0" err="1" smtClean="0"/>
              <a:t>Wortsman</a:t>
            </a:r>
            <a:r>
              <a:rPr lang="en-US" dirty="0" smtClean="0"/>
              <a:t> J, Haddad JG, Hollis BW. In vivo threshold for cutaneous synthesis of vitamin D</a:t>
            </a:r>
            <a:r>
              <a:rPr lang="en-US" baseline="-25000" dirty="0" smtClean="0"/>
              <a:t>3</a:t>
            </a:r>
            <a:r>
              <a:rPr lang="en-US" dirty="0" smtClean="0"/>
              <a:t>. Journal of Laboratory and Clinical Medicine. 1989;114(3):301–5. [</a:t>
            </a:r>
            <a:r>
              <a:rPr lang="en-US" dirty="0" smtClean="0">
                <a:hlinkClick r:id="rId209"/>
              </a:rPr>
              <a:t>PubMed: 2549141</a:t>
            </a:r>
            <a:r>
              <a:rPr lang="en-US" dirty="0" smtClean="0"/>
              <a:t>]</a:t>
            </a:r>
          </a:p>
          <a:p>
            <a:r>
              <a:rPr lang="en-US" dirty="0" smtClean="0"/>
              <a:t>McDuffie JR, </a:t>
            </a:r>
            <a:r>
              <a:rPr lang="en-US" dirty="0" err="1" smtClean="0"/>
              <a:t>Calis</a:t>
            </a:r>
            <a:r>
              <a:rPr lang="en-US" dirty="0" smtClean="0"/>
              <a:t> KA, Booth SL, </a:t>
            </a:r>
            <a:r>
              <a:rPr lang="en-US" dirty="0" err="1" smtClean="0"/>
              <a:t>Uwaifo</a:t>
            </a:r>
            <a:r>
              <a:rPr lang="en-US" dirty="0" smtClean="0"/>
              <a:t> GI, </a:t>
            </a:r>
            <a:r>
              <a:rPr lang="en-US" dirty="0" err="1" smtClean="0"/>
              <a:t>Yanovski</a:t>
            </a:r>
            <a:r>
              <a:rPr lang="en-US" dirty="0" smtClean="0"/>
              <a:t> JA. Effects of orlistat on fat-soluble vitamins in obese adolescents. Pharmacotherapy. 2002;22(7):814–22. [</a:t>
            </a:r>
            <a:r>
              <a:rPr lang="en-US" dirty="0" smtClean="0">
                <a:hlinkClick r:id="rId210"/>
              </a:rPr>
              <a:t>PubMed: 12126214</a:t>
            </a:r>
            <a:r>
              <a:rPr lang="en-US" dirty="0" smtClean="0"/>
              <a:t>]</a:t>
            </a:r>
          </a:p>
          <a:p>
            <a:r>
              <a:rPr lang="en-US" dirty="0" err="1" smtClean="0"/>
              <a:t>Misra</a:t>
            </a:r>
            <a:r>
              <a:rPr lang="en-US" dirty="0" smtClean="0"/>
              <a:t> M, </a:t>
            </a:r>
            <a:r>
              <a:rPr lang="en-US" dirty="0" err="1" smtClean="0"/>
              <a:t>Pacaud</a:t>
            </a:r>
            <a:r>
              <a:rPr lang="en-US" dirty="0" smtClean="0"/>
              <a:t> D, </a:t>
            </a:r>
            <a:r>
              <a:rPr lang="en-US" dirty="0" err="1" smtClean="0"/>
              <a:t>Petryk</a:t>
            </a:r>
            <a:r>
              <a:rPr lang="en-US" dirty="0" smtClean="0"/>
              <a:t> A, </a:t>
            </a:r>
            <a:r>
              <a:rPr lang="en-US" dirty="0" err="1" smtClean="0"/>
              <a:t>Collett</a:t>
            </a:r>
            <a:r>
              <a:rPr lang="en-US" dirty="0" smtClean="0"/>
              <a:t>-Solberg PF, </a:t>
            </a:r>
            <a:r>
              <a:rPr lang="en-US" dirty="0" err="1" smtClean="0"/>
              <a:t>Kappy</a:t>
            </a:r>
            <a:r>
              <a:rPr lang="en-US" dirty="0" smtClean="0"/>
              <a:t> M. Vitamin D deficiency in children and its management: review of current knowledge and recommendations. Pediatrics. 2008;122(2):398–417. [</a:t>
            </a:r>
            <a:r>
              <a:rPr lang="en-US" dirty="0" smtClean="0">
                <a:hlinkClick r:id="rId211"/>
              </a:rPr>
              <a:t>PubMed: 18676559</a:t>
            </a:r>
            <a:r>
              <a:rPr lang="en-US" dirty="0" smtClean="0"/>
              <a:t>]</a:t>
            </a:r>
          </a:p>
          <a:p>
            <a:r>
              <a:rPr lang="en-US" dirty="0" smtClean="0"/>
              <a:t>Moreno J, Krishnan AV, Swami S, </a:t>
            </a:r>
            <a:r>
              <a:rPr lang="en-US" dirty="0" err="1" smtClean="0"/>
              <a:t>Nonn</a:t>
            </a:r>
            <a:r>
              <a:rPr lang="en-US" dirty="0" smtClean="0"/>
              <a:t> L, </a:t>
            </a:r>
            <a:r>
              <a:rPr lang="en-US" dirty="0" err="1" smtClean="0"/>
              <a:t>Peehl</a:t>
            </a:r>
            <a:r>
              <a:rPr lang="en-US" dirty="0" smtClean="0"/>
              <a:t> DM, Feldman D. Regulation of prostaglandin metabolism by calcitriol attenuates growth stimulation in prostate cancer cells. Cancer Research. 2005;65(17):7917–25. [</a:t>
            </a:r>
            <a:r>
              <a:rPr lang="en-US" dirty="0" smtClean="0">
                <a:hlinkClick r:id="rId212"/>
              </a:rPr>
              <a:t>PubMed: 16140963</a:t>
            </a:r>
            <a:r>
              <a:rPr lang="en-US" dirty="0" smtClean="0"/>
              <a:t>]</a:t>
            </a:r>
          </a:p>
          <a:p>
            <a:r>
              <a:rPr lang="en-US" dirty="0" smtClean="0"/>
              <a:t>Morris JF, Peacock M. Assay of plasma 25-hydroxy vitamin D. </a:t>
            </a:r>
            <a:r>
              <a:rPr lang="en-US" dirty="0" err="1" smtClean="0"/>
              <a:t>Clinica</a:t>
            </a:r>
            <a:r>
              <a:rPr lang="en-US" dirty="0" smtClean="0"/>
              <a:t> </a:t>
            </a:r>
            <a:r>
              <a:rPr lang="en-US" dirty="0" err="1" smtClean="0"/>
              <a:t>Chimica</a:t>
            </a:r>
            <a:r>
              <a:rPr lang="en-US" dirty="0" smtClean="0"/>
              <a:t> </a:t>
            </a:r>
            <a:r>
              <a:rPr lang="en-US" dirty="0" err="1" smtClean="0"/>
              <a:t>Acta</a:t>
            </a:r>
            <a:r>
              <a:rPr lang="en-US" dirty="0" smtClean="0"/>
              <a:t>. 1976;72(3):383–91. [</a:t>
            </a:r>
            <a:r>
              <a:rPr lang="en-US" dirty="0" smtClean="0">
                <a:hlinkClick r:id="rId213"/>
              </a:rPr>
              <a:t>PubMed: 975590</a:t>
            </a:r>
            <a:r>
              <a:rPr lang="en-US" dirty="0" smtClean="0"/>
              <a:t>]</a:t>
            </a:r>
          </a:p>
          <a:p>
            <a:r>
              <a:rPr lang="en-US" dirty="0" smtClean="0"/>
              <a:t>Mulligan GB, Licata A. Taking vitamin D with the largest meal improves absorption and results in higher serum levels of 25-hydroxyvitamin D. Journal of Bone and Mineral Research. 2010;25(4):928–30. [</a:t>
            </a:r>
            <a:r>
              <a:rPr lang="en-US" dirty="0" smtClean="0">
                <a:hlinkClick r:id="rId214"/>
              </a:rPr>
              <a:t>PubMed: 20200983</a:t>
            </a:r>
            <a:r>
              <a:rPr lang="en-US" dirty="0" smtClean="0"/>
              <a:t>]</a:t>
            </a:r>
          </a:p>
          <a:p>
            <a:r>
              <a:rPr lang="en-US" dirty="0" smtClean="0"/>
              <a:t>Murphy SC, Whited LJ, </a:t>
            </a:r>
            <a:r>
              <a:rPr lang="en-US" dirty="0" err="1" smtClean="0"/>
              <a:t>Rosenberry</a:t>
            </a:r>
            <a:r>
              <a:rPr lang="en-US" dirty="0" smtClean="0"/>
              <a:t> LC, Hammond BH, </a:t>
            </a:r>
            <a:r>
              <a:rPr lang="en-US" dirty="0" err="1" smtClean="0"/>
              <a:t>Bandler</a:t>
            </a:r>
            <a:r>
              <a:rPr lang="en-US" dirty="0" smtClean="0"/>
              <a:t> DK, Boor KJ. Fluid milk vitamin fortification compliance in New York State. Journal of Dairy Science. 2001;84(12):2813–20. [</a:t>
            </a:r>
            <a:r>
              <a:rPr lang="en-US" dirty="0" smtClean="0">
                <a:hlinkClick r:id="rId215"/>
              </a:rPr>
              <a:t>PubMed: 11814039</a:t>
            </a:r>
            <a:r>
              <a:rPr lang="en-US" dirty="0" smtClean="0"/>
              <a:t>]</a:t>
            </a:r>
          </a:p>
          <a:p>
            <a:r>
              <a:rPr lang="en-US" dirty="0" smtClean="0"/>
              <a:t>Olds WJ, McKinley AR, Moore MR, </a:t>
            </a:r>
            <a:r>
              <a:rPr lang="en-US" dirty="0" err="1" smtClean="0"/>
              <a:t>Kimlin</a:t>
            </a:r>
            <a:r>
              <a:rPr lang="en-US" dirty="0" smtClean="0"/>
              <a:t> MG. In vitro model of vitamin D3 (cholecalciferol) synthesis by UV radiation: dose-response relationships. Journal of Photochemistry and Photobiology. B, Biology. 2008;93(2):88–93. [</a:t>
            </a:r>
            <a:r>
              <a:rPr lang="en-US" dirty="0" smtClean="0">
                <a:hlinkClick r:id="rId216"/>
              </a:rPr>
              <a:t>PubMed: 18755599</a:t>
            </a:r>
            <a:r>
              <a:rPr lang="en-US" dirty="0" smtClean="0"/>
              <a:t>]</a:t>
            </a:r>
          </a:p>
          <a:p>
            <a:r>
              <a:rPr lang="en-US" dirty="0" smtClean="0"/>
              <a:t>Park EA. The therapy of rickets. JAMA. 1940;94:370–9.</a:t>
            </a:r>
          </a:p>
          <a:p>
            <a:r>
              <a:rPr lang="en-US" dirty="0" smtClean="0"/>
              <a:t>Penna G, Amuchastegui S, </a:t>
            </a:r>
            <a:r>
              <a:rPr lang="en-US" dirty="0" err="1" smtClean="0"/>
              <a:t>Giarratana</a:t>
            </a:r>
            <a:r>
              <a:rPr lang="en-US" dirty="0" smtClean="0"/>
              <a:t> N, Daniel KC, </a:t>
            </a:r>
            <a:r>
              <a:rPr lang="en-US" dirty="0" err="1" smtClean="0"/>
              <a:t>Vulcano</a:t>
            </a:r>
            <a:r>
              <a:rPr lang="en-US" dirty="0" smtClean="0"/>
              <a:t> M, </a:t>
            </a:r>
            <a:r>
              <a:rPr lang="en-US" dirty="0" err="1" smtClean="0"/>
              <a:t>Sozzani</a:t>
            </a:r>
            <a:r>
              <a:rPr lang="en-US" dirty="0" smtClean="0"/>
              <a:t> S, </a:t>
            </a:r>
            <a:r>
              <a:rPr lang="en-US" dirty="0" err="1" smtClean="0"/>
              <a:t>Adorini</a:t>
            </a:r>
            <a:r>
              <a:rPr lang="en-US" dirty="0" smtClean="0"/>
              <a:t> L. 1,25-Dihydroxyvitamin D</a:t>
            </a:r>
            <a:r>
              <a:rPr lang="en-US" baseline="-25000" dirty="0" smtClean="0"/>
              <a:t>3</a:t>
            </a:r>
            <a:r>
              <a:rPr lang="en-US" dirty="0" smtClean="0"/>
              <a:t> selectively modulates </a:t>
            </a:r>
            <a:r>
              <a:rPr lang="en-US" dirty="0" err="1" smtClean="0"/>
              <a:t>tolerogenic</a:t>
            </a:r>
            <a:r>
              <a:rPr lang="en-US" dirty="0" smtClean="0"/>
              <a:t> properties in myeloid but not </a:t>
            </a:r>
            <a:r>
              <a:rPr lang="en-US" dirty="0" err="1" smtClean="0"/>
              <a:t>plasmacytoid</a:t>
            </a:r>
            <a:r>
              <a:rPr lang="en-US" dirty="0" smtClean="0"/>
              <a:t> dendritic cells. Journal of Immunology. 2007;178(1):145–53. [</a:t>
            </a:r>
            <a:r>
              <a:rPr lang="en-US" dirty="0" smtClean="0">
                <a:hlinkClick r:id="rId217"/>
              </a:rPr>
              <a:t>PubMed: 17182549</a:t>
            </a:r>
            <a:r>
              <a:rPr lang="en-US" dirty="0" smtClean="0"/>
              <a:t>]</a:t>
            </a:r>
          </a:p>
          <a:p>
            <a:r>
              <a:rPr lang="en-US" dirty="0" err="1" smtClean="0"/>
              <a:t>Phinney</a:t>
            </a:r>
            <a:r>
              <a:rPr lang="en-US" dirty="0" smtClean="0"/>
              <a:t> KW. Methods development and standard reference materials for 25(OH) D. Presented at the Committee to Review Dietary Reference Intakes for Vitamin D and Calcium Information-gathering Workshop; August 4, 2009; Washington, DC. 2009. </a:t>
            </a:r>
          </a:p>
          <a:p>
            <a:r>
              <a:rPr lang="en-US" dirty="0" err="1" smtClean="0"/>
              <a:t>Picciano</a:t>
            </a:r>
            <a:r>
              <a:rPr lang="en-US" dirty="0" smtClean="0"/>
              <a:t> MF, Dwyer JT, </a:t>
            </a:r>
            <a:r>
              <a:rPr lang="en-US" dirty="0" err="1" smtClean="0"/>
              <a:t>Radimer</a:t>
            </a:r>
            <a:r>
              <a:rPr lang="en-US" dirty="0" smtClean="0"/>
              <a:t> KL, Wilson DH, Fisher KD, Thomas PR, </a:t>
            </a:r>
            <a:r>
              <a:rPr lang="en-US" dirty="0" err="1" smtClean="0"/>
              <a:t>Yetley</a:t>
            </a:r>
            <a:r>
              <a:rPr lang="en-US" dirty="0" smtClean="0"/>
              <a:t> EA, </a:t>
            </a:r>
            <a:r>
              <a:rPr lang="en-US" dirty="0" err="1" smtClean="0"/>
              <a:t>Moshfegh</a:t>
            </a:r>
            <a:r>
              <a:rPr lang="en-US" dirty="0" smtClean="0"/>
              <a:t> AJ, Levy PS, Nielsen SJ, Marriott BM. Dietary supplement use among infants, children, and adolescents in the United States, 1999-2002. Archives of Pediatrics and Adolescent Medicine. 2007;161(10):978–85. [</a:t>
            </a:r>
            <a:r>
              <a:rPr lang="en-US" dirty="0" smtClean="0">
                <a:hlinkClick r:id="rId218"/>
              </a:rPr>
              <a:t>PubMed: 17909142</a:t>
            </a:r>
            <a:r>
              <a:rPr lang="en-US" dirty="0" smtClean="0"/>
              <a:t>]</a:t>
            </a:r>
          </a:p>
          <a:p>
            <a:r>
              <a:rPr lang="en-US" dirty="0" smtClean="0"/>
              <a:t>Pike JW, </a:t>
            </a:r>
            <a:r>
              <a:rPr lang="en-US" dirty="0" err="1" smtClean="0"/>
              <a:t>Shevde</a:t>
            </a:r>
            <a:r>
              <a:rPr lang="en-US" dirty="0" smtClean="0"/>
              <a:t> NK, Hollis BW, Cooke NE, Zella LA. Vitamin D—binding protein influences total circulating levels of 1,25-dihydroxyvitamin D-3 but does not directly modulate the bioactive levels of the hormone in vivo. Endocrinology. 2008;149(7):3656–67. [</a:t>
            </a:r>
            <a:r>
              <a:rPr lang="en-US" dirty="0" smtClean="0">
                <a:hlinkClick r:id="rId219"/>
              </a:rPr>
              <a:t>PMC free article: PMC2453093</a:t>
            </a:r>
            <a:r>
              <a:rPr lang="en-US" dirty="0" smtClean="0"/>
              <a:t>] [</a:t>
            </a:r>
            <a:r>
              <a:rPr lang="en-US" dirty="0" smtClean="0">
                <a:hlinkClick r:id="rId220"/>
              </a:rPr>
              <a:t>PubMed: 18372326</a:t>
            </a:r>
            <a:r>
              <a:rPr lang="en-US" dirty="0" smtClean="0"/>
              <a:t>]</a:t>
            </a:r>
          </a:p>
          <a:p>
            <a:r>
              <a:rPr lang="en-US" dirty="0" smtClean="0"/>
              <a:t>Quarles LD. Endocrine functions of bone in mineral metabolism regulation. Journal of Clinical Investigation. 2008;118(12):3820–8. [</a:t>
            </a:r>
            <a:r>
              <a:rPr lang="en-US" dirty="0" smtClean="0">
                <a:hlinkClick r:id="rId221"/>
              </a:rPr>
              <a:t>PMC free article: PMC2586800</a:t>
            </a:r>
            <a:r>
              <a:rPr lang="en-US" dirty="0" smtClean="0"/>
              <a:t>] [</a:t>
            </a:r>
            <a:r>
              <a:rPr lang="en-US" dirty="0" smtClean="0">
                <a:hlinkClick r:id="rId222"/>
              </a:rPr>
              <a:t>PubMed: 19033649</a:t>
            </a:r>
            <a:r>
              <a:rPr lang="en-US" dirty="0" smtClean="0"/>
              <a:t>]</a:t>
            </a:r>
          </a:p>
          <a:p>
            <a:r>
              <a:rPr lang="en-US" dirty="0" err="1" smtClean="0"/>
              <a:t>Radimer</a:t>
            </a:r>
            <a:r>
              <a:rPr lang="en-US" dirty="0" smtClean="0"/>
              <a:t> K, </a:t>
            </a:r>
            <a:r>
              <a:rPr lang="en-US" dirty="0" err="1" smtClean="0"/>
              <a:t>Bindewald</a:t>
            </a:r>
            <a:r>
              <a:rPr lang="en-US" dirty="0" smtClean="0"/>
              <a:t> B, Hughes J, Ervin B, Swanson C, </a:t>
            </a:r>
            <a:r>
              <a:rPr lang="en-US" dirty="0" err="1" smtClean="0"/>
              <a:t>Picciano</a:t>
            </a:r>
            <a:r>
              <a:rPr lang="en-US" dirty="0" smtClean="0"/>
              <a:t> MF. Dietary supplement use by US adults: data from the National Health and Nutrition Examination Survey, 1999-2000. American Journal of Epidemiology. 2004;160(4):339–49. [</a:t>
            </a:r>
            <a:r>
              <a:rPr lang="en-US" dirty="0" smtClean="0">
                <a:hlinkClick r:id="rId223"/>
              </a:rPr>
              <a:t>PubMed: 15286019</a:t>
            </a:r>
            <a:r>
              <a:rPr lang="en-US" dirty="0" smtClean="0"/>
              <a:t>]</a:t>
            </a:r>
          </a:p>
          <a:p>
            <a:r>
              <a:rPr lang="en-US" dirty="0" err="1" smtClean="0"/>
              <a:t>Rapuri</a:t>
            </a:r>
            <a:r>
              <a:rPr lang="en-US" dirty="0" smtClean="0"/>
              <a:t> PB, </a:t>
            </a:r>
            <a:r>
              <a:rPr lang="en-US" dirty="0" err="1" smtClean="0"/>
              <a:t>Kinyamu</a:t>
            </a:r>
            <a:r>
              <a:rPr lang="en-US" dirty="0" smtClean="0"/>
              <a:t> HK, Gallagher JC, </a:t>
            </a:r>
            <a:r>
              <a:rPr lang="en-US" dirty="0" err="1" smtClean="0"/>
              <a:t>Haynatzka</a:t>
            </a:r>
            <a:r>
              <a:rPr lang="en-US" dirty="0" smtClean="0"/>
              <a:t> V. Seasonal changes in </a:t>
            </a:r>
            <a:r>
              <a:rPr lang="en-US" dirty="0" err="1" smtClean="0"/>
              <a:t>calciotropic</a:t>
            </a:r>
            <a:r>
              <a:rPr lang="en-US" dirty="0" smtClean="0"/>
              <a:t> hormones, bone markers, and bone mineral density in elderly women. Journal of Clinical Endocrinology and Metabolism. 2002;87(5):2024–32. [</a:t>
            </a:r>
            <a:r>
              <a:rPr lang="en-US" dirty="0" smtClean="0">
                <a:hlinkClick r:id="rId224"/>
              </a:rPr>
              <a:t>PubMed: 11994336</a:t>
            </a:r>
            <a:r>
              <a:rPr lang="en-US" dirty="0" smtClean="0"/>
              <a:t>]</a:t>
            </a:r>
          </a:p>
          <a:p>
            <a:r>
              <a:rPr lang="en-US" dirty="0" err="1" smtClean="0"/>
              <a:t>Rapuri</a:t>
            </a:r>
            <a:r>
              <a:rPr lang="en-US" dirty="0" smtClean="0"/>
              <a:t> PB, Gallagher JC, </a:t>
            </a:r>
            <a:r>
              <a:rPr lang="en-US" dirty="0" err="1" smtClean="0"/>
              <a:t>Haynatzki</a:t>
            </a:r>
            <a:r>
              <a:rPr lang="en-US" dirty="0" smtClean="0"/>
              <a:t> G. Effect of vitamins D</a:t>
            </a:r>
            <a:r>
              <a:rPr lang="en-US" baseline="-25000" dirty="0" smtClean="0"/>
              <a:t>2</a:t>
            </a:r>
            <a:r>
              <a:rPr lang="en-US" dirty="0" smtClean="0"/>
              <a:t> and D</a:t>
            </a:r>
            <a:r>
              <a:rPr lang="en-US" baseline="-25000" dirty="0" smtClean="0"/>
              <a:t>3</a:t>
            </a:r>
            <a:r>
              <a:rPr lang="en-US" dirty="0" smtClean="0"/>
              <a:t> supplement use on serum 25OHD concentration in elderly women in summer and winter. Calcified Tissue International. 2004;74(2):150–6. [</a:t>
            </a:r>
            <a:r>
              <a:rPr lang="en-US" dirty="0" smtClean="0">
                <a:hlinkClick r:id="rId225"/>
              </a:rPr>
              <a:t>PubMed: 14648011</a:t>
            </a:r>
            <a:r>
              <a:rPr lang="en-US" dirty="0" smtClean="0"/>
              <a:t>]</a:t>
            </a:r>
          </a:p>
          <a:p>
            <a:r>
              <a:rPr lang="en-US" dirty="0" smtClean="0"/>
              <a:t>Reeve LE, Chesney RW, DeLuca HF. Vitamin D of human milk: identification of biologically active forms. American Journal of Clinical Nutrition. 1982;36(1):122–6. [</a:t>
            </a:r>
            <a:r>
              <a:rPr lang="en-US" dirty="0" smtClean="0">
                <a:hlinkClick r:id="rId226"/>
              </a:rPr>
              <a:t>PubMed: 7091022</a:t>
            </a:r>
            <a:r>
              <a:rPr lang="en-US" dirty="0" smtClean="0"/>
              <a:t>]</a:t>
            </a:r>
          </a:p>
          <a:p>
            <a:r>
              <a:rPr lang="en-US" dirty="0" err="1" smtClean="0"/>
              <a:t>Reichel</a:t>
            </a:r>
            <a:r>
              <a:rPr lang="en-US" dirty="0" smtClean="0"/>
              <a:t> H, </a:t>
            </a:r>
            <a:r>
              <a:rPr lang="en-US" dirty="0" err="1" smtClean="0"/>
              <a:t>Koeffler</a:t>
            </a:r>
            <a:r>
              <a:rPr lang="en-US" dirty="0" smtClean="0"/>
              <a:t> HP, Norman AW. The role of the vitamin D endocrine system in health and disease. New England Journal of Medicine. 1989;320(15):980–91. [</a:t>
            </a:r>
            <a:r>
              <a:rPr lang="en-US" dirty="0" smtClean="0">
                <a:hlinkClick r:id="rId227"/>
              </a:rPr>
              <a:t>PubMed: 2648151</a:t>
            </a:r>
            <a:r>
              <a:rPr lang="en-US" dirty="0" smtClean="0"/>
              <a:t>]</a:t>
            </a:r>
          </a:p>
          <a:p>
            <a:r>
              <a:rPr lang="en-US" dirty="0" err="1" smtClean="0"/>
              <a:t>Reinehr</a:t>
            </a:r>
            <a:r>
              <a:rPr lang="en-US" dirty="0" smtClean="0"/>
              <a:t> T, de Sousa G, </a:t>
            </a:r>
            <a:r>
              <a:rPr lang="en-US" dirty="0" err="1" smtClean="0"/>
              <a:t>Alexy</a:t>
            </a:r>
            <a:r>
              <a:rPr lang="en-US" dirty="0" smtClean="0"/>
              <a:t> U, </a:t>
            </a:r>
            <a:r>
              <a:rPr lang="en-US" dirty="0" err="1" smtClean="0"/>
              <a:t>Kersting</a:t>
            </a:r>
            <a:r>
              <a:rPr lang="en-US" dirty="0" smtClean="0"/>
              <a:t> M, </a:t>
            </a:r>
            <a:r>
              <a:rPr lang="en-US" dirty="0" err="1" smtClean="0"/>
              <a:t>Andler</a:t>
            </a:r>
            <a:r>
              <a:rPr lang="en-US" dirty="0" smtClean="0"/>
              <a:t> W. Vitamin D status and parathyroid hormone in obese children before and after weight loss. European Journal of Endocrinology/European Federation of Endocrine Societies. 2007;157(2):225–32. [</a:t>
            </a:r>
            <a:r>
              <a:rPr lang="en-US" dirty="0" smtClean="0">
                <a:hlinkClick r:id="rId228"/>
              </a:rPr>
              <a:t>PubMed: 17656603</a:t>
            </a:r>
            <a:r>
              <a:rPr lang="en-US" dirty="0" smtClean="0"/>
              <a:t>]</a:t>
            </a:r>
          </a:p>
          <a:p>
            <a:r>
              <a:rPr lang="en-US" dirty="0" smtClean="0"/>
              <a:t>Reinhardt TA, </a:t>
            </a:r>
            <a:r>
              <a:rPr lang="en-US" dirty="0" err="1" smtClean="0"/>
              <a:t>Ramberg</a:t>
            </a:r>
            <a:r>
              <a:rPr lang="en-US" dirty="0" smtClean="0"/>
              <a:t> CF, Horst RL. Comparison of receptor binding, biological activity, and in vivo tracer kinetics for 1,25-dihydroxyvitamin D</a:t>
            </a:r>
            <a:r>
              <a:rPr lang="en-US" baseline="-25000" dirty="0" smtClean="0"/>
              <a:t>3</a:t>
            </a:r>
            <a:r>
              <a:rPr lang="en-US" dirty="0" smtClean="0"/>
              <a:t>, 1,25-dihydroxyvitamin D</a:t>
            </a:r>
            <a:r>
              <a:rPr lang="en-US" baseline="-25000" dirty="0" smtClean="0"/>
              <a:t>2</a:t>
            </a:r>
            <a:r>
              <a:rPr lang="en-US" dirty="0" smtClean="0"/>
              <a:t>, and its 24 </a:t>
            </a:r>
            <a:r>
              <a:rPr lang="en-US" dirty="0" err="1" smtClean="0"/>
              <a:t>epimer</a:t>
            </a:r>
            <a:r>
              <a:rPr lang="en-US" dirty="0" smtClean="0"/>
              <a:t>. Archives of Biochemistry and Biophysics. 1989;273(1):64–71. [</a:t>
            </a:r>
            <a:r>
              <a:rPr lang="en-US" dirty="0" smtClean="0">
                <a:hlinkClick r:id="rId229"/>
              </a:rPr>
              <a:t>PubMed: 2547343</a:t>
            </a:r>
            <a:r>
              <a:rPr lang="en-US" dirty="0" smtClean="0"/>
              <a:t>]</a:t>
            </a:r>
          </a:p>
          <a:p>
            <a:r>
              <a:rPr lang="en-US" dirty="0" err="1" smtClean="0"/>
              <a:t>Riedt</a:t>
            </a:r>
            <a:r>
              <a:rPr lang="en-US" dirty="0" smtClean="0"/>
              <a:t> CS, </a:t>
            </a:r>
            <a:r>
              <a:rPr lang="en-US" dirty="0" err="1" smtClean="0"/>
              <a:t>Cifuentes</a:t>
            </a:r>
            <a:r>
              <a:rPr lang="en-US" dirty="0" smtClean="0"/>
              <a:t> M, Stahl T, Chowdhury HA, </a:t>
            </a:r>
            <a:r>
              <a:rPr lang="en-US" dirty="0" err="1" smtClean="0"/>
              <a:t>Schlussel</a:t>
            </a:r>
            <a:r>
              <a:rPr lang="en-US" dirty="0" smtClean="0"/>
              <a:t> Y, </a:t>
            </a:r>
            <a:r>
              <a:rPr lang="en-US" dirty="0" err="1" smtClean="0"/>
              <a:t>Shapses</a:t>
            </a:r>
            <a:r>
              <a:rPr lang="en-US" dirty="0" smtClean="0"/>
              <a:t> SA. Overweight postmenopausal women lose bone with moderate weight reduction and 1 g/day calcium intake. Journal of Bone and Mineral Research. 2005;20(3):455–63. [</a:t>
            </a:r>
            <a:r>
              <a:rPr lang="en-US" dirty="0" smtClean="0">
                <a:hlinkClick r:id="rId230"/>
              </a:rPr>
              <a:t>PMC free article: PMC4042194</a:t>
            </a:r>
            <a:r>
              <a:rPr lang="en-US" dirty="0" smtClean="0"/>
              <a:t>] [</a:t>
            </a:r>
            <a:r>
              <a:rPr lang="en-US" dirty="0" smtClean="0">
                <a:hlinkClick r:id="rId231"/>
              </a:rPr>
              <a:t>PubMed: 15746990</a:t>
            </a:r>
            <a:r>
              <a:rPr lang="en-US" dirty="0" smtClean="0"/>
              <a:t>]</a:t>
            </a:r>
          </a:p>
          <a:p>
            <a:r>
              <a:rPr lang="en-US" dirty="0" err="1" smtClean="0"/>
              <a:t>Riedt</a:t>
            </a:r>
            <a:r>
              <a:rPr lang="en-US" dirty="0" smtClean="0"/>
              <a:t> CS, Brolin RE, </a:t>
            </a:r>
            <a:r>
              <a:rPr lang="en-US" dirty="0" err="1" smtClean="0"/>
              <a:t>Sherrell</a:t>
            </a:r>
            <a:r>
              <a:rPr lang="en-US" dirty="0" smtClean="0"/>
              <a:t> RM, Field MP, </a:t>
            </a:r>
            <a:r>
              <a:rPr lang="en-US" dirty="0" err="1" smtClean="0"/>
              <a:t>Shapses</a:t>
            </a:r>
            <a:r>
              <a:rPr lang="en-US" dirty="0" smtClean="0"/>
              <a:t> SA. True fractional calcium absorption is decreased after Roux-</a:t>
            </a:r>
            <a:r>
              <a:rPr lang="en-US" dirty="0" err="1" smtClean="0"/>
              <a:t>en</a:t>
            </a:r>
            <a:r>
              <a:rPr lang="en-US" dirty="0" smtClean="0"/>
              <a:t>-Y gastric bypass surgery. Obesity (Silver Spring). 2006;14(11):1940–8. [</a:t>
            </a:r>
            <a:r>
              <a:rPr lang="en-US" dirty="0" smtClean="0">
                <a:hlinkClick r:id="rId232"/>
              </a:rPr>
              <a:t>PMC free article: PMC4016232</a:t>
            </a:r>
            <a:r>
              <a:rPr lang="en-US" dirty="0" smtClean="0"/>
              <a:t>] [</a:t>
            </a:r>
            <a:r>
              <a:rPr lang="en-US" dirty="0" smtClean="0">
                <a:hlinkClick r:id="rId233"/>
              </a:rPr>
              <a:t>PubMed: 17135609</a:t>
            </a:r>
            <a:r>
              <a:rPr lang="en-US" dirty="0" smtClean="0"/>
              <a:t>]</a:t>
            </a:r>
          </a:p>
          <a:p>
            <a:r>
              <a:rPr lang="en-US" dirty="0" err="1" smtClean="0"/>
              <a:t>Roborgh</a:t>
            </a:r>
            <a:r>
              <a:rPr lang="en-US" dirty="0" smtClean="0"/>
              <a:t> JR, de Man T. The hypercalcemic activity of dihydrotachysterol-2 and dihydrotachysterol-3 and of the vitamins D</a:t>
            </a:r>
            <a:r>
              <a:rPr lang="en-US" baseline="-25000" dirty="0" smtClean="0"/>
              <a:t>2</a:t>
            </a:r>
            <a:r>
              <a:rPr lang="en-US" dirty="0" smtClean="0"/>
              <a:t> and D</a:t>
            </a:r>
            <a:r>
              <a:rPr lang="en-US" baseline="-25000" dirty="0" smtClean="0"/>
              <a:t>3</a:t>
            </a:r>
            <a:r>
              <a:rPr lang="en-US" dirty="0" smtClean="0"/>
              <a:t>: comparative experiments on rats. Biochemical Pharmacology. 1959;2:1–6. [</a:t>
            </a:r>
            <a:r>
              <a:rPr lang="en-US" dirty="0" smtClean="0">
                <a:hlinkClick r:id="rId234"/>
              </a:rPr>
              <a:t>PubMed: 14438012</a:t>
            </a:r>
            <a:r>
              <a:rPr lang="en-US" dirty="0" smtClean="0"/>
              <a:t>]</a:t>
            </a:r>
          </a:p>
          <a:p>
            <a:r>
              <a:rPr lang="en-US" dirty="0" err="1" smtClean="0"/>
              <a:t>Roborgh</a:t>
            </a:r>
            <a:r>
              <a:rPr lang="en-US" dirty="0" smtClean="0"/>
              <a:t> JR, de Man T. The hypercalcemic activity of dihydrotachysterol-2 and dihydrotachysterol-3 and of the vitamins D</a:t>
            </a:r>
            <a:r>
              <a:rPr lang="en-US" baseline="-25000" dirty="0" smtClean="0"/>
              <a:t>2</a:t>
            </a:r>
            <a:r>
              <a:rPr lang="en-US" dirty="0" smtClean="0"/>
              <a:t> and D</a:t>
            </a:r>
            <a:r>
              <a:rPr lang="en-US" baseline="-25000" dirty="0" smtClean="0"/>
              <a:t>3</a:t>
            </a:r>
            <a:r>
              <a:rPr lang="en-US" dirty="0" smtClean="0"/>
              <a:t> after intravenous injection of the aqueous preparations. 2. Comparative experiments on rats. Biochemical Pharmacology. 1960;3:277–82. [</a:t>
            </a:r>
            <a:r>
              <a:rPr lang="en-US" dirty="0" smtClean="0">
                <a:hlinkClick r:id="rId234"/>
              </a:rPr>
              <a:t>PubMed: 14438012</a:t>
            </a:r>
            <a:r>
              <a:rPr lang="en-US" dirty="0" smtClean="0"/>
              <a:t>]</a:t>
            </a:r>
          </a:p>
          <a:p>
            <a:r>
              <a:rPr lang="en-US" dirty="0" err="1" smtClean="0"/>
              <a:t>Rosenstreich</a:t>
            </a:r>
            <a:r>
              <a:rPr lang="en-US" dirty="0" smtClean="0"/>
              <a:t> SJ, Rich C, </a:t>
            </a:r>
            <a:r>
              <a:rPr lang="en-US" dirty="0" err="1" smtClean="0"/>
              <a:t>Volwiler</a:t>
            </a:r>
            <a:r>
              <a:rPr lang="en-US" dirty="0" smtClean="0"/>
              <a:t> W. Deposition in and release of vitamin D</a:t>
            </a:r>
            <a:r>
              <a:rPr lang="en-US" baseline="-25000" dirty="0" smtClean="0"/>
              <a:t>3</a:t>
            </a:r>
            <a:r>
              <a:rPr lang="en-US" dirty="0" smtClean="0"/>
              <a:t> from body fat: evidence for a storage site in the rat. Journal of Clinical Investigation. 1971;50(3):679–87. [</a:t>
            </a:r>
            <a:r>
              <a:rPr lang="en-US" dirty="0" smtClean="0">
                <a:hlinkClick r:id="rId235"/>
              </a:rPr>
              <a:t>PMC free article: PMC291976</a:t>
            </a:r>
            <a:r>
              <a:rPr lang="en-US" dirty="0" smtClean="0"/>
              <a:t>] [</a:t>
            </a:r>
            <a:r>
              <a:rPr lang="en-US" dirty="0" smtClean="0">
                <a:hlinkClick r:id="rId236"/>
              </a:rPr>
              <a:t>PubMed: 4322721</a:t>
            </a:r>
            <a:r>
              <a:rPr lang="en-US" dirty="0" smtClean="0"/>
              <a:t>]</a:t>
            </a:r>
          </a:p>
          <a:p>
            <a:r>
              <a:rPr lang="en-US" dirty="0" smtClean="0"/>
              <a:t>Roth HJ, Schmidt-</a:t>
            </a:r>
            <a:r>
              <a:rPr lang="en-US" dirty="0" err="1" smtClean="0"/>
              <a:t>Gayk</a:t>
            </a:r>
            <a:r>
              <a:rPr lang="en-US" dirty="0" smtClean="0"/>
              <a:t> H, Weber H, </a:t>
            </a:r>
            <a:r>
              <a:rPr lang="en-US" dirty="0" err="1" smtClean="0"/>
              <a:t>Niederau</a:t>
            </a:r>
            <a:r>
              <a:rPr lang="en-US" dirty="0" smtClean="0"/>
              <a:t> C. Accuracy and clinical implications of seven 25-hydroxyvitamin D methods compared with liquid chromatography-tandem mass spectrometry as a reference. Annals of Clinical Biochemistry. 2008;45(Pt 2):153–9. [</a:t>
            </a:r>
            <a:r>
              <a:rPr lang="en-US" dirty="0" smtClean="0">
                <a:hlinkClick r:id="rId237"/>
              </a:rPr>
              <a:t>PubMed: 18325178</a:t>
            </a:r>
            <a:r>
              <a:rPr lang="en-US" dirty="0" smtClean="0"/>
              <a:t>]</a:t>
            </a:r>
          </a:p>
          <a:p>
            <a:r>
              <a:rPr lang="en-US" dirty="0" smtClean="0"/>
              <a:t>Sawada N, </a:t>
            </a:r>
            <a:r>
              <a:rPr lang="en-US" dirty="0" err="1" smtClean="0"/>
              <a:t>Sakaki</a:t>
            </a:r>
            <a:r>
              <a:rPr lang="en-US" dirty="0" smtClean="0"/>
              <a:t> T, </a:t>
            </a:r>
            <a:r>
              <a:rPr lang="en-US" dirty="0" err="1" smtClean="0"/>
              <a:t>Ohta</a:t>
            </a:r>
            <a:r>
              <a:rPr lang="en-US" dirty="0" smtClean="0"/>
              <a:t> M, Inouye K. Metabolism of vitamin D(3) by human CYP27A1. Biochemical and Biophysical Research Communications. 2000;273(3):977–84. [</a:t>
            </a:r>
            <a:r>
              <a:rPr lang="en-US" dirty="0" smtClean="0">
                <a:hlinkClick r:id="rId238"/>
              </a:rPr>
              <a:t>PubMed: 10891358</a:t>
            </a:r>
            <a:r>
              <a:rPr lang="en-US" dirty="0" smtClean="0"/>
              <a:t>]</a:t>
            </a:r>
          </a:p>
          <a:p>
            <a:r>
              <a:rPr lang="en-US" dirty="0" smtClean="0"/>
              <a:t>Silver J, </a:t>
            </a:r>
            <a:r>
              <a:rPr lang="en-US" dirty="0" err="1" smtClean="0"/>
              <a:t>Naveh</a:t>
            </a:r>
            <a:r>
              <a:rPr lang="en-US" dirty="0" smtClean="0"/>
              <a:t>-Many T, Mayer H, </a:t>
            </a:r>
            <a:r>
              <a:rPr lang="en-US" dirty="0" err="1" smtClean="0"/>
              <a:t>Schmelzer</a:t>
            </a:r>
            <a:r>
              <a:rPr lang="en-US" dirty="0" smtClean="0"/>
              <a:t> HJ, </a:t>
            </a:r>
            <a:r>
              <a:rPr lang="en-US" dirty="0" err="1" smtClean="0"/>
              <a:t>Popovtzer</a:t>
            </a:r>
            <a:r>
              <a:rPr lang="en-US" dirty="0" smtClean="0"/>
              <a:t> MM. Regulation by vitamin D metabolites of parathyroid hormone gene transcription in vivo in the rat. Journal of Clinical Investigation. 1986;78(5):1296–301. [</a:t>
            </a:r>
            <a:r>
              <a:rPr lang="en-US" dirty="0" smtClean="0">
                <a:hlinkClick r:id="rId239"/>
              </a:rPr>
              <a:t>PMC free article: PMC423816</a:t>
            </a:r>
            <a:r>
              <a:rPr lang="en-US" dirty="0" smtClean="0"/>
              <a:t>] [</a:t>
            </a:r>
            <a:r>
              <a:rPr lang="en-US" dirty="0" smtClean="0">
                <a:hlinkClick r:id="rId240"/>
              </a:rPr>
              <a:t>PubMed: 3771798</a:t>
            </a:r>
            <a:r>
              <a:rPr lang="en-US" dirty="0" smtClean="0"/>
              <a:t>]</a:t>
            </a:r>
          </a:p>
          <a:p>
            <a:r>
              <a:rPr lang="en-US" dirty="0" smtClean="0"/>
              <a:t>Singh RJ, Taylor RL, Reddy GS, Grebe SK. C-3 </a:t>
            </a:r>
            <a:r>
              <a:rPr lang="en-US" dirty="0" err="1" smtClean="0"/>
              <a:t>epimers</a:t>
            </a:r>
            <a:r>
              <a:rPr lang="en-US" dirty="0" smtClean="0"/>
              <a:t> can account for a significant proportion of total circulating 25-hydroxyvitamin D in infants, complicating accurate measurement and interpretation of vitamin D status. Journal of Clinical Endocrinology and Metabolism. 2006;91(8):3055–61. [</a:t>
            </a:r>
            <a:r>
              <a:rPr lang="en-US" dirty="0" smtClean="0">
                <a:hlinkClick r:id="rId241"/>
              </a:rPr>
              <a:t>PubMed: 16720650</a:t>
            </a:r>
            <a:r>
              <a:rPr lang="en-US" dirty="0" smtClean="0"/>
              <a:t>]</a:t>
            </a:r>
          </a:p>
          <a:p>
            <a:r>
              <a:rPr lang="en-US" dirty="0" smtClean="0"/>
              <a:t>Siu-Caldera ML, Sekimoto H, Peleg S, Nguyen C, </a:t>
            </a:r>
            <a:r>
              <a:rPr lang="en-US" dirty="0" err="1" smtClean="0"/>
              <a:t>Kissmeyer</a:t>
            </a:r>
            <a:r>
              <a:rPr lang="en-US" dirty="0" smtClean="0"/>
              <a:t> AM, </a:t>
            </a:r>
            <a:r>
              <a:rPr lang="en-US" dirty="0" err="1" smtClean="0"/>
              <a:t>Binderup</a:t>
            </a:r>
            <a:r>
              <a:rPr lang="en-US" dirty="0" smtClean="0"/>
              <a:t> L, Weiskopf A, </a:t>
            </a:r>
            <a:r>
              <a:rPr lang="en-US" dirty="0" err="1" smtClean="0"/>
              <a:t>Vouros</a:t>
            </a:r>
            <a:r>
              <a:rPr lang="en-US" dirty="0" smtClean="0"/>
              <a:t> P, </a:t>
            </a:r>
            <a:r>
              <a:rPr lang="en-US" dirty="0" err="1" smtClean="0"/>
              <a:t>Uskokovic</a:t>
            </a:r>
            <a:r>
              <a:rPr lang="en-US" dirty="0" smtClean="0"/>
              <a:t> MR, Reddy GS. Enhanced biological activity of 1alpha,25-dihydroxy-20-epi-vitamin D</a:t>
            </a:r>
            <a:r>
              <a:rPr lang="en-US" baseline="-25000" dirty="0" smtClean="0"/>
              <a:t>3</a:t>
            </a:r>
            <a:r>
              <a:rPr lang="en-US" dirty="0" smtClean="0"/>
              <a:t>, the C-20 </a:t>
            </a:r>
            <a:r>
              <a:rPr lang="en-US" dirty="0" err="1" smtClean="0"/>
              <a:t>epimer</a:t>
            </a:r>
            <a:r>
              <a:rPr lang="en-US" dirty="0" smtClean="0"/>
              <a:t> of 1alpha,25-dihydroxyvitamin D</a:t>
            </a:r>
            <a:r>
              <a:rPr lang="en-US" baseline="-25000" dirty="0" smtClean="0"/>
              <a:t>3</a:t>
            </a:r>
            <a:r>
              <a:rPr lang="en-US" dirty="0" smtClean="0"/>
              <a:t>, is in part due to its metabolism into stable intermediary metabolites with significant biological activity. Journal of Steroid Biochemistry and Molecular Biology. 1999;71(3-4):111–21. [</a:t>
            </a:r>
            <a:r>
              <a:rPr lang="en-US" dirty="0" smtClean="0">
                <a:hlinkClick r:id="rId242"/>
              </a:rPr>
              <a:t>PubMed: 10659699</a:t>
            </a:r>
            <a:r>
              <a:rPr lang="en-US" dirty="0" smtClean="0"/>
              <a:t>]</a:t>
            </a:r>
          </a:p>
          <a:p>
            <a:r>
              <a:rPr lang="en-US" dirty="0" err="1" smtClean="0"/>
              <a:t>Sjoden</a:t>
            </a:r>
            <a:r>
              <a:rPr lang="en-US" dirty="0" smtClean="0"/>
              <a:t> G, Smith C, Lindgren U, DeLuca HF. 1 alpha-</a:t>
            </a:r>
            <a:r>
              <a:rPr lang="en-US" dirty="0" err="1" smtClean="0"/>
              <a:t>hydroxyvitamin</a:t>
            </a:r>
            <a:r>
              <a:rPr lang="en-US" dirty="0" smtClean="0"/>
              <a:t> D</a:t>
            </a:r>
            <a:r>
              <a:rPr lang="en-US" baseline="-25000" dirty="0" smtClean="0"/>
              <a:t>2</a:t>
            </a:r>
            <a:r>
              <a:rPr lang="en-US" dirty="0" smtClean="0"/>
              <a:t> is less toxic than 1 alpha-</a:t>
            </a:r>
            <a:r>
              <a:rPr lang="en-US" dirty="0" err="1" smtClean="0"/>
              <a:t>hydroxyvitamin</a:t>
            </a:r>
            <a:r>
              <a:rPr lang="en-US" dirty="0" smtClean="0"/>
              <a:t> D</a:t>
            </a:r>
            <a:r>
              <a:rPr lang="en-US" baseline="-25000" dirty="0" smtClean="0"/>
              <a:t>3</a:t>
            </a:r>
            <a:r>
              <a:rPr lang="en-US" dirty="0" smtClean="0"/>
              <a:t> in the rat. Proceedings of the Society for Experimental Biology and Medicine. 1985;178(3):432–6. [</a:t>
            </a:r>
            <a:r>
              <a:rPr lang="en-US" dirty="0" smtClean="0">
                <a:hlinkClick r:id="rId243"/>
              </a:rPr>
              <a:t>PubMed: 3871952</a:t>
            </a:r>
            <a:r>
              <a:rPr lang="en-US" dirty="0" smtClean="0"/>
              <a:t>]</a:t>
            </a:r>
          </a:p>
          <a:p>
            <a:r>
              <a:rPr lang="en-US" dirty="0" err="1" smtClean="0"/>
              <a:t>Slatopolsky</a:t>
            </a:r>
            <a:r>
              <a:rPr lang="en-US" dirty="0" smtClean="0"/>
              <a:t> E, </a:t>
            </a:r>
            <a:r>
              <a:rPr lang="en-US" dirty="0" err="1" smtClean="0"/>
              <a:t>Weerts</a:t>
            </a:r>
            <a:r>
              <a:rPr lang="en-US" dirty="0" smtClean="0"/>
              <a:t> C, </a:t>
            </a:r>
            <a:r>
              <a:rPr lang="en-US" dirty="0" err="1" smtClean="0"/>
              <a:t>Thielan</a:t>
            </a:r>
            <a:r>
              <a:rPr lang="en-US" dirty="0" smtClean="0"/>
              <a:t> J, Horst R, Harter H, Martin KJ. Marked suppression of secondary hyperparathyroidism by intravenous administration of 1,25-dihydroxy-cholecalciferol in uremic patients. Journal of Clinical Investigation. 1984;74(6):2136–43. [</a:t>
            </a:r>
            <a:r>
              <a:rPr lang="en-US" dirty="0" smtClean="0">
                <a:hlinkClick r:id="rId244"/>
              </a:rPr>
              <a:t>PMC free article: PMC425405</a:t>
            </a:r>
            <a:r>
              <a:rPr lang="en-US" dirty="0" smtClean="0"/>
              <a:t>] [</a:t>
            </a:r>
            <a:r>
              <a:rPr lang="en-US" dirty="0" smtClean="0">
                <a:hlinkClick r:id="rId245"/>
              </a:rPr>
              <a:t>PubMed: 6549016</a:t>
            </a:r>
            <a:r>
              <a:rPr lang="en-US" dirty="0" smtClean="0"/>
              <a:t>]</a:t>
            </a:r>
          </a:p>
          <a:p>
            <a:r>
              <a:rPr lang="en-US" dirty="0" smtClean="0"/>
              <a:t>Smith SM, Gardner KK, Locke J, </a:t>
            </a:r>
            <a:r>
              <a:rPr lang="en-US" dirty="0" err="1" smtClean="0"/>
              <a:t>Zwart</a:t>
            </a:r>
            <a:r>
              <a:rPr lang="en-US" dirty="0" smtClean="0"/>
              <a:t> SR. Vitamin D supplementation during Antarctic winter. American Journal of Clinical Nutrition. 2009;89(4):1092–8. [</a:t>
            </a:r>
            <a:r>
              <a:rPr lang="en-US" dirty="0" smtClean="0">
                <a:hlinkClick r:id="rId246"/>
              </a:rPr>
              <a:t>PubMed: 19225122</a:t>
            </a:r>
            <a:r>
              <a:rPr lang="en-US" dirty="0" smtClean="0"/>
              <a:t>]</a:t>
            </a:r>
          </a:p>
          <a:p>
            <a:r>
              <a:rPr lang="en-US" dirty="0" err="1" smtClean="0"/>
              <a:t>Snellman</a:t>
            </a:r>
            <a:r>
              <a:rPr lang="en-US" dirty="0" smtClean="0"/>
              <a:t> G, </a:t>
            </a:r>
            <a:r>
              <a:rPr lang="en-US" dirty="0" err="1" smtClean="0"/>
              <a:t>Melhus</a:t>
            </a:r>
            <a:r>
              <a:rPr lang="en-US" dirty="0" smtClean="0"/>
              <a:t> H, </a:t>
            </a:r>
            <a:r>
              <a:rPr lang="en-US" dirty="0" err="1" smtClean="0"/>
              <a:t>Gedeborg</a:t>
            </a:r>
            <a:r>
              <a:rPr lang="en-US" dirty="0" smtClean="0"/>
              <a:t> R, </a:t>
            </a:r>
            <a:r>
              <a:rPr lang="en-US" dirty="0" err="1" smtClean="0"/>
              <a:t>Olofsson</a:t>
            </a:r>
            <a:r>
              <a:rPr lang="en-US" dirty="0" smtClean="0"/>
              <a:t> S, </a:t>
            </a:r>
            <a:r>
              <a:rPr lang="en-US" dirty="0" err="1" smtClean="0"/>
              <a:t>Wolk</a:t>
            </a:r>
            <a:r>
              <a:rPr lang="en-US" dirty="0" smtClean="0"/>
              <a:t> A, Pedersen NL, </a:t>
            </a:r>
            <a:r>
              <a:rPr lang="en-US" dirty="0" err="1" smtClean="0"/>
              <a:t>Michaelsson</a:t>
            </a:r>
            <a:r>
              <a:rPr lang="en-US" dirty="0" smtClean="0"/>
              <a:t> K. Seasonal genetic influence on serum 25-hydroxyvitamin D levels: a twin study. </a:t>
            </a:r>
            <a:r>
              <a:rPr lang="en-US" dirty="0" err="1" smtClean="0"/>
              <a:t>PLoS</a:t>
            </a:r>
            <a:r>
              <a:rPr lang="en-US" dirty="0" smtClean="0"/>
              <a:t> ONE [Electronic Resource] 2009;4(11):e7747. [</a:t>
            </a:r>
            <a:r>
              <a:rPr lang="en-US" dirty="0" smtClean="0">
                <a:hlinkClick r:id="rId247"/>
              </a:rPr>
              <a:t>PMC free article: PMC2774516</a:t>
            </a:r>
            <a:r>
              <a:rPr lang="en-US" dirty="0" smtClean="0"/>
              <a:t>] [</a:t>
            </a:r>
            <a:r>
              <a:rPr lang="en-US" dirty="0" smtClean="0">
                <a:hlinkClick r:id="rId248"/>
              </a:rPr>
              <a:t>PubMed: 19915719</a:t>
            </a:r>
            <a:r>
              <a:rPr lang="en-US" dirty="0" smtClean="0"/>
              <a:t>]</a:t>
            </a:r>
          </a:p>
          <a:p>
            <a:r>
              <a:rPr lang="en-US" dirty="0" err="1" smtClean="0"/>
              <a:t>Sneve</a:t>
            </a:r>
            <a:r>
              <a:rPr lang="en-US" dirty="0" smtClean="0"/>
              <a:t> M, </a:t>
            </a:r>
            <a:r>
              <a:rPr lang="en-US" dirty="0" err="1" smtClean="0"/>
              <a:t>Figenschau</a:t>
            </a:r>
            <a:r>
              <a:rPr lang="en-US" dirty="0" smtClean="0"/>
              <a:t> Y, </a:t>
            </a:r>
            <a:r>
              <a:rPr lang="en-US" dirty="0" err="1" smtClean="0"/>
              <a:t>Jorde</a:t>
            </a:r>
            <a:r>
              <a:rPr lang="en-US" dirty="0" smtClean="0"/>
              <a:t> R. Supplementation with cholecalciferol does not result in weight reduction in overweight and obese subjects. European Journal of Endocrinology/European Federation of Endocrine Societies. 2008;159(6):675–84. [</a:t>
            </a:r>
            <a:r>
              <a:rPr lang="en-US" dirty="0" smtClean="0">
                <a:hlinkClick r:id="rId249"/>
              </a:rPr>
              <a:t>PubMed: 19056900</a:t>
            </a:r>
            <a:r>
              <a:rPr lang="en-US" dirty="0" smtClean="0"/>
              <a:t>]</a:t>
            </a:r>
          </a:p>
          <a:p>
            <a:r>
              <a:rPr lang="en-US" dirty="0" err="1" smtClean="0"/>
              <a:t>Specker</a:t>
            </a:r>
            <a:r>
              <a:rPr lang="en-US" dirty="0" smtClean="0"/>
              <a:t> BL, </a:t>
            </a:r>
            <a:r>
              <a:rPr lang="en-US" dirty="0" err="1" smtClean="0"/>
              <a:t>Valanis</a:t>
            </a:r>
            <a:r>
              <a:rPr lang="en-US" dirty="0" smtClean="0"/>
              <a:t> B, Hertzberg V, Edwards N, Tsang RC. Sunshine exposure and serum 25-hydroxyvitamin D concentrations in exclusively breast-fed infants. Journal of Pediatrics. 1985;107(3):372–6. [</a:t>
            </a:r>
            <a:r>
              <a:rPr lang="en-US" dirty="0" smtClean="0">
                <a:hlinkClick r:id="rId250"/>
              </a:rPr>
              <a:t>PubMed: 3839846</a:t>
            </a:r>
            <a:r>
              <a:rPr lang="en-US" dirty="0" smtClean="0"/>
              <a:t>]</a:t>
            </a:r>
          </a:p>
          <a:p>
            <a:r>
              <a:rPr lang="en-US" dirty="0" err="1" smtClean="0"/>
              <a:t>Springbett</a:t>
            </a:r>
            <a:r>
              <a:rPr lang="en-US" dirty="0" smtClean="0"/>
              <a:t> P, </a:t>
            </a:r>
            <a:r>
              <a:rPr lang="en-US" dirty="0" err="1" smtClean="0"/>
              <a:t>Buglass</a:t>
            </a:r>
            <a:r>
              <a:rPr lang="en-US" dirty="0" smtClean="0"/>
              <a:t> S, Young AR. </a:t>
            </a:r>
            <a:r>
              <a:rPr lang="en-US" dirty="0" err="1" smtClean="0"/>
              <a:t>Photoprotection</a:t>
            </a:r>
            <a:r>
              <a:rPr lang="en-US" dirty="0" smtClean="0"/>
              <a:t> and vitamin D status. Journal of Photochemistry and Photobiology B: Biology. 2010;101(2):160–8. [</a:t>
            </a:r>
            <a:r>
              <a:rPr lang="en-US" dirty="0" smtClean="0">
                <a:hlinkClick r:id="rId251"/>
              </a:rPr>
              <a:t>PubMed: 20444619</a:t>
            </a:r>
            <a:r>
              <a:rPr lang="en-US" dirty="0" smtClean="0"/>
              <a:t>]</a:t>
            </a:r>
          </a:p>
          <a:p>
            <a:r>
              <a:rPr lang="en-US" dirty="0" smtClean="0"/>
              <a:t>Stamp TC, Haddad JG Jr, Exton-Smith AN, Reuben A, </a:t>
            </a:r>
            <a:r>
              <a:rPr lang="en-US" dirty="0" err="1" smtClean="0"/>
              <a:t>Twigg</a:t>
            </a:r>
            <a:r>
              <a:rPr lang="en-US" dirty="0" smtClean="0"/>
              <a:t> CA. Assay of vitamin D and its metabolites. Annals of Clinical Biochemistry. 1976;13(6):571–7. [</a:t>
            </a:r>
            <a:r>
              <a:rPr lang="en-US" dirty="0" smtClean="0">
                <a:hlinkClick r:id="rId252"/>
              </a:rPr>
              <a:t>PubMed: 189668</a:t>
            </a:r>
            <a:r>
              <a:rPr lang="en-US" dirty="0" smtClean="0"/>
              <a:t>]</a:t>
            </a:r>
          </a:p>
          <a:p>
            <a:r>
              <a:rPr lang="en-US" dirty="0" smtClean="0"/>
              <a:t>Stamp TC, Haddad JG, </a:t>
            </a:r>
            <a:r>
              <a:rPr lang="en-US" dirty="0" err="1" smtClean="0"/>
              <a:t>Twigg</a:t>
            </a:r>
            <a:r>
              <a:rPr lang="en-US" dirty="0" smtClean="0"/>
              <a:t> CA. Comparison of oral 25-hydroxycholecalciferol, vitamin D, and ultraviolet light as determinants of circulating 25-hydroxyvitamin D. Lancet. 1977;1(8026):1341–3. [</a:t>
            </a:r>
            <a:r>
              <a:rPr lang="en-US" dirty="0" smtClean="0">
                <a:hlinkClick r:id="rId253"/>
              </a:rPr>
              <a:t>PubMed: 69059</a:t>
            </a:r>
            <a:r>
              <a:rPr lang="en-US" dirty="0" smtClean="0"/>
              <a:t>]</a:t>
            </a:r>
          </a:p>
          <a:p>
            <a:r>
              <a:rPr lang="en-US" dirty="0" err="1" smtClean="0"/>
              <a:t>Steenbock</a:t>
            </a:r>
            <a:r>
              <a:rPr lang="en-US" dirty="0" smtClean="0"/>
              <a:t> H, Black A. Fat-soluble vitamins. Journal of Biological Chemistry. 1924;61(2):405–22.</a:t>
            </a:r>
          </a:p>
          <a:p>
            <a:r>
              <a:rPr lang="en-US" dirty="0" err="1" smtClean="0"/>
              <a:t>Strushkevich</a:t>
            </a:r>
            <a:r>
              <a:rPr lang="en-US" dirty="0" smtClean="0"/>
              <a:t> N, </a:t>
            </a:r>
            <a:r>
              <a:rPr lang="en-US" dirty="0" err="1" smtClean="0"/>
              <a:t>Usanov</a:t>
            </a:r>
            <a:r>
              <a:rPr lang="en-US" dirty="0" smtClean="0"/>
              <a:t> SA, </a:t>
            </a:r>
            <a:r>
              <a:rPr lang="en-US" dirty="0" err="1" smtClean="0"/>
              <a:t>Plotnikov</a:t>
            </a:r>
            <a:r>
              <a:rPr lang="en-US" dirty="0" smtClean="0"/>
              <a:t> AN, Jones G, Park HW. Structural analysis of CYP2R1 in complex with vitamin D</a:t>
            </a:r>
            <a:r>
              <a:rPr lang="en-US" baseline="-25000" dirty="0" smtClean="0"/>
              <a:t>3</a:t>
            </a:r>
            <a:r>
              <a:rPr lang="en-US" dirty="0" smtClean="0"/>
              <a:t>. Journal of Molecular Biology. 2008;380(1):95–106. [</a:t>
            </a:r>
            <a:r>
              <a:rPr lang="en-US" dirty="0" smtClean="0">
                <a:hlinkClick r:id="rId254"/>
              </a:rPr>
              <a:t>PubMed: 18511070</a:t>
            </a:r>
            <a:r>
              <a:rPr lang="en-US" dirty="0" smtClean="0"/>
              <a:t>]</a:t>
            </a:r>
          </a:p>
          <a:p>
            <a:r>
              <a:rPr lang="en-US" dirty="0" smtClean="0"/>
              <a:t>Stubbs JR, </a:t>
            </a:r>
            <a:r>
              <a:rPr lang="en-US" dirty="0" err="1" smtClean="0"/>
              <a:t>Idiculla</a:t>
            </a:r>
            <a:r>
              <a:rPr lang="en-US" dirty="0" smtClean="0"/>
              <a:t> A, </a:t>
            </a:r>
            <a:r>
              <a:rPr lang="en-US" dirty="0" err="1" smtClean="0"/>
              <a:t>Slusser</a:t>
            </a:r>
            <a:r>
              <a:rPr lang="en-US" dirty="0" smtClean="0"/>
              <a:t> J, Menard R, Quarles LD. Cholecalciferol supplementation alters calcitriol-responsive monocyte proteins and decreases inflammatory cytokines in ESRD. Journal of the American Society of Nephrology. 2010;21(2):353–61. [</a:t>
            </a:r>
            <a:r>
              <a:rPr lang="en-US" dirty="0" smtClean="0">
                <a:hlinkClick r:id="rId255"/>
              </a:rPr>
              <a:t>PMC free article: PMC2834546</a:t>
            </a:r>
            <a:r>
              <a:rPr lang="en-US" dirty="0" smtClean="0"/>
              <a:t>] [</a:t>
            </a:r>
            <a:r>
              <a:rPr lang="en-US" dirty="0" smtClean="0">
                <a:hlinkClick r:id="rId256"/>
              </a:rPr>
              <a:t>PubMed: 20007751</a:t>
            </a:r>
            <a:r>
              <a:rPr lang="en-US" dirty="0" smtClean="0"/>
              <a:t>]</a:t>
            </a:r>
          </a:p>
          <a:p>
            <a:r>
              <a:rPr lang="en-US" dirty="0" err="1" smtClean="0"/>
              <a:t>Suda</a:t>
            </a:r>
            <a:r>
              <a:rPr lang="en-US" dirty="0" smtClean="0"/>
              <a:t> T, DeLuca HF, </a:t>
            </a:r>
            <a:r>
              <a:rPr lang="en-US" dirty="0" err="1" smtClean="0"/>
              <a:t>Schnoes</a:t>
            </a:r>
            <a:r>
              <a:rPr lang="en-US" dirty="0" smtClean="0"/>
              <a:t> HK, Blunt JW. The isolation and identification of 25-hydroxyergocalciferol. Biochemistry. 1969;8(9):3515–20. [</a:t>
            </a:r>
            <a:r>
              <a:rPr lang="en-US" dirty="0" smtClean="0">
                <a:hlinkClick r:id="rId257"/>
              </a:rPr>
              <a:t>PubMed: 5307049</a:t>
            </a:r>
            <a:r>
              <a:rPr lang="en-US" dirty="0" smtClean="0"/>
              <a:t>]</a:t>
            </a:r>
          </a:p>
          <a:p>
            <a:r>
              <a:rPr lang="en-US" dirty="0" err="1" smtClean="0"/>
              <a:t>Suda</a:t>
            </a:r>
            <a:r>
              <a:rPr lang="en-US" dirty="0" smtClean="0"/>
              <a:t> T, Takahashi N, Abe E. Role of vitamin D in bone resorption. Journal of Cellular Biochemistry. 1992;49(1):53–8. [</a:t>
            </a:r>
            <a:r>
              <a:rPr lang="en-US" dirty="0" smtClean="0">
                <a:hlinkClick r:id="rId258"/>
              </a:rPr>
              <a:t>PubMed: 1644855</a:t>
            </a:r>
            <a:r>
              <a:rPr lang="en-US" dirty="0" smtClean="0"/>
              <a:t>]</a:t>
            </a:r>
          </a:p>
          <a:p>
            <a:r>
              <a:rPr lang="en-US" dirty="0" err="1" smtClean="0"/>
              <a:t>Sundaram</a:t>
            </a:r>
            <a:r>
              <a:rPr lang="en-US" dirty="0" smtClean="0"/>
              <a:t> S, Chaudhry M, Reardon D, Gupta M, </a:t>
            </a:r>
            <a:r>
              <a:rPr lang="en-US" dirty="0" err="1" smtClean="0"/>
              <a:t>Gewirtz</a:t>
            </a:r>
            <a:r>
              <a:rPr lang="en-US" dirty="0" smtClean="0"/>
              <a:t> DA. The vitamin D</a:t>
            </a:r>
            <a:r>
              <a:rPr lang="en-US" baseline="-25000" dirty="0" smtClean="0"/>
              <a:t>3</a:t>
            </a:r>
            <a:r>
              <a:rPr lang="en-US" dirty="0" smtClean="0"/>
              <a:t> analog EB 1089 enhances the </a:t>
            </a:r>
            <a:r>
              <a:rPr lang="en-US" dirty="0" err="1" smtClean="0"/>
              <a:t>antiproliferative</a:t>
            </a:r>
            <a:r>
              <a:rPr lang="en-US" dirty="0" smtClean="0"/>
              <a:t> and apoptotic effects of </a:t>
            </a:r>
            <a:r>
              <a:rPr lang="en-US" dirty="0" err="1" smtClean="0"/>
              <a:t>adriamycin</a:t>
            </a:r>
            <a:r>
              <a:rPr lang="en-US" dirty="0" smtClean="0"/>
              <a:t> in MCF-7 breast tumor cells. Breast Cancer Research and Treatment. 2000;63(1):1–10. [</a:t>
            </a:r>
            <a:r>
              <a:rPr lang="en-US" dirty="0" smtClean="0">
                <a:hlinkClick r:id="rId259"/>
              </a:rPr>
              <a:t>PubMed: 11079153</a:t>
            </a:r>
            <a:r>
              <a:rPr lang="en-US" dirty="0" smtClean="0"/>
              <a:t>]</a:t>
            </a:r>
          </a:p>
          <a:p>
            <a:r>
              <a:rPr lang="en-US" dirty="0" smtClean="0"/>
              <a:t>Sutton RA, Wong NL, Dirks JH. Effects of parathyroid hormone on sodium and calcium transport in the dog nephron. Clinical Science and Molecular Medicine. 1976;51(4):345–51. [</a:t>
            </a:r>
            <a:r>
              <a:rPr lang="en-US" dirty="0" smtClean="0">
                <a:hlinkClick r:id="rId260"/>
              </a:rPr>
              <a:t>PubMed: 971575</a:t>
            </a:r>
            <a:r>
              <a:rPr lang="en-US" dirty="0" smtClean="0"/>
              <a:t>]</a:t>
            </a:r>
          </a:p>
          <a:p>
            <a:r>
              <a:rPr lang="en-US" dirty="0" err="1" smtClean="0"/>
              <a:t>Talwar</a:t>
            </a:r>
            <a:r>
              <a:rPr lang="en-US" dirty="0" smtClean="0"/>
              <a:t> SA, </a:t>
            </a:r>
            <a:r>
              <a:rPr lang="en-US" dirty="0" err="1" smtClean="0"/>
              <a:t>Aloia</a:t>
            </a:r>
            <a:r>
              <a:rPr lang="en-US" dirty="0" smtClean="0"/>
              <a:t> JF, Pollack S, </a:t>
            </a:r>
            <a:r>
              <a:rPr lang="en-US" dirty="0" err="1" smtClean="0"/>
              <a:t>Yeh</a:t>
            </a:r>
            <a:r>
              <a:rPr lang="en-US" dirty="0" smtClean="0"/>
              <a:t> JK. Dose response to vitamin D supplementation among postmenopausal African American women. American Journal of Clinical Nutrition. 2007;86(6):1657–62. [</a:t>
            </a:r>
            <a:r>
              <a:rPr lang="en-US" dirty="0" smtClean="0">
                <a:hlinkClick r:id="rId261"/>
              </a:rPr>
              <a:t>PMC free article: PMC2581841</a:t>
            </a:r>
            <a:r>
              <a:rPr lang="en-US" dirty="0" smtClean="0"/>
              <a:t>] [</a:t>
            </a:r>
            <a:r>
              <a:rPr lang="en-US" dirty="0" smtClean="0">
                <a:hlinkClick r:id="rId262"/>
              </a:rPr>
              <a:t>PubMed: 18065583</a:t>
            </a:r>
            <a:r>
              <a:rPr lang="en-US" dirty="0" smtClean="0"/>
              <a:t>]</a:t>
            </a:r>
          </a:p>
          <a:p>
            <a:r>
              <a:rPr lang="en-US" dirty="0" smtClean="0"/>
              <a:t>Tanaka Y, DeLuca HF. Stimulation of 1,25-dihydroxyvitamin D</a:t>
            </a:r>
            <a:r>
              <a:rPr lang="en-US" baseline="-25000" dirty="0" smtClean="0"/>
              <a:t>3</a:t>
            </a:r>
            <a:r>
              <a:rPr lang="en-US" dirty="0" smtClean="0"/>
              <a:t> production by 1,25-dihydroxyvitamin D</a:t>
            </a:r>
            <a:r>
              <a:rPr lang="en-US" baseline="-25000" dirty="0" smtClean="0"/>
              <a:t>3</a:t>
            </a:r>
            <a:r>
              <a:rPr lang="en-US" dirty="0" smtClean="0"/>
              <a:t> in the </a:t>
            </a:r>
            <a:r>
              <a:rPr lang="en-US" dirty="0" err="1" smtClean="0"/>
              <a:t>hypocalcaemic</a:t>
            </a:r>
            <a:r>
              <a:rPr lang="en-US" dirty="0" smtClean="0"/>
              <a:t> rat. Biochemical Journal. 1983;214(3):893–7. [</a:t>
            </a:r>
            <a:r>
              <a:rPr lang="en-US" dirty="0" smtClean="0">
                <a:hlinkClick r:id="rId263"/>
              </a:rPr>
              <a:t>PMC free article: PMC1152329</a:t>
            </a:r>
            <a:r>
              <a:rPr lang="en-US" dirty="0" smtClean="0"/>
              <a:t>] [</a:t>
            </a:r>
            <a:r>
              <a:rPr lang="en-US" dirty="0" smtClean="0">
                <a:hlinkClick r:id="rId264"/>
              </a:rPr>
              <a:t>PubMed: 6312966</a:t>
            </a:r>
            <a:r>
              <a:rPr lang="en-US" dirty="0" smtClean="0"/>
              <a:t>]</a:t>
            </a:r>
          </a:p>
          <a:p>
            <a:r>
              <a:rPr lang="en-US" dirty="0" smtClean="0"/>
              <a:t>Tanner JT, Smith J, </a:t>
            </a:r>
            <a:r>
              <a:rPr lang="en-US" dirty="0" err="1" smtClean="0"/>
              <a:t>Defibaugh</a:t>
            </a:r>
            <a:r>
              <a:rPr lang="en-US" dirty="0" smtClean="0"/>
              <a:t> P, </a:t>
            </a:r>
            <a:r>
              <a:rPr lang="en-US" dirty="0" err="1" smtClean="0"/>
              <a:t>Angyal</a:t>
            </a:r>
            <a:r>
              <a:rPr lang="en-US" dirty="0" smtClean="0"/>
              <a:t> G, Villalobos M, Bueno MP, </a:t>
            </a:r>
            <a:r>
              <a:rPr lang="en-US" dirty="0" err="1" smtClean="0"/>
              <a:t>McGarrahan</a:t>
            </a:r>
            <a:r>
              <a:rPr lang="en-US" dirty="0" smtClean="0"/>
              <a:t> ET, </a:t>
            </a:r>
            <a:r>
              <a:rPr lang="en-US" dirty="0" err="1" smtClean="0"/>
              <a:t>Wehr</a:t>
            </a:r>
            <a:r>
              <a:rPr lang="en-US" dirty="0" smtClean="0"/>
              <a:t> HM, Muniz JF, Hollis BW, et al. Survey of vitamin content of fortified milk. Journal—Association of Official Analytical Chemists. 1988;71(3):607–10. [</a:t>
            </a:r>
            <a:r>
              <a:rPr lang="en-US" dirty="0" smtClean="0">
                <a:hlinkClick r:id="rId265"/>
              </a:rPr>
              <a:t>PubMed: 3391970</a:t>
            </a:r>
            <a:r>
              <a:rPr lang="en-US" dirty="0" smtClean="0"/>
              <a:t>]</a:t>
            </a:r>
          </a:p>
          <a:p>
            <a:r>
              <a:rPr lang="en-US" dirty="0" smtClean="0"/>
              <a:t>Thompson GR, Lewis B, Booth CC. Absorption of vitamin D3-3H in control subjects and patients with intestinal malabsorption. Journal of Clinical Investigation. 1966;45(1):94–102. [</a:t>
            </a:r>
            <a:r>
              <a:rPr lang="en-US" dirty="0" smtClean="0">
                <a:hlinkClick r:id="rId266"/>
              </a:rPr>
              <a:t>PMC free article: PMC292670</a:t>
            </a:r>
            <a:r>
              <a:rPr lang="en-US" dirty="0" smtClean="0"/>
              <a:t>] [</a:t>
            </a:r>
            <a:r>
              <a:rPr lang="en-US" dirty="0" smtClean="0">
                <a:hlinkClick r:id="rId267"/>
              </a:rPr>
              <a:t>PubMed: 4285212</a:t>
            </a:r>
            <a:r>
              <a:rPr lang="en-US" dirty="0" smtClean="0"/>
              <a:t>]</a:t>
            </a:r>
          </a:p>
          <a:p>
            <a:r>
              <a:rPr lang="en-US" dirty="0" smtClean="0"/>
              <a:t>Thompson PD, </a:t>
            </a:r>
            <a:r>
              <a:rPr lang="en-US" dirty="0" err="1" smtClean="0"/>
              <a:t>Jurutka</a:t>
            </a:r>
            <a:r>
              <a:rPr lang="en-US" dirty="0" smtClean="0"/>
              <a:t> PW, Whitfield GK, </a:t>
            </a:r>
            <a:r>
              <a:rPr lang="en-US" dirty="0" err="1" smtClean="0"/>
              <a:t>Myskowski</a:t>
            </a:r>
            <a:r>
              <a:rPr lang="en-US" dirty="0" smtClean="0"/>
              <a:t> SM, </a:t>
            </a:r>
            <a:r>
              <a:rPr lang="en-US" dirty="0" err="1" smtClean="0"/>
              <a:t>Eichhorst</a:t>
            </a:r>
            <a:r>
              <a:rPr lang="en-US" dirty="0" smtClean="0"/>
              <a:t> KR, Dominguez CE, Haussler CA, Haussler MR. </a:t>
            </a:r>
            <a:r>
              <a:rPr lang="en-US" dirty="0" err="1" smtClean="0"/>
              <a:t>Liganded</a:t>
            </a:r>
            <a:r>
              <a:rPr lang="en-US" dirty="0" smtClean="0"/>
              <a:t> VDR induces CYP3A4 in small intestinal and colon cancer cells via DR3 and ER6 vitamin D responsive elements. Biochemical and Biophysical Research Communications. 2002;299(5):730–8. [</a:t>
            </a:r>
            <a:r>
              <a:rPr lang="en-US" dirty="0" smtClean="0">
                <a:hlinkClick r:id="rId268"/>
              </a:rPr>
              <a:t>PubMed: 12470639</a:t>
            </a:r>
            <a:r>
              <a:rPr lang="en-US" dirty="0" smtClean="0"/>
              <a:t>]</a:t>
            </a:r>
          </a:p>
          <a:p>
            <a:r>
              <a:rPr lang="en-US" dirty="0" err="1" smtClean="0"/>
              <a:t>Tjellesen</a:t>
            </a:r>
            <a:r>
              <a:rPr lang="en-US" dirty="0" smtClean="0"/>
              <a:t> L, </a:t>
            </a:r>
            <a:r>
              <a:rPr lang="en-US" dirty="0" err="1" smtClean="0"/>
              <a:t>Gotfredsen</a:t>
            </a:r>
            <a:r>
              <a:rPr lang="en-US" dirty="0" smtClean="0"/>
              <a:t> A, Christiansen C. Different actions of vitamin D</a:t>
            </a:r>
            <a:r>
              <a:rPr lang="en-US" baseline="-25000" dirty="0" smtClean="0"/>
              <a:t>2</a:t>
            </a:r>
            <a:r>
              <a:rPr lang="en-US" dirty="0" smtClean="0"/>
              <a:t> and D</a:t>
            </a:r>
            <a:r>
              <a:rPr lang="en-US" baseline="-25000" dirty="0" smtClean="0"/>
              <a:t>3</a:t>
            </a:r>
            <a:r>
              <a:rPr lang="en-US" dirty="0" smtClean="0"/>
              <a:t> on bone metabolism in patients treated with </a:t>
            </a:r>
            <a:r>
              <a:rPr lang="en-US" dirty="0" err="1" smtClean="0"/>
              <a:t>phenobarbitone</a:t>
            </a:r>
            <a:r>
              <a:rPr lang="en-US" dirty="0" smtClean="0"/>
              <a:t>/phenytoin. Calcified Tissue International. 1985;37(3):218–22. [</a:t>
            </a:r>
            <a:r>
              <a:rPr lang="en-US" dirty="0" smtClean="0">
                <a:hlinkClick r:id="rId269"/>
              </a:rPr>
              <a:t>PubMed: 2990641</a:t>
            </a:r>
            <a:r>
              <a:rPr lang="en-US" dirty="0" smtClean="0"/>
              <a:t>]</a:t>
            </a:r>
          </a:p>
          <a:p>
            <a:r>
              <a:rPr lang="en-US" dirty="0" smtClean="0"/>
              <a:t>Trang HM, Cole DE, Rubin LA, </a:t>
            </a:r>
            <a:r>
              <a:rPr lang="en-US" dirty="0" err="1" smtClean="0"/>
              <a:t>Pierratos</a:t>
            </a:r>
            <a:r>
              <a:rPr lang="en-US" dirty="0" smtClean="0"/>
              <a:t> A, Siu S, </a:t>
            </a:r>
            <a:r>
              <a:rPr lang="en-US" dirty="0" err="1" smtClean="0"/>
              <a:t>Vieth</a:t>
            </a:r>
            <a:r>
              <a:rPr lang="en-US" dirty="0" smtClean="0"/>
              <a:t> R. Evidence that vitamin D3 increases serum 25-hydroxyvitamin D more efficiently than does vitamin D</a:t>
            </a:r>
            <a:r>
              <a:rPr lang="en-US" baseline="-25000" dirty="0" smtClean="0"/>
              <a:t>2</a:t>
            </a:r>
            <a:r>
              <a:rPr lang="en-US" dirty="0" smtClean="0"/>
              <a:t>. American Journal of Clinical Nutrition. 1998;68(4):854–8. [</a:t>
            </a:r>
            <a:r>
              <a:rPr lang="en-US" dirty="0" smtClean="0">
                <a:hlinkClick r:id="rId270"/>
              </a:rPr>
              <a:t>PubMed: 9771862</a:t>
            </a:r>
            <a:r>
              <a:rPr lang="en-US" dirty="0" smtClean="0"/>
              <a:t>]</a:t>
            </a:r>
          </a:p>
          <a:p>
            <a:r>
              <a:rPr lang="en-US" dirty="0" smtClean="0"/>
              <a:t>Trump DL, </a:t>
            </a:r>
            <a:r>
              <a:rPr lang="en-US" dirty="0" err="1" smtClean="0"/>
              <a:t>Deeb</a:t>
            </a:r>
            <a:r>
              <a:rPr lang="en-US" dirty="0" smtClean="0"/>
              <a:t> KK, Johnson CS. Vitamin D: considerations in the continued development as an agent for cancer prevention and therapy. Cancer Journal. 2010;16(1):1–9. [</a:t>
            </a:r>
            <a:r>
              <a:rPr lang="en-US" dirty="0" smtClean="0">
                <a:hlinkClick r:id="rId271"/>
              </a:rPr>
              <a:t>PMC free article: PMC2857702</a:t>
            </a:r>
            <a:r>
              <a:rPr lang="en-US" dirty="0" smtClean="0"/>
              <a:t>] [</a:t>
            </a:r>
            <a:r>
              <a:rPr lang="en-US" dirty="0" smtClean="0">
                <a:hlinkClick r:id="rId272"/>
              </a:rPr>
              <a:t>PubMed: 20164683</a:t>
            </a:r>
            <a:r>
              <a:rPr lang="en-US" dirty="0" smtClean="0"/>
              <a:t>]</a:t>
            </a:r>
          </a:p>
          <a:p>
            <a:r>
              <a:rPr lang="en-US" dirty="0" smtClean="0"/>
              <a:t>Turner M, Barre PE, Benjamin A, </a:t>
            </a:r>
            <a:r>
              <a:rPr lang="en-US" dirty="0" err="1" smtClean="0"/>
              <a:t>Goltzman</a:t>
            </a:r>
            <a:r>
              <a:rPr lang="en-US" dirty="0" smtClean="0"/>
              <a:t> D, </a:t>
            </a:r>
            <a:r>
              <a:rPr lang="en-US" dirty="0" err="1" smtClean="0"/>
              <a:t>Gascon</a:t>
            </a:r>
            <a:r>
              <a:rPr lang="en-US" dirty="0" smtClean="0"/>
              <a:t>-Barre M. Does the maternal kidney contribute to the increased circulating 1,25-dihydroxyvitamin D concentrations during pregnancy? Mineral and Electrolyte Metabolism. 1988;14(4):246–52. [</a:t>
            </a:r>
            <a:r>
              <a:rPr lang="en-US" dirty="0" smtClean="0">
                <a:hlinkClick r:id="rId273"/>
              </a:rPr>
              <a:t>PubMed: 3211093</a:t>
            </a:r>
            <a:r>
              <a:rPr lang="en-US" dirty="0" smtClean="0"/>
              <a:t>]</a:t>
            </a:r>
          </a:p>
          <a:p>
            <a:r>
              <a:rPr lang="en-US" dirty="0" err="1" smtClean="0"/>
              <a:t>Tzotzas</a:t>
            </a:r>
            <a:r>
              <a:rPr lang="en-US" dirty="0" smtClean="0"/>
              <a:t> T, </a:t>
            </a:r>
            <a:r>
              <a:rPr lang="en-US" dirty="0" err="1" smtClean="0"/>
              <a:t>Papadopoulou</a:t>
            </a:r>
            <a:r>
              <a:rPr lang="en-US" dirty="0" smtClean="0"/>
              <a:t> FG, </a:t>
            </a:r>
            <a:r>
              <a:rPr lang="en-US" dirty="0" err="1" smtClean="0"/>
              <a:t>Tziomalos</a:t>
            </a:r>
            <a:r>
              <a:rPr lang="en-US" dirty="0" smtClean="0"/>
              <a:t> K, </a:t>
            </a:r>
            <a:r>
              <a:rPr lang="en-US" dirty="0" err="1" smtClean="0"/>
              <a:t>Karras</a:t>
            </a:r>
            <a:r>
              <a:rPr lang="en-US" dirty="0" smtClean="0"/>
              <a:t> S, </a:t>
            </a:r>
            <a:r>
              <a:rPr lang="en-US" dirty="0" err="1" smtClean="0"/>
              <a:t>Gastaris</a:t>
            </a:r>
            <a:r>
              <a:rPr lang="en-US" dirty="0" smtClean="0"/>
              <a:t> K, </a:t>
            </a:r>
            <a:r>
              <a:rPr lang="en-US" dirty="0" err="1" smtClean="0"/>
              <a:t>Perros</a:t>
            </a:r>
            <a:r>
              <a:rPr lang="en-US" dirty="0" smtClean="0"/>
              <a:t> P, </a:t>
            </a:r>
            <a:r>
              <a:rPr lang="en-US" dirty="0" err="1" smtClean="0"/>
              <a:t>Krassas</a:t>
            </a:r>
            <a:r>
              <a:rPr lang="en-US" dirty="0" smtClean="0"/>
              <a:t> GE. Rising serum 25-hydroxy-vitamin D levels after weight loss in obese women correlate with improvement in insulin resistance. Journal of Clinical Endocrinology and Metabolism. 2010;95(9):4251–7. [</a:t>
            </a:r>
            <a:r>
              <a:rPr lang="en-US" dirty="0" smtClean="0">
                <a:hlinkClick r:id="rId274"/>
              </a:rPr>
              <a:t>PubMed: 20534751</a:t>
            </a:r>
            <a:r>
              <a:rPr lang="en-US" dirty="0" smtClean="0"/>
              <a:t>]</a:t>
            </a:r>
          </a:p>
          <a:p>
            <a:r>
              <a:rPr lang="en-US" dirty="0" err="1" smtClean="0"/>
              <a:t>Urushino</a:t>
            </a:r>
            <a:r>
              <a:rPr lang="en-US" dirty="0" smtClean="0"/>
              <a:t> N, Yasuda K, </a:t>
            </a:r>
            <a:r>
              <a:rPr lang="en-US" dirty="0" err="1" smtClean="0"/>
              <a:t>Ikushiro</a:t>
            </a:r>
            <a:r>
              <a:rPr lang="en-US" dirty="0" smtClean="0"/>
              <a:t> S, Kamakura M, </a:t>
            </a:r>
            <a:r>
              <a:rPr lang="en-US" dirty="0" err="1" smtClean="0"/>
              <a:t>Ohta</a:t>
            </a:r>
            <a:r>
              <a:rPr lang="en-US" dirty="0" smtClean="0"/>
              <a:t> M, </a:t>
            </a:r>
            <a:r>
              <a:rPr lang="en-US" dirty="0" err="1" smtClean="0"/>
              <a:t>Sakaki</a:t>
            </a:r>
            <a:r>
              <a:rPr lang="en-US" dirty="0" smtClean="0"/>
              <a:t> T. Metabolism of 1alpha,25-dihydroxyvitamin D</a:t>
            </a:r>
            <a:r>
              <a:rPr lang="en-US" baseline="-25000" dirty="0" smtClean="0"/>
              <a:t>2</a:t>
            </a:r>
            <a:r>
              <a:rPr lang="en-US" dirty="0" smtClean="0"/>
              <a:t> by human CYP24A1. Biochemical and Biophysical Research Communications. 2009;384(2):144–8. [</a:t>
            </a:r>
            <a:r>
              <a:rPr lang="en-US" dirty="0" smtClean="0">
                <a:hlinkClick r:id="rId275"/>
              </a:rPr>
              <a:t>PubMed: 19393625</a:t>
            </a:r>
            <a:r>
              <a:rPr lang="en-US" dirty="0" smtClean="0"/>
              <a:t>]</a:t>
            </a:r>
          </a:p>
          <a:p>
            <a:r>
              <a:rPr lang="en-US" dirty="0" err="1" smtClean="0"/>
              <a:t>Valderas</a:t>
            </a:r>
            <a:r>
              <a:rPr lang="en-US" dirty="0" smtClean="0"/>
              <a:t> JP, Velasco S, </a:t>
            </a:r>
            <a:r>
              <a:rPr lang="en-US" dirty="0" err="1" smtClean="0"/>
              <a:t>Solari</a:t>
            </a:r>
            <a:r>
              <a:rPr lang="en-US" dirty="0" smtClean="0"/>
              <a:t> S, </a:t>
            </a:r>
            <a:r>
              <a:rPr lang="en-US" dirty="0" err="1" smtClean="0"/>
              <a:t>Liberona</a:t>
            </a:r>
            <a:r>
              <a:rPr lang="en-US" dirty="0" smtClean="0"/>
              <a:t> Y, Viviani P, </a:t>
            </a:r>
            <a:r>
              <a:rPr lang="en-US" dirty="0" err="1" smtClean="0"/>
              <a:t>Maiz</a:t>
            </a:r>
            <a:r>
              <a:rPr lang="en-US" dirty="0" smtClean="0"/>
              <a:t> A, </a:t>
            </a:r>
            <a:r>
              <a:rPr lang="en-US" dirty="0" err="1" smtClean="0"/>
              <a:t>Escalona</a:t>
            </a:r>
            <a:r>
              <a:rPr lang="en-US" dirty="0" smtClean="0"/>
              <a:t> A, Gonzalez G. Increase of bone resorption and the parathyroid hormone in postmenopausal women in the long-term after Roux-</a:t>
            </a:r>
            <a:r>
              <a:rPr lang="en-US" dirty="0" err="1" smtClean="0"/>
              <a:t>en</a:t>
            </a:r>
            <a:r>
              <a:rPr lang="en-US" dirty="0" smtClean="0"/>
              <a:t>-Y gastric bypass. Obesity Surgery. 2009;19(8):1132–8. [</a:t>
            </a:r>
            <a:r>
              <a:rPr lang="en-US" dirty="0" smtClean="0">
                <a:hlinkClick r:id="rId276"/>
              </a:rPr>
              <a:t>PubMed: 19517199</a:t>
            </a:r>
            <a:r>
              <a:rPr lang="en-US" dirty="0" smtClean="0"/>
              <a:t>]</a:t>
            </a:r>
          </a:p>
          <a:p>
            <a:r>
              <a:rPr lang="en-US" dirty="0" smtClean="0"/>
              <a:t>van der Mei IA, </a:t>
            </a:r>
            <a:r>
              <a:rPr lang="en-US" dirty="0" err="1" smtClean="0"/>
              <a:t>Ponsonby</a:t>
            </a:r>
            <a:r>
              <a:rPr lang="en-US" dirty="0" smtClean="0"/>
              <a:t> AL, </a:t>
            </a:r>
            <a:r>
              <a:rPr lang="en-US" dirty="0" err="1" smtClean="0"/>
              <a:t>Engelsen</a:t>
            </a:r>
            <a:r>
              <a:rPr lang="en-US" dirty="0" smtClean="0"/>
              <a:t> O, Pasco JA, McGrath JJ, </a:t>
            </a:r>
            <a:r>
              <a:rPr lang="en-US" dirty="0" err="1" smtClean="0"/>
              <a:t>Eyles</a:t>
            </a:r>
            <a:r>
              <a:rPr lang="en-US" dirty="0" smtClean="0"/>
              <a:t> DW, Blizzard L, Dwyer T, Lucas R, Jones G. The high prevalence of vitamin D insufficiency across Australian populations is only partly explained by season and latitude. Environmental Health Perspectives. 2007;115(8):1132–9. [</a:t>
            </a:r>
            <a:r>
              <a:rPr lang="en-US" dirty="0" smtClean="0">
                <a:hlinkClick r:id="rId277"/>
              </a:rPr>
              <a:t>PMC free article: PMC1940076</a:t>
            </a:r>
            <a:r>
              <a:rPr lang="en-US" dirty="0" smtClean="0"/>
              <a:t>] [</a:t>
            </a:r>
            <a:r>
              <a:rPr lang="en-US" dirty="0" smtClean="0">
                <a:hlinkClick r:id="rId278"/>
              </a:rPr>
              <a:t>PubMed: 17687438</a:t>
            </a:r>
            <a:r>
              <a:rPr lang="en-US" dirty="0" smtClean="0"/>
              <a:t>]</a:t>
            </a:r>
          </a:p>
          <a:p>
            <a:r>
              <a:rPr lang="en-US" dirty="0" smtClean="0"/>
              <a:t>van </a:t>
            </a:r>
            <a:r>
              <a:rPr lang="en-US" dirty="0" err="1" smtClean="0"/>
              <a:t>Dijk</a:t>
            </a:r>
            <a:r>
              <a:rPr lang="en-US" dirty="0" smtClean="0"/>
              <a:t> CE, de Boer MR, </a:t>
            </a:r>
            <a:r>
              <a:rPr lang="en-US" dirty="0" err="1" smtClean="0"/>
              <a:t>Koppes</a:t>
            </a:r>
            <a:r>
              <a:rPr lang="en-US" dirty="0" smtClean="0"/>
              <a:t> LL, </a:t>
            </a:r>
            <a:r>
              <a:rPr lang="en-US" dirty="0" err="1" smtClean="0"/>
              <a:t>Roos</a:t>
            </a:r>
            <a:r>
              <a:rPr lang="en-US" dirty="0" smtClean="0"/>
              <a:t> JC, Lips P, </a:t>
            </a:r>
            <a:r>
              <a:rPr lang="en-US" dirty="0" err="1" smtClean="0"/>
              <a:t>Twisk</a:t>
            </a:r>
            <a:r>
              <a:rPr lang="en-US" dirty="0" smtClean="0"/>
              <a:t> JW. Positive association between the course of vitamin D intake and bone mineral density at 36 years in men. Bone. 2009;44(3):437–41. [</a:t>
            </a:r>
            <a:r>
              <a:rPr lang="en-US" dirty="0" smtClean="0">
                <a:hlinkClick r:id="rId279"/>
              </a:rPr>
              <a:t>PubMed: 19061980</a:t>
            </a:r>
            <a:r>
              <a:rPr lang="en-US" dirty="0" smtClean="0"/>
              <a:t>]</a:t>
            </a:r>
          </a:p>
          <a:p>
            <a:r>
              <a:rPr lang="en-US" dirty="0" err="1" smtClean="0"/>
              <a:t>Vieth</a:t>
            </a:r>
            <a:r>
              <a:rPr lang="en-US" dirty="0" smtClean="0"/>
              <a:t> R. The mechanisms of vitamin D toxicity. Bone and Mineral. 1990;11(3):267–72. [</a:t>
            </a:r>
            <a:r>
              <a:rPr lang="en-US" dirty="0" smtClean="0">
                <a:hlinkClick r:id="rId280"/>
              </a:rPr>
              <a:t>PubMed: 2085680</a:t>
            </a:r>
            <a:r>
              <a:rPr lang="en-US" dirty="0" smtClean="0"/>
              <a:t>]</a:t>
            </a:r>
          </a:p>
          <a:p>
            <a:r>
              <a:rPr lang="en-US" dirty="0" err="1" smtClean="0"/>
              <a:t>Vieth</a:t>
            </a:r>
            <a:r>
              <a:rPr lang="en-US" dirty="0" smtClean="0"/>
              <a:t> R. Why the optimal requirement for vitamin D</a:t>
            </a:r>
            <a:r>
              <a:rPr lang="en-US" baseline="-25000" dirty="0" smtClean="0"/>
              <a:t>3</a:t>
            </a:r>
            <a:r>
              <a:rPr lang="en-US" dirty="0" smtClean="0"/>
              <a:t> is probably much higher than what is officially recommended for adults. Journal of Steroid Biochemistry and Molecular Biology. 2004;89-90(1-5):575–9. [</a:t>
            </a:r>
            <a:r>
              <a:rPr lang="en-US" dirty="0" smtClean="0">
                <a:hlinkClick r:id="rId281"/>
              </a:rPr>
              <a:t>PubMed: 15225842</a:t>
            </a:r>
            <a:r>
              <a:rPr lang="en-US" dirty="0" smtClean="0"/>
              <a:t>]</a:t>
            </a:r>
          </a:p>
          <a:p>
            <a:r>
              <a:rPr lang="en-US" dirty="0" smtClean="0"/>
              <a:t>Wang L, Flanagan JN, </a:t>
            </a:r>
            <a:r>
              <a:rPr lang="en-US" dirty="0" err="1" smtClean="0"/>
              <a:t>Whitlatch</a:t>
            </a:r>
            <a:r>
              <a:rPr lang="en-US" dirty="0" smtClean="0"/>
              <a:t> LW, Jamieson DP, </a:t>
            </a:r>
            <a:r>
              <a:rPr lang="en-US" dirty="0" err="1" smtClean="0"/>
              <a:t>Holick</a:t>
            </a:r>
            <a:r>
              <a:rPr lang="en-US" dirty="0" smtClean="0"/>
              <a:t> MF, Chen TC. Regulation of 25-hydroxyvitamin D-1alpha-hydroxylase by epidermal growth factor in prostate cells. Journal of Steroid Biochemistry and Molecular Biology. 2004;89-90(1-5):127–30. [</a:t>
            </a:r>
            <a:r>
              <a:rPr lang="en-US" dirty="0" smtClean="0">
                <a:hlinkClick r:id="rId282"/>
              </a:rPr>
              <a:t>PubMed: 15225759</a:t>
            </a:r>
            <a:r>
              <a:rPr lang="en-US" dirty="0" smtClean="0"/>
              <a:t>]</a:t>
            </a:r>
          </a:p>
          <a:p>
            <a:r>
              <a:rPr lang="en-US" dirty="0" smtClean="0"/>
              <a:t>Wang TJ, Zhang F, Richards JB, </a:t>
            </a:r>
            <a:r>
              <a:rPr lang="en-US" dirty="0" err="1" smtClean="0"/>
              <a:t>Kestenbaum</a:t>
            </a:r>
            <a:r>
              <a:rPr lang="en-US" dirty="0" smtClean="0"/>
              <a:t> B, van </a:t>
            </a:r>
            <a:r>
              <a:rPr lang="en-US" dirty="0" err="1" smtClean="0"/>
              <a:t>Meurs</a:t>
            </a:r>
            <a:r>
              <a:rPr lang="en-US" dirty="0" smtClean="0"/>
              <a:t> JB, Berry D, Kiel DP, </a:t>
            </a:r>
            <a:r>
              <a:rPr lang="en-US" dirty="0" err="1" smtClean="0"/>
              <a:t>Streeten</a:t>
            </a:r>
            <a:r>
              <a:rPr lang="en-US" dirty="0" smtClean="0"/>
              <a:t> EA, </a:t>
            </a:r>
            <a:r>
              <a:rPr lang="en-US" dirty="0" err="1" smtClean="0"/>
              <a:t>Ohlsson</a:t>
            </a:r>
            <a:r>
              <a:rPr lang="en-US" dirty="0" smtClean="0"/>
              <a:t> C, </a:t>
            </a:r>
            <a:r>
              <a:rPr lang="en-US" dirty="0" err="1" smtClean="0"/>
              <a:t>Koller</a:t>
            </a:r>
            <a:r>
              <a:rPr lang="en-US" dirty="0" smtClean="0"/>
              <a:t> DL, </a:t>
            </a:r>
            <a:r>
              <a:rPr lang="en-US" dirty="0" err="1" smtClean="0"/>
              <a:t>Peltonen</a:t>
            </a:r>
            <a:r>
              <a:rPr lang="en-US" dirty="0" smtClean="0"/>
              <a:t> L, Cooper JD, O'Reilly PF, Houston DK, Glazer NL, </a:t>
            </a:r>
            <a:r>
              <a:rPr lang="en-US" dirty="0" err="1" smtClean="0"/>
              <a:t>Vandenput</a:t>
            </a:r>
            <a:r>
              <a:rPr lang="en-US" dirty="0" smtClean="0"/>
              <a:t> L, Peacock M, Shi J, </a:t>
            </a:r>
            <a:r>
              <a:rPr lang="en-US" dirty="0" err="1" smtClean="0"/>
              <a:t>Rivadeneira</a:t>
            </a:r>
            <a:r>
              <a:rPr lang="en-US" dirty="0" smtClean="0"/>
              <a:t> F, McCarthy MI, </a:t>
            </a:r>
            <a:r>
              <a:rPr lang="en-US" dirty="0" err="1" smtClean="0"/>
              <a:t>Anneli</a:t>
            </a:r>
            <a:r>
              <a:rPr lang="en-US" dirty="0" smtClean="0"/>
              <a:t> P, de Boer IH, </a:t>
            </a:r>
            <a:r>
              <a:rPr lang="en-US" dirty="0" err="1" smtClean="0"/>
              <a:t>Mangino</a:t>
            </a:r>
            <a:r>
              <a:rPr lang="en-US" dirty="0" smtClean="0"/>
              <a:t> M, Kato B, Smyth DJ, Booth SL, Jacques PF, Burke GL, </a:t>
            </a:r>
            <a:r>
              <a:rPr lang="en-US" dirty="0" err="1" smtClean="0"/>
              <a:t>Goodarzi</a:t>
            </a:r>
            <a:r>
              <a:rPr lang="en-US" dirty="0" smtClean="0"/>
              <a:t> M, Cheung CL, Wolf M, Rice K, </a:t>
            </a:r>
            <a:r>
              <a:rPr lang="en-US" dirty="0" err="1" smtClean="0"/>
              <a:t>Goltzman</a:t>
            </a:r>
            <a:r>
              <a:rPr lang="en-US" dirty="0" smtClean="0"/>
              <a:t> D, </a:t>
            </a:r>
            <a:r>
              <a:rPr lang="en-US" dirty="0" err="1" smtClean="0"/>
              <a:t>Hidiroglou</a:t>
            </a:r>
            <a:r>
              <a:rPr lang="en-US" dirty="0" smtClean="0"/>
              <a:t> N, </a:t>
            </a:r>
            <a:r>
              <a:rPr lang="en-US" dirty="0" err="1" smtClean="0"/>
              <a:t>Ladouceur</a:t>
            </a:r>
            <a:r>
              <a:rPr lang="en-US" dirty="0" smtClean="0"/>
              <a:t> M, Wareham NJ, Hocking LJ, Hart D, Arden NK, Cooper C, Malik S, Fraser WD, </a:t>
            </a:r>
            <a:r>
              <a:rPr lang="en-US" dirty="0" err="1" smtClean="0"/>
              <a:t>Hartikainen</a:t>
            </a:r>
            <a:r>
              <a:rPr lang="en-US" dirty="0" smtClean="0"/>
              <a:t> AL, </a:t>
            </a:r>
            <a:r>
              <a:rPr lang="en-US" dirty="0" err="1" smtClean="0"/>
              <a:t>Zhai</a:t>
            </a:r>
            <a:r>
              <a:rPr lang="en-US" dirty="0" smtClean="0"/>
              <a:t> G, Macdonald HM, </a:t>
            </a:r>
            <a:r>
              <a:rPr lang="en-US" dirty="0" err="1" smtClean="0"/>
              <a:t>Forouhi</a:t>
            </a:r>
            <a:r>
              <a:rPr lang="en-US" dirty="0" smtClean="0"/>
              <a:t> NG, Loos RJ, Reid DM, Hakim A, Dennison E, Liu Y, Power C, Stevens HE, </a:t>
            </a:r>
            <a:r>
              <a:rPr lang="en-US" dirty="0" err="1" smtClean="0"/>
              <a:t>Jaana</a:t>
            </a:r>
            <a:r>
              <a:rPr lang="en-US" dirty="0" smtClean="0"/>
              <a:t> L, </a:t>
            </a:r>
            <a:r>
              <a:rPr lang="en-US" dirty="0" err="1" smtClean="0"/>
              <a:t>Vasan</a:t>
            </a:r>
            <a:r>
              <a:rPr lang="en-US" dirty="0" smtClean="0"/>
              <a:t> RS, </a:t>
            </a:r>
            <a:r>
              <a:rPr lang="en-US" dirty="0" err="1" smtClean="0"/>
              <a:t>Soranzo</a:t>
            </a:r>
            <a:r>
              <a:rPr lang="en-US" dirty="0" smtClean="0"/>
              <a:t> N, </a:t>
            </a:r>
            <a:r>
              <a:rPr lang="en-US" dirty="0" err="1" smtClean="0"/>
              <a:t>Bojunga</a:t>
            </a:r>
            <a:r>
              <a:rPr lang="en-US" dirty="0" smtClean="0"/>
              <a:t> J, </a:t>
            </a:r>
            <a:r>
              <a:rPr lang="en-US" dirty="0" err="1" smtClean="0"/>
              <a:t>Psaty</a:t>
            </a:r>
            <a:r>
              <a:rPr lang="en-US" dirty="0" smtClean="0"/>
              <a:t> BM, </a:t>
            </a:r>
            <a:r>
              <a:rPr lang="en-US" dirty="0" err="1" smtClean="0"/>
              <a:t>Lorentzon</a:t>
            </a:r>
            <a:r>
              <a:rPr lang="en-US" dirty="0" smtClean="0"/>
              <a:t> M, </a:t>
            </a:r>
            <a:r>
              <a:rPr lang="en-US" dirty="0" err="1" smtClean="0"/>
              <a:t>Foroud</a:t>
            </a:r>
            <a:r>
              <a:rPr lang="en-US" dirty="0" smtClean="0"/>
              <a:t> T, Harris TB, </a:t>
            </a:r>
            <a:r>
              <a:rPr lang="en-US" dirty="0" err="1" smtClean="0"/>
              <a:t>Hofman</a:t>
            </a:r>
            <a:r>
              <a:rPr lang="en-US" dirty="0" smtClean="0"/>
              <a:t> A, </a:t>
            </a:r>
            <a:r>
              <a:rPr lang="en-US" dirty="0" err="1" smtClean="0"/>
              <a:t>Jansson</a:t>
            </a:r>
            <a:r>
              <a:rPr lang="en-US" dirty="0" smtClean="0"/>
              <a:t> JO, </a:t>
            </a:r>
            <a:r>
              <a:rPr lang="en-US" dirty="0" err="1" smtClean="0"/>
              <a:t>Cauley</a:t>
            </a:r>
            <a:r>
              <a:rPr lang="en-US" dirty="0" smtClean="0"/>
              <a:t> JA, </a:t>
            </a:r>
            <a:r>
              <a:rPr lang="en-US" dirty="0" err="1" smtClean="0"/>
              <a:t>Uitterlinden</a:t>
            </a:r>
            <a:r>
              <a:rPr lang="en-US" dirty="0" smtClean="0"/>
              <a:t> AG, Gibson Q, </a:t>
            </a:r>
            <a:r>
              <a:rPr lang="en-US" dirty="0" err="1" smtClean="0"/>
              <a:t>Jarvelin</a:t>
            </a:r>
            <a:r>
              <a:rPr lang="en-US" dirty="0" smtClean="0"/>
              <a:t> MR, </a:t>
            </a:r>
            <a:r>
              <a:rPr lang="en-US" dirty="0" err="1" smtClean="0"/>
              <a:t>Karasik</a:t>
            </a:r>
            <a:r>
              <a:rPr lang="en-US" dirty="0" smtClean="0"/>
              <a:t> D, </a:t>
            </a:r>
            <a:r>
              <a:rPr lang="en-US" dirty="0" err="1" smtClean="0"/>
              <a:t>Siscovick</a:t>
            </a:r>
            <a:r>
              <a:rPr lang="en-US" dirty="0" smtClean="0"/>
              <a:t> DS, </a:t>
            </a:r>
            <a:r>
              <a:rPr lang="en-US" dirty="0" err="1" smtClean="0"/>
              <a:t>Econs</a:t>
            </a:r>
            <a:r>
              <a:rPr lang="en-US" dirty="0" smtClean="0"/>
              <a:t> MJ, </a:t>
            </a:r>
            <a:r>
              <a:rPr lang="en-US" dirty="0" err="1" smtClean="0"/>
              <a:t>Kritchevsky</a:t>
            </a:r>
            <a:r>
              <a:rPr lang="en-US" dirty="0" smtClean="0"/>
              <a:t> SB, </a:t>
            </a:r>
            <a:r>
              <a:rPr lang="en-US" dirty="0" err="1" smtClean="0"/>
              <a:t>Florez</a:t>
            </a:r>
            <a:r>
              <a:rPr lang="en-US" dirty="0" smtClean="0"/>
              <a:t> JC, Todd JA, Dupuis J, </a:t>
            </a:r>
            <a:r>
              <a:rPr lang="en-US" dirty="0" err="1" smtClean="0"/>
              <a:t>Hypponen</a:t>
            </a:r>
            <a:r>
              <a:rPr lang="en-US" dirty="0" smtClean="0"/>
              <a:t> E, Spector TD. Common genetic determinants of vitamin D insufficiency: a genome-wide association study. Lancet. 2010;376(9736):180–8. [</a:t>
            </a:r>
            <a:r>
              <a:rPr lang="en-US" dirty="0" smtClean="0">
                <a:hlinkClick r:id="rId283"/>
              </a:rPr>
              <a:t>PMC free article: PMC3086761</a:t>
            </a:r>
            <a:r>
              <a:rPr lang="en-US" dirty="0" smtClean="0"/>
              <a:t>] [</a:t>
            </a:r>
            <a:r>
              <a:rPr lang="en-US" dirty="0" smtClean="0">
                <a:hlinkClick r:id="rId284"/>
              </a:rPr>
              <a:t>PubMed: 20541252</a:t>
            </a:r>
            <a:r>
              <a:rPr lang="en-US" dirty="0" smtClean="0"/>
              <a:t>]</a:t>
            </a:r>
          </a:p>
          <a:p>
            <a:r>
              <a:rPr lang="en-US" dirty="0" smtClean="0"/>
              <a:t>Ward LM, </a:t>
            </a:r>
            <a:r>
              <a:rPr lang="en-US" dirty="0" err="1" smtClean="0"/>
              <a:t>Gaboury</a:t>
            </a:r>
            <a:r>
              <a:rPr lang="en-US" dirty="0" smtClean="0"/>
              <a:t> I, </a:t>
            </a:r>
            <a:r>
              <a:rPr lang="en-US" dirty="0" err="1" smtClean="0"/>
              <a:t>Ladhani</a:t>
            </a:r>
            <a:r>
              <a:rPr lang="en-US" dirty="0" smtClean="0"/>
              <a:t> M, </a:t>
            </a:r>
            <a:r>
              <a:rPr lang="en-US" dirty="0" err="1" smtClean="0"/>
              <a:t>Zlotkin</a:t>
            </a:r>
            <a:r>
              <a:rPr lang="en-US" dirty="0" smtClean="0"/>
              <a:t> S. Vitamin D-deficiency rickets among children in Canada. Canadian Medical Association Journal. 2007;177(2):161–6. [</a:t>
            </a:r>
            <a:r>
              <a:rPr lang="en-US" dirty="0" smtClean="0">
                <a:hlinkClick r:id="rId285"/>
              </a:rPr>
              <a:t>PMC free article: PMC1913133</a:t>
            </a:r>
            <a:r>
              <a:rPr lang="en-US" dirty="0" smtClean="0"/>
              <a:t>] [</a:t>
            </a:r>
            <a:r>
              <a:rPr lang="en-US" dirty="0" smtClean="0">
                <a:hlinkClick r:id="rId286"/>
              </a:rPr>
              <a:t>PubMed: 17600035</a:t>
            </a:r>
            <a:r>
              <a:rPr lang="en-US" dirty="0" smtClean="0"/>
              <a:t>]</a:t>
            </a:r>
          </a:p>
          <a:p>
            <a:r>
              <a:rPr lang="en-US" dirty="0" err="1" smtClean="0"/>
              <a:t>Wastney</a:t>
            </a:r>
            <a:r>
              <a:rPr lang="en-US" dirty="0" smtClean="0"/>
              <a:t> ME, Ng J, Smith D, Martin BR, Peacock M, Weaver CM. Differences in calcium kinetics between adolescent girls and young women. American Journal of Physiology. 1996;271(1 Pt 2):R208–16. [</a:t>
            </a:r>
            <a:r>
              <a:rPr lang="en-US" dirty="0" smtClean="0">
                <a:hlinkClick r:id="rId287"/>
              </a:rPr>
              <a:t>PubMed: 8760222</a:t>
            </a:r>
            <a:r>
              <a:rPr lang="en-US" dirty="0" smtClean="0"/>
              <a:t>]</a:t>
            </a:r>
          </a:p>
          <a:p>
            <a:r>
              <a:rPr lang="en-US" dirty="0" smtClean="0"/>
              <a:t>Webb AR, Kline L, </a:t>
            </a:r>
            <a:r>
              <a:rPr lang="en-US" dirty="0" err="1" smtClean="0"/>
              <a:t>Holick</a:t>
            </a:r>
            <a:r>
              <a:rPr lang="en-US" dirty="0" smtClean="0"/>
              <a:t> MF. Influence of season and latitude on the cutaneous synthesis of vitamin D</a:t>
            </a:r>
            <a:r>
              <a:rPr lang="en-US" baseline="-25000" dirty="0" smtClean="0"/>
              <a:t>3</a:t>
            </a:r>
            <a:r>
              <a:rPr lang="en-US" dirty="0" smtClean="0"/>
              <a:t>: exposure to winter sunlight in Boston and Edmonton will not promote vitamin D</a:t>
            </a:r>
            <a:r>
              <a:rPr lang="en-US" baseline="-25000" dirty="0" smtClean="0"/>
              <a:t>3</a:t>
            </a:r>
            <a:r>
              <a:rPr lang="en-US" dirty="0" smtClean="0"/>
              <a:t> synthesis in human skin. Journal of Clinical Endocrinology and Metabolism. 1988;67(2):373–8. [</a:t>
            </a:r>
            <a:r>
              <a:rPr lang="en-US" dirty="0" smtClean="0">
                <a:hlinkClick r:id="rId288"/>
              </a:rPr>
              <a:t>PubMed: 2839537</a:t>
            </a:r>
            <a:r>
              <a:rPr lang="en-US" dirty="0" smtClean="0"/>
              <a:t>]</a:t>
            </a:r>
          </a:p>
          <a:p>
            <a:r>
              <a:rPr lang="en-US" dirty="0" smtClean="0"/>
              <a:t>Webb AR, </a:t>
            </a:r>
            <a:r>
              <a:rPr lang="en-US" dirty="0" err="1" smtClean="0"/>
              <a:t>DeCosta</a:t>
            </a:r>
            <a:r>
              <a:rPr lang="en-US" dirty="0" smtClean="0"/>
              <a:t> BR, </a:t>
            </a:r>
            <a:r>
              <a:rPr lang="en-US" dirty="0" err="1" smtClean="0"/>
              <a:t>Holick</a:t>
            </a:r>
            <a:r>
              <a:rPr lang="en-US" dirty="0" smtClean="0"/>
              <a:t> MF. Sunlight regulates the cutaneous production of vitamin D</a:t>
            </a:r>
            <a:r>
              <a:rPr lang="en-US" baseline="-25000" dirty="0" smtClean="0"/>
              <a:t>3</a:t>
            </a:r>
            <a:r>
              <a:rPr lang="en-US" dirty="0" smtClean="0"/>
              <a:t> by causing its </a:t>
            </a:r>
            <a:r>
              <a:rPr lang="en-US" dirty="0" err="1" smtClean="0"/>
              <a:t>photodegradation</a:t>
            </a:r>
            <a:r>
              <a:rPr lang="en-US" dirty="0" smtClean="0"/>
              <a:t>. Journal of Clinical Endocrinology and Metabolism. 1989;68(5):882–7. [</a:t>
            </a:r>
            <a:r>
              <a:rPr lang="en-US" dirty="0" smtClean="0">
                <a:hlinkClick r:id="rId289"/>
              </a:rPr>
              <a:t>PubMed: 2541158</a:t>
            </a:r>
            <a:r>
              <a:rPr lang="en-US" dirty="0" smtClean="0"/>
              <a:t>]</a:t>
            </a:r>
          </a:p>
          <a:p>
            <a:r>
              <a:rPr lang="en-US" dirty="0" smtClean="0"/>
              <a:t>Weber F. Absorption mechanisms for fat-soluble vitamins and the effect of other food constituents. Progress in Clinical and Biological Research. 1981;77:119–35. [</a:t>
            </a:r>
            <a:r>
              <a:rPr lang="en-US" dirty="0" smtClean="0">
                <a:hlinkClick r:id="rId290"/>
              </a:rPr>
              <a:t>PubMed: 7038701</a:t>
            </a:r>
            <a:r>
              <a:rPr lang="en-US" dirty="0" smtClean="0"/>
              <a:t>]</a:t>
            </a:r>
          </a:p>
          <a:p>
            <a:r>
              <a:rPr lang="en-US" dirty="0" smtClean="0"/>
              <a:t>Weber F. Absorption of fat-soluble vitamins. International Journal for Vitamin and Nutrition Research. 1983;(</a:t>
            </a:r>
            <a:r>
              <a:rPr lang="en-US" dirty="0" err="1" smtClean="0"/>
              <a:t>Suppl</a:t>
            </a:r>
            <a:r>
              <a:rPr lang="en-US" dirty="0" smtClean="0"/>
              <a:t> 25):55–65. [</a:t>
            </a:r>
            <a:r>
              <a:rPr lang="en-US" dirty="0" smtClean="0">
                <a:hlinkClick r:id="rId291"/>
              </a:rPr>
              <a:t>PubMed: 6317601</a:t>
            </a:r>
            <a:r>
              <a:rPr lang="en-US" dirty="0" smtClean="0"/>
              <a:t>]</a:t>
            </a:r>
          </a:p>
          <a:p>
            <a:r>
              <a:rPr lang="en-US" dirty="0" smtClean="0"/>
              <a:t>Weber K, Goldberg M, </a:t>
            </a:r>
            <a:r>
              <a:rPr lang="en-US" dirty="0" err="1" smtClean="0"/>
              <a:t>Stangassinger</a:t>
            </a:r>
            <a:r>
              <a:rPr lang="en-US" dirty="0" smtClean="0"/>
              <a:t> M, </a:t>
            </a:r>
            <a:r>
              <a:rPr lang="en-US" dirty="0" err="1" smtClean="0"/>
              <a:t>Erben</a:t>
            </a:r>
            <a:r>
              <a:rPr lang="en-US" dirty="0" smtClean="0"/>
              <a:t> RG. 1Alpha-hydroxyvitamin D</a:t>
            </a:r>
            <a:r>
              <a:rPr lang="en-US" baseline="-25000" dirty="0" smtClean="0"/>
              <a:t>2</a:t>
            </a:r>
            <a:r>
              <a:rPr lang="en-US" dirty="0" smtClean="0"/>
              <a:t> is less toxic but not bone selective relative to 1alpha-hydroxyvitamin D</a:t>
            </a:r>
            <a:r>
              <a:rPr lang="en-US" baseline="-25000" dirty="0" smtClean="0"/>
              <a:t>3</a:t>
            </a:r>
            <a:r>
              <a:rPr lang="en-US" dirty="0" smtClean="0"/>
              <a:t> in </a:t>
            </a:r>
            <a:r>
              <a:rPr lang="en-US" dirty="0" err="1" smtClean="0"/>
              <a:t>ovariectomized</a:t>
            </a:r>
            <a:r>
              <a:rPr lang="en-US" dirty="0" smtClean="0"/>
              <a:t> rats. Journal of Bone and Mineral Research. 2001;16(4):639–51. [</a:t>
            </a:r>
            <a:r>
              <a:rPr lang="en-US" dirty="0" smtClean="0">
                <a:hlinkClick r:id="rId292"/>
              </a:rPr>
              <a:t>PubMed: 11315991</a:t>
            </a:r>
            <a:r>
              <a:rPr lang="en-US" dirty="0" smtClean="0"/>
              <a:t>]</a:t>
            </a:r>
          </a:p>
          <a:p>
            <a:r>
              <a:rPr lang="en-US" dirty="0" err="1" smtClean="0"/>
              <a:t>Willnow</a:t>
            </a:r>
            <a:r>
              <a:rPr lang="en-US" dirty="0" smtClean="0"/>
              <a:t> T, </a:t>
            </a:r>
            <a:r>
              <a:rPr lang="en-US" dirty="0" err="1" smtClean="0"/>
              <a:t>Nykjaer</a:t>
            </a:r>
            <a:r>
              <a:rPr lang="en-US" dirty="0" smtClean="0"/>
              <a:t> A. Chapter 10: Endocytic pathways for 25-(OH) vitamin D</a:t>
            </a:r>
            <a:r>
              <a:rPr lang="en-US" baseline="-25000" dirty="0" smtClean="0"/>
              <a:t>3</a:t>
            </a:r>
            <a:r>
              <a:rPr lang="en-US" dirty="0" smtClean="0"/>
              <a:t>, Vitamin D. 2nd. Feldman D, Pike JW, Glorieux F, editors. Burlington, MA: Elsevier; 2005. </a:t>
            </a:r>
          </a:p>
          <a:p>
            <a:r>
              <a:rPr lang="en-US" dirty="0" err="1" smtClean="0"/>
              <a:t>Wortsman</a:t>
            </a:r>
            <a:r>
              <a:rPr lang="en-US" dirty="0" smtClean="0"/>
              <a:t> J, Matsuoka LY, Chen TC, Lu Z, </a:t>
            </a:r>
            <a:r>
              <a:rPr lang="en-US" dirty="0" err="1" smtClean="0"/>
              <a:t>Holick</a:t>
            </a:r>
            <a:r>
              <a:rPr lang="en-US" dirty="0" smtClean="0"/>
              <a:t> MF. Decreased bioavailability of vitamin D in obesity. American Journal of Clinical Nutrition. 2000;72(3):690–3. [</a:t>
            </a:r>
            <a:r>
              <a:rPr lang="en-US" dirty="0" smtClean="0">
                <a:hlinkClick r:id="rId293"/>
              </a:rPr>
              <a:t>PubMed: 10966885</a:t>
            </a:r>
            <a:r>
              <a:rPr lang="en-US" dirty="0" smtClean="0"/>
              <a:t>]</a:t>
            </a:r>
          </a:p>
          <a:p>
            <a:r>
              <a:rPr lang="en-US" dirty="0" err="1" smtClean="0"/>
              <a:t>Xie</a:t>
            </a:r>
            <a:r>
              <a:rPr lang="en-US" dirty="0" smtClean="0"/>
              <a:t> SP, James SY, </a:t>
            </a:r>
            <a:r>
              <a:rPr lang="en-US" dirty="0" err="1" smtClean="0"/>
              <a:t>Colston</a:t>
            </a:r>
            <a:r>
              <a:rPr lang="en-US" dirty="0" smtClean="0"/>
              <a:t> KW. Vitamin D derivatives inhibit the </a:t>
            </a:r>
            <a:r>
              <a:rPr lang="en-US" dirty="0" err="1" smtClean="0"/>
              <a:t>mitogenic</a:t>
            </a:r>
            <a:r>
              <a:rPr lang="en-US" dirty="0" smtClean="0"/>
              <a:t> effects of IGF-I on MCF-7 human breast cancer cells. Journal of Endocrinology. 1997;154(3):495–504. [</a:t>
            </a:r>
            <a:r>
              <a:rPr lang="en-US" dirty="0" smtClean="0">
                <a:hlinkClick r:id="rId294"/>
              </a:rPr>
              <a:t>PubMed: 9379127</a:t>
            </a:r>
            <a:r>
              <a:rPr lang="en-US" dirty="0" smtClean="0"/>
              <a:t>]</a:t>
            </a:r>
          </a:p>
          <a:p>
            <a:r>
              <a:rPr lang="en-US" dirty="0" smtClean="0"/>
              <a:t>Xu Y, </a:t>
            </a:r>
            <a:r>
              <a:rPr lang="en-US" dirty="0" err="1" smtClean="0"/>
              <a:t>Hashizume</a:t>
            </a:r>
            <a:r>
              <a:rPr lang="en-US" dirty="0" smtClean="0"/>
              <a:t> T, </a:t>
            </a:r>
            <a:r>
              <a:rPr lang="en-US" dirty="0" err="1" smtClean="0"/>
              <a:t>Shuhart</a:t>
            </a:r>
            <a:r>
              <a:rPr lang="en-US" dirty="0" smtClean="0"/>
              <a:t> MC, Davis CL, Nelson WL, </a:t>
            </a:r>
            <a:r>
              <a:rPr lang="en-US" dirty="0" err="1" smtClean="0"/>
              <a:t>Sakaki</a:t>
            </a:r>
            <a:r>
              <a:rPr lang="en-US" dirty="0" smtClean="0"/>
              <a:t> T, </a:t>
            </a:r>
            <a:r>
              <a:rPr lang="en-US" dirty="0" err="1" smtClean="0"/>
              <a:t>Kalhorn</a:t>
            </a:r>
            <a:r>
              <a:rPr lang="en-US" dirty="0" smtClean="0"/>
              <a:t> TF, Watkins PB, </a:t>
            </a:r>
            <a:r>
              <a:rPr lang="en-US" dirty="0" err="1" smtClean="0"/>
              <a:t>Schuetz</a:t>
            </a:r>
            <a:r>
              <a:rPr lang="en-US" dirty="0" smtClean="0"/>
              <a:t> EG, </a:t>
            </a:r>
            <a:r>
              <a:rPr lang="en-US" dirty="0" err="1" smtClean="0"/>
              <a:t>Thummel</a:t>
            </a:r>
            <a:r>
              <a:rPr lang="en-US" dirty="0" smtClean="0"/>
              <a:t> KE. Intestinal and hepatic CYP3A4 catalyze hydroxylation of 1alpha,25-dihydroxyvitamin D(3): implications for drug-induced </a:t>
            </a:r>
            <a:r>
              <a:rPr lang="en-US" dirty="0" err="1" smtClean="0"/>
              <a:t>osteomalacia</a:t>
            </a:r>
            <a:r>
              <a:rPr lang="en-US" dirty="0" smtClean="0"/>
              <a:t>. Molecular Pharmacology. 2006;69(1):56–65. [</a:t>
            </a:r>
            <a:r>
              <a:rPr lang="en-US" dirty="0" smtClean="0">
                <a:hlinkClick r:id="rId295"/>
              </a:rPr>
              <a:t>PubMed: 16207822</a:t>
            </a:r>
            <a:r>
              <a:rPr lang="en-US" dirty="0" smtClean="0"/>
              <a:t>]</a:t>
            </a:r>
          </a:p>
          <a:p>
            <a:r>
              <a:rPr lang="en-US" dirty="0" smtClean="0"/>
              <a:t>Yamamoto M, </a:t>
            </a:r>
            <a:r>
              <a:rPr lang="en-US" dirty="0" err="1" smtClean="0"/>
              <a:t>Kawanobe</a:t>
            </a:r>
            <a:r>
              <a:rPr lang="en-US" dirty="0" smtClean="0"/>
              <a:t> Y, Takahashi H, </a:t>
            </a:r>
            <a:r>
              <a:rPr lang="en-US" dirty="0" err="1" smtClean="0"/>
              <a:t>Shimazawa</a:t>
            </a:r>
            <a:r>
              <a:rPr lang="en-US" dirty="0" smtClean="0"/>
              <a:t> E, Kimura S, Ogata E. Vitamin D deficiency and renal calcium transport in the rat. Journal of Clinical Investigation. 1984;74(2):507–13. [</a:t>
            </a:r>
            <a:r>
              <a:rPr lang="en-US" dirty="0" smtClean="0">
                <a:hlinkClick r:id="rId296"/>
              </a:rPr>
              <a:t>PMC free article: PMC370503</a:t>
            </a:r>
            <a:r>
              <a:rPr lang="en-US" dirty="0" smtClean="0"/>
              <a:t>] [</a:t>
            </a:r>
            <a:r>
              <a:rPr lang="en-US" dirty="0" smtClean="0">
                <a:hlinkClick r:id="rId297"/>
              </a:rPr>
              <a:t>PubMed: 6086715</a:t>
            </a:r>
            <a:r>
              <a:rPr lang="en-US" dirty="0" smtClean="0"/>
              <a:t>]</a:t>
            </a:r>
          </a:p>
          <a:p>
            <a:r>
              <a:rPr lang="en-US" dirty="0" smtClean="0"/>
              <a:t>Yanagisawa J, </a:t>
            </a:r>
            <a:r>
              <a:rPr lang="en-US" dirty="0" err="1" smtClean="0"/>
              <a:t>Yanagi</a:t>
            </a:r>
            <a:r>
              <a:rPr lang="en-US" dirty="0" smtClean="0"/>
              <a:t> Y, </a:t>
            </a:r>
            <a:r>
              <a:rPr lang="en-US" dirty="0" err="1" smtClean="0"/>
              <a:t>Masuhiro</a:t>
            </a:r>
            <a:r>
              <a:rPr lang="en-US" dirty="0" smtClean="0"/>
              <a:t> Y, </a:t>
            </a:r>
            <a:r>
              <a:rPr lang="en-US" dirty="0" err="1" smtClean="0"/>
              <a:t>Suzawa</a:t>
            </a:r>
            <a:r>
              <a:rPr lang="en-US" dirty="0" smtClean="0"/>
              <a:t> M, Watanabe M, </a:t>
            </a:r>
            <a:r>
              <a:rPr lang="en-US" dirty="0" err="1" smtClean="0"/>
              <a:t>Kashiwagi</a:t>
            </a:r>
            <a:r>
              <a:rPr lang="en-US" dirty="0" smtClean="0"/>
              <a:t> K, </a:t>
            </a:r>
            <a:r>
              <a:rPr lang="en-US" dirty="0" err="1" smtClean="0"/>
              <a:t>Toriyabe</a:t>
            </a:r>
            <a:r>
              <a:rPr lang="en-US" dirty="0" smtClean="0"/>
              <a:t> T, Kawabata M, Miyazono K, Kato S. Convergence of transforming growth factor-beta and vitamin D signaling pathways on SMAD transcriptional coactivators. Science. 1999;283(5406):1317–21. [</a:t>
            </a:r>
            <a:r>
              <a:rPr lang="en-US" dirty="0" smtClean="0">
                <a:hlinkClick r:id="rId298"/>
              </a:rPr>
              <a:t>PubMed: 10037600</a:t>
            </a:r>
            <a:r>
              <a:rPr lang="en-US" dirty="0" smtClean="0"/>
              <a:t>]</a:t>
            </a:r>
          </a:p>
          <a:p>
            <a:r>
              <a:rPr lang="en-US" dirty="0" smtClean="0"/>
              <a:t>Yasuda H, </a:t>
            </a:r>
            <a:r>
              <a:rPr lang="en-US" dirty="0" err="1" smtClean="0"/>
              <a:t>Higashio</a:t>
            </a:r>
            <a:r>
              <a:rPr lang="en-US" dirty="0" smtClean="0"/>
              <a:t> K, </a:t>
            </a:r>
            <a:r>
              <a:rPr lang="en-US" dirty="0" err="1" smtClean="0"/>
              <a:t>Suda</a:t>
            </a:r>
            <a:r>
              <a:rPr lang="en-US" dirty="0" smtClean="0"/>
              <a:t> T. Vitamin D and </a:t>
            </a:r>
            <a:r>
              <a:rPr lang="en-US" dirty="0" err="1" smtClean="0"/>
              <a:t>osteoclastogenesis</a:t>
            </a:r>
            <a:r>
              <a:rPr lang="en-US" dirty="0" smtClean="0"/>
              <a:t>, Vitamin D. Feldman D, Pike JW, Glorieux FH, editors. Vol. 1. San Diego, CA: Elsevier Academic Press; 2005. pp. 665–85.</a:t>
            </a:r>
          </a:p>
          <a:p>
            <a:r>
              <a:rPr lang="en-US" dirty="0" err="1" smtClean="0"/>
              <a:t>Yetley</a:t>
            </a:r>
            <a:r>
              <a:rPr lang="en-US" dirty="0" smtClean="0"/>
              <a:t> EA. Assessing the vitamin D status of the US population. American Journal of Clinical Nutrition. 2008;88(2):558S–64S. [</a:t>
            </a:r>
            <a:r>
              <a:rPr lang="en-US" dirty="0" smtClean="0">
                <a:hlinkClick r:id="rId299"/>
              </a:rPr>
              <a:t>PubMed: 18689402</a:t>
            </a:r>
            <a:r>
              <a:rPr lang="en-US" dirty="0" smtClean="0"/>
              <a:t>]</a:t>
            </a:r>
          </a:p>
          <a:p>
            <a:r>
              <a:rPr lang="en-US" dirty="0" err="1" smtClean="0"/>
              <a:t>Yetley</a:t>
            </a:r>
            <a:r>
              <a:rPr lang="en-US" dirty="0" smtClean="0"/>
              <a:t> EA, Brule D, Cheney MC, Davis CD, </a:t>
            </a:r>
            <a:r>
              <a:rPr lang="en-US" dirty="0" err="1" smtClean="0"/>
              <a:t>Esslinger</a:t>
            </a:r>
            <a:r>
              <a:rPr lang="en-US" dirty="0" smtClean="0"/>
              <a:t> KA, Fischer PW, </a:t>
            </a:r>
            <a:r>
              <a:rPr lang="en-US" dirty="0" err="1" smtClean="0"/>
              <a:t>Friedl</a:t>
            </a:r>
            <a:r>
              <a:rPr lang="en-US" dirty="0" smtClean="0"/>
              <a:t> KE, Greene-</a:t>
            </a:r>
            <a:r>
              <a:rPr lang="en-US" dirty="0" err="1" smtClean="0"/>
              <a:t>Finestone</a:t>
            </a:r>
            <a:r>
              <a:rPr lang="en-US" dirty="0" smtClean="0"/>
              <a:t> LS, Guenther PM, </a:t>
            </a:r>
            <a:r>
              <a:rPr lang="en-US" dirty="0" err="1" smtClean="0"/>
              <a:t>Klurfeld</a:t>
            </a:r>
            <a:r>
              <a:rPr lang="en-US" dirty="0" smtClean="0"/>
              <a:t> DM, </a:t>
            </a:r>
            <a:r>
              <a:rPr lang="en-US" dirty="0" err="1" smtClean="0"/>
              <a:t>L'Abbe</a:t>
            </a:r>
            <a:r>
              <a:rPr lang="en-US" dirty="0" smtClean="0"/>
              <a:t> MR, </a:t>
            </a:r>
            <a:r>
              <a:rPr lang="en-US" dirty="0" err="1" smtClean="0"/>
              <a:t>McMurry</a:t>
            </a:r>
            <a:r>
              <a:rPr lang="en-US" dirty="0" smtClean="0"/>
              <a:t> KY, Starke-Reed PE, Trumbo PR. Dietary reference intakes for vitamin D: justification for a review of the 1997 values. American Journal of Clinical Nutrition. 2009;89(3):719–27. [</a:t>
            </a:r>
            <a:r>
              <a:rPr lang="en-US" dirty="0" smtClean="0">
                <a:hlinkClick r:id="rId300"/>
              </a:rPr>
              <a:t>PMC free article: PMC2667666</a:t>
            </a:r>
            <a:r>
              <a:rPr lang="en-US" dirty="0" smtClean="0"/>
              <a:t>] [</a:t>
            </a:r>
            <a:r>
              <a:rPr lang="en-US" dirty="0" smtClean="0">
                <a:hlinkClick r:id="rId301"/>
              </a:rPr>
              <a:t>PubMed: 19176741</a:t>
            </a:r>
            <a:r>
              <a:rPr lang="en-US" dirty="0" smtClean="0"/>
              <a:t>]</a:t>
            </a:r>
          </a:p>
          <a:p>
            <a:r>
              <a:rPr lang="en-US" dirty="0" err="1" smtClean="0"/>
              <a:t>Zinser</a:t>
            </a:r>
            <a:r>
              <a:rPr lang="en-US" dirty="0" smtClean="0"/>
              <a:t> GM, Welsh J. Accelerated mammary gland development during pregnancy and delayed </a:t>
            </a:r>
            <a:r>
              <a:rPr lang="en-US" dirty="0" err="1" smtClean="0"/>
              <a:t>postlactational</a:t>
            </a:r>
            <a:r>
              <a:rPr lang="en-US" dirty="0" smtClean="0"/>
              <a:t> involution in vitamin D</a:t>
            </a:r>
            <a:r>
              <a:rPr lang="en-US" baseline="-25000" dirty="0" smtClean="0"/>
              <a:t>3</a:t>
            </a:r>
            <a:r>
              <a:rPr lang="en-US" dirty="0" smtClean="0"/>
              <a:t> receptor null mice. Molecular Endocrinology. 2004;18(9):2208–23. [</a:t>
            </a:r>
            <a:r>
              <a:rPr lang="en-US" dirty="0" smtClean="0">
                <a:hlinkClick r:id="rId302"/>
              </a:rPr>
              <a:t>PubMed: 15178742</a:t>
            </a:r>
            <a:r>
              <a:rPr lang="en-US" dirty="0" smtClean="0"/>
              <a:t>]</a:t>
            </a:r>
          </a:p>
          <a:p>
            <a:r>
              <a:rPr lang="en-US" dirty="0" err="1" smtClean="0"/>
              <a:t>Zittermann</a:t>
            </a:r>
            <a:r>
              <a:rPr lang="en-US" dirty="0" smtClean="0"/>
              <a:t> A, Frisch S, Berthold HK, </a:t>
            </a:r>
            <a:r>
              <a:rPr lang="en-US" dirty="0" err="1" smtClean="0"/>
              <a:t>Gotting</a:t>
            </a:r>
            <a:r>
              <a:rPr lang="en-US" dirty="0" smtClean="0"/>
              <a:t> C, Kuhn J, </a:t>
            </a:r>
            <a:r>
              <a:rPr lang="en-US" dirty="0" err="1" smtClean="0"/>
              <a:t>Kleesiek</a:t>
            </a:r>
            <a:r>
              <a:rPr lang="en-US" dirty="0" smtClean="0"/>
              <a:t> K, </a:t>
            </a:r>
            <a:r>
              <a:rPr lang="en-US" dirty="0" err="1" smtClean="0"/>
              <a:t>Stehle</a:t>
            </a:r>
            <a:r>
              <a:rPr lang="en-US" dirty="0" smtClean="0"/>
              <a:t> P, </a:t>
            </a:r>
            <a:r>
              <a:rPr lang="en-US" dirty="0" err="1" smtClean="0"/>
              <a:t>Koertke</a:t>
            </a:r>
            <a:r>
              <a:rPr lang="en-US" dirty="0" smtClean="0"/>
              <a:t> H, </a:t>
            </a:r>
            <a:r>
              <a:rPr lang="en-US" dirty="0" err="1" smtClean="0"/>
              <a:t>Koerfer</a:t>
            </a:r>
            <a:r>
              <a:rPr lang="en-US" dirty="0" smtClean="0"/>
              <a:t> R. Vitamin D supplementation enhances the beneficial effects of weight loss on cardiovascular disease risk markers. American Journal of Clinical Nutrition. 2009;89(5):1321–7. [</a:t>
            </a:r>
            <a:r>
              <a:rPr lang="en-US" dirty="0" smtClean="0">
                <a:hlinkClick r:id="rId303"/>
              </a:rPr>
              <a:t>PubMed: 19321573</a:t>
            </a:r>
            <a:r>
              <a:rPr lang="en-US" dirty="0" smtClean="0"/>
              <a:t>]</a:t>
            </a:r>
          </a:p>
          <a:p>
            <a:r>
              <a:rPr lang="en-US" dirty="0" smtClean="0">
                <a:hlinkClick r:id="rId3" tooltip="Go to other sections in this page"/>
              </a:rPr>
              <a:t>Go to:</a:t>
            </a:r>
            <a:endParaRPr lang="en-US" dirty="0" smtClean="0"/>
          </a:p>
          <a:p>
            <a:r>
              <a:rPr lang="en-US" b="1" dirty="0" smtClean="0"/>
              <a:t>Footnotes</a:t>
            </a:r>
          </a:p>
          <a:p>
            <a:r>
              <a:rPr lang="en-US" dirty="0" smtClean="0"/>
              <a:t>1</a:t>
            </a:r>
            <a:r>
              <a:rPr lang="en-US" dirty="0" smtClean="0">
                <a:effectLst/>
              </a:rPr>
              <a:t>Available online at </a:t>
            </a:r>
            <a:r>
              <a:rPr lang="en-US" dirty="0" smtClean="0">
                <a:effectLst/>
                <a:hlinkClick r:id="rId304"/>
              </a:rPr>
              <a:t>http://laws​.</a:t>
            </a:r>
            <a:r>
              <a:rPr lang="en-US" dirty="0" err="1" smtClean="0">
                <a:effectLst/>
                <a:hlinkClick r:id="rId304"/>
              </a:rPr>
              <a:t>justice.gc</a:t>
            </a:r>
            <a:r>
              <a:rPr lang="en-US" dirty="0" smtClean="0">
                <a:effectLst/>
                <a:hlinkClick r:id="rId304"/>
              </a:rPr>
              <a:t>​.ca/PDF/Regulation/C/C​.R.C.,_c._870.pdf</a:t>
            </a:r>
            <a:r>
              <a:rPr lang="en-US" dirty="0" smtClean="0">
                <a:effectLst/>
              </a:rPr>
              <a:t> (accessed July 23, 2010).</a:t>
            </a:r>
          </a:p>
          <a:p>
            <a:r>
              <a:rPr lang="en-US" dirty="0" smtClean="0"/>
              <a:t>2</a:t>
            </a:r>
            <a:r>
              <a:rPr lang="en-US" dirty="0" smtClean="0">
                <a:effectLst/>
                <a:hlinkClick r:id="rId15"/>
              </a:rPr>
              <a:t>USDA</a:t>
            </a:r>
            <a:r>
              <a:rPr lang="en-US" dirty="0" smtClean="0">
                <a:effectLst/>
              </a:rPr>
              <a:t> National </a:t>
            </a:r>
            <a:r>
              <a:rPr lang="en-US" dirty="0" smtClean="0">
                <a:effectLst/>
                <a:hlinkClick r:id="rId305"/>
              </a:rPr>
              <a:t>Nutrient</a:t>
            </a:r>
            <a:r>
              <a:rPr lang="en-US" dirty="0" smtClean="0">
                <a:effectLst/>
              </a:rPr>
              <a:t> Database for Standard Reference Release 23. NBD No. 01107. Milk, human, mature, fluid. Available online at </a:t>
            </a:r>
            <a:r>
              <a:rPr lang="en-US" dirty="0" smtClean="0">
                <a:effectLst/>
                <a:hlinkClick r:id="rId306"/>
              </a:rPr>
              <a:t>http://www​.ars.usda.gov/Services/docs​.</a:t>
            </a:r>
            <a:r>
              <a:rPr lang="en-US" dirty="0" err="1" smtClean="0">
                <a:effectLst/>
                <a:hlinkClick r:id="rId306"/>
              </a:rPr>
              <a:t>htm?docid</a:t>
            </a:r>
            <a:r>
              <a:rPr lang="en-US" dirty="0" smtClean="0">
                <a:effectLst/>
                <a:hlinkClick r:id="rId306"/>
              </a:rPr>
              <a:t>=8964</a:t>
            </a:r>
            <a:r>
              <a:rPr lang="en-US" dirty="0" smtClean="0">
                <a:effectLst/>
              </a:rPr>
              <a:t> (accessed August 3, 2010).</a:t>
            </a:r>
          </a:p>
          <a:p>
            <a:r>
              <a:rPr lang="en-US" dirty="0" smtClean="0"/>
              <a:t>3</a:t>
            </a:r>
            <a:r>
              <a:rPr lang="en-US" dirty="0" smtClean="0">
                <a:effectLst/>
                <a:hlinkClick r:id="rId15"/>
              </a:rPr>
              <a:t>USDA</a:t>
            </a:r>
            <a:r>
              <a:rPr lang="en-US" dirty="0" smtClean="0">
                <a:effectLst/>
              </a:rPr>
              <a:t> National </a:t>
            </a:r>
            <a:r>
              <a:rPr lang="en-US" dirty="0" smtClean="0">
                <a:effectLst/>
                <a:hlinkClick r:id="rId305"/>
              </a:rPr>
              <a:t>Nutrient</a:t>
            </a:r>
            <a:r>
              <a:rPr lang="en-US" dirty="0" smtClean="0">
                <a:effectLst/>
              </a:rPr>
              <a:t> Database for Standard Reference Release 23. NBD No. 03946. Infant formula, ROSS, SIMILAC LACTOSE FREE ADVANCE, ready-to-feed, with ARA and DHA; and NDB no. 03815. Infant formula, MEAD JOHNSON, ENFAMIL LIPIL, with iron, ready-to-feed, with ARA and DHA. Available online at </a:t>
            </a:r>
            <a:r>
              <a:rPr lang="en-US" dirty="0" smtClean="0">
                <a:effectLst/>
                <a:hlinkClick r:id="rId307"/>
              </a:rPr>
              <a:t>http://www​.ars.usda.gov/main/</a:t>
            </a:r>
            <a:r>
              <a:rPr lang="en-US" dirty="0" err="1" smtClean="0">
                <a:effectLst/>
                <a:hlinkClick r:id="rId307"/>
              </a:rPr>
              <a:t>site_main</a:t>
            </a:r>
            <a:r>
              <a:rPr lang="en-US" dirty="0" smtClean="0">
                <a:effectLst/>
                <a:hlinkClick r:id="rId307"/>
              </a:rPr>
              <a:t>​.</a:t>
            </a:r>
            <a:r>
              <a:rPr lang="en-US" dirty="0" err="1" smtClean="0">
                <a:effectLst/>
                <a:hlinkClick r:id="rId307"/>
              </a:rPr>
              <a:t>htm?modecode</a:t>
            </a:r>
            <a:r>
              <a:rPr lang="en-US" dirty="0" smtClean="0">
                <a:effectLst/>
                <a:hlinkClick r:id="rId307"/>
              </a:rPr>
              <a:t>​=12-35-45-00</a:t>
            </a:r>
            <a:r>
              <a:rPr lang="en-US" dirty="0" smtClean="0">
                <a:effectLst/>
              </a:rPr>
              <a:t> (accessed April 28, 2010).</a:t>
            </a:r>
          </a:p>
          <a:p>
            <a:r>
              <a:rPr lang="en-US" dirty="0" smtClean="0"/>
              <a:t>4</a:t>
            </a:r>
            <a:r>
              <a:rPr lang="en-US" dirty="0" smtClean="0">
                <a:effectLst/>
              </a:rPr>
              <a:t>Available online at </a:t>
            </a:r>
            <a:r>
              <a:rPr lang="en-US" dirty="0" smtClean="0">
                <a:effectLst/>
                <a:hlinkClick r:id="rId308"/>
              </a:rPr>
              <a:t>http://www​.nal.usda.gov​/</a:t>
            </a:r>
            <a:r>
              <a:rPr lang="en-US" dirty="0" err="1" smtClean="0">
                <a:effectLst/>
                <a:hlinkClick r:id="rId308"/>
              </a:rPr>
              <a:t>fnic</a:t>
            </a:r>
            <a:r>
              <a:rPr lang="en-US" dirty="0" smtClean="0">
                <a:effectLst/>
                <a:hlinkClick r:id="rId308"/>
              </a:rPr>
              <a:t>/</a:t>
            </a:r>
            <a:r>
              <a:rPr lang="en-US" dirty="0" err="1" smtClean="0">
                <a:effectLst/>
                <a:hlinkClick r:id="rId308"/>
              </a:rPr>
              <a:t>foodcomp</a:t>
            </a:r>
            <a:r>
              <a:rPr lang="en-US" dirty="0" smtClean="0">
                <a:effectLst/>
                <a:hlinkClick r:id="rId308"/>
              </a:rPr>
              <a:t>/search/</a:t>
            </a:r>
            <a:r>
              <a:rPr lang="en-US" dirty="0" smtClean="0">
                <a:effectLst/>
              </a:rPr>
              <a:t> (accessed March 16, 2010).</a:t>
            </a:r>
          </a:p>
          <a:p>
            <a:r>
              <a:rPr lang="en-US" dirty="0" smtClean="0"/>
              <a:t>5</a:t>
            </a:r>
            <a:r>
              <a:rPr lang="en-US" dirty="0" smtClean="0">
                <a:effectLst/>
              </a:rPr>
              <a:t>The chemical processes that lead to the formation of vitamin D</a:t>
            </a:r>
            <a:r>
              <a:rPr lang="en-US" baseline="-25000" dirty="0" smtClean="0">
                <a:effectLst/>
              </a:rPr>
              <a:t>3</a:t>
            </a:r>
            <a:r>
              <a:rPr lang="en-US" dirty="0" smtClean="0">
                <a:effectLst/>
              </a:rPr>
              <a:t> from its precursor are non-enzymatic and can take place ex vivo and in organic solvents, as well as in vivo. Therefore, vitamin D</a:t>
            </a:r>
            <a:r>
              <a:rPr lang="en-US" baseline="-25000" dirty="0" smtClean="0">
                <a:effectLst/>
              </a:rPr>
              <a:t>3</a:t>
            </a:r>
            <a:r>
              <a:rPr lang="en-US" dirty="0" smtClean="0">
                <a:effectLst/>
              </a:rPr>
              <a:t> can also be synthesized commercially.</a:t>
            </a:r>
          </a:p>
          <a:p>
            <a:r>
              <a:rPr lang="en-US" dirty="0" smtClean="0"/>
              <a:t>6</a:t>
            </a:r>
            <a:r>
              <a:rPr lang="en-US" dirty="0" smtClean="0">
                <a:effectLst/>
              </a:rPr>
              <a:t>Available online at </a:t>
            </a:r>
            <a:r>
              <a:rPr lang="en-US" dirty="0" smtClean="0">
                <a:effectLst/>
                <a:hlinkClick r:id="rId309"/>
              </a:rPr>
              <a:t>http://www​.hc-sc.gc.ca​/</a:t>
            </a:r>
            <a:r>
              <a:rPr lang="en-US" dirty="0" err="1" smtClean="0">
                <a:effectLst/>
                <a:hlinkClick r:id="rId309"/>
              </a:rPr>
              <a:t>fn</a:t>
            </a:r>
            <a:r>
              <a:rPr lang="en-US" dirty="0" smtClean="0">
                <a:effectLst/>
                <a:hlinkClick r:id="rId309"/>
              </a:rPr>
              <a:t>-an/nutrition/infant-</a:t>
            </a:r>
            <a:r>
              <a:rPr lang="en-US" dirty="0" err="1" smtClean="0">
                <a:effectLst/>
                <a:hlinkClick r:id="rId309"/>
              </a:rPr>
              <a:t>nourisson</a:t>
            </a:r>
            <a:r>
              <a:rPr lang="en-US" dirty="0" smtClean="0">
                <a:effectLst/>
                <a:hlinkClick r:id="rId309"/>
              </a:rPr>
              <a:t>​/</a:t>
            </a:r>
            <a:r>
              <a:rPr lang="en-US" dirty="0" err="1" smtClean="0">
                <a:effectLst/>
                <a:hlinkClick r:id="rId309"/>
              </a:rPr>
              <a:t>vita_d_supp-eng.php</a:t>
            </a:r>
            <a:r>
              <a:rPr lang="en-US" dirty="0" smtClean="0">
                <a:effectLst/>
              </a:rPr>
              <a:t> (accessed September 1, 2010).</a:t>
            </a:r>
          </a:p>
          <a:p>
            <a:r>
              <a:rPr lang="en-US" dirty="0" smtClean="0"/>
              <a:t>7</a:t>
            </a:r>
            <a:r>
              <a:rPr lang="en-US" dirty="0" smtClean="0">
                <a:effectLst/>
              </a:rPr>
              <a:t>L*=70; the lightest skin tone of northern Europeans.</a:t>
            </a:r>
          </a:p>
          <a:p>
            <a:r>
              <a:rPr lang="en-US" dirty="0" smtClean="0"/>
              <a:t>8</a:t>
            </a:r>
            <a:r>
              <a:rPr lang="en-US" dirty="0" smtClean="0">
                <a:effectLst/>
              </a:rPr>
              <a:t>Available online at </a:t>
            </a:r>
            <a:r>
              <a:rPr lang="en-US" dirty="0" smtClean="0">
                <a:effectLst/>
                <a:hlinkClick r:id="rId310"/>
              </a:rPr>
              <a:t>http://www​.deqas.org/</a:t>
            </a:r>
            <a:r>
              <a:rPr lang="en-US" dirty="0" smtClean="0">
                <a:effectLst/>
              </a:rPr>
              <a:t> (accessed March 9, 2010).</a:t>
            </a:r>
          </a:p>
          <a:p>
            <a:r>
              <a:rPr lang="en-US" dirty="0" smtClean="0"/>
              <a:t>9</a:t>
            </a:r>
            <a:r>
              <a:rPr lang="en-US" dirty="0" smtClean="0">
                <a:effectLst/>
              </a:rPr>
              <a:t>Available online at </a:t>
            </a:r>
            <a:r>
              <a:rPr lang="en-US" dirty="0" smtClean="0">
                <a:effectLst/>
                <a:hlinkClick r:id="rId311"/>
              </a:rPr>
              <a:t>http://ts​.nist.gov/</a:t>
            </a:r>
            <a:r>
              <a:rPr lang="en-US" dirty="0" err="1" smtClean="0">
                <a:effectLst/>
                <a:hlinkClick r:id="rId311"/>
              </a:rPr>
              <a:t>measurementservices</a:t>
            </a:r>
            <a:r>
              <a:rPr lang="en-US" dirty="0" smtClean="0">
                <a:effectLst/>
                <a:hlinkClick r:id="rId311"/>
              </a:rPr>
              <a:t>​/</a:t>
            </a:r>
            <a:r>
              <a:rPr lang="en-US" dirty="0" err="1" smtClean="0">
                <a:effectLst/>
                <a:hlinkClick r:id="rId311"/>
              </a:rPr>
              <a:t>referencematerials</a:t>
            </a:r>
            <a:r>
              <a:rPr lang="en-US" dirty="0" smtClean="0">
                <a:effectLst/>
                <a:hlinkClick r:id="rId311"/>
              </a:rPr>
              <a:t>​/</a:t>
            </a:r>
            <a:r>
              <a:rPr lang="en-US" dirty="0" err="1" smtClean="0">
                <a:effectLst/>
                <a:hlinkClick r:id="rId311"/>
              </a:rPr>
              <a:t>index.cfm</a:t>
            </a:r>
            <a:r>
              <a:rPr lang="en-US" dirty="0" smtClean="0">
                <a:effectLst/>
              </a:rPr>
              <a:t> (accessed March 15, 2010).</a:t>
            </a:r>
          </a:p>
          <a:p>
            <a:r>
              <a:rPr lang="en-US" dirty="0" smtClean="0"/>
              <a:t>10</a:t>
            </a:r>
            <a:r>
              <a:rPr lang="en-US" dirty="0" smtClean="0">
                <a:effectLst/>
              </a:rPr>
              <a:t>Available online at </a:t>
            </a:r>
            <a:r>
              <a:rPr lang="en-US" dirty="0" smtClean="0">
                <a:effectLst/>
                <a:hlinkClick r:id="rId312"/>
              </a:rPr>
              <a:t>http://www​.cdc.gov/</a:t>
            </a:r>
            <a:r>
              <a:rPr lang="en-US" dirty="0" err="1" smtClean="0">
                <a:effectLst/>
                <a:hlinkClick r:id="rId312"/>
              </a:rPr>
              <a:t>nchs</a:t>
            </a:r>
            <a:r>
              <a:rPr lang="en-US" dirty="0" smtClean="0">
                <a:effectLst/>
                <a:hlinkClick r:id="rId312"/>
              </a:rPr>
              <a:t>​/data/</a:t>
            </a:r>
            <a:r>
              <a:rPr lang="en-US" dirty="0" err="1" smtClean="0">
                <a:effectLst/>
                <a:hlinkClick r:id="rId312"/>
              </a:rPr>
              <a:t>nhanes</a:t>
            </a:r>
            <a:r>
              <a:rPr lang="en-US" dirty="0" smtClean="0">
                <a:effectLst/>
                <a:hlinkClick r:id="rId312"/>
              </a:rPr>
              <a:t>/nhanes3​/VitaminD_analyticnote.pdf</a:t>
            </a:r>
            <a:r>
              <a:rPr lang="en-US" dirty="0" smtClean="0">
                <a:effectLst/>
              </a:rPr>
              <a:t> (accessed March 17, 2010).</a:t>
            </a:r>
          </a:p>
          <a:p>
            <a:r>
              <a:rPr lang="en-US" dirty="0" smtClean="0"/>
              <a:t>11</a:t>
            </a:r>
            <a:r>
              <a:rPr lang="en-US" dirty="0" smtClean="0">
                <a:effectLst/>
              </a:rPr>
              <a:t>DiaSorin Radio-immunoassay (</a:t>
            </a:r>
            <a:r>
              <a:rPr lang="en-US" dirty="0" smtClean="0">
                <a:effectLst/>
                <a:hlinkClick r:id="rId55"/>
              </a:rPr>
              <a:t>RIA</a:t>
            </a:r>
            <a:r>
              <a:rPr lang="en-US" dirty="0" smtClean="0">
                <a:effectLst/>
              </a:rPr>
              <a:t>) (Stillwater, MN).</a:t>
            </a:r>
          </a:p>
          <a:p>
            <a:r>
              <a:rPr lang="en-US" dirty="0" smtClean="0"/>
              <a:t>12</a:t>
            </a:r>
            <a:r>
              <a:rPr lang="en-US" dirty="0" smtClean="0">
                <a:effectLst/>
              </a:rPr>
              <a:t>DiaSorin Liaison (Stillwater, MN).</a:t>
            </a:r>
          </a:p>
          <a:p>
            <a:r>
              <a:rPr lang="en-US" dirty="0" smtClean="0">
                <a:effectLst/>
                <a:hlinkClick r:id="rId313"/>
              </a:rPr>
              <a:t>INTRODUCTION</a:t>
            </a:r>
            <a:endParaRPr lang="en-US" dirty="0" smtClean="0">
              <a:effectLst/>
            </a:endParaRPr>
          </a:p>
          <a:p>
            <a:r>
              <a:rPr lang="en-US" dirty="0" smtClean="0">
                <a:effectLst/>
                <a:hlinkClick r:id="rId314"/>
              </a:rPr>
              <a:t>SOURCES OF VITAMIN D</a:t>
            </a:r>
            <a:endParaRPr lang="en-US" dirty="0" smtClean="0">
              <a:effectLst/>
            </a:endParaRPr>
          </a:p>
          <a:p>
            <a:r>
              <a:rPr lang="en-US" dirty="0" smtClean="0">
                <a:effectLst/>
                <a:hlinkClick r:id="rId315"/>
              </a:rPr>
              <a:t>METABOLISM OF VITAMIN D</a:t>
            </a:r>
            <a:endParaRPr lang="en-US" dirty="0" smtClean="0">
              <a:effectLst/>
            </a:endParaRPr>
          </a:p>
          <a:p>
            <a:r>
              <a:rPr lang="en-US" dirty="0" smtClean="0">
                <a:effectLst/>
                <a:hlinkClick r:id="rId316"/>
              </a:rPr>
              <a:t>FUNCTIONS AND PHYSIOLOGICAL ACTIONS OF VITAMIN D</a:t>
            </a:r>
            <a:endParaRPr lang="en-US" dirty="0" smtClean="0">
              <a:effectLst/>
            </a:endParaRPr>
          </a:p>
          <a:p>
            <a:r>
              <a:rPr lang="en-US" dirty="0" smtClean="0">
                <a:effectLst/>
                <a:hlinkClick r:id="rId317"/>
              </a:rPr>
              <a:t>VITAMIN D ACROSS THE LIFE CYCLE</a:t>
            </a:r>
            <a:endParaRPr lang="en-US" dirty="0" smtClean="0">
              <a:effectLst/>
            </a:endParaRPr>
          </a:p>
          <a:p>
            <a:r>
              <a:rPr lang="en-US" dirty="0" smtClean="0">
                <a:effectLst/>
                <a:hlinkClick r:id="rId318"/>
              </a:rPr>
              <a:t>MEASURES ASSOCIATED WITH VITAMIN D: SERUM 25OHD</a:t>
            </a:r>
            <a:endParaRPr lang="en-US" dirty="0" smtClean="0">
              <a:effectLst/>
            </a:endParaRPr>
          </a:p>
          <a:p>
            <a:r>
              <a:rPr lang="en-US" dirty="0" smtClean="0">
                <a:effectLst/>
                <a:hlinkClick r:id="rId319"/>
              </a:rPr>
              <a:t>MEASURES ASSOCIATED WITH VITAMIN D: PARATHYROID HORMONE</a:t>
            </a:r>
            <a:endParaRPr lang="en-US" dirty="0" smtClean="0">
              <a:effectLst/>
            </a:endParaRPr>
          </a:p>
          <a:p>
            <a:r>
              <a:rPr lang="en-US" dirty="0" smtClean="0">
                <a:effectLst/>
                <a:hlinkClick r:id="rId320"/>
              </a:rPr>
              <a:t>REFERENCES</a:t>
            </a:r>
            <a:endParaRPr lang="en-US" dirty="0" smtClean="0">
              <a:effectLst/>
            </a:endParaRPr>
          </a:p>
          <a:p>
            <a:r>
              <a:rPr lang="en-US" dirty="0" smtClean="0">
                <a:effectLst/>
                <a:hlinkClick r:id="rId321"/>
              </a:rPr>
              <a:t>Footnotes</a:t>
            </a:r>
            <a:endParaRPr lang="en-US" dirty="0" smtClean="0">
              <a:effectLst/>
            </a:endParaRPr>
          </a:p>
          <a:p>
            <a:r>
              <a:rPr lang="en-US" dirty="0" smtClean="0">
                <a:hlinkClick r:id="rId322"/>
              </a:rPr>
              <a:t>Copyright</a:t>
            </a:r>
            <a:r>
              <a:rPr lang="en-US" dirty="0" smtClean="0"/>
              <a:t> © 2011, National Academy of Sciences.</a:t>
            </a:r>
          </a:p>
          <a:p>
            <a:r>
              <a:rPr lang="en-US" dirty="0" smtClean="0"/>
              <a:t>Bookshelf ID: NBK56061</a:t>
            </a:r>
          </a:p>
          <a:p>
            <a:r>
              <a:rPr lang="en-US" dirty="0" smtClean="0">
                <a:effectLst/>
                <a:hlinkClick r:id="rId323"/>
              </a:rPr>
              <a:t>Contents</a:t>
            </a:r>
            <a:r>
              <a:rPr lang="en-US" dirty="0" smtClean="0">
                <a:effectLst/>
                <a:hlinkClick r:id="rId25" tooltip="Previous page in this title"/>
              </a:rPr>
              <a:t>&lt; </a:t>
            </a:r>
            <a:r>
              <a:rPr lang="en-US" dirty="0" err="1" smtClean="0">
                <a:effectLst/>
                <a:hlinkClick r:id="rId25" tooltip="Previous page in this title"/>
              </a:rPr>
              <a:t>Prev</a:t>
            </a:r>
            <a:r>
              <a:rPr lang="en-US" dirty="0" err="1" smtClean="0">
                <a:effectLst/>
                <a:hlinkClick r:id="rId32" tooltip="Next page in this title"/>
              </a:rPr>
              <a:t>Next</a:t>
            </a:r>
            <a:r>
              <a:rPr lang="en-US" dirty="0" smtClean="0">
                <a:effectLst/>
                <a:hlinkClick r:id="rId32" tooltip="Next page in this title"/>
              </a:rPr>
              <a:t> &gt;</a:t>
            </a:r>
            <a:endParaRPr lang="en-US" dirty="0" smtClean="0">
              <a:effectLst/>
            </a:endParaRPr>
          </a:p>
          <a:p>
            <a:r>
              <a:rPr lang="en-US" dirty="0" smtClean="0"/>
              <a:t>Share on Facebook</a:t>
            </a:r>
          </a:p>
          <a:p>
            <a:r>
              <a:rPr lang="en-US" dirty="0" smtClean="0"/>
              <a:t>Share on Twitter</a:t>
            </a:r>
          </a:p>
          <a:p>
            <a:r>
              <a:rPr lang="en-US" dirty="0" smtClean="0"/>
              <a:t>Share on Google+</a:t>
            </a:r>
          </a:p>
          <a:p>
            <a:r>
              <a:rPr lang="en-US" b="1" dirty="0" smtClean="0"/>
              <a:t>Views</a:t>
            </a:r>
          </a:p>
          <a:p>
            <a:r>
              <a:rPr lang="en-US" dirty="0" err="1" smtClean="0">
                <a:hlinkClick r:id="rId324"/>
              </a:rPr>
              <a:t>PubReader</a:t>
            </a:r>
            <a:endParaRPr lang="en-US" dirty="0" smtClean="0"/>
          </a:p>
          <a:p>
            <a:r>
              <a:rPr lang="en-US" dirty="0" smtClean="0">
                <a:hlinkClick r:id="rId325"/>
              </a:rPr>
              <a:t>Print View</a:t>
            </a:r>
            <a:endParaRPr lang="en-US" dirty="0" smtClean="0"/>
          </a:p>
          <a:p>
            <a:r>
              <a:rPr lang="en-US" dirty="0" smtClean="0">
                <a:hlinkClick r:id="rId326"/>
              </a:rPr>
              <a:t>Cite this Page</a:t>
            </a:r>
            <a:endParaRPr lang="en-US" dirty="0" smtClean="0"/>
          </a:p>
          <a:p>
            <a:r>
              <a:rPr lang="en-US" dirty="0" smtClean="0">
                <a:hlinkClick r:id="rId327"/>
              </a:rPr>
              <a:t>PDF version of this title</a:t>
            </a:r>
            <a:r>
              <a:rPr lang="en-US" dirty="0" smtClean="0"/>
              <a:t> (6.7M)</a:t>
            </a:r>
          </a:p>
          <a:p>
            <a:r>
              <a:rPr lang="en-US" dirty="0" smtClean="0">
                <a:hlinkClick r:id="rId3" tooltip="Enable/disable links to the glossary"/>
              </a:rPr>
              <a:t>Disable Glossary Links</a:t>
            </a:r>
            <a:endParaRPr lang="en-US" dirty="0" smtClean="0"/>
          </a:p>
          <a:p>
            <a:r>
              <a:rPr lang="en-US" b="1" dirty="0" smtClean="0"/>
              <a:t>In this Page</a:t>
            </a:r>
          </a:p>
          <a:p>
            <a:r>
              <a:rPr lang="en-US" dirty="0" smtClean="0">
                <a:hlinkClick r:id="rId328"/>
              </a:rPr>
              <a:t>INTRODUCTION</a:t>
            </a:r>
            <a:endParaRPr lang="en-US" dirty="0" smtClean="0"/>
          </a:p>
          <a:p>
            <a:r>
              <a:rPr lang="en-US" dirty="0" smtClean="0">
                <a:hlinkClick r:id="rId329"/>
              </a:rPr>
              <a:t>SOURCES OF VITAMIN D</a:t>
            </a:r>
            <a:endParaRPr lang="en-US" dirty="0" smtClean="0"/>
          </a:p>
          <a:p>
            <a:r>
              <a:rPr lang="en-US" dirty="0" smtClean="0">
                <a:hlinkClick r:id="rId330"/>
              </a:rPr>
              <a:t>METABOLISM OF VITAMIN D</a:t>
            </a:r>
            <a:endParaRPr lang="en-US" dirty="0" smtClean="0"/>
          </a:p>
          <a:p>
            <a:r>
              <a:rPr lang="en-US" dirty="0" smtClean="0">
                <a:hlinkClick r:id="rId331"/>
              </a:rPr>
              <a:t>FUNCTIONS AND PHYSIOLOGICAL ACTIONS OF VITAMIN D</a:t>
            </a:r>
            <a:endParaRPr lang="en-US" dirty="0" smtClean="0"/>
          </a:p>
          <a:p>
            <a:r>
              <a:rPr lang="en-US" dirty="0" smtClean="0">
                <a:hlinkClick r:id="rId332"/>
              </a:rPr>
              <a:t>VITAMIN D ACROSS THE LIFE CYCLE</a:t>
            </a:r>
            <a:endParaRPr lang="en-US" dirty="0" smtClean="0"/>
          </a:p>
          <a:p>
            <a:r>
              <a:rPr lang="en-US" dirty="0" smtClean="0">
                <a:hlinkClick r:id="rId333"/>
              </a:rPr>
              <a:t>MEASURES ASSOCIATED WITH VITAMIN D: SERUM 25OHD</a:t>
            </a:r>
            <a:endParaRPr lang="en-US" dirty="0" smtClean="0"/>
          </a:p>
          <a:p>
            <a:r>
              <a:rPr lang="en-US" dirty="0" smtClean="0">
                <a:hlinkClick r:id="rId334"/>
              </a:rPr>
              <a:t>MEASURES ASSOCIATED WITH VITAMIN D: PARATHYROID HORMONE</a:t>
            </a:r>
            <a:endParaRPr lang="en-US" dirty="0" smtClean="0"/>
          </a:p>
          <a:p>
            <a:r>
              <a:rPr lang="en-US" dirty="0" smtClean="0">
                <a:hlinkClick r:id="rId335"/>
              </a:rPr>
              <a:t>REFERENCES</a:t>
            </a:r>
            <a:endParaRPr lang="en-US" dirty="0" smtClean="0"/>
          </a:p>
          <a:p>
            <a:r>
              <a:rPr lang="en-US" b="1" dirty="0" smtClean="0"/>
              <a:t>Other titles in this collection</a:t>
            </a:r>
          </a:p>
          <a:p>
            <a:r>
              <a:rPr lang="en-US" dirty="0" smtClean="0">
                <a:hlinkClick r:id="rId336"/>
              </a:rPr>
              <a:t>The National Academies Collection: Reports funded by National Institutes of Health</a:t>
            </a:r>
            <a:endParaRPr lang="en-US" dirty="0" smtClean="0"/>
          </a:p>
          <a:p>
            <a:r>
              <a:rPr lang="en-US" b="1" dirty="0" smtClean="0"/>
              <a:t>Related information</a:t>
            </a:r>
          </a:p>
          <a:p>
            <a:r>
              <a:rPr lang="en-US" dirty="0" err="1" smtClean="0">
                <a:hlinkClick r:id="rId337"/>
              </a:rPr>
              <a:t>PMC</a:t>
            </a:r>
            <a:r>
              <a:rPr lang="en-US" dirty="0" err="1" smtClean="0">
                <a:effectLst/>
              </a:rPr>
              <a:t>PubMed</a:t>
            </a:r>
            <a:r>
              <a:rPr lang="en-US" dirty="0" smtClean="0">
                <a:effectLst/>
              </a:rPr>
              <a:t> Central citations</a:t>
            </a:r>
          </a:p>
          <a:p>
            <a:r>
              <a:rPr lang="en-US" dirty="0" err="1" smtClean="0">
                <a:hlinkClick r:id="rId338"/>
              </a:rPr>
              <a:t>PubMed</a:t>
            </a:r>
            <a:r>
              <a:rPr lang="en-US" dirty="0" err="1" smtClean="0">
                <a:effectLst/>
              </a:rPr>
              <a:t>Links</a:t>
            </a:r>
            <a:r>
              <a:rPr lang="en-US" dirty="0" smtClean="0">
                <a:effectLst/>
              </a:rPr>
              <a:t> to PubMed</a:t>
            </a:r>
          </a:p>
          <a:p>
            <a:r>
              <a:rPr lang="en-US" b="1" dirty="0" smtClean="0"/>
              <a:t>Recent Activity</a:t>
            </a:r>
          </a:p>
          <a:p>
            <a:r>
              <a:rPr lang="en-US" dirty="0" err="1" smtClean="0"/>
              <a:t>ClearTurn</a:t>
            </a:r>
            <a:r>
              <a:rPr lang="en-US" dirty="0" smtClean="0"/>
              <a:t> </a:t>
            </a:r>
            <a:r>
              <a:rPr lang="en-US" dirty="0" err="1" smtClean="0"/>
              <a:t>OffTurn</a:t>
            </a:r>
            <a:r>
              <a:rPr lang="en-US" dirty="0" smtClean="0"/>
              <a:t> On</a:t>
            </a:r>
          </a:p>
          <a:p>
            <a:r>
              <a:rPr lang="en-US" dirty="0" smtClean="0">
                <a:hlinkClick r:id="rId339"/>
              </a:rPr>
              <a:t>Overview of Vitamin D - Dietary Reference Intakes for Calcium and Vitamin </a:t>
            </a:r>
            <a:r>
              <a:rPr lang="en-US" dirty="0" err="1" smtClean="0">
                <a:hlinkClick r:id="rId339"/>
              </a:rPr>
              <a:t>D</a:t>
            </a:r>
            <a:r>
              <a:rPr lang="en-US" dirty="0" err="1" smtClean="0">
                <a:effectLst/>
              </a:rPr>
              <a:t>Overview</a:t>
            </a:r>
            <a:r>
              <a:rPr lang="en-US" dirty="0" smtClean="0">
                <a:effectLst/>
              </a:rPr>
              <a:t> of Vitamin D - Dietary Reference Intakes for Calcium and Vitamin D</a:t>
            </a:r>
          </a:p>
          <a:p>
            <a:r>
              <a:rPr lang="en-US" dirty="0" smtClean="0">
                <a:hlinkClick r:id="rId340"/>
              </a:rPr>
              <a:t>Osteoporosis in liver disease: pathogenesis and </a:t>
            </a:r>
            <a:r>
              <a:rPr lang="en-US" dirty="0" err="1" smtClean="0">
                <a:hlinkClick r:id="rId340"/>
              </a:rPr>
              <a:t>management</a:t>
            </a:r>
            <a:r>
              <a:rPr lang="en-US" dirty="0" err="1" smtClean="0">
                <a:effectLst/>
              </a:rPr>
              <a:t>Osteoporosis</a:t>
            </a:r>
            <a:r>
              <a:rPr lang="en-US" dirty="0" smtClean="0">
                <a:effectLst/>
              </a:rPr>
              <a:t> in liver disease: pathogenesis and </a:t>
            </a:r>
            <a:r>
              <a:rPr lang="en-US" dirty="0" err="1" smtClean="0">
                <a:effectLst/>
              </a:rPr>
              <a:t>managementTherapeutic</a:t>
            </a:r>
            <a:r>
              <a:rPr lang="en-US" dirty="0" smtClean="0">
                <a:effectLst/>
              </a:rPr>
              <a:t> Advances in Endocrinology and Metabolism. 2016 Jun; 7(3)128</a:t>
            </a:r>
          </a:p>
          <a:p>
            <a:r>
              <a:rPr lang="en-US" dirty="0" smtClean="0">
                <a:hlinkClick r:id="rId341"/>
              </a:rPr>
              <a:t>Management of </a:t>
            </a:r>
            <a:r>
              <a:rPr lang="en-US" dirty="0" err="1" smtClean="0">
                <a:hlinkClick r:id="rId341"/>
              </a:rPr>
              <a:t>unresectable</a:t>
            </a:r>
            <a:r>
              <a:rPr lang="en-US" dirty="0" smtClean="0">
                <a:hlinkClick r:id="rId341"/>
              </a:rPr>
              <a:t> intrahepatic cholangiocarcinoma: how do we decide </a:t>
            </a:r>
            <a:r>
              <a:rPr lang="en-US" dirty="0" err="1" smtClean="0">
                <a:hlinkClick r:id="rId341"/>
              </a:rPr>
              <a:t>amo</a:t>
            </a:r>
            <a:r>
              <a:rPr lang="en-US" dirty="0" smtClean="0">
                <a:hlinkClick r:id="rId341"/>
              </a:rPr>
              <a:t>...</a:t>
            </a:r>
            <a:r>
              <a:rPr lang="en-US" dirty="0" smtClean="0">
                <a:effectLst/>
              </a:rPr>
              <a:t>Management of </a:t>
            </a:r>
            <a:r>
              <a:rPr lang="en-US" dirty="0" err="1" smtClean="0">
                <a:effectLst/>
              </a:rPr>
              <a:t>unresectable</a:t>
            </a:r>
            <a:r>
              <a:rPr lang="en-US" dirty="0" smtClean="0">
                <a:effectLst/>
              </a:rPr>
              <a:t> intrahepatic cholangiocarcinoma: how do we decide among the various liver-directed </a:t>
            </a:r>
            <a:r>
              <a:rPr lang="en-US" dirty="0" err="1" smtClean="0">
                <a:effectLst/>
              </a:rPr>
              <a:t>treatments?Hepatobiliary</a:t>
            </a:r>
            <a:r>
              <a:rPr lang="en-US" dirty="0" smtClean="0">
                <a:effectLst/>
              </a:rPr>
              <a:t> Surgery and Nutrition. 2017 Apr; 6(2)105</a:t>
            </a:r>
          </a:p>
          <a:p>
            <a:r>
              <a:rPr lang="en-US" dirty="0" smtClean="0">
                <a:hlinkClick r:id="rId342"/>
              </a:rPr>
              <a:t>Trans-arterial </a:t>
            </a:r>
            <a:r>
              <a:rPr lang="en-US" dirty="0" err="1" smtClean="0">
                <a:hlinkClick r:id="rId342"/>
              </a:rPr>
              <a:t>embolisation</a:t>
            </a:r>
            <a:r>
              <a:rPr lang="en-US" dirty="0" smtClean="0">
                <a:hlinkClick r:id="rId342"/>
              </a:rPr>
              <a:t> therapies for </a:t>
            </a:r>
            <a:r>
              <a:rPr lang="en-US" dirty="0" err="1" smtClean="0">
                <a:hlinkClick r:id="rId342"/>
              </a:rPr>
              <a:t>unresectable</a:t>
            </a:r>
            <a:r>
              <a:rPr lang="en-US" dirty="0" smtClean="0">
                <a:hlinkClick r:id="rId342"/>
              </a:rPr>
              <a:t> intrahepatic </a:t>
            </a:r>
            <a:r>
              <a:rPr lang="en-US" dirty="0" err="1" smtClean="0">
                <a:hlinkClick r:id="rId342"/>
              </a:rPr>
              <a:t>cholangiocar</a:t>
            </a:r>
            <a:r>
              <a:rPr lang="en-US" dirty="0" smtClean="0">
                <a:hlinkClick r:id="rId342"/>
              </a:rPr>
              <a:t>...</a:t>
            </a:r>
            <a:r>
              <a:rPr lang="en-US" dirty="0" smtClean="0">
                <a:effectLst/>
              </a:rPr>
              <a:t>Trans-arterial </a:t>
            </a:r>
            <a:r>
              <a:rPr lang="en-US" dirty="0" err="1" smtClean="0">
                <a:effectLst/>
              </a:rPr>
              <a:t>embolisation</a:t>
            </a:r>
            <a:r>
              <a:rPr lang="en-US" dirty="0" smtClean="0">
                <a:effectLst/>
              </a:rPr>
              <a:t> therapies for </a:t>
            </a:r>
            <a:r>
              <a:rPr lang="en-US" dirty="0" err="1" smtClean="0">
                <a:effectLst/>
              </a:rPr>
              <a:t>unresectable</a:t>
            </a:r>
            <a:r>
              <a:rPr lang="en-US" dirty="0" smtClean="0">
                <a:effectLst/>
              </a:rPr>
              <a:t> intrahepatic cholangiocarcinoma: a systematic </a:t>
            </a:r>
            <a:r>
              <a:rPr lang="en-US" dirty="0" err="1" smtClean="0">
                <a:effectLst/>
              </a:rPr>
              <a:t>reviewJournal</a:t>
            </a:r>
            <a:r>
              <a:rPr lang="en-US" dirty="0" smtClean="0">
                <a:effectLst/>
              </a:rPr>
              <a:t> of Gastrointestinal Oncology. 2015 Oct; 6(5)570</a:t>
            </a:r>
          </a:p>
          <a:p>
            <a:r>
              <a:rPr lang="en-US" dirty="0" smtClean="0">
                <a:hlinkClick r:id="rId343"/>
              </a:rPr>
              <a:t>Portal vein thrombosis: Insight into physiopathology, diagnosis, and </a:t>
            </a:r>
            <a:r>
              <a:rPr lang="en-US" dirty="0" err="1" smtClean="0">
                <a:hlinkClick r:id="rId343"/>
              </a:rPr>
              <a:t>treatment</a:t>
            </a:r>
            <a:r>
              <a:rPr lang="en-US" dirty="0" err="1" smtClean="0">
                <a:effectLst/>
              </a:rPr>
              <a:t>Portal</a:t>
            </a:r>
            <a:r>
              <a:rPr lang="en-US" dirty="0" smtClean="0">
                <a:effectLst/>
              </a:rPr>
              <a:t> vein thrombosis: Insight into physiopathology, diagnosis, and </a:t>
            </a:r>
            <a:r>
              <a:rPr lang="en-US" dirty="0" err="1" smtClean="0">
                <a:effectLst/>
              </a:rPr>
              <a:t>treatmentWorld</a:t>
            </a:r>
            <a:r>
              <a:rPr lang="en-US" dirty="0" smtClean="0">
                <a:effectLst/>
              </a:rPr>
              <a:t> Journal of Gastroenterology. 2010 Jan 14; 16(2)143</a:t>
            </a:r>
          </a:p>
          <a:p>
            <a:r>
              <a:rPr lang="en-US" dirty="0" smtClean="0">
                <a:effectLst/>
              </a:rPr>
              <a:t>Your browsing activity is empty.</a:t>
            </a:r>
          </a:p>
          <a:p>
            <a:r>
              <a:rPr lang="en-US" dirty="0" smtClean="0">
                <a:effectLst/>
              </a:rPr>
              <a:t>Activity recording is turned off.</a:t>
            </a:r>
          </a:p>
          <a:p>
            <a:r>
              <a:rPr lang="en-US" dirty="0" smtClean="0">
                <a:effectLst/>
              </a:rPr>
              <a:t>Turn recording back on</a:t>
            </a:r>
          </a:p>
          <a:p>
            <a:r>
              <a:rPr lang="en-US" dirty="0" smtClean="0">
                <a:hlinkClick r:id="rId344"/>
              </a:rPr>
              <a:t>See more...</a:t>
            </a:r>
            <a:endParaRPr lang="en-US" dirty="0" smtClean="0"/>
          </a:p>
          <a:p>
            <a:r>
              <a:rPr lang="en-US" dirty="0" smtClean="0"/>
              <a:t>Support Center </a:t>
            </a:r>
            <a:r>
              <a:rPr lang="en-US" dirty="0" smtClean="0">
                <a:hlinkClick r:id="rId345"/>
              </a:rPr>
              <a:t>Support Center</a:t>
            </a:r>
            <a:r>
              <a:rPr lang="en-US" dirty="0" smtClean="0"/>
              <a:t> </a:t>
            </a:r>
          </a:p>
          <a:p>
            <a:r>
              <a:rPr lang="en-US" dirty="0" smtClean="0"/>
              <a:t>External link. Please review our </a:t>
            </a:r>
            <a:r>
              <a:rPr lang="en-US" dirty="0" smtClean="0">
                <a:hlinkClick r:id="rId346"/>
              </a:rPr>
              <a:t>privacy policy</a:t>
            </a:r>
            <a:r>
              <a:rPr lang="en-US" dirty="0" smtClean="0"/>
              <a:t>. </a:t>
            </a:r>
          </a:p>
          <a:p>
            <a:r>
              <a:rPr lang="en-US" dirty="0" err="1" smtClean="0">
                <a:effectLst/>
              </a:rPr>
              <a:t>Hypervitaminosis</a:t>
            </a:r>
            <a:r>
              <a:rPr lang="en-US" dirty="0" smtClean="0">
                <a:effectLst/>
              </a:rPr>
              <a:t> D refers to toxicity resulting from excess </a:t>
            </a:r>
            <a:r>
              <a:rPr lang="en-US" dirty="0" smtClean="0">
                <a:effectLst/>
                <a:hlinkClick r:id="rId347" tooltip="Learn more about Cholecalciferol from ScienceDirect's AI-generated Topic Pages"/>
              </a:rPr>
              <a:t>cholecalciferol</a:t>
            </a:r>
            <a:r>
              <a:rPr lang="en-US" dirty="0" smtClean="0">
                <a:effectLst/>
              </a:rPr>
              <a:t> (vitamin D</a:t>
            </a:r>
            <a:r>
              <a:rPr lang="en-US" baseline="-25000" dirty="0" smtClean="0">
                <a:effectLst/>
              </a:rPr>
              <a:t>3</a:t>
            </a:r>
            <a:r>
              <a:rPr lang="en-US" dirty="0" smtClean="0">
                <a:effectLst/>
              </a:rPr>
              <a:t>) or </a:t>
            </a:r>
            <a:r>
              <a:rPr lang="en-US" dirty="0" err="1" smtClean="0">
                <a:effectLst/>
                <a:hlinkClick r:id="rId348" tooltip="Learn more about Ergocalciferol from ScienceDirect's AI-generated Topic Pages"/>
              </a:rPr>
              <a:t>ergocalciferol</a:t>
            </a:r>
            <a:r>
              <a:rPr lang="en-US" dirty="0" smtClean="0">
                <a:effectLst/>
              </a:rPr>
              <a:t> (vitamin D</a:t>
            </a:r>
            <a:r>
              <a:rPr lang="en-US" baseline="-25000" dirty="0" smtClean="0">
                <a:effectLst/>
              </a:rPr>
              <a:t>2</a:t>
            </a:r>
            <a:r>
              <a:rPr lang="en-US" dirty="0" smtClean="0">
                <a:effectLst/>
              </a:rPr>
              <a:t>). Metabolites of </a:t>
            </a:r>
            <a:r>
              <a:rPr lang="en-US" dirty="0" smtClean="0">
                <a:effectLst/>
                <a:hlinkClick r:id="rId349" tooltip="Learn more about Vitamin D from ScienceDirect's AI-generated Topic Pages"/>
              </a:rPr>
              <a:t>vitamin D</a:t>
            </a:r>
            <a:r>
              <a:rPr lang="en-US" dirty="0" smtClean="0">
                <a:effectLst/>
              </a:rPr>
              <a:t> can also exert toxicity, and the term </a:t>
            </a:r>
            <a:r>
              <a:rPr lang="en-US" dirty="0" err="1" smtClean="0">
                <a:effectLst/>
                <a:hlinkClick r:id="rId350" tooltip="Learn more about Hypervitaminosis from ScienceDirect's AI-generated Topic Pages"/>
              </a:rPr>
              <a:t>hypervitaminosis</a:t>
            </a:r>
            <a:r>
              <a:rPr lang="en-US" dirty="0" smtClean="0">
                <a:effectLst/>
              </a:rPr>
              <a:t> D has been extended clinically to include toxicity from 25-hydroxyvitamin D, </a:t>
            </a:r>
            <a:r>
              <a:rPr lang="en-US" dirty="0" err="1" smtClean="0">
                <a:effectLst/>
                <a:hlinkClick r:id="rId351" tooltip="Learn more about Dihydrotachysterol from ScienceDirect's AI-generated Topic Pages"/>
              </a:rPr>
              <a:t>dihydrotachysterol</a:t>
            </a:r>
            <a:r>
              <a:rPr lang="en-US" dirty="0" smtClean="0">
                <a:effectLst/>
              </a:rPr>
              <a:t>, and 1,25-dihydroxyvitamin D (calcitriol), as well as newer analogues of </a:t>
            </a:r>
            <a:r>
              <a:rPr lang="en-US" dirty="0" smtClean="0">
                <a:effectLst/>
                <a:hlinkClick r:id="rId352" tooltip="Learn more about Calcitriol from ScienceDirect's AI-generated Topic Pages"/>
              </a:rPr>
              <a:t>calcitriol</a:t>
            </a:r>
            <a:r>
              <a:rPr lang="en-US" dirty="0" smtClean="0">
                <a:effectLst/>
              </a:rPr>
              <a:t>. </a:t>
            </a:r>
            <a:r>
              <a:rPr lang="en-US" dirty="0" smtClean="0">
                <a:effectLst/>
                <a:hlinkClick r:id="rId349" tooltip="Learn more about Vitamin D from ScienceDirect's AI-generated Topic Pages"/>
              </a:rPr>
              <a:t>Vitamin D</a:t>
            </a:r>
            <a:r>
              <a:rPr lang="en-US" dirty="0" smtClean="0">
                <a:effectLst/>
              </a:rPr>
              <a:t> toxicity is better referred to as 25-hydroxyvitamin D toxicity, because vitamin D is rapidly transformed into this metabolite in vivo.</a:t>
            </a:r>
            <a:r>
              <a:rPr lang="en-US" baseline="30000" dirty="0" smtClean="0">
                <a:effectLst/>
              </a:rPr>
              <a:t>199</a:t>
            </a:r>
            <a:r>
              <a:rPr lang="en-US" dirty="0" smtClean="0">
                <a:effectLst/>
              </a:rPr>
              <a:t> Vitamin D and its immediate metabolite, 25-hydroxyvitamin D, have little biologic activity at physiologic concentrations because they have low </a:t>
            </a:r>
            <a:r>
              <a:rPr lang="en-US" dirty="0" smtClean="0">
                <a:effectLst/>
                <a:hlinkClick r:id="rId353" tooltip="Learn more about Binding Affinity from ScienceDirect's AI-generated Topic Pages"/>
              </a:rPr>
              <a:t>binding affinity</a:t>
            </a:r>
            <a:r>
              <a:rPr lang="en-US" dirty="0" smtClean="0">
                <a:effectLst/>
              </a:rPr>
              <a:t> for the VDR. Pharmacologic concentrations of 25-hydroxyvitamin D that occur during </a:t>
            </a:r>
            <a:r>
              <a:rPr lang="en-US" dirty="0" err="1" smtClean="0">
                <a:effectLst/>
              </a:rPr>
              <a:t>hypervitaminosis</a:t>
            </a:r>
            <a:r>
              <a:rPr lang="en-US" dirty="0" smtClean="0">
                <a:effectLst/>
              </a:rPr>
              <a:t> D exert hypercalcemic effects, because 25-hydroxyvitamin D competes with calcitriol for binding to the VDR in target tissues</a:t>
            </a:r>
            <a:endParaRPr lang="en-US" dirty="0"/>
          </a:p>
        </p:txBody>
      </p:sp>
      <p:sp>
        <p:nvSpPr>
          <p:cNvPr id="4" name="Slide Number Placeholder 3"/>
          <p:cNvSpPr>
            <a:spLocks noGrp="1"/>
          </p:cNvSpPr>
          <p:nvPr>
            <p:ph type="sldNum" sz="quarter" idx="10"/>
          </p:nvPr>
        </p:nvSpPr>
        <p:spPr/>
        <p:txBody>
          <a:bodyPr/>
          <a:lstStyle/>
          <a:p>
            <a:pPr>
              <a:defRPr/>
            </a:pPr>
            <a:fld id="{7DB2A8AD-D296-4D4F-B011-9008027F9263}" type="slidenum">
              <a:rPr lang="en-US" smtClean="0"/>
              <a:pPr>
                <a:defRPr/>
              </a:pPr>
              <a:t>16</a:t>
            </a:fld>
            <a:endParaRPr lang="en-US"/>
          </a:p>
        </p:txBody>
      </p:sp>
    </p:spTree>
    <p:extLst>
      <p:ext uri="{BB962C8B-B14F-4D97-AF65-F5344CB8AC3E}">
        <p14:creationId xmlns:p14="http://schemas.microsoft.com/office/powerpoint/2010/main" val="13946174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r>
              <a:rPr lang="en-US" dirty="0" smtClean="0"/>
              <a:t>Vitamin D (inactive form)</a:t>
            </a:r>
          </a:p>
          <a:p>
            <a:r>
              <a:rPr lang="en-US" dirty="0" err="1" smtClean="0"/>
              <a:t>Calcidiol</a:t>
            </a:r>
            <a:r>
              <a:rPr lang="en-US" dirty="0" smtClean="0"/>
              <a:t> (circulating Vitamin D)</a:t>
            </a:r>
          </a:p>
          <a:p>
            <a:r>
              <a:rPr lang="en-US" dirty="0" smtClean="0"/>
              <a:t>Calcitriol (active Vitamin D)</a:t>
            </a:r>
          </a:p>
          <a:p>
            <a:r>
              <a:rPr lang="en-US" dirty="0" smtClean="0">
                <a:effectLst/>
              </a:rPr>
              <a:t>. Both vitamin D</a:t>
            </a:r>
            <a:r>
              <a:rPr lang="en-US" baseline="-25000" dirty="0" smtClean="0">
                <a:effectLst/>
              </a:rPr>
              <a:t>3</a:t>
            </a:r>
            <a:r>
              <a:rPr lang="en-US" dirty="0" smtClean="0">
                <a:effectLst/>
              </a:rPr>
              <a:t> and vitamin D</a:t>
            </a:r>
            <a:r>
              <a:rPr lang="en-US" baseline="-25000" dirty="0" smtClean="0">
                <a:effectLst/>
              </a:rPr>
              <a:t>2</a:t>
            </a:r>
            <a:r>
              <a:rPr lang="en-US" dirty="0" smtClean="0">
                <a:effectLst/>
              </a:rPr>
              <a:t> are synthesized commercially and found in dietary supplements or fortified foods. The D</a:t>
            </a:r>
            <a:r>
              <a:rPr lang="en-US" baseline="-25000" dirty="0" smtClean="0">
                <a:effectLst/>
              </a:rPr>
              <a:t>2</a:t>
            </a:r>
            <a:r>
              <a:rPr lang="en-US" dirty="0" smtClean="0">
                <a:effectLst/>
              </a:rPr>
              <a:t> and D</a:t>
            </a:r>
            <a:r>
              <a:rPr lang="en-US" baseline="-25000" dirty="0" smtClean="0">
                <a:effectLst/>
              </a:rPr>
              <a:t>3</a:t>
            </a:r>
            <a:r>
              <a:rPr lang="en-US" dirty="0" smtClean="0">
                <a:effectLst/>
              </a:rPr>
              <a:t> forms differ only in their side chain structure. The differences do not affect metabolism (i.e., activation), and both forms function as prohormones. When activated, the D</a:t>
            </a:r>
            <a:r>
              <a:rPr lang="en-US" baseline="-25000" dirty="0" smtClean="0">
                <a:effectLst/>
              </a:rPr>
              <a:t>2</a:t>
            </a:r>
            <a:r>
              <a:rPr lang="en-US" dirty="0" smtClean="0">
                <a:effectLst/>
              </a:rPr>
              <a:t> and D</a:t>
            </a:r>
            <a:r>
              <a:rPr lang="en-US" baseline="-25000" dirty="0" smtClean="0">
                <a:effectLst/>
              </a:rPr>
              <a:t>3</a:t>
            </a:r>
            <a:r>
              <a:rPr lang="en-US" dirty="0" smtClean="0">
                <a:effectLst/>
              </a:rPr>
              <a:t> forms have been reported to exhibit identical responses in the body, and the potency related to the ability to cure vitamin D–deficiency rickets is the same (</a:t>
            </a:r>
            <a:r>
              <a:rPr lang="en-US" dirty="0" err="1" smtClean="0">
                <a:effectLst/>
                <a:hlinkClick r:id="rId3"/>
              </a:rPr>
              <a:t>Fieser</a:t>
            </a:r>
            <a:r>
              <a:rPr lang="en-US" dirty="0" smtClean="0">
                <a:effectLst/>
                <a:hlinkClick r:id="rId3"/>
              </a:rPr>
              <a:t> and </a:t>
            </a:r>
            <a:r>
              <a:rPr lang="en-US" dirty="0" err="1" smtClean="0">
                <a:effectLst/>
                <a:hlinkClick r:id="rId3"/>
              </a:rPr>
              <a:t>Fieser</a:t>
            </a:r>
            <a:r>
              <a:rPr lang="en-US" dirty="0" smtClean="0">
                <a:effectLst/>
                <a:hlinkClick r:id="rId3"/>
              </a:rPr>
              <a:t>, 1959</a:t>
            </a:r>
            <a:r>
              <a:rPr lang="en-US" dirty="0" smtClean="0">
                <a:effectLst/>
              </a:rPr>
              <a:t>; </a:t>
            </a:r>
            <a:r>
              <a:rPr lang="en-US" dirty="0" smtClean="0">
                <a:effectLst/>
                <a:hlinkClick r:id="rId3"/>
              </a:rPr>
              <a:t>Jones et al., 1998</a:t>
            </a:r>
            <a:r>
              <a:rPr lang="en-US" dirty="0" smtClean="0">
                <a:effectLst/>
              </a:rPr>
              <a:t>; </a:t>
            </a:r>
            <a:r>
              <a:rPr lang="en-US" dirty="0" err="1" smtClean="0">
                <a:effectLst/>
                <a:hlinkClick r:id="rId3"/>
              </a:rPr>
              <a:t>Jurutka</a:t>
            </a:r>
            <a:r>
              <a:rPr lang="en-US" dirty="0" smtClean="0">
                <a:effectLst/>
                <a:hlinkClick r:id="rId3"/>
              </a:rPr>
              <a:t> et al., 2001</a:t>
            </a:r>
            <a:r>
              <a:rPr lang="en-US" dirty="0" smtClean="0">
                <a:effectLst/>
              </a:rPr>
              <a:t>). Experimental animal studies have indicated that vitamin D</a:t>
            </a:r>
            <a:r>
              <a:rPr lang="en-US" baseline="-25000" dirty="0" smtClean="0">
                <a:effectLst/>
              </a:rPr>
              <a:t>2</a:t>
            </a:r>
            <a:r>
              <a:rPr lang="en-US" dirty="0" smtClean="0">
                <a:effectLst/>
              </a:rPr>
              <a:t> is less toxic than vitamin D</a:t>
            </a:r>
            <a:r>
              <a:rPr lang="en-US" baseline="-25000" dirty="0" smtClean="0">
                <a:effectLst/>
              </a:rPr>
              <a:t>3</a:t>
            </a:r>
            <a:r>
              <a:rPr lang="en-US" dirty="0" smtClean="0">
                <a:effectLst/>
              </a:rPr>
              <a:t>, but this has not been demonstrated in humans.</a:t>
            </a:r>
          </a:p>
          <a:p>
            <a:r>
              <a:rPr lang="en-US" dirty="0" smtClean="0">
                <a:effectLst/>
              </a:rPr>
              <a:t>The activation steps involved in converting vitamin D from the diet and cutaneous synthesis are illustrated in </a:t>
            </a:r>
            <a:r>
              <a:rPr lang="en-US" dirty="0" smtClean="0">
                <a:effectLst/>
                <a:hlinkClick r:id="rId4"/>
              </a:rPr>
              <a:t>Figure 3-1</a:t>
            </a:r>
            <a:r>
              <a:rPr lang="en-US" dirty="0" smtClean="0">
                <a:effectLst/>
              </a:rPr>
              <a:t>. </a:t>
            </a:r>
            <a:r>
              <a:rPr lang="en-US" dirty="0" smtClean="0">
                <a:effectLst/>
                <a:hlinkClick r:id="rId5"/>
              </a:rPr>
              <a:t>Vitamin D</a:t>
            </a:r>
            <a:r>
              <a:rPr lang="en-US" dirty="0" smtClean="0">
                <a:effectLst/>
              </a:rPr>
              <a:t>, in either the D</a:t>
            </a:r>
            <a:r>
              <a:rPr lang="en-US" baseline="-25000" dirty="0" smtClean="0">
                <a:effectLst/>
              </a:rPr>
              <a:t>2</a:t>
            </a:r>
            <a:r>
              <a:rPr lang="en-US" dirty="0" smtClean="0">
                <a:effectLst/>
              </a:rPr>
              <a:t> or D</a:t>
            </a:r>
            <a:r>
              <a:rPr lang="en-US" baseline="-25000" dirty="0" smtClean="0">
                <a:effectLst/>
              </a:rPr>
              <a:t>3</a:t>
            </a:r>
            <a:r>
              <a:rPr lang="en-US" dirty="0" smtClean="0">
                <a:effectLst/>
              </a:rPr>
              <a:t> form, is considered biologically inactive until it undergoes two enzymatic hydroxylation reactions. The first takes place in the liver, mediated by the 25-hydroxylase (most likely cytochrome P450 2R1 [CYP2R1]) which forms </a:t>
            </a:r>
            <a:r>
              <a:rPr lang="en-US" dirty="0" smtClean="0">
                <a:effectLst/>
                <a:hlinkClick r:id="rId6"/>
              </a:rPr>
              <a:t>25-hydroxyvitamin D</a:t>
            </a:r>
            <a:r>
              <a:rPr lang="en-US" dirty="0" smtClean="0">
                <a:effectLst/>
              </a:rPr>
              <a:t> (hereafter referred to as 25OHD). The second reaction takes place in the kidney, mediated by 1α-hydroxylase (CYP27B1), which converts 25OHD to the biologically active hormone, calcitriol (</a:t>
            </a:r>
            <a:r>
              <a:rPr lang="en-US" dirty="0" smtClean="0">
                <a:effectLst/>
                <a:hlinkClick r:id="rId7"/>
              </a:rPr>
              <a:t>1,25-dihydroxyvitamin D</a:t>
            </a:r>
            <a:r>
              <a:rPr lang="en-US" dirty="0" smtClean="0">
                <a:effectLst/>
              </a:rPr>
              <a:t>). The 1α-hydroxylase gene is also expressed in several extra-renal tissues, but its contribution to calcitriol formation in these tissues is unknown. 25OHD, the precursor of calcitriol, is the major circulating form of vitamin D; it circulates bound to a specific plasma carrier protein, vitamin D binding protein (</a:t>
            </a:r>
            <a:r>
              <a:rPr lang="en-US" dirty="0" smtClean="0">
                <a:effectLst/>
                <a:hlinkClick r:id="rId8"/>
              </a:rPr>
              <a:t>DBP</a:t>
            </a:r>
            <a:r>
              <a:rPr lang="en-US" dirty="0" smtClean="0">
                <a:effectLst/>
              </a:rPr>
              <a:t>). DBP also transports vitamin D and calcitriol.</a:t>
            </a:r>
          </a:p>
          <a:p>
            <a:r>
              <a:rPr lang="en-US" b="1" dirty="0" smtClean="0">
                <a:hlinkClick r:id="rId4"/>
              </a:rPr>
              <a:t>FIGURE 3-1</a:t>
            </a:r>
            <a:endParaRPr lang="en-US" b="1" dirty="0" smtClean="0"/>
          </a:p>
          <a:p>
            <a:r>
              <a:rPr lang="en-US" dirty="0" smtClean="0">
                <a:effectLst/>
              </a:rPr>
              <a:t>Overview of vitamin D synthesis, intake, and activation. </a:t>
            </a:r>
          </a:p>
          <a:p>
            <a:r>
              <a:rPr lang="en-US" dirty="0" smtClean="0">
                <a:effectLst/>
              </a:rPr>
              <a:t>The renal synthesis of calcitriol is tightly regulated by two counter-acting hormones, with up-regulation via parathyroid hormone (</a:t>
            </a:r>
            <a:r>
              <a:rPr lang="en-US" dirty="0" smtClean="0">
                <a:effectLst/>
                <a:hlinkClick r:id="rId9"/>
              </a:rPr>
              <a:t>PTH</a:t>
            </a:r>
            <a:r>
              <a:rPr lang="en-US" dirty="0" smtClean="0">
                <a:effectLst/>
              </a:rPr>
              <a:t>) and down-regulation via fibroblast-like growth factor-23 (</a:t>
            </a:r>
            <a:r>
              <a:rPr lang="en-US" dirty="0" smtClean="0">
                <a:effectLst/>
                <a:hlinkClick r:id="rId10"/>
              </a:rPr>
              <a:t>FGF23</a:t>
            </a:r>
            <a:r>
              <a:rPr lang="en-US" dirty="0" smtClean="0">
                <a:effectLst/>
              </a:rPr>
              <a:t>) (</a:t>
            </a:r>
            <a:r>
              <a:rPr lang="en-US" dirty="0" err="1" smtClean="0">
                <a:effectLst/>
                <a:hlinkClick r:id="rId3"/>
              </a:rPr>
              <a:t>Galitzer</a:t>
            </a:r>
            <a:r>
              <a:rPr lang="en-US" dirty="0" smtClean="0">
                <a:effectLst/>
                <a:hlinkClick r:id="rId3"/>
              </a:rPr>
              <a:t> et al., 2008</a:t>
            </a:r>
            <a:r>
              <a:rPr lang="en-US" dirty="0" smtClean="0">
                <a:effectLst/>
              </a:rPr>
              <a:t>; </a:t>
            </a:r>
            <a:r>
              <a:rPr lang="en-US" dirty="0" err="1" smtClean="0">
                <a:effectLst/>
                <a:hlinkClick r:id="rId3"/>
              </a:rPr>
              <a:t>Bergwitz</a:t>
            </a:r>
            <a:r>
              <a:rPr lang="en-US" dirty="0" smtClean="0">
                <a:effectLst/>
                <a:hlinkClick r:id="rId3"/>
              </a:rPr>
              <a:t> and </a:t>
            </a:r>
            <a:r>
              <a:rPr lang="en-US" dirty="0" err="1" smtClean="0">
                <a:effectLst/>
                <a:hlinkClick r:id="rId3"/>
              </a:rPr>
              <a:t>Juppner</a:t>
            </a:r>
            <a:r>
              <a:rPr lang="en-US" dirty="0" smtClean="0">
                <a:effectLst/>
                <a:hlinkClick r:id="rId3"/>
              </a:rPr>
              <a:t>, 2010</a:t>
            </a:r>
            <a:r>
              <a:rPr lang="en-US" dirty="0" smtClean="0">
                <a:effectLst/>
              </a:rPr>
              <a:t>). Low serum phosphorus levels stimulate calcitriol synthesis, whereas high serum phosphorus levels inhibit it. Following its synthesis in the kidney, calcitriol binds to </a:t>
            </a:r>
            <a:r>
              <a:rPr lang="en-US" dirty="0" smtClean="0">
                <a:effectLst/>
                <a:hlinkClick r:id="rId8"/>
              </a:rPr>
              <a:t>DBP</a:t>
            </a:r>
            <a:r>
              <a:rPr lang="en-US" dirty="0" smtClean="0">
                <a:effectLst/>
              </a:rPr>
              <a:t> to be transported to target organs. The biological actions of calcitriol, involve regulation of gene expression at the transcriptional level, and are mediated through binding to a vitamin D receptor (</a:t>
            </a:r>
            <a:r>
              <a:rPr lang="en-US" dirty="0" smtClean="0">
                <a:effectLst/>
                <a:hlinkClick r:id="rId11"/>
              </a:rPr>
              <a:t>VDR</a:t>
            </a:r>
            <a:r>
              <a:rPr lang="en-US" dirty="0" smtClean="0">
                <a:effectLst/>
              </a:rPr>
              <a:t>), located primarily in the nuclei of target cells (</a:t>
            </a:r>
            <a:r>
              <a:rPr lang="en-US" dirty="0" smtClean="0">
                <a:effectLst/>
                <a:hlinkClick r:id="rId3"/>
              </a:rPr>
              <a:t>Jones et al., 1998</a:t>
            </a:r>
            <a:r>
              <a:rPr lang="en-US" dirty="0" smtClean="0">
                <a:effectLst/>
              </a:rPr>
              <a:t>; </a:t>
            </a:r>
            <a:r>
              <a:rPr lang="en-US" dirty="0" err="1" smtClean="0">
                <a:effectLst/>
                <a:hlinkClick r:id="rId3"/>
              </a:rPr>
              <a:t>Jurutka</a:t>
            </a:r>
            <a:r>
              <a:rPr lang="en-US" dirty="0" smtClean="0">
                <a:effectLst/>
                <a:hlinkClick r:id="rId3"/>
              </a:rPr>
              <a:t> et al., 2001</a:t>
            </a:r>
            <a:r>
              <a:rPr lang="en-US" dirty="0" smtClean="0">
                <a:effectLst/>
              </a:rPr>
              <a:t>). Additional hydroxylation reactions, such as that mediated by CYP24A1, as shown in </a:t>
            </a:r>
            <a:r>
              <a:rPr lang="en-US" dirty="0" smtClean="0">
                <a:effectLst/>
                <a:hlinkClick r:id="rId4"/>
              </a:rPr>
              <a:t>Figure 3-1</a:t>
            </a:r>
            <a:r>
              <a:rPr lang="en-US" dirty="0" smtClean="0">
                <a:effectLst/>
              </a:rPr>
              <a:t>, result in more polar metabolites with greatly reduced or no apparent biological activity.</a:t>
            </a:r>
          </a:p>
          <a:p>
            <a:r>
              <a:rPr lang="en-US" dirty="0" smtClean="0">
                <a:effectLst/>
              </a:rPr>
              <a:t>The classical actions of vitamin D—which by itself is inactive—are due to the functions of the active metabolite, calcitriol. These actions take the form of the regulation of serum calcium and phosphate homeostasis and, in turn, the development and maintenance of bone health (</a:t>
            </a:r>
            <a:r>
              <a:rPr lang="en-US" dirty="0" smtClean="0">
                <a:effectLst/>
                <a:hlinkClick r:id="rId3"/>
              </a:rPr>
              <a:t>DeLuca, 1988</a:t>
            </a:r>
            <a:r>
              <a:rPr lang="en-US" dirty="0" smtClean="0">
                <a:effectLst/>
              </a:rPr>
              <a:t>; </a:t>
            </a:r>
            <a:r>
              <a:rPr lang="en-US" dirty="0" err="1" smtClean="0">
                <a:effectLst/>
                <a:hlinkClick r:id="rId3"/>
              </a:rPr>
              <a:t>Reichel</a:t>
            </a:r>
            <a:r>
              <a:rPr lang="en-US" dirty="0" smtClean="0">
                <a:effectLst/>
                <a:hlinkClick r:id="rId3"/>
              </a:rPr>
              <a:t> et al., 1989</a:t>
            </a:r>
            <a:r>
              <a:rPr lang="en-US" dirty="0" smtClean="0">
                <a:effectLst/>
              </a:rPr>
              <a:t>; </a:t>
            </a:r>
            <a:r>
              <a:rPr lang="en-US" dirty="0" smtClean="0">
                <a:effectLst/>
                <a:hlinkClick r:id="rId3"/>
              </a:rPr>
              <a:t>Jones et al., 1998</a:t>
            </a:r>
            <a:r>
              <a:rPr lang="en-US" dirty="0" smtClean="0">
                <a:effectLst/>
              </a:rPr>
              <a:t>). Non-classical functions are less well elucidated. VDRs are found fairly ubiquitously throughout the body in tissues not involved with calcium and phosphate homeostasis, and the presence of VDRs in these tissues implies that calcitriol may play a more general role or that ligands other than calcitriol can activate the </a:t>
            </a:r>
            <a:r>
              <a:rPr lang="en-US" dirty="0" smtClean="0">
                <a:effectLst/>
                <a:hlinkClick r:id="rId11"/>
              </a:rPr>
              <a:t>VDR</a:t>
            </a:r>
            <a:r>
              <a:rPr lang="en-US" dirty="0" smtClean="0">
                <a:effectLst/>
              </a:rPr>
              <a:t>. Furthermore, the specific vitamin D–responsive elements (VDREs), considered the hallmark of vitamin D action, are present in a large number of human genes involved in a wide range of classical and non-classical roles, such as the regulation of cell proliferation, cell differentiation, and apoptosis. It has been suggested that calcitriol exerts immunomodulatory and anti-proliferative effects through autocrine and paracrine pathways (</a:t>
            </a:r>
            <a:r>
              <a:rPr lang="en-US" dirty="0" smtClean="0">
                <a:effectLst/>
                <a:hlinkClick r:id="rId3"/>
              </a:rPr>
              <a:t>Adams and </a:t>
            </a:r>
            <a:r>
              <a:rPr lang="en-US" dirty="0" err="1" smtClean="0">
                <a:effectLst/>
                <a:hlinkClick r:id="rId3"/>
              </a:rPr>
              <a:t>Hewison</a:t>
            </a:r>
            <a:r>
              <a:rPr lang="en-US" dirty="0" smtClean="0">
                <a:effectLst/>
                <a:hlinkClick r:id="rId3"/>
              </a:rPr>
              <a:t>, 2008</a:t>
            </a:r>
            <a:r>
              <a:rPr lang="en-US" dirty="0" smtClean="0">
                <a:effectLst/>
              </a:rPr>
              <a:t>). These wide-ranging actions of calcitriol have further been hypothesized to play a potential role in preventive or therapeutic action in cancer (</a:t>
            </a:r>
            <a:r>
              <a:rPr lang="en-US" dirty="0" smtClean="0">
                <a:effectLst/>
                <a:hlinkClick r:id="rId3"/>
              </a:rPr>
              <a:t>Masuda and Jones, 2006</a:t>
            </a:r>
            <a:r>
              <a:rPr lang="en-US" dirty="0" smtClean="0">
                <a:effectLst/>
              </a:rPr>
              <a:t>) and chronic conditions such as auto-immune conditions (including type 1 diabetes), cardiovascular disease, and infections (</a:t>
            </a:r>
            <a:r>
              <a:rPr lang="en-US" dirty="0" err="1" smtClean="0">
                <a:effectLst/>
              </a:rPr>
              <a:t>Holick</a:t>
            </a:r>
            <a:r>
              <a:rPr lang="en-US" dirty="0" smtClean="0">
                <a:effectLst/>
              </a:rPr>
              <a:t> et al., 2007).</a:t>
            </a:r>
          </a:p>
          <a:p>
            <a:r>
              <a:rPr lang="en-US" dirty="0" smtClean="0">
                <a:effectLst/>
              </a:rPr>
              <a:t>Outside of the biological forms of vitamin D, a number of analogues based on the vitamin D structure have been synthesized for use as potential pharmacological agents. These are not, however, dietary or biosynthesized compounds; rather, they are designed for specific applications in research or clinical treatment. Examples of synthetic analogues that have gained importance in clinical medicine are briefly mentioned below.</a:t>
            </a:r>
          </a:p>
          <a:p>
            <a:r>
              <a:rPr lang="en-US" dirty="0" smtClean="0">
                <a:effectLst/>
              </a:rPr>
              <a:t>The term vitamin D is generally used in this report to refer to both the D</a:t>
            </a:r>
            <a:r>
              <a:rPr lang="en-US" baseline="-25000" dirty="0" smtClean="0">
                <a:effectLst/>
              </a:rPr>
              <a:t>2</a:t>
            </a:r>
            <a:r>
              <a:rPr lang="en-US" dirty="0" smtClean="0">
                <a:effectLst/>
              </a:rPr>
              <a:t> and D</a:t>
            </a:r>
            <a:r>
              <a:rPr lang="en-US" baseline="-25000" dirty="0" smtClean="0">
                <a:effectLst/>
              </a:rPr>
              <a:t>3</a:t>
            </a:r>
            <a:r>
              <a:rPr lang="en-US" dirty="0" smtClean="0">
                <a:effectLst/>
              </a:rPr>
              <a:t> forms as well as their metabolites, although the two forms are distinguished when necessary for clarification (see </a:t>
            </a:r>
            <a:r>
              <a:rPr lang="en-US" dirty="0" smtClean="0">
                <a:effectLst/>
                <a:hlinkClick r:id="rId12"/>
              </a:rPr>
              <a:t>Box 3-1</a:t>
            </a:r>
            <a:r>
              <a:rPr lang="en-US" dirty="0" smtClean="0">
                <a:effectLst/>
              </a:rPr>
              <a:t> for definitions). </a:t>
            </a:r>
            <a:r>
              <a:rPr lang="en-US" dirty="0" smtClean="0">
                <a:effectLst/>
                <a:hlinkClick r:id="rId5"/>
              </a:rPr>
              <a:t>Vitamin D</a:t>
            </a:r>
            <a:r>
              <a:rPr lang="en-US" dirty="0" smtClean="0">
                <a:effectLst/>
              </a:rPr>
              <a:t> levels in the diet—from foods and supplements—are expressed in International Units (</a:t>
            </a:r>
            <a:r>
              <a:rPr lang="en-US" dirty="0" smtClean="0">
                <a:effectLst/>
                <a:hlinkClick r:id="rId13"/>
              </a:rPr>
              <a:t>IU</a:t>
            </a:r>
            <a:r>
              <a:rPr lang="en-US" dirty="0" smtClean="0">
                <a:effectLst/>
              </a:rPr>
              <a:t>), but may be expressed elsewhere in micrograms (</a:t>
            </a:r>
            <a:r>
              <a:rPr lang="en-US" dirty="0" err="1" smtClean="0">
                <a:effectLst/>
              </a:rPr>
              <a:t>μg</a:t>
            </a:r>
            <a:r>
              <a:rPr lang="en-US" dirty="0" smtClean="0">
                <a:effectLst/>
              </a:rPr>
              <a:t>). The biological activity of 1 </a:t>
            </a:r>
            <a:r>
              <a:rPr lang="en-US" dirty="0" err="1" smtClean="0">
                <a:effectLst/>
              </a:rPr>
              <a:t>μg</a:t>
            </a:r>
            <a:r>
              <a:rPr lang="en-US" dirty="0" smtClean="0">
                <a:effectLst/>
              </a:rPr>
              <a:t> of vitamin D is equivalent to 40 IU. Owing to the frequency with which serum 25OHD levels are included in this report text, the levels are expressed only as </a:t>
            </a:r>
            <a:r>
              <a:rPr lang="en-US" dirty="0" err="1" smtClean="0">
                <a:effectLst/>
              </a:rPr>
              <a:t>nanomoles</a:t>
            </a:r>
            <a:r>
              <a:rPr lang="en-US" dirty="0" smtClean="0">
                <a:effectLst/>
              </a:rPr>
              <a:t> per liter (</a:t>
            </a:r>
            <a:r>
              <a:rPr lang="en-US" dirty="0" err="1" smtClean="0">
                <a:effectLst/>
              </a:rPr>
              <a:t>nmol</a:t>
            </a:r>
            <a:r>
              <a:rPr lang="en-US" dirty="0" smtClean="0">
                <a:effectLst/>
              </a:rPr>
              <a:t>/L). As shown in </a:t>
            </a:r>
            <a:r>
              <a:rPr lang="en-US" dirty="0" smtClean="0">
                <a:effectLst/>
                <a:hlinkClick r:id="rId12"/>
              </a:rPr>
              <a:t>Box 3-1</a:t>
            </a:r>
            <a:r>
              <a:rPr lang="en-US" dirty="0" smtClean="0">
                <a:effectLst/>
              </a:rPr>
              <a:t>, the </a:t>
            </a:r>
            <a:r>
              <a:rPr lang="en-US" dirty="0" err="1" smtClean="0">
                <a:effectLst/>
              </a:rPr>
              <a:t>nanomoles</a:t>
            </a:r>
            <a:r>
              <a:rPr lang="en-US" dirty="0" smtClean="0">
                <a:effectLst/>
              </a:rPr>
              <a:t> per liter measure can be converted to </a:t>
            </a:r>
            <a:r>
              <a:rPr lang="en-US" dirty="0" err="1" smtClean="0">
                <a:effectLst/>
              </a:rPr>
              <a:t>nanograms</a:t>
            </a:r>
            <a:r>
              <a:rPr lang="en-US" dirty="0" smtClean="0">
                <a:effectLst/>
              </a:rPr>
              <a:t> per milliliter (ng/mL) by dividing by a factor of 2.5.</a:t>
            </a:r>
          </a:p>
          <a:p>
            <a:r>
              <a:rPr lang="en-US" b="1" dirty="0" smtClean="0">
                <a:hlinkClick r:id="rId12"/>
              </a:rPr>
              <a:t>BOX 3-1</a:t>
            </a:r>
            <a:endParaRPr lang="en-US" b="1" dirty="0" smtClean="0"/>
          </a:p>
          <a:p>
            <a:r>
              <a:rPr lang="en-US" dirty="0" smtClean="0">
                <a:effectLst/>
              </a:rPr>
              <a:t>Terms and Conversions Used in Reference to Vitamin D. </a:t>
            </a:r>
            <a:r>
              <a:rPr lang="en-US" i="1" dirty="0" smtClean="0">
                <a:effectLst/>
              </a:rPr>
              <a:t>Vitamin D</a:t>
            </a:r>
            <a:r>
              <a:rPr lang="en-US" dirty="0" smtClean="0">
                <a:effectLst/>
              </a:rPr>
              <a:t>—also referred to as </a:t>
            </a:r>
            <a:r>
              <a:rPr lang="en-US" i="1" dirty="0" err="1" smtClean="0">
                <a:effectLst/>
              </a:rPr>
              <a:t>calciferol</a:t>
            </a:r>
            <a:r>
              <a:rPr lang="en-US" dirty="0" smtClean="0">
                <a:effectLst/>
              </a:rPr>
              <a:t> </a:t>
            </a:r>
            <a:r>
              <a:rPr lang="en-US" i="1" dirty="0" smtClean="0">
                <a:effectLst/>
              </a:rPr>
              <a:t>Vitamin D</a:t>
            </a:r>
            <a:r>
              <a:rPr lang="en-US" i="1" baseline="-25000" dirty="0" smtClean="0">
                <a:effectLst/>
              </a:rPr>
              <a:t>2</a:t>
            </a:r>
            <a:r>
              <a:rPr lang="en-US" dirty="0" smtClean="0">
                <a:effectLst/>
              </a:rPr>
              <a:t>—also referred to as </a:t>
            </a:r>
            <a:r>
              <a:rPr lang="en-US" i="1" dirty="0" err="1" smtClean="0">
                <a:effectLst/>
              </a:rPr>
              <a:t>ergocalciferol</a:t>
            </a:r>
            <a:endParaRPr lang="en-US" dirty="0" smtClean="0">
              <a:effectLst/>
            </a:endParaRPr>
          </a:p>
          <a:p>
            <a:r>
              <a:rPr lang="en-US" dirty="0" smtClean="0">
                <a:hlinkClick r:id="rId3" tooltip="Go to other sections in this page"/>
              </a:rPr>
              <a:t>Go to:</a:t>
            </a:r>
            <a:endParaRPr lang="en-US" dirty="0" smtClean="0"/>
          </a:p>
          <a:p>
            <a:r>
              <a:rPr lang="en-US" b="1" dirty="0" smtClean="0"/>
              <a:t>SOURCES OF VITAMIN D</a:t>
            </a:r>
          </a:p>
          <a:p>
            <a:r>
              <a:rPr lang="en-US" b="1" dirty="0" smtClean="0"/>
              <a:t>Diet</a:t>
            </a:r>
          </a:p>
          <a:p>
            <a:r>
              <a:rPr lang="en-US" dirty="0" smtClean="0">
                <a:effectLst/>
              </a:rPr>
              <a:t>The dietary sources of vitamin D include food and dietary supplements; therefore, “total vitamin D intake” reflects the combined dietary contribution from foods and supplements. There are a few naturally occurring food sources of vitamin D. These include fatty fish, fish liver oil, and egg yolk. Some foods are, however, fortified with vitamin D. After vitamin D was recognized as important for the prevention of rickets in the 1920s (</a:t>
            </a:r>
            <a:r>
              <a:rPr lang="en-US" dirty="0" err="1" smtClean="0">
                <a:effectLst/>
                <a:hlinkClick r:id="rId3"/>
              </a:rPr>
              <a:t>Steenbock</a:t>
            </a:r>
            <a:r>
              <a:rPr lang="en-US" dirty="0" smtClean="0">
                <a:effectLst/>
                <a:hlinkClick r:id="rId3"/>
              </a:rPr>
              <a:t> and Black, 1924</a:t>
            </a:r>
            <a:r>
              <a:rPr lang="en-US" dirty="0" smtClean="0">
                <a:effectLst/>
              </a:rPr>
              <a:t>), vitamin D fortification of some foods was initiated on a voluntary basis.</a:t>
            </a:r>
          </a:p>
          <a:p>
            <a:r>
              <a:rPr lang="en-US" dirty="0" smtClean="0">
                <a:effectLst/>
              </a:rPr>
              <a:t>In the United States, fluid milk is voluntarily fortified with 400 </a:t>
            </a:r>
            <a:r>
              <a:rPr lang="en-US" dirty="0" smtClean="0">
                <a:effectLst/>
                <a:hlinkClick r:id="rId13"/>
              </a:rPr>
              <a:t>IU</a:t>
            </a:r>
            <a:r>
              <a:rPr lang="en-US" dirty="0" smtClean="0">
                <a:effectLst/>
              </a:rPr>
              <a:t> per quart (or 385 IU/L) of vitamin D (</a:t>
            </a:r>
            <a:r>
              <a:rPr lang="en-US" dirty="0" smtClean="0">
                <a:effectLst/>
                <a:hlinkClick r:id="rId14"/>
              </a:rPr>
              <a:t>U.S.</a:t>
            </a:r>
            <a:r>
              <a:rPr lang="en-US" dirty="0" smtClean="0">
                <a:effectLst/>
              </a:rPr>
              <a:t> regulations do not specify the form) (</a:t>
            </a:r>
            <a:r>
              <a:rPr lang="en-US" dirty="0" smtClean="0">
                <a:effectLst/>
                <a:hlinkClick r:id="rId3"/>
              </a:rPr>
              <a:t>FDA, 2009</a:t>
            </a:r>
            <a:r>
              <a:rPr lang="en-US" dirty="0" smtClean="0">
                <a:effectLst/>
              </a:rPr>
              <a:t>). In Canada, under the Food and Drug Regulation,</a:t>
            </a:r>
            <a:r>
              <a:rPr lang="en-US" baseline="30000" dirty="0" smtClean="0">
                <a:effectLst/>
                <a:hlinkClick r:id="rId3"/>
              </a:rPr>
              <a:t>1</a:t>
            </a:r>
            <a:r>
              <a:rPr lang="en-US" dirty="0" smtClean="0">
                <a:effectLst/>
              </a:rPr>
              <a:t> fortification of fluid milk and margarine with vitamin D is mandatory. Fluid milk must contain 35–45 IU vitamin D per 100 mL and margarine, 530 IU per 100 g. In addition, fortified plant-based beverages must contain vitamin D in an amount equivalent to fluid milk. In analyses conducted in the 1980s and early 1990s, a significant portion of milk samples in the United States were found to contain less than the specified amount of vitamin D (</a:t>
            </a:r>
            <a:r>
              <a:rPr lang="en-US" dirty="0" smtClean="0">
                <a:effectLst/>
                <a:hlinkClick r:id="rId3"/>
              </a:rPr>
              <a:t>Tanner et al., 1988</a:t>
            </a:r>
            <a:r>
              <a:rPr lang="en-US" dirty="0" smtClean="0">
                <a:effectLst/>
              </a:rPr>
              <a:t>). </a:t>
            </a:r>
            <a:r>
              <a:rPr lang="en-US" dirty="0" err="1" smtClean="0">
                <a:effectLst/>
                <a:hlinkClick r:id="rId3"/>
              </a:rPr>
              <a:t>Holick</a:t>
            </a:r>
            <a:r>
              <a:rPr lang="en-US" dirty="0" smtClean="0">
                <a:effectLst/>
                <a:hlinkClick r:id="rId3"/>
              </a:rPr>
              <a:t> et al. (1992)</a:t>
            </a:r>
            <a:r>
              <a:rPr lang="en-US" dirty="0" smtClean="0">
                <a:effectLst/>
              </a:rPr>
              <a:t> found that 62 percent of milk sampled from five eastern states contained less than 80 percent and 10 percent contained more than 120 percent of the amount of vitamin D stated on the label. </a:t>
            </a:r>
            <a:r>
              <a:rPr lang="en-US" dirty="0" smtClean="0">
                <a:effectLst/>
                <a:hlinkClick r:id="rId3"/>
              </a:rPr>
              <a:t>Chen et al. (1993)</a:t>
            </a:r>
            <a:r>
              <a:rPr lang="en-US" dirty="0" smtClean="0">
                <a:effectLst/>
              </a:rPr>
              <a:t> reported similar findings. A more recent report on vitamin D–fortified milk sampled in New York State over a period of 4 years showed that an average of only 47.7 percent of samples fell within the range of acceptable levels of vitamin D fortification (</a:t>
            </a:r>
            <a:r>
              <a:rPr lang="en-US" dirty="0" smtClean="0">
                <a:effectLst/>
                <a:hlinkClick r:id="rId3"/>
              </a:rPr>
              <a:t>Murphy et al., 2001</a:t>
            </a:r>
            <a:r>
              <a:rPr lang="en-US" dirty="0" smtClean="0">
                <a:effectLst/>
              </a:rPr>
              <a:t>). However, recent surveys from the U.S. Department of Agriculture (</a:t>
            </a:r>
            <a:r>
              <a:rPr lang="en-US" dirty="0" smtClean="0">
                <a:effectLst/>
                <a:hlinkClick r:id="rId15"/>
              </a:rPr>
              <a:t>USDA</a:t>
            </a:r>
            <a:r>
              <a:rPr lang="en-US" dirty="0" smtClean="0">
                <a:effectLst/>
              </a:rPr>
              <a:t>) indicate that these problems have been corrected. In a presentation to this committee, </a:t>
            </a:r>
            <a:r>
              <a:rPr lang="en-US" dirty="0" err="1" smtClean="0">
                <a:effectLst/>
                <a:hlinkClick r:id="rId3"/>
              </a:rPr>
              <a:t>Byrdwell</a:t>
            </a:r>
            <a:r>
              <a:rPr lang="en-US" dirty="0" smtClean="0">
                <a:effectLst/>
                <a:hlinkClick r:id="rId3"/>
              </a:rPr>
              <a:t> (2009)</a:t>
            </a:r>
            <a:r>
              <a:rPr lang="en-US" dirty="0" smtClean="0">
                <a:effectLst/>
              </a:rPr>
              <a:t> reported that a USDA survey of milk samples taken in 2007 from 24 locations across the United States showed that most samples had vitamin D levels within the range of 400 to 600 IU/quart.</a:t>
            </a:r>
          </a:p>
          <a:p>
            <a:r>
              <a:rPr lang="en-US" dirty="0" smtClean="0">
                <a:effectLst/>
              </a:rPr>
              <a:t>In Canada, </a:t>
            </a:r>
            <a:r>
              <a:rPr lang="en-US" dirty="0" smtClean="0">
                <a:effectLst/>
                <a:hlinkClick r:id="rId3"/>
              </a:rPr>
              <a:t>Faulkner et al. (2000)</a:t>
            </a:r>
            <a:r>
              <a:rPr lang="en-US" dirty="0" smtClean="0">
                <a:effectLst/>
              </a:rPr>
              <a:t> surveyed milk samples and found that 20 percent of skim milk, 40 percent of 2 percent fat milk, and 20 percent of whole milk, contained the recommended level of vitamin D. Samples collected by the Canadian Food Inspection Agency from 1999 through 2009 and analyzed for vitamin D indicated that during the last 4 years of sample collection, 47 to 69 percent were within the range specified by regulation (personal communication, S. Brooks, Health Canada, April 30, 2010). In addition, over the past 5 years, the average vitamin D content of analyzed milk samples fell within this range. Over time, manufacturers in the United States have added vitamin D to other foods, and the food industry is increasingly marketing foods fortified with vitamin D (</a:t>
            </a:r>
            <a:r>
              <a:rPr lang="en-US" dirty="0" err="1" smtClean="0">
                <a:effectLst/>
                <a:hlinkClick r:id="rId3"/>
              </a:rPr>
              <a:t>Yetley</a:t>
            </a:r>
            <a:r>
              <a:rPr lang="en-US" dirty="0" smtClean="0">
                <a:effectLst/>
                <a:hlinkClick r:id="rId3"/>
              </a:rPr>
              <a:t>, 2008</a:t>
            </a:r>
            <a:r>
              <a:rPr lang="en-US" dirty="0" smtClean="0">
                <a:effectLst/>
              </a:rPr>
              <a:t>). Based on data from a </a:t>
            </a:r>
            <a:r>
              <a:rPr lang="en-US" dirty="0" smtClean="0">
                <a:effectLst/>
                <a:hlinkClick r:id="rId14"/>
              </a:rPr>
              <a:t>U.S.</a:t>
            </a:r>
            <a:r>
              <a:rPr lang="en-US" dirty="0" smtClean="0">
                <a:effectLst/>
              </a:rPr>
              <a:t> Food and Drug Administration (FDA) survey that provides information on the labels of processed, packaged food products in the United States, </a:t>
            </a:r>
            <a:r>
              <a:rPr lang="en-US" dirty="0" err="1" smtClean="0">
                <a:effectLst/>
                <a:hlinkClick r:id="rId3"/>
              </a:rPr>
              <a:t>Yetley</a:t>
            </a:r>
            <a:r>
              <a:rPr lang="en-US" dirty="0" smtClean="0">
                <a:effectLst/>
                <a:hlinkClick r:id="rId3"/>
              </a:rPr>
              <a:t> (2008)</a:t>
            </a:r>
            <a:r>
              <a:rPr lang="en-US" dirty="0" smtClean="0">
                <a:effectLst/>
              </a:rPr>
              <a:t> reported that almost all fluid milks, approximately 75 percent of ready-to-eat breakfast cereals, slightly more than half of all milk substitutes, approximately one-quarter of yogurts, and approximately 8 to 14 percent of cheeses, juices, and spreads are fortified with vitamin D in the U.S. market. Many product labels included in the survey indicated that the form of added vitamin D was vitamin D</a:t>
            </a:r>
            <a:r>
              <a:rPr lang="en-US" baseline="-25000" dirty="0" smtClean="0">
                <a:effectLst/>
              </a:rPr>
              <a:t>3</a:t>
            </a:r>
            <a:r>
              <a:rPr lang="en-US" dirty="0" smtClean="0">
                <a:effectLst/>
              </a:rPr>
              <a:t>. However, some milk substitutes are fortified with vitamin D</a:t>
            </a:r>
            <a:r>
              <a:rPr lang="en-US" baseline="-25000" dirty="0" smtClean="0">
                <a:effectLst/>
              </a:rPr>
              <a:t>2</a:t>
            </a:r>
            <a:r>
              <a:rPr lang="en-US" dirty="0" smtClean="0">
                <a:effectLst/>
              </a:rPr>
              <a:t> Cereal labels did not specify the form of added vitamin D. Levels of vitamin D ranged from 40 </a:t>
            </a:r>
            <a:r>
              <a:rPr lang="en-US" dirty="0" smtClean="0">
                <a:effectLst/>
                <a:hlinkClick r:id="rId13"/>
              </a:rPr>
              <a:t>IU</a:t>
            </a:r>
            <a:r>
              <a:rPr lang="en-US" dirty="0" smtClean="0">
                <a:effectLst/>
              </a:rPr>
              <a:t> per regulatory serving for cereals and cheeses to 60 IU per regulatory serving for spreads and 100 IU per regulatory serving for fluid milk. Several food categories had within-category ranges of 40 to 100 IU of vitamin D per regulatory serving. Serum vitamin D and 25OHD have low penetrance into breast milk, together comprising 40 to 50 IU of </a:t>
            </a:r>
            <a:r>
              <a:rPr lang="en-US" dirty="0" err="1" smtClean="0">
                <a:effectLst/>
              </a:rPr>
              <a:t>antirachitic</a:t>
            </a:r>
            <a:r>
              <a:rPr lang="en-US" dirty="0" smtClean="0">
                <a:effectLst/>
              </a:rPr>
              <a:t> activity per liter, most of which is contributed by 25OHD (</a:t>
            </a:r>
            <a:r>
              <a:rPr lang="en-US" dirty="0" err="1" smtClean="0">
                <a:effectLst/>
                <a:hlinkClick r:id="rId3"/>
              </a:rPr>
              <a:t>Leerbeck</a:t>
            </a:r>
            <a:r>
              <a:rPr lang="en-US" dirty="0" smtClean="0">
                <a:effectLst/>
                <a:hlinkClick r:id="rId3"/>
              </a:rPr>
              <a:t> and </a:t>
            </a:r>
            <a:r>
              <a:rPr lang="en-US" dirty="0" err="1" smtClean="0">
                <a:effectLst/>
                <a:hlinkClick r:id="rId3"/>
              </a:rPr>
              <a:t>Sondergaard</a:t>
            </a:r>
            <a:r>
              <a:rPr lang="en-US" dirty="0" smtClean="0">
                <a:effectLst/>
                <a:hlinkClick r:id="rId3"/>
              </a:rPr>
              <a:t>, 1980</a:t>
            </a:r>
            <a:r>
              <a:rPr lang="en-US" dirty="0" smtClean="0">
                <a:effectLst/>
              </a:rPr>
              <a:t>; </a:t>
            </a:r>
            <a:r>
              <a:rPr lang="en-US" dirty="0" smtClean="0">
                <a:effectLst/>
                <a:hlinkClick r:id="rId3"/>
              </a:rPr>
              <a:t>Hollis et al., 1981</a:t>
            </a:r>
            <a:r>
              <a:rPr lang="en-US" dirty="0" smtClean="0">
                <a:effectLst/>
              </a:rPr>
              <a:t>; </a:t>
            </a:r>
            <a:r>
              <a:rPr lang="en-US" dirty="0" smtClean="0">
                <a:effectLst/>
                <a:hlinkClick r:id="rId3"/>
              </a:rPr>
              <a:t>Reeve et al., 1982</a:t>
            </a:r>
            <a:r>
              <a:rPr lang="en-US" dirty="0" smtClean="0">
                <a:effectLst/>
              </a:rPr>
              <a:t>; </a:t>
            </a:r>
            <a:r>
              <a:rPr lang="en-US" dirty="0" err="1" smtClean="0">
                <a:effectLst/>
                <a:hlinkClick r:id="rId3"/>
              </a:rPr>
              <a:t>Specker</a:t>
            </a:r>
            <a:r>
              <a:rPr lang="en-US" dirty="0" smtClean="0">
                <a:effectLst/>
                <a:hlinkClick r:id="rId3"/>
              </a:rPr>
              <a:t> et al., 1985</a:t>
            </a:r>
            <a:r>
              <a:rPr lang="en-US" dirty="0" smtClean="0">
                <a:effectLst/>
              </a:rPr>
              <a:t>). Data from the </a:t>
            </a:r>
            <a:r>
              <a:rPr lang="en-US" dirty="0" smtClean="0">
                <a:effectLst/>
                <a:hlinkClick r:id="rId15"/>
              </a:rPr>
              <a:t>USDA</a:t>
            </a:r>
            <a:r>
              <a:rPr lang="en-US" dirty="0" smtClean="0">
                <a:effectLst/>
              </a:rPr>
              <a:t> report the vitamin D content of human milk to be 4.3 IU/100 kcal.</a:t>
            </a:r>
            <a:r>
              <a:rPr lang="en-US" baseline="30000" dirty="0" smtClean="0">
                <a:effectLst/>
                <a:hlinkClick r:id="rId3"/>
              </a:rPr>
              <a:t>2</a:t>
            </a:r>
            <a:r>
              <a:rPr lang="en-US" dirty="0" smtClean="0">
                <a:effectLst/>
              </a:rPr>
              <a:t> However, the vitamin D biological activity may be higher than the analyzed values, because human milk contains small amounts of 25OHD in addition to vitamin D</a:t>
            </a:r>
            <a:r>
              <a:rPr lang="en-US" baseline="-25000" dirty="0" smtClean="0">
                <a:effectLst/>
              </a:rPr>
              <a:t>3</a:t>
            </a:r>
            <a:r>
              <a:rPr lang="en-US" dirty="0" smtClean="0">
                <a:effectLst/>
              </a:rPr>
              <a:t> (</a:t>
            </a:r>
            <a:r>
              <a:rPr lang="en-US" dirty="0" smtClean="0">
                <a:effectLst/>
                <a:hlinkClick r:id="rId3"/>
              </a:rPr>
              <a:t>Reeve et al., 1982</a:t>
            </a:r>
            <a:r>
              <a:rPr lang="en-US" dirty="0" smtClean="0">
                <a:effectLst/>
              </a:rPr>
              <a:t>); further, the biological activity of 25OHD is approximately 50 percent higher than that of vitamin D (</a:t>
            </a:r>
            <a:r>
              <a:rPr lang="en-US" dirty="0" smtClean="0">
                <a:effectLst/>
                <a:hlinkClick r:id="rId3"/>
              </a:rPr>
              <a:t>Blunt et al., 1968</a:t>
            </a:r>
            <a:r>
              <a:rPr lang="en-US" dirty="0" smtClean="0">
                <a:effectLst/>
              </a:rPr>
              <a:t>).</a:t>
            </a:r>
          </a:p>
          <a:p>
            <a:r>
              <a:rPr lang="en-US" dirty="0" smtClean="0">
                <a:effectLst/>
              </a:rPr>
              <a:t>The FDA has established that infant formula must contain 40 to 100 </a:t>
            </a:r>
            <a:r>
              <a:rPr lang="en-US" dirty="0" smtClean="0">
                <a:effectLst/>
                <a:hlinkClick r:id="rId13"/>
              </a:rPr>
              <a:t>IU</a:t>
            </a:r>
            <a:r>
              <a:rPr lang="en-US" dirty="0" smtClean="0">
                <a:effectLst/>
              </a:rPr>
              <a:t> of vitamin D per 100 kcal.</a:t>
            </a:r>
            <a:r>
              <a:rPr lang="en-US" baseline="30000" dirty="0" smtClean="0">
                <a:effectLst/>
                <a:hlinkClick r:id="rId3"/>
              </a:rPr>
              <a:t>3</a:t>
            </a:r>
            <a:r>
              <a:rPr lang="en-US" dirty="0" smtClean="0">
                <a:effectLst/>
              </a:rPr>
              <a:t> Commercial infant formulas contain approximately 60 IU of vitamin D per 100 kcal, as estimated by the </a:t>
            </a:r>
            <a:r>
              <a:rPr lang="en-US" dirty="0" smtClean="0">
                <a:effectLst/>
                <a:hlinkClick r:id="rId15"/>
              </a:rPr>
              <a:t>USDA</a:t>
            </a:r>
            <a:r>
              <a:rPr lang="en-US" dirty="0" smtClean="0">
                <a:effectLst/>
              </a:rPr>
              <a:t> food composition database,</a:t>
            </a:r>
            <a:r>
              <a:rPr lang="en-US" baseline="30000" dirty="0" smtClean="0">
                <a:effectLst/>
                <a:hlinkClick r:id="rId3"/>
              </a:rPr>
              <a:t>4</a:t>
            </a:r>
            <a:r>
              <a:rPr lang="en-US" dirty="0" smtClean="0">
                <a:effectLst/>
              </a:rPr>
              <a:t> and </a:t>
            </a:r>
            <a:r>
              <a:rPr lang="en-US" dirty="0" err="1" smtClean="0">
                <a:effectLst/>
                <a:hlinkClick r:id="rId3"/>
              </a:rPr>
              <a:t>Yetley</a:t>
            </a:r>
            <a:r>
              <a:rPr lang="en-US" dirty="0" smtClean="0">
                <a:effectLst/>
                <a:hlinkClick r:id="rId3"/>
              </a:rPr>
              <a:t> (2008)</a:t>
            </a:r>
            <a:r>
              <a:rPr lang="en-US" dirty="0" smtClean="0">
                <a:effectLst/>
              </a:rPr>
              <a:t> reported that commercial milk-based infant formulas collected between 2003 and 2006 contained 87 to 184 percent of label declarations. In Canada, infant formula is required by regulation to contain between 40 and 80 IU of vitamin D per 100 kcal.</a:t>
            </a:r>
          </a:p>
          <a:p>
            <a:r>
              <a:rPr lang="en-US" dirty="0" smtClean="0">
                <a:effectLst/>
              </a:rPr>
              <a:t>In recent years, dietary supplements containing vitamin D have become more common and have been more frequently consumed. The form of vitamin D used in supplement products can be either vitamin D</a:t>
            </a:r>
            <a:r>
              <a:rPr lang="en-US" baseline="-25000" dirty="0" smtClean="0">
                <a:effectLst/>
              </a:rPr>
              <a:t>2</a:t>
            </a:r>
            <a:r>
              <a:rPr lang="en-US" dirty="0" smtClean="0">
                <a:effectLst/>
              </a:rPr>
              <a:t> or vitamin D</a:t>
            </a:r>
            <a:r>
              <a:rPr lang="en-US" baseline="-25000" dirty="0" smtClean="0">
                <a:effectLst/>
              </a:rPr>
              <a:t>3</a:t>
            </a:r>
            <a:r>
              <a:rPr lang="en-US" dirty="0" smtClean="0">
                <a:effectLst/>
              </a:rPr>
              <a:t>. It would appear from informal observations of the market place that manufacturers are increasingly switching from vitamin D</a:t>
            </a:r>
            <a:r>
              <a:rPr lang="en-US" baseline="-25000" dirty="0" smtClean="0">
                <a:effectLst/>
              </a:rPr>
              <a:t>2</a:t>
            </a:r>
            <a:r>
              <a:rPr lang="en-US" dirty="0" smtClean="0">
                <a:effectLst/>
              </a:rPr>
              <a:t> to vitamin D</a:t>
            </a:r>
            <a:r>
              <a:rPr lang="en-US" baseline="-25000" dirty="0" smtClean="0">
                <a:effectLst/>
              </a:rPr>
              <a:t>3</a:t>
            </a:r>
            <a:r>
              <a:rPr lang="en-US" dirty="0" smtClean="0">
                <a:effectLst/>
              </a:rPr>
              <a:t>, and some are increasing the vitamin D content of their products. Traditionally, many marketed dietary supplements have contained 400 </a:t>
            </a:r>
            <a:r>
              <a:rPr lang="en-US" dirty="0" smtClean="0">
                <a:effectLst/>
                <a:hlinkClick r:id="rId13"/>
              </a:rPr>
              <a:t>IU</a:t>
            </a:r>
            <a:r>
              <a:rPr lang="en-US" dirty="0" smtClean="0">
                <a:effectLst/>
              </a:rPr>
              <a:t> per daily dose, but levels in supplements have been increasing. In the United States, vitamin D can now be found in multi-vitamin/multi-mineral formulations as well as a single supplement in a range of dosage levels, including 1,000 to 5,000 IU of vitamin D</a:t>
            </a:r>
            <a:r>
              <a:rPr lang="en-US" baseline="-25000" dirty="0" smtClean="0">
                <a:effectLst/>
              </a:rPr>
              <a:t>3</a:t>
            </a:r>
            <a:r>
              <a:rPr lang="en-US" dirty="0" smtClean="0">
                <a:effectLst/>
              </a:rPr>
              <a:t> per dose and even up to 50,000 IU of vitamin D</a:t>
            </a:r>
            <a:r>
              <a:rPr lang="en-US" baseline="-25000" dirty="0" smtClean="0">
                <a:effectLst/>
              </a:rPr>
              <a:t>2</a:t>
            </a:r>
            <a:r>
              <a:rPr lang="en-US" dirty="0" smtClean="0">
                <a:effectLst/>
              </a:rPr>
              <a:t> per dose. In Canada, dosage levels of vitamin D above 1,000 IU are obtainable only with a prescription.</a:t>
            </a:r>
          </a:p>
          <a:p>
            <a:r>
              <a:rPr lang="en-US" dirty="0" smtClean="0">
                <a:effectLst/>
              </a:rPr>
              <a:t>Information about current national survey estimates of the intake of vitamin D from foods and supplements can be found in </a:t>
            </a:r>
            <a:r>
              <a:rPr lang="en-US" dirty="0" smtClean="0">
                <a:effectLst/>
                <a:hlinkClick r:id="rId16"/>
              </a:rPr>
              <a:t>Chapter 7</a:t>
            </a:r>
            <a:r>
              <a:rPr lang="en-US" dirty="0" smtClean="0">
                <a:effectLst/>
              </a:rPr>
              <a:t>.</a:t>
            </a:r>
          </a:p>
          <a:p>
            <a:r>
              <a:rPr lang="en-US" b="1" dirty="0" smtClean="0"/>
              <a:t>Synthesis in the Skin</a:t>
            </a:r>
          </a:p>
          <a:p>
            <a:r>
              <a:rPr lang="en-US" dirty="0" smtClean="0">
                <a:effectLst/>
                <a:hlinkClick r:id="rId17"/>
              </a:rPr>
              <a:t>Vitamin D</a:t>
            </a:r>
            <a:r>
              <a:rPr lang="en-US" baseline="-25000" dirty="0" smtClean="0">
                <a:effectLst/>
                <a:hlinkClick r:id="rId17"/>
              </a:rPr>
              <a:t>3</a:t>
            </a:r>
            <a:r>
              <a:rPr lang="en-US" dirty="0" smtClean="0">
                <a:effectLst/>
              </a:rPr>
              <a:t> is synthesized in human skin from 7-dehydrocholesterol following exposure to ultraviolet B (</a:t>
            </a:r>
            <a:r>
              <a:rPr lang="en-US" dirty="0" smtClean="0">
                <a:effectLst/>
                <a:hlinkClick r:id="rId18"/>
              </a:rPr>
              <a:t>UVB</a:t>
            </a:r>
            <a:r>
              <a:rPr lang="en-US" dirty="0" smtClean="0">
                <a:effectLst/>
              </a:rPr>
              <a:t>) radiation with wavelength 290 to 320 nm.</a:t>
            </a:r>
            <a:r>
              <a:rPr lang="en-US" baseline="30000" dirty="0" smtClean="0">
                <a:effectLst/>
                <a:hlinkClick r:id="rId3"/>
              </a:rPr>
              <a:t>5</a:t>
            </a:r>
            <a:r>
              <a:rPr lang="en-US" dirty="0" smtClean="0">
                <a:effectLst/>
              </a:rPr>
              <a:t> The process of UVB-mediated conversion of 7-dehydrocholesterol to the </a:t>
            </a:r>
            <a:r>
              <a:rPr lang="en-US" dirty="0" err="1" smtClean="0">
                <a:effectLst/>
              </a:rPr>
              <a:t>previtamin</a:t>
            </a:r>
            <a:r>
              <a:rPr lang="en-US" dirty="0" smtClean="0">
                <a:effectLst/>
              </a:rPr>
              <a:t> D</a:t>
            </a:r>
            <a:r>
              <a:rPr lang="en-US" baseline="-25000" dirty="0" smtClean="0">
                <a:effectLst/>
              </a:rPr>
              <a:t>3</a:t>
            </a:r>
            <a:r>
              <a:rPr lang="en-US" dirty="0" smtClean="0">
                <a:effectLst/>
              </a:rPr>
              <a:t> form and subsequent thermal isomerization to vitamin D</a:t>
            </a:r>
            <a:r>
              <a:rPr lang="en-US" baseline="-25000" dirty="0" smtClean="0">
                <a:effectLst/>
              </a:rPr>
              <a:t>3</a:t>
            </a:r>
            <a:r>
              <a:rPr lang="en-US" dirty="0" smtClean="0">
                <a:effectLst/>
              </a:rPr>
              <a:t> occurring in the epidermis is illustrated in </a:t>
            </a:r>
            <a:r>
              <a:rPr lang="en-US" dirty="0" smtClean="0">
                <a:effectLst/>
                <a:hlinkClick r:id="rId19"/>
              </a:rPr>
              <a:t>Figure 3-2</a:t>
            </a:r>
            <a:r>
              <a:rPr lang="en-US" dirty="0" smtClean="0">
                <a:effectLst/>
              </a:rPr>
              <a:t>.</a:t>
            </a:r>
          </a:p>
          <a:p>
            <a:r>
              <a:rPr lang="en-US" b="1" dirty="0" smtClean="0">
                <a:hlinkClick r:id="rId19"/>
              </a:rPr>
              <a:t>FIGURE 3-2</a:t>
            </a:r>
            <a:endParaRPr lang="en-US" b="1" dirty="0" smtClean="0"/>
          </a:p>
          <a:p>
            <a:r>
              <a:rPr lang="en-US" dirty="0" smtClean="0">
                <a:effectLst/>
              </a:rPr>
              <a:t>Photochemical events that lead to the production and regulation of vitamin D</a:t>
            </a:r>
            <a:r>
              <a:rPr lang="en-US" baseline="-25000" dirty="0" smtClean="0">
                <a:effectLst/>
              </a:rPr>
              <a:t>3</a:t>
            </a:r>
            <a:r>
              <a:rPr lang="en-US" dirty="0" smtClean="0">
                <a:effectLst/>
              </a:rPr>
              <a:t> (cholecalciferol) in the skin. NOTE: DBP = vitamin D binding protein. SOURCE: </a:t>
            </a:r>
            <a:r>
              <a:rPr lang="en-US" dirty="0" err="1" smtClean="0">
                <a:effectLst/>
              </a:rPr>
              <a:t>Holick</a:t>
            </a:r>
            <a:r>
              <a:rPr lang="en-US" dirty="0" smtClean="0">
                <a:effectLst/>
              </a:rPr>
              <a:t> (1994). Reprinted with permission from the </a:t>
            </a:r>
            <a:r>
              <a:rPr lang="en-US" i="1" dirty="0" smtClean="0">
                <a:effectLst/>
              </a:rPr>
              <a:t>American Journal of Clinical Nutrition</a:t>
            </a:r>
            <a:r>
              <a:rPr lang="en-US" dirty="0" smtClean="0">
                <a:effectLst/>
              </a:rPr>
              <a:t> (1994, </a:t>
            </a:r>
            <a:r>
              <a:rPr lang="en-US" dirty="0" smtClean="0">
                <a:effectLst/>
                <a:hlinkClick r:id="rId19"/>
              </a:rPr>
              <a:t>(more...)</a:t>
            </a:r>
            <a:endParaRPr lang="en-US" dirty="0" smtClean="0">
              <a:effectLst/>
            </a:endParaRPr>
          </a:p>
          <a:p>
            <a:r>
              <a:rPr lang="en-US" dirty="0" smtClean="0">
                <a:effectLst/>
              </a:rPr>
              <a:t>The production of vitamin D</a:t>
            </a:r>
            <a:r>
              <a:rPr lang="en-US" baseline="-25000" dirty="0" smtClean="0">
                <a:effectLst/>
              </a:rPr>
              <a:t>3</a:t>
            </a:r>
            <a:r>
              <a:rPr lang="en-US" dirty="0" smtClean="0">
                <a:effectLst/>
              </a:rPr>
              <a:t> in skin is a function of the amount of </a:t>
            </a:r>
            <a:r>
              <a:rPr lang="en-US" dirty="0" smtClean="0">
                <a:effectLst/>
                <a:hlinkClick r:id="rId18"/>
              </a:rPr>
              <a:t>UVB</a:t>
            </a:r>
            <a:r>
              <a:rPr lang="en-US" dirty="0" smtClean="0">
                <a:effectLst/>
              </a:rPr>
              <a:t> radiation reaching the dermis as well as the availability of 7-dehydrocholesterol (</a:t>
            </a:r>
            <a:r>
              <a:rPr lang="en-US" dirty="0" err="1" smtClean="0">
                <a:effectLst/>
                <a:hlinkClick r:id="rId3"/>
              </a:rPr>
              <a:t>Holick</a:t>
            </a:r>
            <a:r>
              <a:rPr lang="en-US" dirty="0" smtClean="0">
                <a:effectLst/>
                <a:hlinkClick r:id="rId3"/>
              </a:rPr>
              <a:t>, 1995</a:t>
            </a:r>
            <a:r>
              <a:rPr lang="en-US" dirty="0" smtClean="0">
                <a:effectLst/>
              </a:rPr>
              <a:t>). As such, the level of synthesis is influenced by a number of factors, as described below in the section entitled “Measures Associated with </a:t>
            </a:r>
            <a:r>
              <a:rPr lang="en-US" dirty="0" smtClean="0">
                <a:effectLst/>
                <a:hlinkClick r:id="rId5"/>
              </a:rPr>
              <a:t>Vitamin D</a:t>
            </a:r>
            <a:r>
              <a:rPr lang="en-US" dirty="0" smtClean="0">
                <a:effectLst/>
              </a:rPr>
              <a:t>: Serum 25OHD,” including season of the year, skin pigmentation, latitude, use of sunscreen, clothing, and amount of skin exposed. Age is also a factor, in that synthesis of vitamin D declines with increasing age, due in part to a fall in 7-dehydrocholesterol levels and due in part to alterations in skin morphology (</a:t>
            </a:r>
            <a:r>
              <a:rPr lang="en-US" dirty="0" err="1" smtClean="0">
                <a:effectLst/>
                <a:hlinkClick r:id="rId3"/>
              </a:rPr>
              <a:t>MacLaughlin</a:t>
            </a:r>
            <a:r>
              <a:rPr lang="en-US" dirty="0" smtClean="0">
                <a:effectLst/>
                <a:hlinkClick r:id="rId3"/>
              </a:rPr>
              <a:t> and </a:t>
            </a:r>
            <a:r>
              <a:rPr lang="en-US" dirty="0" err="1" smtClean="0">
                <a:effectLst/>
                <a:hlinkClick r:id="rId3"/>
              </a:rPr>
              <a:t>Holick</a:t>
            </a:r>
            <a:r>
              <a:rPr lang="en-US" dirty="0" smtClean="0">
                <a:effectLst/>
                <a:hlinkClick r:id="rId3"/>
              </a:rPr>
              <a:t>, 1985</a:t>
            </a:r>
            <a:r>
              <a:rPr lang="en-US" dirty="0" smtClean="0">
                <a:effectLst/>
              </a:rPr>
              <a:t>).</a:t>
            </a:r>
          </a:p>
          <a:p>
            <a:r>
              <a:rPr lang="en-US" dirty="0" smtClean="0">
                <a:effectLst/>
              </a:rPr>
              <a:t>Toxic levels of vitamin D do not occur from prolonged sun exposure. Thermal activation of </a:t>
            </a:r>
            <a:r>
              <a:rPr lang="en-US" dirty="0" err="1" smtClean="0">
                <a:effectLst/>
              </a:rPr>
              <a:t>previtamin</a:t>
            </a:r>
            <a:r>
              <a:rPr lang="en-US" dirty="0" smtClean="0">
                <a:effectLst/>
              </a:rPr>
              <a:t> D</a:t>
            </a:r>
            <a:r>
              <a:rPr lang="en-US" baseline="-25000" dirty="0" smtClean="0">
                <a:effectLst/>
              </a:rPr>
              <a:t>3</a:t>
            </a:r>
            <a:r>
              <a:rPr lang="en-US" dirty="0" smtClean="0">
                <a:effectLst/>
              </a:rPr>
              <a:t> in the skin gives rise to multiple non–vitamin D forms, such as </a:t>
            </a:r>
            <a:r>
              <a:rPr lang="en-US" dirty="0" err="1" smtClean="0">
                <a:effectLst/>
              </a:rPr>
              <a:t>lumisterol</a:t>
            </a:r>
            <a:r>
              <a:rPr lang="en-US" dirty="0" smtClean="0">
                <a:effectLst/>
              </a:rPr>
              <a:t>, </a:t>
            </a:r>
            <a:r>
              <a:rPr lang="en-US" dirty="0" err="1" smtClean="0">
                <a:effectLst/>
              </a:rPr>
              <a:t>tachysterol</a:t>
            </a:r>
            <a:r>
              <a:rPr lang="en-US" dirty="0" smtClean="0">
                <a:effectLst/>
              </a:rPr>
              <a:t> and others (</a:t>
            </a:r>
            <a:r>
              <a:rPr lang="en-US" dirty="0" err="1" smtClean="0">
                <a:effectLst/>
                <a:hlinkClick r:id="rId3"/>
              </a:rPr>
              <a:t>Holick</a:t>
            </a:r>
            <a:r>
              <a:rPr lang="en-US" dirty="0" smtClean="0">
                <a:effectLst/>
                <a:hlinkClick r:id="rId3"/>
              </a:rPr>
              <a:t> et al., 1981</a:t>
            </a:r>
            <a:r>
              <a:rPr lang="en-US" dirty="0" smtClean="0">
                <a:effectLst/>
              </a:rPr>
              <a:t>; </a:t>
            </a:r>
            <a:r>
              <a:rPr lang="en-US" dirty="0" smtClean="0">
                <a:effectLst/>
                <a:hlinkClick r:id="rId3"/>
              </a:rPr>
              <a:t>Webb et al., 1989</a:t>
            </a:r>
            <a:r>
              <a:rPr lang="en-US" dirty="0" smtClean="0">
                <a:effectLst/>
              </a:rPr>
              <a:t>), as illustrated in </a:t>
            </a:r>
            <a:r>
              <a:rPr lang="en-US" dirty="0" smtClean="0">
                <a:effectLst/>
                <a:hlinkClick r:id="rId19"/>
              </a:rPr>
              <a:t>Figure 3-2</a:t>
            </a:r>
            <a:r>
              <a:rPr lang="en-US" dirty="0" smtClean="0">
                <a:effectLst/>
              </a:rPr>
              <a:t>; this limits the formation of vitamin D</a:t>
            </a:r>
            <a:r>
              <a:rPr lang="en-US" baseline="-25000" dirty="0" smtClean="0">
                <a:effectLst/>
              </a:rPr>
              <a:t>3</a:t>
            </a:r>
            <a:r>
              <a:rPr lang="en-US" dirty="0" smtClean="0">
                <a:effectLst/>
              </a:rPr>
              <a:t> itself. </a:t>
            </a:r>
            <a:r>
              <a:rPr lang="en-US" dirty="0" smtClean="0">
                <a:effectLst/>
                <a:hlinkClick r:id="rId17"/>
              </a:rPr>
              <a:t>Vitamin D</a:t>
            </a:r>
            <a:r>
              <a:rPr lang="en-US" baseline="-25000" dirty="0" smtClean="0">
                <a:effectLst/>
                <a:hlinkClick r:id="rId17"/>
              </a:rPr>
              <a:t>3</a:t>
            </a:r>
            <a:r>
              <a:rPr lang="en-US" dirty="0" smtClean="0">
                <a:effectLst/>
              </a:rPr>
              <a:t> can also be converted to </a:t>
            </a:r>
            <a:r>
              <a:rPr lang="en-US" dirty="0" err="1" smtClean="0">
                <a:effectLst/>
              </a:rPr>
              <a:t>nonactive</a:t>
            </a:r>
            <a:r>
              <a:rPr lang="en-US" dirty="0" smtClean="0">
                <a:effectLst/>
              </a:rPr>
              <a:t> forms.</a:t>
            </a:r>
          </a:p>
          <a:p>
            <a:r>
              <a:rPr lang="en-US" dirty="0" smtClean="0">
                <a:effectLst/>
              </a:rPr>
              <a:t>The absolute percentage of circulating 25OHD that arises from cutaneous synthesis versus oral intake of vitamin D in the free-living North American population cannot be clearly specified. Individuals living at Earth's poles during winter months and submariner crew members with very limited or no measurable </a:t>
            </a:r>
            <a:r>
              <a:rPr lang="en-US" dirty="0" smtClean="0">
                <a:effectLst/>
                <a:hlinkClick r:id="rId18"/>
              </a:rPr>
              <a:t>UVB</a:t>
            </a:r>
            <a:r>
              <a:rPr lang="en-US" dirty="0" smtClean="0">
                <a:effectLst/>
              </a:rPr>
              <a:t> exposure have detectable levels of 25OHD in blood, arising from dietary sources and likely from previously synthesized and stored vitamin D. This topic is further explored in the section below that focuses on serum 25OHD.</a:t>
            </a:r>
          </a:p>
          <a:p>
            <a:r>
              <a:rPr lang="en-US" dirty="0" smtClean="0">
                <a:hlinkClick r:id="rId3" tooltip="Go to other sections in this page"/>
              </a:rPr>
              <a:t>Go to:</a:t>
            </a:r>
            <a:endParaRPr lang="en-US" dirty="0" smtClean="0"/>
          </a:p>
          <a:p>
            <a:r>
              <a:rPr lang="en-US" b="1" dirty="0" smtClean="0"/>
              <a:t>METABOLISM OF VITAMIN D</a:t>
            </a:r>
          </a:p>
          <a:p>
            <a:r>
              <a:rPr lang="en-US" b="1" dirty="0" smtClean="0"/>
              <a:t>Absorption</a:t>
            </a:r>
          </a:p>
          <a:p>
            <a:r>
              <a:rPr lang="en-US" dirty="0" smtClean="0">
                <a:effectLst/>
              </a:rPr>
              <a:t>Owing to its fat-soluble nature, dietary vitamin D (either D</a:t>
            </a:r>
            <a:r>
              <a:rPr lang="en-US" baseline="-25000" dirty="0" smtClean="0">
                <a:effectLst/>
              </a:rPr>
              <a:t>2</a:t>
            </a:r>
            <a:r>
              <a:rPr lang="en-US" dirty="0" smtClean="0">
                <a:effectLst/>
              </a:rPr>
              <a:t> or D</a:t>
            </a:r>
            <a:r>
              <a:rPr lang="en-US" baseline="-25000" dirty="0" smtClean="0">
                <a:effectLst/>
              </a:rPr>
              <a:t>3</a:t>
            </a:r>
            <a:r>
              <a:rPr lang="en-US" dirty="0" smtClean="0">
                <a:effectLst/>
              </a:rPr>
              <a:t>) is absorbed with other dietary fats in the small intestine (</a:t>
            </a:r>
            <a:r>
              <a:rPr lang="en-US" dirty="0" smtClean="0">
                <a:effectLst/>
                <a:hlinkClick r:id="rId3"/>
              </a:rPr>
              <a:t>Haddad et al., 1993</a:t>
            </a:r>
            <a:r>
              <a:rPr lang="en-US" dirty="0" smtClean="0">
                <a:effectLst/>
              </a:rPr>
              <a:t>; </a:t>
            </a:r>
            <a:r>
              <a:rPr lang="en-US" dirty="0" err="1" smtClean="0">
                <a:effectLst/>
                <a:hlinkClick r:id="rId3"/>
              </a:rPr>
              <a:t>Holick</a:t>
            </a:r>
            <a:r>
              <a:rPr lang="en-US" dirty="0" smtClean="0">
                <a:effectLst/>
                <a:hlinkClick r:id="rId3"/>
              </a:rPr>
              <a:t>, 1995</a:t>
            </a:r>
            <a:r>
              <a:rPr lang="en-US" dirty="0" smtClean="0">
                <a:effectLst/>
              </a:rPr>
              <a:t>). The efficient absorption of vitamin D is dependent upon the presence of fat in the lumen, which triggers the release of bile acids and pancreatic lipase (</a:t>
            </a:r>
            <a:r>
              <a:rPr lang="en-US" dirty="0" smtClean="0">
                <a:effectLst/>
                <a:hlinkClick r:id="rId3"/>
              </a:rPr>
              <a:t>Weber, 1981</a:t>
            </a:r>
            <a:r>
              <a:rPr lang="en-US" dirty="0" smtClean="0">
                <a:effectLst/>
              </a:rPr>
              <a:t>, </a:t>
            </a:r>
            <a:r>
              <a:rPr lang="en-US" dirty="0" smtClean="0">
                <a:effectLst/>
                <a:hlinkClick r:id="rId3"/>
              </a:rPr>
              <a:t>1983</a:t>
            </a:r>
            <a:r>
              <a:rPr lang="en-US" dirty="0" smtClean="0">
                <a:effectLst/>
              </a:rPr>
              <a:t>). In turn, bile acids initiate the emulsification of lipids, pancreatic lipase hydrolyzes the triglycerides into </a:t>
            </a:r>
            <a:r>
              <a:rPr lang="en-US" dirty="0" err="1" smtClean="0">
                <a:effectLst/>
              </a:rPr>
              <a:t>monoglycerides</a:t>
            </a:r>
            <a:r>
              <a:rPr lang="en-US" dirty="0" smtClean="0">
                <a:effectLst/>
              </a:rPr>
              <a:t> and free fatty acids, and bile acids support the formation of lipid-containing micelles, which diffuse into enterocytes. Early studies demonstrated that radiolabeled vitamin D</a:t>
            </a:r>
            <a:r>
              <a:rPr lang="en-US" baseline="-25000" dirty="0" smtClean="0">
                <a:effectLst/>
              </a:rPr>
              <a:t>3</a:t>
            </a:r>
            <a:r>
              <a:rPr lang="en-US" dirty="0" smtClean="0">
                <a:effectLst/>
              </a:rPr>
              <a:t> appeared almost exclusively in the lymphatics and in the chylomicron fraction of plasma; as well, subjects with impaired bile acid release or pancreatic insufficiency both demonstrated significantly reduced absorption of vitamin D (</a:t>
            </a:r>
            <a:r>
              <a:rPr lang="en-US" dirty="0" smtClean="0">
                <a:effectLst/>
                <a:hlinkClick r:id="rId3"/>
              </a:rPr>
              <a:t>Thompson et al., 1966</a:t>
            </a:r>
            <a:r>
              <a:rPr lang="en-US" dirty="0" smtClean="0">
                <a:effectLst/>
              </a:rPr>
              <a:t>; </a:t>
            </a:r>
            <a:r>
              <a:rPr lang="en-US" dirty="0" err="1" smtClean="0">
                <a:effectLst/>
                <a:hlinkClick r:id="rId3"/>
              </a:rPr>
              <a:t>Blomstrand</a:t>
            </a:r>
            <a:r>
              <a:rPr lang="en-US" dirty="0" smtClean="0">
                <a:effectLst/>
                <a:hlinkClick r:id="rId3"/>
              </a:rPr>
              <a:t> and </a:t>
            </a:r>
            <a:r>
              <a:rPr lang="en-US" dirty="0" err="1" smtClean="0">
                <a:effectLst/>
                <a:hlinkClick r:id="rId3"/>
              </a:rPr>
              <a:t>Forsgren</a:t>
            </a:r>
            <a:r>
              <a:rPr lang="en-US" dirty="0" smtClean="0">
                <a:effectLst/>
                <a:hlinkClick r:id="rId3"/>
              </a:rPr>
              <a:t>, 1967</a:t>
            </a:r>
            <a:r>
              <a:rPr lang="en-US" dirty="0" smtClean="0">
                <a:effectLst/>
              </a:rPr>
              <a:t>; </a:t>
            </a:r>
            <a:r>
              <a:rPr lang="en-US" dirty="0" err="1" smtClean="0">
                <a:effectLst/>
                <a:hlinkClick r:id="rId3"/>
              </a:rPr>
              <a:t>Compston</a:t>
            </a:r>
            <a:r>
              <a:rPr lang="en-US" dirty="0" smtClean="0">
                <a:effectLst/>
                <a:hlinkClick r:id="rId3"/>
              </a:rPr>
              <a:t> et al., 1981</a:t>
            </a:r>
            <a:r>
              <a:rPr lang="en-US" dirty="0" smtClean="0">
                <a:effectLst/>
              </a:rPr>
              <a:t>). Subsequently, other clinical and experimental animal studies confirmed that vitamin D is most efficiently absorbed when consumed with foods containing fat (</a:t>
            </a:r>
            <a:r>
              <a:rPr lang="en-US" dirty="0" smtClean="0">
                <a:effectLst/>
                <a:hlinkClick r:id="rId3"/>
              </a:rPr>
              <a:t>Weber, 1981</a:t>
            </a:r>
            <a:r>
              <a:rPr lang="en-US" dirty="0" smtClean="0">
                <a:effectLst/>
              </a:rPr>
              <a:t>; </a:t>
            </a:r>
            <a:r>
              <a:rPr lang="en-US" dirty="0" smtClean="0">
                <a:effectLst/>
                <a:hlinkClick r:id="rId3"/>
              </a:rPr>
              <a:t>Johnson et al., 2005</a:t>
            </a:r>
            <a:r>
              <a:rPr lang="en-US" dirty="0" smtClean="0">
                <a:effectLst/>
              </a:rPr>
              <a:t>; </a:t>
            </a:r>
            <a:r>
              <a:rPr lang="en-US" dirty="0" smtClean="0">
                <a:effectLst/>
                <a:hlinkClick r:id="rId3"/>
              </a:rPr>
              <a:t>Mulligan and Licata, 2010</a:t>
            </a:r>
            <a:r>
              <a:rPr lang="en-US" dirty="0" smtClean="0">
                <a:effectLst/>
              </a:rPr>
              <a:t>) and, conversely, that a weight-loss agent that blocks fat absorption also impairs the absorption of vitamin D (</a:t>
            </a:r>
            <a:r>
              <a:rPr lang="en-US" dirty="0" smtClean="0">
                <a:effectLst/>
                <a:hlinkClick r:id="rId3"/>
              </a:rPr>
              <a:t>James et al., 1997</a:t>
            </a:r>
            <a:r>
              <a:rPr lang="en-US" dirty="0" smtClean="0">
                <a:effectLst/>
              </a:rPr>
              <a:t>; </a:t>
            </a:r>
            <a:r>
              <a:rPr lang="en-US" dirty="0" smtClean="0">
                <a:effectLst/>
                <a:hlinkClick r:id="rId3"/>
              </a:rPr>
              <a:t>McDuffie et al., 2002</a:t>
            </a:r>
            <a:r>
              <a:rPr lang="en-US" dirty="0" smtClean="0">
                <a:effectLst/>
              </a:rPr>
              <a:t>). The optimal amount of fat required for maximal absorption of vitamin D has not been determined.</a:t>
            </a:r>
          </a:p>
          <a:p>
            <a:r>
              <a:rPr lang="en-US" dirty="0" smtClean="0">
                <a:effectLst/>
              </a:rPr>
              <a:t>Within the intestinal wall, vitamin D, cholesterol, triglycerides, lipoproteins, and other lipids are packaged together into chylomicrons. Importantly, while a fraction of newly absorbed intestinal vitamin D is also transported along with amino acids and carbohydrates into the portal system to reach the liver directly, the main pathway of vitamin D uptake is incorporation into chylomicrons that reach the systemic circulation via the lymphatics. </a:t>
            </a:r>
            <a:r>
              <a:rPr lang="en-US" dirty="0" smtClean="0">
                <a:effectLst/>
                <a:hlinkClick r:id="rId20"/>
              </a:rPr>
              <a:t>Chylomicron</a:t>
            </a:r>
            <a:r>
              <a:rPr lang="en-US" dirty="0" smtClean="0">
                <a:effectLst/>
              </a:rPr>
              <a:t> lipids are metabolized in peripheral tissues that express lipoprotein lipase, but particularly in adipose tissue and skeletal muscle, which are rich in this enzyme. During hydrolysis of the chylomicron triglycerides, a fraction of the vitamin D contained in the chylomicron can be taken up by these tissues. Uptake into adipose tissue and skeletal muscle accounts for the rapid postprandial disappearance of vitamin D from plasma and probably also explains why increased adiposity causes sequestering of vitamin D and is associated with lower 25OHD levels (</a:t>
            </a:r>
            <a:r>
              <a:rPr lang="en-US" dirty="0" smtClean="0">
                <a:effectLst/>
                <a:hlinkClick r:id="rId3"/>
              </a:rPr>
              <a:t>Jones, 2008</a:t>
            </a:r>
            <a:r>
              <a:rPr lang="en-US" dirty="0" smtClean="0">
                <a:effectLst/>
              </a:rPr>
              <a:t>). What remains of the original chylomicron after lipolysis is a chylomicron remnant, a cholesterol-enriched, triglyceride-depleted particle that still contains a fraction of its vitamin D content.</a:t>
            </a:r>
          </a:p>
          <a:p>
            <a:r>
              <a:rPr lang="en-US" b="1" dirty="0" smtClean="0"/>
              <a:t>Metabolism to the Active Hormonal Form</a:t>
            </a:r>
          </a:p>
          <a:p>
            <a:r>
              <a:rPr lang="en-US" dirty="0" smtClean="0">
                <a:effectLst/>
                <a:hlinkClick r:id="rId5"/>
              </a:rPr>
              <a:t>Vitamin D</a:t>
            </a:r>
            <a:r>
              <a:rPr lang="en-US" dirty="0" smtClean="0">
                <a:effectLst/>
              </a:rPr>
              <a:t>, regardless of origin, is an inactive prohormone and must first be metabolized to its hormonal form before it can function. Once vitamin D enters the circulation from the skin or from the lymph, it is cleared by the liver or storage tissues within a few hours. The processes that follow are illustrated in </a:t>
            </a:r>
            <a:r>
              <a:rPr lang="en-US" dirty="0" smtClean="0">
                <a:effectLst/>
                <a:hlinkClick r:id="rId21"/>
              </a:rPr>
              <a:t>Figure 3-3</a:t>
            </a:r>
            <a:r>
              <a:rPr lang="en-US" dirty="0" smtClean="0">
                <a:effectLst/>
              </a:rPr>
              <a:t>. Vitamin D is converted in the liver to 25OHD, a process carried out by a </a:t>
            </a:r>
            <a:r>
              <a:rPr lang="en-US" dirty="0" smtClean="0">
                <a:effectLst/>
                <a:hlinkClick r:id="rId22"/>
              </a:rPr>
              <a:t>CYP</a:t>
            </a:r>
            <a:r>
              <a:rPr lang="en-US" dirty="0" smtClean="0">
                <a:effectLst/>
              </a:rPr>
              <a:t> enzyme that has yet to be fully defined but is likely CYP2R1 (</a:t>
            </a:r>
            <a:r>
              <a:rPr lang="en-US" dirty="0" smtClean="0">
                <a:effectLst/>
                <a:hlinkClick r:id="rId3"/>
              </a:rPr>
              <a:t>Cheng et al., 2003</a:t>
            </a:r>
            <a:r>
              <a:rPr lang="en-US" dirty="0" smtClean="0">
                <a:effectLst/>
              </a:rPr>
              <a:t>). The crystal structure of CYP2R1 has been determined with vitamin D in the active site, and the enzyme has been shown to metabolize both vitamin D</a:t>
            </a:r>
            <a:r>
              <a:rPr lang="en-US" baseline="-25000" dirty="0" smtClean="0">
                <a:effectLst/>
              </a:rPr>
              <a:t>2</a:t>
            </a:r>
            <a:r>
              <a:rPr lang="en-US" dirty="0" smtClean="0">
                <a:effectLst/>
              </a:rPr>
              <a:t> and vitamin D</a:t>
            </a:r>
            <a:r>
              <a:rPr lang="en-US" baseline="-25000" dirty="0" smtClean="0">
                <a:effectLst/>
              </a:rPr>
              <a:t>3</a:t>
            </a:r>
            <a:r>
              <a:rPr lang="en-US" dirty="0" smtClean="0">
                <a:effectLst/>
              </a:rPr>
              <a:t> equally efficiently (</a:t>
            </a:r>
            <a:r>
              <a:rPr lang="en-US" dirty="0" err="1" smtClean="0">
                <a:effectLst/>
                <a:hlinkClick r:id="rId3"/>
              </a:rPr>
              <a:t>Strushkevich</a:t>
            </a:r>
            <a:r>
              <a:rPr lang="en-US" dirty="0" smtClean="0">
                <a:effectLst/>
                <a:hlinkClick r:id="rId3"/>
              </a:rPr>
              <a:t> et al., 2008</a:t>
            </a:r>
            <a:r>
              <a:rPr lang="en-US" dirty="0" smtClean="0">
                <a:effectLst/>
              </a:rPr>
              <a:t>). There is little, if any, feedback regulation of this enzyme. A large genome-wide association study of factors that might be determinants of the circulating 25OHD levels identified the human chromosomal 11p15 locus of CYP2R1 as a significant determinant, whereas the loci of the other enzymes purported to have 25-hydroxylase activity (e.g., CYP27A1 and CYP3A4) were not identified (</a:t>
            </a:r>
            <a:r>
              <a:rPr lang="en-US" dirty="0" smtClean="0">
                <a:effectLst/>
                <a:hlinkClick r:id="rId3"/>
              </a:rPr>
              <a:t>Wang et al., 2010</a:t>
            </a:r>
            <a:r>
              <a:rPr lang="en-US" dirty="0" smtClean="0">
                <a:effectLst/>
              </a:rPr>
              <a:t>). The other determinants of serum 25OHD besides CYP2R1 have been reported to be </a:t>
            </a:r>
            <a:r>
              <a:rPr lang="en-US" dirty="0" smtClean="0">
                <a:effectLst/>
                <a:hlinkClick r:id="rId8"/>
              </a:rPr>
              <a:t>DBP</a:t>
            </a:r>
            <a:r>
              <a:rPr lang="en-US" dirty="0" smtClean="0">
                <a:effectLst/>
              </a:rPr>
              <a:t> (also known as </a:t>
            </a:r>
            <a:r>
              <a:rPr lang="en-US" dirty="0" err="1" smtClean="0">
                <a:effectLst/>
              </a:rPr>
              <a:t>Gc</a:t>
            </a:r>
            <a:r>
              <a:rPr lang="en-US" dirty="0" smtClean="0">
                <a:effectLst/>
              </a:rPr>
              <a:t> protein), which has six common phenotypes (</a:t>
            </a:r>
            <a:r>
              <a:rPr lang="en-US" dirty="0" smtClean="0">
                <a:effectLst/>
                <a:hlinkClick r:id="rId3"/>
              </a:rPr>
              <a:t>Laing and Cooke, 2005</a:t>
            </a:r>
            <a:r>
              <a:rPr lang="en-US" dirty="0" smtClean="0">
                <a:effectLst/>
              </a:rPr>
              <a:t>) as well as 7-dehydrocholesterol reductase and CYP24A1. Increasing intake of vitamin D results in higher blood levels of 25OHD, although perhaps not in a linear manner (</a:t>
            </a:r>
            <a:r>
              <a:rPr lang="en-US" dirty="0" smtClean="0">
                <a:effectLst/>
                <a:hlinkClick r:id="rId3"/>
              </a:rPr>
              <a:t>Stamp et al., 1977</a:t>
            </a:r>
            <a:r>
              <a:rPr lang="en-US" dirty="0" smtClean="0">
                <a:effectLst/>
              </a:rPr>
              <a:t>; </a:t>
            </a:r>
            <a:r>
              <a:rPr lang="en-US" dirty="0" smtClean="0">
                <a:effectLst/>
                <a:hlinkClick r:id="rId3"/>
              </a:rPr>
              <a:t>Clements et al., 1987</a:t>
            </a:r>
            <a:r>
              <a:rPr lang="en-US" dirty="0" smtClean="0">
                <a:effectLst/>
              </a:rPr>
              <a:t>).</a:t>
            </a:r>
          </a:p>
          <a:p>
            <a:r>
              <a:rPr lang="en-US" b="1" dirty="0" smtClean="0">
                <a:hlinkClick r:id="rId21"/>
              </a:rPr>
              <a:t>FIGURE 3-3</a:t>
            </a:r>
            <a:endParaRPr lang="en-US" b="1" dirty="0" smtClean="0"/>
          </a:p>
          <a:p>
            <a:r>
              <a:rPr lang="en-US" dirty="0" smtClean="0">
                <a:effectLst/>
              </a:rPr>
              <a:t>The metabolism of vitamin D</a:t>
            </a:r>
            <a:r>
              <a:rPr lang="en-US" baseline="-25000" dirty="0" smtClean="0">
                <a:effectLst/>
              </a:rPr>
              <a:t>3</a:t>
            </a:r>
            <a:r>
              <a:rPr lang="en-US" dirty="0" smtClean="0">
                <a:effectLst/>
              </a:rPr>
              <a:t> from synthesis/intake to formation of metabolites. The process is the same for vitamin D</a:t>
            </a:r>
            <a:r>
              <a:rPr lang="en-US" baseline="-25000" dirty="0" smtClean="0">
                <a:effectLst/>
              </a:rPr>
              <a:t>2</a:t>
            </a:r>
            <a:r>
              <a:rPr lang="en-US" dirty="0" smtClean="0">
                <a:effectLst/>
              </a:rPr>
              <a:t> once it enters the circulation. NOTE: CYP = cytochrome P450 (a large and diverse group of enzymes).</a:t>
            </a:r>
          </a:p>
          <a:p>
            <a:r>
              <a:rPr lang="en-US" dirty="0" smtClean="0">
                <a:effectLst/>
              </a:rPr>
              <a:t>At this point, 25OHD bound to </a:t>
            </a:r>
            <a:r>
              <a:rPr lang="en-US" dirty="0" smtClean="0">
                <a:effectLst/>
                <a:hlinkClick r:id="rId8"/>
              </a:rPr>
              <a:t>DBP</a:t>
            </a:r>
            <a:r>
              <a:rPr lang="en-US" dirty="0" smtClean="0">
                <a:effectLst/>
              </a:rPr>
              <a:t> circulates in the blood stream and, when calcitriol is required due to a lack of calcium (or lack of phosphate), 25OHD is 1α-hydroxylated in the kidney to form calcitriol, the active form, by the 1α-hydroxylase enzyme (also known as CYP27B1) (</a:t>
            </a:r>
            <a:r>
              <a:rPr lang="en-US" dirty="0" smtClean="0">
                <a:effectLst/>
                <a:hlinkClick r:id="rId3"/>
              </a:rPr>
              <a:t>Tanaka and DeLuca, 1983</a:t>
            </a:r>
            <a:r>
              <a:rPr lang="en-US" dirty="0" smtClean="0">
                <a:effectLst/>
              </a:rPr>
              <a:t>). This metabolic step is very tightly regulated by blood calcium and phosphate levels through </a:t>
            </a:r>
            <a:r>
              <a:rPr lang="en-US" dirty="0" smtClean="0">
                <a:effectLst/>
                <a:hlinkClick r:id="rId9"/>
              </a:rPr>
              <a:t>PTH</a:t>
            </a:r>
            <a:r>
              <a:rPr lang="en-US" dirty="0" smtClean="0">
                <a:effectLst/>
              </a:rPr>
              <a:t> and the </a:t>
            </a:r>
            <a:r>
              <a:rPr lang="en-US" dirty="0" err="1" smtClean="0">
                <a:effectLst/>
              </a:rPr>
              <a:t>phosphaturic</a:t>
            </a:r>
            <a:r>
              <a:rPr lang="en-US" dirty="0" smtClean="0">
                <a:effectLst/>
              </a:rPr>
              <a:t> hormone, </a:t>
            </a:r>
            <a:r>
              <a:rPr lang="en-US" dirty="0" smtClean="0">
                <a:effectLst/>
                <a:hlinkClick r:id="rId10"/>
              </a:rPr>
              <a:t>FGF23</a:t>
            </a:r>
            <a:r>
              <a:rPr lang="en-US" dirty="0" smtClean="0">
                <a:effectLst/>
              </a:rPr>
              <a:t>, and constitutes the basis of the vitamin D endocrine system that is central to maintaining calcium and phosphate homeostasis (see discussion below on functions and physiological actions). FGF23 acts by reducing the expression of renal sodium–phosphate transporters and reducing serum calcitriol levels.</a:t>
            </a:r>
          </a:p>
          <a:p>
            <a:r>
              <a:rPr lang="en-US" dirty="0" smtClean="0">
                <a:effectLst/>
              </a:rPr>
              <a:t>Production of the CYP27B1 enzyme is stimulated by </a:t>
            </a:r>
            <a:r>
              <a:rPr lang="en-US" dirty="0" smtClean="0">
                <a:effectLst/>
                <a:hlinkClick r:id="rId9"/>
              </a:rPr>
              <a:t>PTH</a:t>
            </a:r>
            <a:r>
              <a:rPr lang="en-US" dirty="0" smtClean="0">
                <a:effectLst/>
              </a:rPr>
              <a:t>, which is secreted in response to a lack of calcium. It is also stimulated by the </a:t>
            </a:r>
            <a:r>
              <a:rPr lang="en-US" dirty="0" err="1" smtClean="0">
                <a:effectLst/>
              </a:rPr>
              <a:t>hypophosphatemic</a:t>
            </a:r>
            <a:r>
              <a:rPr lang="en-US" dirty="0" smtClean="0">
                <a:effectLst/>
              </a:rPr>
              <a:t> action of </a:t>
            </a:r>
            <a:r>
              <a:rPr lang="en-US" dirty="0" smtClean="0">
                <a:effectLst/>
                <a:hlinkClick r:id="rId10"/>
              </a:rPr>
              <a:t>FGF23</a:t>
            </a:r>
            <a:r>
              <a:rPr lang="en-US" dirty="0" smtClean="0">
                <a:effectLst/>
              </a:rPr>
              <a:t> on renal phosphate excretion, but to a lesser extent. When PTH is suppressed, or FGF23, produced by osteocytes, is stimulated, 1α-hydroxylation is markedly reduced (</a:t>
            </a:r>
            <a:r>
              <a:rPr lang="en-US" dirty="0" smtClean="0">
                <a:effectLst/>
                <a:hlinkClick r:id="rId3"/>
              </a:rPr>
              <a:t>Liu et al., 2007</a:t>
            </a:r>
            <a:r>
              <a:rPr lang="en-US" dirty="0" smtClean="0">
                <a:effectLst/>
              </a:rPr>
              <a:t>; </a:t>
            </a:r>
            <a:r>
              <a:rPr lang="en-US" dirty="0" smtClean="0">
                <a:effectLst/>
                <a:hlinkClick r:id="rId3"/>
              </a:rPr>
              <a:t>Quarles, 2008</a:t>
            </a:r>
            <a:r>
              <a:rPr lang="en-US" dirty="0" smtClean="0">
                <a:effectLst/>
              </a:rPr>
              <a:t>). Furthermore, calcitriol can act as a suppressor of CYP27B1, although the mechanism is not fully understood.</a:t>
            </a:r>
          </a:p>
          <a:p>
            <a:r>
              <a:rPr lang="en-US" dirty="0" smtClean="0">
                <a:effectLst/>
                <a:hlinkClick r:id="rId23"/>
              </a:rPr>
              <a:t>Calcitriol</a:t>
            </a:r>
            <a:r>
              <a:rPr lang="en-US" dirty="0" smtClean="0">
                <a:effectLst/>
              </a:rPr>
              <a:t> has its strongest metabolic activity in inducing its own destruction by stimulating the 24-hydroxylase enzyme (now known as CYP24A1; </a:t>
            </a:r>
            <a:r>
              <a:rPr lang="en-US" dirty="0" smtClean="0">
                <a:effectLst/>
                <a:hlinkClick r:id="rId4"/>
              </a:rPr>
              <a:t>Figure 3-1</a:t>
            </a:r>
            <a:r>
              <a:rPr lang="en-US" dirty="0" smtClean="0">
                <a:effectLst/>
              </a:rPr>
              <a:t>) (</a:t>
            </a:r>
            <a:r>
              <a:rPr lang="en-US" dirty="0" smtClean="0">
                <a:effectLst/>
                <a:hlinkClick r:id="rId3"/>
              </a:rPr>
              <a:t>Jones et al., 1998</a:t>
            </a:r>
            <a:r>
              <a:rPr lang="en-US" dirty="0" smtClean="0">
                <a:effectLst/>
              </a:rPr>
              <a:t>). The enzyme CYP24A1 is found in all target tissues and is induced in response to calcitriol interacting with the </a:t>
            </a:r>
            <a:r>
              <a:rPr lang="en-US" dirty="0" smtClean="0">
                <a:effectLst/>
                <a:hlinkClick r:id="rId11"/>
              </a:rPr>
              <a:t>VDR</a:t>
            </a:r>
            <a:r>
              <a:rPr lang="en-US" dirty="0" smtClean="0">
                <a:effectLst/>
              </a:rPr>
              <a:t>. CYP24A1 is largely responsible for the metabolic degradation of calcitriol and its precursor, 25OHD, and its deletion in the mouse results in 50 percent lethality at weaning and an inability to efficiently clear the active form of vitamin D (</a:t>
            </a:r>
            <a:r>
              <a:rPr lang="en-US" dirty="0" smtClean="0">
                <a:effectLst/>
                <a:hlinkClick r:id="rId3"/>
              </a:rPr>
              <a:t>Masuda et al., 2005</a:t>
            </a:r>
            <a:r>
              <a:rPr lang="en-US" dirty="0" smtClean="0">
                <a:effectLst/>
              </a:rPr>
              <a:t>). CYP24A1 carries out a series of reactions resulting ultimately in production of </a:t>
            </a:r>
            <a:r>
              <a:rPr lang="en-US" dirty="0" err="1" smtClean="0">
                <a:effectLst/>
              </a:rPr>
              <a:t>calcitroic</a:t>
            </a:r>
            <a:r>
              <a:rPr lang="en-US" dirty="0" smtClean="0">
                <a:effectLst/>
              </a:rPr>
              <a:t> acid from calcitriol and 1-desoxycalcitroic acid from 24,25(OH)</a:t>
            </a:r>
            <a:r>
              <a:rPr lang="en-US" baseline="-25000" dirty="0" smtClean="0">
                <a:effectLst/>
              </a:rPr>
              <a:t>2</a:t>
            </a:r>
            <a:r>
              <a:rPr lang="en-US" dirty="0" smtClean="0">
                <a:effectLst/>
              </a:rPr>
              <a:t>D, the major metabolite of 25OHD. These products are excreted through the bile into the feces (</a:t>
            </a:r>
            <a:r>
              <a:rPr lang="en-US" dirty="0" smtClean="0">
                <a:effectLst/>
                <a:hlinkClick r:id="rId3"/>
              </a:rPr>
              <a:t>Jones et al., 1998</a:t>
            </a:r>
            <a:r>
              <a:rPr lang="en-US" dirty="0" smtClean="0">
                <a:effectLst/>
              </a:rPr>
              <a:t>); very little is eliminated through the urine (</a:t>
            </a:r>
            <a:r>
              <a:rPr lang="en-US" dirty="0" smtClean="0">
                <a:effectLst/>
                <a:hlinkClick r:id="rId3"/>
              </a:rPr>
              <a:t>Kumar et al., 1976</a:t>
            </a:r>
            <a:r>
              <a:rPr lang="en-US" dirty="0" smtClean="0">
                <a:effectLst/>
              </a:rPr>
              <a:t>). The active forms of vitamin D</a:t>
            </a:r>
            <a:r>
              <a:rPr lang="en-US" baseline="-25000" dirty="0" smtClean="0">
                <a:effectLst/>
              </a:rPr>
              <a:t>2</a:t>
            </a:r>
            <a:r>
              <a:rPr lang="en-US" dirty="0" smtClean="0">
                <a:effectLst/>
              </a:rPr>
              <a:t> are also catabolized by CYP24A1 into a series of biliary metabolites, somewhat analogous to those of vitamin D</a:t>
            </a:r>
            <a:r>
              <a:rPr lang="en-US" baseline="-25000" dirty="0" smtClean="0">
                <a:effectLst/>
              </a:rPr>
              <a:t>3</a:t>
            </a:r>
            <a:r>
              <a:rPr lang="en-US" dirty="0" smtClean="0">
                <a:effectLst/>
              </a:rPr>
              <a:t>.</a:t>
            </a:r>
          </a:p>
          <a:p>
            <a:r>
              <a:rPr lang="en-US" dirty="0" smtClean="0">
                <a:effectLst/>
              </a:rPr>
              <a:t>As described above, all naturally occurring vitamin D compounds interact with </a:t>
            </a:r>
            <a:r>
              <a:rPr lang="en-US" dirty="0" smtClean="0">
                <a:effectLst/>
                <a:hlinkClick r:id="rId8"/>
              </a:rPr>
              <a:t>DBP</a:t>
            </a:r>
            <a:r>
              <a:rPr lang="en-US" dirty="0" smtClean="0">
                <a:effectLst/>
              </a:rPr>
              <a:t>. </a:t>
            </a:r>
            <a:r>
              <a:rPr lang="en-US" dirty="0" smtClean="0">
                <a:effectLst/>
                <a:hlinkClick r:id="rId23"/>
              </a:rPr>
              <a:t>Calcitriol</a:t>
            </a:r>
            <a:r>
              <a:rPr lang="en-US" dirty="0" smtClean="0">
                <a:effectLst/>
              </a:rPr>
              <a:t> and vitamin D have significantly lower affinity for this protein than does 25OHD. Whereas vitamin D has an average lifetime in the body of approximately 2 months, 25OHD has a lifetime of 15 days, and calcitriol has a lifetime measured in hours (</a:t>
            </a:r>
            <a:r>
              <a:rPr lang="en-US" dirty="0" smtClean="0">
                <a:effectLst/>
                <a:hlinkClick r:id="rId3"/>
              </a:rPr>
              <a:t>Jones et al., 1998</a:t>
            </a:r>
            <a:r>
              <a:rPr lang="en-US" dirty="0" smtClean="0">
                <a:effectLst/>
              </a:rPr>
              <a:t>). Aside from these key elements in vitamin D metabolism, more than 30 other metabolites have been found, including the 3-epi series of vitamin D compounds (</a:t>
            </a:r>
            <a:r>
              <a:rPr lang="en-US" dirty="0" smtClean="0">
                <a:effectLst/>
                <a:hlinkClick r:id="rId3"/>
              </a:rPr>
              <a:t>DeLuca and </a:t>
            </a:r>
            <a:r>
              <a:rPr lang="en-US" dirty="0" err="1" smtClean="0">
                <a:effectLst/>
                <a:hlinkClick r:id="rId3"/>
              </a:rPr>
              <a:t>Schnoes</a:t>
            </a:r>
            <a:r>
              <a:rPr lang="en-US" dirty="0" smtClean="0">
                <a:effectLst/>
                <a:hlinkClick r:id="rId3"/>
              </a:rPr>
              <a:t>, 1983</a:t>
            </a:r>
            <a:r>
              <a:rPr lang="en-US" dirty="0" smtClean="0">
                <a:effectLst/>
              </a:rPr>
              <a:t>; </a:t>
            </a:r>
            <a:r>
              <a:rPr lang="en-US" dirty="0" smtClean="0">
                <a:effectLst/>
                <a:hlinkClick r:id="rId3"/>
              </a:rPr>
              <a:t>Siu-Caldera et al., 1999</a:t>
            </a:r>
            <a:r>
              <a:rPr lang="en-US" dirty="0" smtClean="0">
                <a:effectLst/>
              </a:rPr>
              <a:t>). Their importance seems minimal and need not be discussed here.</a:t>
            </a:r>
          </a:p>
          <a:p>
            <a:r>
              <a:rPr lang="en-US" dirty="0" smtClean="0">
                <a:effectLst/>
              </a:rPr>
              <a:t>Although the route of catabolism between 1α,25(OH)</a:t>
            </a:r>
            <a:r>
              <a:rPr lang="en-US" baseline="-25000" dirty="0" smtClean="0">
                <a:effectLst/>
              </a:rPr>
              <a:t>2</a:t>
            </a:r>
            <a:r>
              <a:rPr lang="en-US" dirty="0" smtClean="0">
                <a:effectLst/>
              </a:rPr>
              <a:t>D</a:t>
            </a:r>
            <a:r>
              <a:rPr lang="en-US" baseline="-25000" dirty="0" smtClean="0">
                <a:effectLst/>
              </a:rPr>
              <a:t>2</a:t>
            </a:r>
            <a:r>
              <a:rPr lang="en-US" dirty="0" smtClean="0">
                <a:effectLst/>
              </a:rPr>
              <a:t> and 1α,25(OH)</a:t>
            </a:r>
            <a:r>
              <a:rPr lang="en-US" baseline="-25000" dirty="0" smtClean="0">
                <a:effectLst/>
              </a:rPr>
              <a:t>2</a:t>
            </a:r>
            <a:r>
              <a:rPr lang="en-US" dirty="0" smtClean="0">
                <a:effectLst/>
              </a:rPr>
              <a:t>D</a:t>
            </a:r>
            <a:r>
              <a:rPr lang="en-US" baseline="-25000" dirty="0" smtClean="0">
                <a:effectLst/>
              </a:rPr>
              <a:t>3</a:t>
            </a:r>
            <a:r>
              <a:rPr lang="en-US" dirty="0" smtClean="0">
                <a:effectLst/>
              </a:rPr>
              <a:t> differs beyond the initial 24-hydroxylation step, because 24-hydroxylation is primarily a deactivation step (</a:t>
            </a:r>
            <a:r>
              <a:rPr lang="en-US" dirty="0" err="1" smtClean="0">
                <a:effectLst/>
                <a:hlinkClick r:id="rId3"/>
              </a:rPr>
              <a:t>Brommage</a:t>
            </a:r>
            <a:r>
              <a:rPr lang="en-US" dirty="0" smtClean="0">
                <a:effectLst/>
                <a:hlinkClick r:id="rId3"/>
              </a:rPr>
              <a:t> and DeLuca, 1985</a:t>
            </a:r>
            <a:r>
              <a:rPr lang="en-US" dirty="0" smtClean="0">
                <a:effectLst/>
              </a:rPr>
              <a:t>; </a:t>
            </a:r>
            <a:r>
              <a:rPr lang="en-US" dirty="0" smtClean="0">
                <a:effectLst/>
                <a:hlinkClick r:id="rId3"/>
              </a:rPr>
              <a:t>Horst et al., 1986</a:t>
            </a:r>
            <a:r>
              <a:rPr lang="en-US" dirty="0" smtClean="0">
                <a:effectLst/>
              </a:rPr>
              <a:t>; </a:t>
            </a:r>
            <a:r>
              <a:rPr lang="en-US" dirty="0" err="1" smtClean="0">
                <a:effectLst/>
                <a:hlinkClick r:id="rId3"/>
              </a:rPr>
              <a:t>Lohnes</a:t>
            </a:r>
            <a:r>
              <a:rPr lang="en-US" dirty="0" smtClean="0">
                <a:effectLst/>
                <a:hlinkClick r:id="rId3"/>
              </a:rPr>
              <a:t> and Jones, 1992</a:t>
            </a:r>
            <a:r>
              <a:rPr lang="en-US" dirty="0" smtClean="0">
                <a:effectLst/>
              </a:rPr>
              <a:t>; </a:t>
            </a:r>
            <a:r>
              <a:rPr lang="en-US" dirty="0" smtClean="0">
                <a:effectLst/>
                <a:hlinkClick r:id="rId3"/>
              </a:rPr>
              <a:t>Jones et al., 1998</a:t>
            </a:r>
            <a:r>
              <a:rPr lang="en-US" dirty="0" smtClean="0">
                <a:effectLst/>
              </a:rPr>
              <a:t>), the rate of this initial step should be the important indicator of the loss of biological action. Comparisons of initial rate kinetics of the 24-hydroxylase enzyme (CYP24A1) activity toward 1α,25(OH)</a:t>
            </a:r>
            <a:r>
              <a:rPr lang="en-US" baseline="-25000" dirty="0" smtClean="0">
                <a:effectLst/>
              </a:rPr>
              <a:t>2</a:t>
            </a:r>
            <a:r>
              <a:rPr lang="en-US" dirty="0" smtClean="0">
                <a:effectLst/>
              </a:rPr>
              <a:t>D</a:t>
            </a:r>
            <a:r>
              <a:rPr lang="en-US" baseline="-25000" dirty="0" smtClean="0">
                <a:effectLst/>
              </a:rPr>
              <a:t>2</a:t>
            </a:r>
            <a:r>
              <a:rPr lang="en-US" dirty="0" smtClean="0">
                <a:effectLst/>
              </a:rPr>
              <a:t> and 1α,25(OH)</a:t>
            </a:r>
            <a:r>
              <a:rPr lang="en-US" baseline="-25000" dirty="0" smtClean="0">
                <a:effectLst/>
              </a:rPr>
              <a:t>2</a:t>
            </a:r>
            <a:r>
              <a:rPr lang="en-US" dirty="0" smtClean="0">
                <a:effectLst/>
              </a:rPr>
              <a:t>D</a:t>
            </a:r>
            <a:r>
              <a:rPr lang="en-US" baseline="-25000" dirty="0" smtClean="0">
                <a:effectLst/>
              </a:rPr>
              <a:t>3</a:t>
            </a:r>
            <a:r>
              <a:rPr lang="en-US" dirty="0" smtClean="0">
                <a:effectLst/>
              </a:rPr>
              <a:t> and their precursors suggest that the rates of inactivation by CYP24A1 in vitro are virtually identical (</a:t>
            </a:r>
            <a:r>
              <a:rPr lang="en-US" dirty="0" smtClean="0">
                <a:effectLst/>
                <a:hlinkClick r:id="rId3"/>
              </a:rPr>
              <a:t>Jones et al., 2009</a:t>
            </a:r>
            <a:r>
              <a:rPr lang="en-US" dirty="0" smtClean="0">
                <a:effectLst/>
              </a:rPr>
              <a:t>; </a:t>
            </a:r>
            <a:r>
              <a:rPr lang="en-US" dirty="0" err="1" smtClean="0">
                <a:effectLst/>
                <a:hlinkClick r:id="rId3"/>
              </a:rPr>
              <a:t>Urushino</a:t>
            </a:r>
            <a:r>
              <a:rPr lang="en-US" dirty="0" smtClean="0">
                <a:effectLst/>
                <a:hlinkClick r:id="rId3"/>
              </a:rPr>
              <a:t> et al., 2009</a:t>
            </a:r>
            <a:r>
              <a:rPr lang="en-US" dirty="0" smtClean="0">
                <a:effectLst/>
              </a:rPr>
              <a:t>). Although side-chain hydroxylation of 1α,25(OH)</a:t>
            </a:r>
            <a:r>
              <a:rPr lang="en-US" baseline="-25000" dirty="0" smtClean="0">
                <a:effectLst/>
              </a:rPr>
              <a:t>2</a:t>
            </a:r>
            <a:r>
              <a:rPr lang="en-US" dirty="0" smtClean="0">
                <a:effectLst/>
              </a:rPr>
              <a:t>D</a:t>
            </a:r>
            <a:r>
              <a:rPr lang="en-US" baseline="-25000" dirty="0" smtClean="0">
                <a:effectLst/>
              </a:rPr>
              <a:t>2</a:t>
            </a:r>
            <a:r>
              <a:rPr lang="en-US" dirty="0" smtClean="0">
                <a:effectLst/>
              </a:rPr>
              <a:t> represents the primary route of metabolism in the target cell, clearance of the metabolic products in vivo is complicated by additional non-specific liver CYPs (e.g., CYP3A4) (</a:t>
            </a:r>
            <a:r>
              <a:rPr lang="en-US" dirty="0" smtClean="0">
                <a:effectLst/>
                <a:hlinkClick r:id="rId3"/>
              </a:rPr>
              <a:t>Gupta et al., 2004</a:t>
            </a:r>
            <a:r>
              <a:rPr lang="en-US" dirty="0" smtClean="0">
                <a:effectLst/>
              </a:rPr>
              <a:t>, </a:t>
            </a:r>
            <a:r>
              <a:rPr lang="en-US" dirty="0" smtClean="0">
                <a:effectLst/>
                <a:hlinkClick r:id="rId3"/>
              </a:rPr>
              <a:t>2005</a:t>
            </a:r>
            <a:r>
              <a:rPr lang="en-US" dirty="0" smtClean="0">
                <a:effectLst/>
              </a:rPr>
              <a:t>) that are inducible by 1α,25(OH)</a:t>
            </a:r>
            <a:r>
              <a:rPr lang="en-US" baseline="-25000" dirty="0" smtClean="0">
                <a:effectLst/>
              </a:rPr>
              <a:t>2</a:t>
            </a:r>
            <a:r>
              <a:rPr lang="en-US" dirty="0" smtClean="0">
                <a:effectLst/>
              </a:rPr>
              <a:t>D</a:t>
            </a:r>
            <a:r>
              <a:rPr lang="en-US" baseline="-25000" dirty="0" smtClean="0">
                <a:effectLst/>
              </a:rPr>
              <a:t>3</a:t>
            </a:r>
            <a:r>
              <a:rPr lang="en-US" dirty="0" smtClean="0">
                <a:effectLst/>
              </a:rPr>
              <a:t> in certain extra-hepatic tissues (</a:t>
            </a:r>
            <a:r>
              <a:rPr lang="en-US" dirty="0" smtClean="0">
                <a:effectLst/>
                <a:hlinkClick r:id="rId3"/>
              </a:rPr>
              <a:t>Thompson et al., 2002</a:t>
            </a:r>
            <a:r>
              <a:rPr lang="en-US" dirty="0" smtClean="0">
                <a:effectLst/>
              </a:rPr>
              <a:t>) and also Phase II enzymes, including uridine diphosphate-</a:t>
            </a:r>
            <a:r>
              <a:rPr lang="en-US" dirty="0" err="1" smtClean="0">
                <a:effectLst/>
              </a:rPr>
              <a:t>glucuronosyl</a:t>
            </a:r>
            <a:r>
              <a:rPr lang="en-US" dirty="0" smtClean="0">
                <a:effectLst/>
              </a:rPr>
              <a:t> transferases, which are known to subject vitamin D metabolites to </a:t>
            </a:r>
            <a:r>
              <a:rPr lang="en-US" dirty="0" err="1" smtClean="0">
                <a:effectLst/>
              </a:rPr>
              <a:t>glucuronidation</a:t>
            </a:r>
            <a:r>
              <a:rPr lang="en-US" dirty="0" smtClean="0">
                <a:effectLst/>
              </a:rPr>
              <a:t> (</a:t>
            </a:r>
            <a:r>
              <a:rPr lang="en-US" dirty="0" err="1" smtClean="0">
                <a:effectLst/>
                <a:hlinkClick r:id="rId3"/>
              </a:rPr>
              <a:t>LeVan</a:t>
            </a:r>
            <a:r>
              <a:rPr lang="en-US" dirty="0" smtClean="0">
                <a:effectLst/>
                <a:hlinkClick r:id="rId3"/>
              </a:rPr>
              <a:t> et al., 1981</a:t>
            </a:r>
            <a:r>
              <a:rPr lang="en-US" dirty="0" smtClean="0">
                <a:effectLst/>
              </a:rPr>
              <a:t>; </a:t>
            </a:r>
            <a:r>
              <a:rPr lang="en-US" dirty="0" err="1" smtClean="0">
                <a:effectLst/>
                <a:hlinkClick r:id="rId3"/>
              </a:rPr>
              <a:t>Hashizume</a:t>
            </a:r>
            <a:r>
              <a:rPr lang="en-US" dirty="0" smtClean="0">
                <a:effectLst/>
                <a:hlinkClick r:id="rId3"/>
              </a:rPr>
              <a:t> et al., 2008</a:t>
            </a:r>
            <a:r>
              <a:rPr lang="en-US" dirty="0" smtClean="0">
                <a:effectLst/>
              </a:rPr>
              <a:t>). The pharmacokinetic consequence of the sum of these catabolic systems, as shown in studies in rats, is a slightly reduced half-life for 1α,25(OH)</a:t>
            </a:r>
            <a:r>
              <a:rPr lang="en-US" baseline="-25000" dirty="0" smtClean="0">
                <a:effectLst/>
              </a:rPr>
              <a:t>2</a:t>
            </a:r>
            <a:r>
              <a:rPr lang="en-US" dirty="0" smtClean="0">
                <a:effectLst/>
              </a:rPr>
              <a:t>D</a:t>
            </a:r>
            <a:r>
              <a:rPr lang="en-US" baseline="-25000" dirty="0" smtClean="0">
                <a:effectLst/>
              </a:rPr>
              <a:t>2</a:t>
            </a:r>
            <a:r>
              <a:rPr lang="en-US" dirty="0" smtClean="0">
                <a:effectLst/>
              </a:rPr>
              <a:t> compared with 1α,25(OH)</a:t>
            </a:r>
            <a:r>
              <a:rPr lang="en-US" baseline="-25000" dirty="0" smtClean="0">
                <a:effectLst/>
              </a:rPr>
              <a:t>2</a:t>
            </a:r>
            <a:r>
              <a:rPr lang="en-US" dirty="0" smtClean="0">
                <a:effectLst/>
              </a:rPr>
              <a:t>D</a:t>
            </a:r>
            <a:r>
              <a:rPr lang="en-US" baseline="-25000" dirty="0" smtClean="0">
                <a:effectLst/>
              </a:rPr>
              <a:t>3</a:t>
            </a:r>
            <a:r>
              <a:rPr lang="en-US" dirty="0" smtClean="0">
                <a:effectLst/>
              </a:rPr>
              <a:t> (</a:t>
            </a:r>
            <a:r>
              <a:rPr lang="en-US" dirty="0" smtClean="0">
                <a:effectLst/>
                <a:hlinkClick r:id="rId3"/>
              </a:rPr>
              <a:t>Knutson et al., 1997</a:t>
            </a:r>
            <a:r>
              <a:rPr lang="en-US" dirty="0" smtClean="0">
                <a:effectLst/>
              </a:rPr>
              <a:t>).</a:t>
            </a:r>
          </a:p>
          <a:p>
            <a:r>
              <a:rPr lang="en-US" dirty="0" smtClean="0">
                <a:effectLst/>
              </a:rPr>
              <a:t>There are reports that vitamin D</a:t>
            </a:r>
            <a:r>
              <a:rPr lang="en-US" baseline="-25000" dirty="0" smtClean="0">
                <a:effectLst/>
              </a:rPr>
              <a:t>2</a:t>
            </a:r>
            <a:r>
              <a:rPr lang="en-US" dirty="0" smtClean="0">
                <a:effectLst/>
              </a:rPr>
              <a:t> and vitamin D</a:t>
            </a:r>
            <a:r>
              <a:rPr lang="en-US" baseline="-25000" dirty="0" smtClean="0">
                <a:effectLst/>
              </a:rPr>
              <a:t>3</a:t>
            </a:r>
            <a:r>
              <a:rPr lang="en-US" dirty="0" smtClean="0">
                <a:effectLst/>
              </a:rPr>
              <a:t> are differentially susceptible to these non-specific inactivating modifications, such as those occurring in the liver in response to a variety of drugs. These enzymes include the liver and intestinal CYPs that are known to metabolize vitamin D compounds differently, such as CYP27A1, which 25-hydroxylates vitamin D</a:t>
            </a:r>
            <a:r>
              <a:rPr lang="en-US" baseline="-25000" dirty="0" smtClean="0">
                <a:effectLst/>
              </a:rPr>
              <a:t>3</a:t>
            </a:r>
            <a:r>
              <a:rPr lang="en-US" dirty="0" smtClean="0">
                <a:effectLst/>
              </a:rPr>
              <a:t> and 24-hydroxylates vitamin D</a:t>
            </a:r>
            <a:r>
              <a:rPr lang="en-US" baseline="-25000" dirty="0" smtClean="0">
                <a:effectLst/>
              </a:rPr>
              <a:t>2</a:t>
            </a:r>
            <a:r>
              <a:rPr lang="en-US" dirty="0" smtClean="0">
                <a:effectLst/>
              </a:rPr>
              <a:t> (</a:t>
            </a:r>
            <a:r>
              <a:rPr lang="en-US" dirty="0" err="1" smtClean="0">
                <a:effectLst/>
                <a:hlinkClick r:id="rId3"/>
              </a:rPr>
              <a:t>Guo</a:t>
            </a:r>
            <a:r>
              <a:rPr lang="en-US" dirty="0" smtClean="0">
                <a:effectLst/>
                <a:hlinkClick r:id="rId3"/>
              </a:rPr>
              <a:t> et al., 1993</a:t>
            </a:r>
            <a:r>
              <a:rPr lang="en-US" dirty="0" smtClean="0">
                <a:effectLst/>
              </a:rPr>
              <a:t>), and CYP3A4, which 24- and 25-hydroxylates vitamin D</a:t>
            </a:r>
            <a:r>
              <a:rPr lang="en-US" baseline="-25000" dirty="0" smtClean="0">
                <a:effectLst/>
              </a:rPr>
              <a:t>2</a:t>
            </a:r>
            <a:r>
              <a:rPr lang="en-US" dirty="0" smtClean="0">
                <a:effectLst/>
              </a:rPr>
              <a:t> substrates more efficiently than vitamin D</a:t>
            </a:r>
            <a:r>
              <a:rPr lang="en-US" baseline="-25000" dirty="0" smtClean="0">
                <a:effectLst/>
              </a:rPr>
              <a:t>3</a:t>
            </a:r>
            <a:r>
              <a:rPr lang="en-US" dirty="0" smtClean="0">
                <a:effectLst/>
              </a:rPr>
              <a:t> substrates (</a:t>
            </a:r>
            <a:r>
              <a:rPr lang="en-US" dirty="0" smtClean="0">
                <a:effectLst/>
                <a:hlinkClick r:id="rId3"/>
              </a:rPr>
              <a:t>Gupta et al., 2004</a:t>
            </a:r>
            <a:r>
              <a:rPr lang="en-US" dirty="0" smtClean="0">
                <a:effectLst/>
              </a:rPr>
              <a:t>, </a:t>
            </a:r>
            <a:r>
              <a:rPr lang="en-US" dirty="0" smtClean="0">
                <a:effectLst/>
                <a:hlinkClick r:id="rId3"/>
              </a:rPr>
              <a:t>2005</a:t>
            </a:r>
            <a:r>
              <a:rPr lang="en-US" dirty="0" smtClean="0">
                <a:effectLst/>
              </a:rPr>
              <a:t>) and 23</a:t>
            </a:r>
            <a:r>
              <a:rPr lang="en-US" i="1" dirty="0" smtClean="0">
                <a:effectLst/>
              </a:rPr>
              <a:t>R</a:t>
            </a:r>
            <a:r>
              <a:rPr lang="en-US" dirty="0" smtClean="0">
                <a:effectLst/>
              </a:rPr>
              <a:t>- and 24</a:t>
            </a:r>
            <a:r>
              <a:rPr lang="en-US" i="1" dirty="0" smtClean="0">
                <a:effectLst/>
              </a:rPr>
              <a:t>S</a:t>
            </a:r>
            <a:r>
              <a:rPr lang="en-US" dirty="0" smtClean="0">
                <a:effectLst/>
              </a:rPr>
              <a:t>-hydroxylates 1α,25(OH)</a:t>
            </a:r>
            <a:r>
              <a:rPr lang="en-US" baseline="-25000" dirty="0" smtClean="0">
                <a:effectLst/>
              </a:rPr>
              <a:t>2</a:t>
            </a:r>
            <a:r>
              <a:rPr lang="en-US" dirty="0" smtClean="0">
                <a:effectLst/>
              </a:rPr>
              <a:t>D</a:t>
            </a:r>
            <a:r>
              <a:rPr lang="en-US" baseline="-25000" dirty="0" smtClean="0">
                <a:effectLst/>
              </a:rPr>
              <a:t>3</a:t>
            </a:r>
            <a:r>
              <a:rPr lang="en-US" dirty="0" smtClean="0">
                <a:effectLst/>
              </a:rPr>
              <a:t> (</a:t>
            </a:r>
            <a:r>
              <a:rPr lang="en-US" dirty="0" smtClean="0">
                <a:effectLst/>
                <a:hlinkClick r:id="rId3"/>
              </a:rPr>
              <a:t>Xu et al., 2006</a:t>
            </a:r>
            <a:r>
              <a:rPr lang="en-US" dirty="0" smtClean="0">
                <a:effectLst/>
              </a:rPr>
              <a:t>); the latter enzyme has recently been shown to be selectively induced by 1α,25(OH)</a:t>
            </a:r>
            <a:r>
              <a:rPr lang="en-US" baseline="-25000" dirty="0" smtClean="0">
                <a:effectLst/>
              </a:rPr>
              <a:t>2</a:t>
            </a:r>
            <a:r>
              <a:rPr lang="en-US" dirty="0" smtClean="0">
                <a:effectLst/>
              </a:rPr>
              <a:t>D in the intestine (</a:t>
            </a:r>
            <a:r>
              <a:rPr lang="en-US" dirty="0" smtClean="0">
                <a:effectLst/>
                <a:hlinkClick r:id="rId3"/>
              </a:rPr>
              <a:t>Thompson et al., 2002</a:t>
            </a:r>
            <a:r>
              <a:rPr lang="en-US" dirty="0" smtClean="0">
                <a:effectLst/>
              </a:rPr>
              <a:t>; </a:t>
            </a:r>
            <a:r>
              <a:rPr lang="en-US" dirty="0" smtClean="0">
                <a:effectLst/>
                <a:hlinkClick r:id="rId3"/>
              </a:rPr>
              <a:t>Xu et al., 2006</a:t>
            </a:r>
            <a:r>
              <a:rPr lang="en-US" dirty="0" smtClean="0">
                <a:effectLst/>
              </a:rPr>
              <a:t>). Both CYP27A1 and CYP3A4 are known to have significantly lower </a:t>
            </a:r>
            <a:r>
              <a:rPr lang="en-US" dirty="0" err="1" smtClean="0">
                <a:effectLst/>
              </a:rPr>
              <a:t>Michaelis-Menten</a:t>
            </a:r>
            <a:r>
              <a:rPr lang="en-US" dirty="0" smtClean="0">
                <a:effectLst/>
              </a:rPr>
              <a:t> constants (K</a:t>
            </a:r>
            <a:r>
              <a:rPr lang="en-US" baseline="-25000" dirty="0" smtClean="0">
                <a:effectLst/>
              </a:rPr>
              <a:t>m</a:t>
            </a:r>
            <a:r>
              <a:rPr lang="en-US" dirty="0" smtClean="0">
                <a:effectLst/>
              </a:rPr>
              <a:t> values) for 25OHD</a:t>
            </a:r>
            <a:r>
              <a:rPr lang="en-US" baseline="-25000" dirty="0" smtClean="0">
                <a:effectLst/>
              </a:rPr>
              <a:t>3</a:t>
            </a:r>
            <a:r>
              <a:rPr lang="en-US" dirty="0" smtClean="0">
                <a:effectLst/>
              </a:rPr>
              <a:t> compared with CYP2R1 (</a:t>
            </a:r>
            <a:r>
              <a:rPr lang="en-US" dirty="0" err="1" smtClean="0">
                <a:effectLst/>
                <a:hlinkClick r:id="rId3"/>
              </a:rPr>
              <a:t>Guo</a:t>
            </a:r>
            <a:r>
              <a:rPr lang="en-US" dirty="0" smtClean="0">
                <a:effectLst/>
                <a:hlinkClick r:id="rId3"/>
              </a:rPr>
              <a:t> et al., 1993</a:t>
            </a:r>
            <a:r>
              <a:rPr lang="en-US" dirty="0" smtClean="0">
                <a:effectLst/>
              </a:rPr>
              <a:t>; </a:t>
            </a:r>
            <a:r>
              <a:rPr lang="en-US" dirty="0" smtClean="0">
                <a:effectLst/>
                <a:hlinkClick r:id="rId3"/>
              </a:rPr>
              <a:t>Sawada et al., 2000</a:t>
            </a:r>
            <a:r>
              <a:rPr lang="en-US" dirty="0" smtClean="0">
                <a:effectLst/>
              </a:rPr>
              <a:t>), in the micromole per liter range; this questions their physiological but not their pharmacological relevance. Recent work (</a:t>
            </a:r>
            <a:r>
              <a:rPr lang="en-US" dirty="0" err="1" smtClean="0">
                <a:effectLst/>
                <a:hlinkClick r:id="rId3"/>
              </a:rPr>
              <a:t>Helvig</a:t>
            </a:r>
            <a:r>
              <a:rPr lang="en-US" dirty="0" smtClean="0">
                <a:effectLst/>
                <a:hlinkClick r:id="rId3"/>
              </a:rPr>
              <a:t> et al., 2008</a:t>
            </a:r>
            <a:r>
              <a:rPr lang="en-US" dirty="0" smtClean="0">
                <a:effectLst/>
              </a:rPr>
              <a:t>; </a:t>
            </a:r>
            <a:r>
              <a:rPr lang="en-US" dirty="0" smtClean="0">
                <a:effectLst/>
                <a:hlinkClick r:id="rId3"/>
              </a:rPr>
              <a:t>Jones et al., 2009</a:t>
            </a:r>
            <a:r>
              <a:rPr lang="en-US" dirty="0" smtClean="0">
                <a:effectLst/>
              </a:rPr>
              <a:t>) has shown that both human intestinal </a:t>
            </a:r>
            <a:r>
              <a:rPr lang="en-US" dirty="0" err="1" smtClean="0">
                <a:effectLst/>
              </a:rPr>
              <a:t>microsomes</a:t>
            </a:r>
            <a:r>
              <a:rPr lang="en-US" dirty="0" smtClean="0">
                <a:effectLst/>
              </a:rPr>
              <a:t> and recombinant CYP3A4 protein break down 1α,25(OH)</a:t>
            </a:r>
            <a:r>
              <a:rPr lang="en-US" baseline="-25000" dirty="0" smtClean="0">
                <a:effectLst/>
              </a:rPr>
              <a:t>2</a:t>
            </a:r>
            <a:r>
              <a:rPr lang="en-US" dirty="0" smtClean="0">
                <a:effectLst/>
              </a:rPr>
              <a:t>D</a:t>
            </a:r>
            <a:r>
              <a:rPr lang="en-US" baseline="-25000" dirty="0" smtClean="0">
                <a:effectLst/>
              </a:rPr>
              <a:t>2</a:t>
            </a:r>
            <a:r>
              <a:rPr lang="en-US" dirty="0" smtClean="0">
                <a:effectLst/>
              </a:rPr>
              <a:t> at a significantly faster rate than 1α,25(OH)</a:t>
            </a:r>
            <a:r>
              <a:rPr lang="en-US" baseline="-25000" dirty="0" smtClean="0">
                <a:effectLst/>
              </a:rPr>
              <a:t>2</a:t>
            </a:r>
            <a:r>
              <a:rPr lang="en-US" dirty="0" smtClean="0">
                <a:effectLst/>
              </a:rPr>
              <a:t>D</a:t>
            </a:r>
            <a:r>
              <a:rPr lang="en-US" baseline="-25000" dirty="0" smtClean="0">
                <a:effectLst/>
              </a:rPr>
              <a:t>3</a:t>
            </a:r>
            <a:r>
              <a:rPr lang="en-US" dirty="0" smtClean="0">
                <a:effectLst/>
              </a:rPr>
              <a:t>, suggesting that this non-specific </a:t>
            </a:r>
            <a:r>
              <a:rPr lang="en-US" dirty="0" smtClean="0">
                <a:effectLst/>
                <a:hlinkClick r:id="rId22"/>
              </a:rPr>
              <a:t>CYP</a:t>
            </a:r>
            <a:r>
              <a:rPr lang="en-US" dirty="0" smtClean="0">
                <a:effectLst/>
              </a:rPr>
              <a:t> might limit vitamin D</a:t>
            </a:r>
            <a:r>
              <a:rPr lang="en-US" baseline="-25000" dirty="0" smtClean="0">
                <a:effectLst/>
              </a:rPr>
              <a:t>2</a:t>
            </a:r>
            <a:r>
              <a:rPr lang="en-US" dirty="0" smtClean="0">
                <a:effectLst/>
              </a:rPr>
              <a:t> action preferentially in target cells, where it is expressed and when the substrate is in the pharmacological dose range. The same type of mechanism involving differential induction of non-specific CYPs may underlie the occasional reports of co-administered drug classes, such as anti-</a:t>
            </a:r>
            <a:r>
              <a:rPr lang="en-US" dirty="0" err="1" smtClean="0">
                <a:effectLst/>
              </a:rPr>
              <a:t>convulsants</a:t>
            </a:r>
            <a:r>
              <a:rPr lang="en-US" dirty="0" smtClean="0">
                <a:effectLst/>
              </a:rPr>
              <a:t> (</a:t>
            </a:r>
            <a:r>
              <a:rPr lang="en-US" dirty="0" smtClean="0">
                <a:effectLst/>
                <a:hlinkClick r:id="rId3"/>
              </a:rPr>
              <a:t>Christiansen et al., 1975</a:t>
            </a:r>
            <a:r>
              <a:rPr lang="en-US" dirty="0" smtClean="0">
                <a:effectLst/>
              </a:rPr>
              <a:t>; </a:t>
            </a:r>
            <a:r>
              <a:rPr lang="en-US" dirty="0" err="1" smtClean="0">
                <a:effectLst/>
                <a:hlinkClick r:id="rId3"/>
              </a:rPr>
              <a:t>Tjellesen</a:t>
            </a:r>
            <a:r>
              <a:rPr lang="en-US" dirty="0" smtClean="0">
                <a:effectLst/>
                <a:hlinkClick r:id="rId3"/>
              </a:rPr>
              <a:t> et al., 1985</a:t>
            </a:r>
            <a:r>
              <a:rPr lang="en-US" dirty="0" smtClean="0">
                <a:effectLst/>
              </a:rPr>
              <a:t>; </a:t>
            </a:r>
            <a:r>
              <a:rPr lang="en-US" dirty="0" err="1" smtClean="0">
                <a:effectLst/>
                <a:hlinkClick r:id="rId3"/>
              </a:rPr>
              <a:t>Hosseinpour</a:t>
            </a:r>
            <a:r>
              <a:rPr lang="en-US" dirty="0" smtClean="0">
                <a:effectLst/>
                <a:hlinkClick r:id="rId3"/>
              </a:rPr>
              <a:t> et al., 2007</a:t>
            </a:r>
            <a:r>
              <a:rPr lang="en-US" dirty="0" smtClean="0">
                <a:effectLst/>
              </a:rPr>
              <a:t>), causing accelerated degradation of one vitamin D form over the other.</a:t>
            </a:r>
          </a:p>
          <a:p>
            <a:r>
              <a:rPr lang="en-US" b="1" dirty="0" smtClean="0"/>
              <a:t>Storage</a:t>
            </a:r>
          </a:p>
          <a:p>
            <a:r>
              <a:rPr lang="en-US" dirty="0" smtClean="0">
                <a:effectLst/>
                <a:hlinkClick r:id="rId24"/>
              </a:rPr>
              <a:t>Adipose tissue</a:t>
            </a:r>
            <a:r>
              <a:rPr lang="en-US" dirty="0" smtClean="0">
                <a:effectLst/>
              </a:rPr>
              <a:t> stores of vitamin D probably represent “non-specific” stores sequestered because of the hydrophobic nature of vitamin D, but the extent to which the processes of accumulation or mobilization are regulated by normal physiological mechanisms remains unknown at this time. </a:t>
            </a:r>
            <a:r>
              <a:rPr lang="en-US" dirty="0" err="1" smtClean="0">
                <a:effectLst/>
                <a:hlinkClick r:id="rId3"/>
              </a:rPr>
              <a:t>Rosenstreich</a:t>
            </a:r>
            <a:r>
              <a:rPr lang="en-US" dirty="0" smtClean="0">
                <a:effectLst/>
                <a:hlinkClick r:id="rId3"/>
              </a:rPr>
              <a:t> et al. (1971)</a:t>
            </a:r>
            <a:r>
              <a:rPr lang="en-US" dirty="0" smtClean="0">
                <a:effectLst/>
              </a:rPr>
              <a:t> first identified adipose tissue as the primary site of vitamin D accumulation from experiments in which radiolabeled vitamin D was administered to vitamin D–deficient rats. Tissue levels of radioactivity measured during vitamin D repletion and during a subsequent period of deprivation showed that adipose tissue acquired the greatest quantity of radioactive compound and had the slowest rate of release. Work by </a:t>
            </a:r>
            <a:r>
              <a:rPr lang="en-US" dirty="0" err="1" smtClean="0">
                <a:effectLst/>
                <a:hlinkClick r:id="rId3"/>
              </a:rPr>
              <a:t>Liel</a:t>
            </a:r>
            <a:r>
              <a:rPr lang="en-US" dirty="0" smtClean="0">
                <a:effectLst/>
                <a:hlinkClick r:id="rId3"/>
              </a:rPr>
              <a:t> et al. (1988)</a:t>
            </a:r>
            <a:r>
              <a:rPr lang="en-US" dirty="0" smtClean="0">
                <a:effectLst/>
              </a:rPr>
              <a:t> suggested that there was enhanced uptake and clearance of vitamin D by adipose tissue in obese subjects compared with those of normal weights. Similarly, </a:t>
            </a:r>
            <a:r>
              <a:rPr lang="en-US" dirty="0" err="1" smtClean="0">
                <a:effectLst/>
                <a:hlinkClick r:id="rId3"/>
              </a:rPr>
              <a:t>Wortsman</a:t>
            </a:r>
            <a:r>
              <a:rPr lang="en-US" dirty="0" smtClean="0">
                <a:effectLst/>
                <a:hlinkClick r:id="rId3"/>
              </a:rPr>
              <a:t> et al. (2000)</a:t>
            </a:r>
            <a:r>
              <a:rPr lang="en-US" dirty="0" smtClean="0">
                <a:effectLst/>
              </a:rPr>
              <a:t> concluded that in obese subjects, vitamin D was stored in adipose tissue and not released when needed. Finally, </a:t>
            </a:r>
            <a:r>
              <a:rPr lang="en-US" dirty="0" smtClean="0">
                <a:effectLst/>
                <a:hlinkClick r:id="rId3"/>
              </a:rPr>
              <a:t>Blum et al. (2008)</a:t>
            </a:r>
            <a:r>
              <a:rPr lang="en-US" dirty="0" smtClean="0">
                <a:effectLst/>
              </a:rPr>
              <a:t> found that, in elderly subjects supplemented with 700 </a:t>
            </a:r>
            <a:r>
              <a:rPr lang="en-US" dirty="0" smtClean="0">
                <a:effectLst/>
                <a:hlinkClick r:id="rId13"/>
              </a:rPr>
              <a:t>IU</a:t>
            </a:r>
            <a:r>
              <a:rPr lang="en-US" dirty="0" smtClean="0">
                <a:effectLst/>
              </a:rPr>
              <a:t> of vitamin D per day, for every additional 15 kg of weight above “normal” at baseline, the mean adjusted change in 25OHD level was approximately 10 </a:t>
            </a:r>
            <a:r>
              <a:rPr lang="en-US" dirty="0" err="1" smtClean="0">
                <a:effectLst/>
              </a:rPr>
              <a:t>nmol</a:t>
            </a:r>
            <a:r>
              <a:rPr lang="en-US" dirty="0" smtClean="0">
                <a:effectLst/>
              </a:rPr>
              <a:t>/L lower after 1 year of supplementation. The authors estimated that in order for subjects with body mass indexes (BMIs) above the normal range to obtain an increase in serum 25OHD level similar to that of subjects with weight in the normal range, an additional 17 percent increase in vitamin D above the administered dose of 700 IU/day would be needed for every 10 kg increase in body weight above baseline in their study population.</a:t>
            </a:r>
          </a:p>
          <a:p>
            <a:r>
              <a:rPr lang="en-US" dirty="0" smtClean="0">
                <a:effectLst/>
              </a:rPr>
              <a:t>The implication of these studies is that vitamin D deposited in fat tissue is not readily available, and obese individuals may require larger than usual doses of vitamin D supplements to achieve a serum 25OHD level comparable to that of their normal weight counterparts. In support of the hypothesis that vitamin D is stored in adipose tissues, weight reduction studies show that serum 25OHD levels rise when obese individuals lose body fat (</a:t>
            </a:r>
            <a:r>
              <a:rPr lang="en-US" dirty="0" err="1" smtClean="0">
                <a:effectLst/>
                <a:hlinkClick r:id="rId3"/>
              </a:rPr>
              <a:t>Riedt</a:t>
            </a:r>
            <a:r>
              <a:rPr lang="en-US" dirty="0" smtClean="0">
                <a:effectLst/>
                <a:hlinkClick r:id="rId3"/>
              </a:rPr>
              <a:t> et al., 2005</a:t>
            </a:r>
            <a:r>
              <a:rPr lang="en-US" dirty="0" smtClean="0">
                <a:effectLst/>
              </a:rPr>
              <a:t>; </a:t>
            </a:r>
            <a:r>
              <a:rPr lang="en-US" dirty="0" err="1" smtClean="0">
                <a:effectLst/>
                <a:hlinkClick r:id="rId3"/>
              </a:rPr>
              <a:t>Zitterman</a:t>
            </a:r>
            <a:r>
              <a:rPr lang="en-US" dirty="0" smtClean="0">
                <a:effectLst/>
                <a:hlinkClick r:id="rId3"/>
              </a:rPr>
              <a:t> et al., 2009</a:t>
            </a:r>
            <a:r>
              <a:rPr lang="en-US" dirty="0" smtClean="0">
                <a:effectLst/>
              </a:rPr>
              <a:t>; </a:t>
            </a:r>
            <a:r>
              <a:rPr lang="en-US" dirty="0" err="1" smtClean="0">
                <a:effectLst/>
                <a:hlinkClick r:id="rId3"/>
              </a:rPr>
              <a:t>Tzotzas</a:t>
            </a:r>
            <a:r>
              <a:rPr lang="en-US" dirty="0" smtClean="0">
                <a:effectLst/>
                <a:hlinkClick r:id="rId3"/>
              </a:rPr>
              <a:t> et al., 2010</a:t>
            </a:r>
            <a:r>
              <a:rPr lang="en-US" dirty="0" smtClean="0">
                <a:effectLst/>
              </a:rPr>
              <a:t>). Conclusive statements regarding changes in serum 25OHD levels after gastric bypass surgery cannot be made, as a result of confounding factors, such as weight change, possible malabsorption, and diet. There is evidence of a rise in serum 25OHD levels after surgery (</a:t>
            </a:r>
            <a:r>
              <a:rPr lang="en-US" dirty="0" err="1" smtClean="0">
                <a:effectLst/>
                <a:hlinkClick r:id="rId3"/>
              </a:rPr>
              <a:t>Mahdy</a:t>
            </a:r>
            <a:r>
              <a:rPr lang="en-US" dirty="0" smtClean="0">
                <a:effectLst/>
                <a:hlinkClick r:id="rId3"/>
              </a:rPr>
              <a:t> et al., 2008</a:t>
            </a:r>
            <a:r>
              <a:rPr lang="en-US" dirty="0" smtClean="0">
                <a:effectLst/>
              </a:rPr>
              <a:t>; </a:t>
            </a:r>
            <a:r>
              <a:rPr lang="en-US" dirty="0" err="1" smtClean="0">
                <a:effectLst/>
                <a:hlinkClick r:id="rId3"/>
              </a:rPr>
              <a:t>Aasheim</a:t>
            </a:r>
            <a:r>
              <a:rPr lang="en-US" dirty="0" smtClean="0">
                <a:effectLst/>
                <a:hlinkClick r:id="rId3"/>
              </a:rPr>
              <a:t> et al., 2009</a:t>
            </a:r>
            <a:r>
              <a:rPr lang="en-US" dirty="0" smtClean="0">
                <a:effectLst/>
              </a:rPr>
              <a:t>; </a:t>
            </a:r>
            <a:r>
              <a:rPr lang="en-US" dirty="0" err="1" smtClean="0">
                <a:effectLst/>
                <a:hlinkClick r:id="rId3"/>
              </a:rPr>
              <a:t>Goldner</a:t>
            </a:r>
            <a:r>
              <a:rPr lang="en-US" dirty="0" smtClean="0">
                <a:effectLst/>
                <a:hlinkClick r:id="rId3"/>
              </a:rPr>
              <a:t> et al., 2009</a:t>
            </a:r>
            <a:r>
              <a:rPr lang="en-US" dirty="0" smtClean="0">
                <a:effectLst/>
              </a:rPr>
              <a:t>; </a:t>
            </a:r>
            <a:r>
              <a:rPr lang="en-US" dirty="0" smtClean="0">
                <a:effectLst/>
                <a:hlinkClick r:id="rId3"/>
              </a:rPr>
              <a:t>Bruno et al., 2010</a:t>
            </a:r>
            <a:r>
              <a:rPr lang="en-US" dirty="0" smtClean="0">
                <a:effectLst/>
              </a:rPr>
              <a:t>), as well as evidence that there is no change after surgery (</a:t>
            </a:r>
            <a:r>
              <a:rPr lang="en-US" dirty="0" err="1" smtClean="0">
                <a:effectLst/>
                <a:hlinkClick r:id="rId3"/>
              </a:rPr>
              <a:t>Riedt</a:t>
            </a:r>
            <a:r>
              <a:rPr lang="en-US" dirty="0" smtClean="0">
                <a:effectLst/>
                <a:hlinkClick r:id="rId3"/>
              </a:rPr>
              <a:t> et al., 2006</a:t>
            </a:r>
            <a:r>
              <a:rPr lang="en-US" dirty="0" smtClean="0">
                <a:effectLst/>
              </a:rPr>
              <a:t>; Fleischer et al., 2008; </a:t>
            </a:r>
            <a:r>
              <a:rPr lang="en-US" dirty="0" err="1" smtClean="0">
                <a:effectLst/>
                <a:hlinkClick r:id="rId3"/>
              </a:rPr>
              <a:t>Valderas</a:t>
            </a:r>
            <a:r>
              <a:rPr lang="en-US" dirty="0" smtClean="0">
                <a:effectLst/>
                <a:hlinkClick r:id="rId3"/>
              </a:rPr>
              <a:t> et al., 2009</a:t>
            </a:r>
            <a:r>
              <a:rPr lang="en-US" dirty="0" smtClean="0">
                <a:effectLst/>
              </a:rPr>
              <a:t>). </a:t>
            </a:r>
            <a:r>
              <a:rPr lang="en-US" dirty="0" err="1" smtClean="0">
                <a:effectLst/>
                <a:hlinkClick r:id="rId3"/>
              </a:rPr>
              <a:t>Gehrer</a:t>
            </a:r>
            <a:r>
              <a:rPr lang="en-US" dirty="0" smtClean="0">
                <a:effectLst/>
                <a:hlinkClick r:id="rId3"/>
              </a:rPr>
              <a:t> et al. (2010)</a:t>
            </a:r>
            <a:r>
              <a:rPr lang="en-US" dirty="0" smtClean="0">
                <a:effectLst/>
              </a:rPr>
              <a:t> indicated that serum 25OHD levels decrease after gastric bypass surgery, although the quality of the methods used is questionable.</a:t>
            </a:r>
          </a:p>
          <a:p>
            <a:r>
              <a:rPr lang="en-US" b="1" dirty="0" smtClean="0"/>
              <a:t>Excretion</a:t>
            </a:r>
          </a:p>
          <a:p>
            <a:r>
              <a:rPr lang="en-US" dirty="0" smtClean="0">
                <a:effectLst/>
              </a:rPr>
              <a:t>As described previously, the products of vitamin D metabolism are excreted through the bile into the feces, and very little is eliminated through the urine. This is in part due to renal reuptake of vitamin D metabolites bound to </a:t>
            </a:r>
            <a:r>
              <a:rPr lang="en-US" dirty="0" smtClean="0">
                <a:effectLst/>
                <a:hlinkClick r:id="rId8"/>
              </a:rPr>
              <a:t>DBP</a:t>
            </a:r>
            <a:r>
              <a:rPr lang="en-US" dirty="0" smtClean="0">
                <a:effectLst/>
              </a:rPr>
              <a:t>, as mediated by the </a:t>
            </a:r>
            <a:r>
              <a:rPr lang="en-US" dirty="0" err="1" smtClean="0">
                <a:effectLst/>
              </a:rPr>
              <a:t>cubilin</a:t>
            </a:r>
            <a:r>
              <a:rPr lang="en-US" dirty="0" smtClean="0">
                <a:effectLst/>
              </a:rPr>
              <a:t>–</a:t>
            </a:r>
            <a:r>
              <a:rPr lang="en-US" dirty="0" err="1" smtClean="0">
                <a:effectLst/>
              </a:rPr>
              <a:t>megalin</a:t>
            </a:r>
            <a:r>
              <a:rPr lang="en-US" dirty="0" smtClean="0">
                <a:effectLst/>
              </a:rPr>
              <a:t> receptor system (</a:t>
            </a:r>
            <a:r>
              <a:rPr lang="en-US" dirty="0" err="1" smtClean="0">
                <a:effectLst/>
                <a:hlinkClick r:id="rId3"/>
              </a:rPr>
              <a:t>Willnow</a:t>
            </a:r>
            <a:r>
              <a:rPr lang="en-US" dirty="0" smtClean="0">
                <a:effectLst/>
                <a:hlinkClick r:id="rId3"/>
              </a:rPr>
              <a:t> and </a:t>
            </a:r>
            <a:r>
              <a:rPr lang="en-US" dirty="0" err="1" smtClean="0">
                <a:effectLst/>
                <a:hlinkClick r:id="rId3"/>
              </a:rPr>
              <a:t>Nykjaer</a:t>
            </a:r>
            <a:r>
              <a:rPr lang="en-US" dirty="0" smtClean="0">
                <a:effectLst/>
                <a:hlinkClick r:id="rId3"/>
              </a:rPr>
              <a:t>, 2005</a:t>
            </a:r>
            <a:r>
              <a:rPr lang="en-US" dirty="0" smtClean="0">
                <a:effectLst/>
              </a:rPr>
              <a:t>).</a:t>
            </a:r>
          </a:p>
          <a:p>
            <a:r>
              <a:rPr lang="en-US" b="1" dirty="0" smtClean="0"/>
              <a:t>Excess Intake</a:t>
            </a:r>
          </a:p>
          <a:p>
            <a:r>
              <a:rPr lang="en-US" dirty="0" smtClean="0">
                <a:effectLst/>
              </a:rPr>
              <a:t>Excess intake of vitamin D—but not sun exposure, which is associated with a series of thermal and </a:t>
            </a:r>
            <a:r>
              <a:rPr lang="en-US" dirty="0" err="1" smtClean="0">
                <a:effectLst/>
              </a:rPr>
              <a:t>photoisomerization</a:t>
            </a:r>
            <a:r>
              <a:rPr lang="en-US" dirty="0" smtClean="0">
                <a:effectLst/>
              </a:rPr>
              <a:t> reactions (see </a:t>
            </a:r>
            <a:r>
              <a:rPr lang="en-US" dirty="0" smtClean="0">
                <a:effectLst/>
                <a:hlinkClick r:id="rId19"/>
              </a:rPr>
              <a:t>Figure 3-2</a:t>
            </a:r>
            <a:r>
              <a:rPr lang="en-US" dirty="0" smtClean="0">
                <a:effectLst/>
              </a:rPr>
              <a:t>) —can lead to a state of vitamin D “intoxication” or “</a:t>
            </a:r>
            <a:r>
              <a:rPr lang="en-US" dirty="0" err="1" smtClean="0">
                <a:effectLst/>
              </a:rPr>
              <a:t>hypervitaminosis</a:t>
            </a:r>
            <a:r>
              <a:rPr lang="en-US" dirty="0" smtClean="0">
                <a:effectLst/>
              </a:rPr>
              <a:t> D.” Chemically synthesized vitamin D became available late in the third decade of the 20th century; reports of vitamin D intoxication were first found from 1928 to 1932 and continued throughout most of the 20th century (</a:t>
            </a:r>
            <a:r>
              <a:rPr lang="en-US" dirty="0" smtClean="0">
                <a:effectLst/>
                <a:hlinkClick r:id="rId3"/>
              </a:rPr>
              <a:t>DeLuca, 2009</a:t>
            </a:r>
            <a:r>
              <a:rPr lang="en-US" dirty="0" smtClean="0">
                <a:effectLst/>
              </a:rPr>
              <a:t>). The condition of </a:t>
            </a:r>
            <a:r>
              <a:rPr lang="en-US" dirty="0" err="1" smtClean="0">
                <a:effectLst/>
              </a:rPr>
              <a:t>hypervitaminosis</a:t>
            </a:r>
            <a:r>
              <a:rPr lang="en-US" dirty="0" smtClean="0">
                <a:effectLst/>
              </a:rPr>
              <a:t> D leads to hypercalcemia and eventually to soft tissue calcification and resultant renal and cardiovascular damage (</a:t>
            </a:r>
            <a:r>
              <a:rPr lang="en-US" dirty="0" smtClean="0">
                <a:effectLst/>
                <a:hlinkClick r:id="rId3"/>
              </a:rPr>
              <a:t>DeLuca, 1974</a:t>
            </a:r>
            <a:r>
              <a:rPr lang="en-US" dirty="0" smtClean="0">
                <a:effectLst/>
              </a:rPr>
              <a:t>). In the case of animal models, at necropsy, vitamin D–intoxicated rats show widespread calcification of organs and tissues. The form of the vitamin implicated in the intoxication is 25OHD (</a:t>
            </a:r>
            <a:r>
              <a:rPr lang="en-US" dirty="0" err="1" smtClean="0">
                <a:effectLst/>
                <a:hlinkClick r:id="rId3"/>
              </a:rPr>
              <a:t>Vieth</a:t>
            </a:r>
            <a:r>
              <a:rPr lang="en-US" dirty="0" smtClean="0">
                <a:effectLst/>
                <a:hlinkClick r:id="rId3"/>
              </a:rPr>
              <a:t>, 1990</a:t>
            </a:r>
            <a:r>
              <a:rPr lang="en-US" dirty="0" smtClean="0">
                <a:effectLst/>
              </a:rPr>
              <a:t>; </a:t>
            </a:r>
            <a:r>
              <a:rPr lang="en-US" dirty="0" smtClean="0">
                <a:effectLst/>
                <a:hlinkClick r:id="rId3"/>
              </a:rPr>
              <a:t>Jones, 2008</a:t>
            </a:r>
            <a:r>
              <a:rPr lang="en-US" dirty="0" smtClean="0">
                <a:effectLst/>
              </a:rPr>
              <a:t>). In fact, it has been shown in dietary supplementation studies using the CYP27B1 knockout mouse, which is incapable of making calcitriol, sufficiently high concentrations of serum levels of 25OHD can cause changes in vitamin D–dependent general expression even in the absence of calcitriol (Rowling et al., 2007; </a:t>
            </a:r>
            <a:r>
              <a:rPr lang="en-US" dirty="0" smtClean="0">
                <a:effectLst/>
                <a:hlinkClick r:id="rId3"/>
              </a:rPr>
              <a:t>Fleet et al., 2008</a:t>
            </a:r>
            <a:r>
              <a:rPr lang="en-US" dirty="0" smtClean="0">
                <a:effectLst/>
              </a:rPr>
              <a:t>).</a:t>
            </a:r>
          </a:p>
          <a:p>
            <a:r>
              <a:rPr lang="en-US" dirty="0" smtClean="0">
                <a:hlinkClick r:id="rId3" tooltip="Go to other sections in this page"/>
              </a:rPr>
              <a:t>Go to:</a:t>
            </a:r>
            <a:endParaRPr lang="en-US" dirty="0" smtClean="0"/>
          </a:p>
          <a:p>
            <a:r>
              <a:rPr lang="en-US" b="1" dirty="0" smtClean="0"/>
              <a:t>FUNCTIONS AND PHYSIOLOGICAL ACTIONS OF VITAMIN D</a:t>
            </a:r>
          </a:p>
          <a:p>
            <a:r>
              <a:rPr lang="en-US" b="1" dirty="0" smtClean="0"/>
              <a:t>Calcium and Phosphate Homeostasis</a:t>
            </a:r>
          </a:p>
          <a:p>
            <a:r>
              <a:rPr lang="en-US" dirty="0" smtClean="0">
                <a:effectLst/>
              </a:rPr>
              <a:t>The dominant function of vitamin D in its hormonal form (calcitriol or </a:t>
            </a:r>
            <a:r>
              <a:rPr lang="en-US" dirty="0" smtClean="0">
                <a:effectLst/>
                <a:hlinkClick r:id="rId7"/>
              </a:rPr>
              <a:t>1,25-dihydroxyvitamin D</a:t>
            </a:r>
            <a:r>
              <a:rPr lang="en-US" dirty="0" smtClean="0">
                <a:effectLst/>
              </a:rPr>
              <a:t>) is the elevation of plasma calcium and phosphate levels, which are required for mineralization of bone (</a:t>
            </a:r>
            <a:r>
              <a:rPr lang="en-US" dirty="0" smtClean="0">
                <a:effectLst/>
                <a:hlinkClick r:id="rId3"/>
              </a:rPr>
              <a:t>DeLuca, 1979b</a:t>
            </a:r>
            <a:r>
              <a:rPr lang="en-US" dirty="0" smtClean="0">
                <a:effectLst/>
              </a:rPr>
              <a:t>; </a:t>
            </a:r>
            <a:r>
              <a:rPr lang="en-US" dirty="0" err="1" smtClean="0">
                <a:effectLst/>
                <a:hlinkClick r:id="rId3"/>
              </a:rPr>
              <a:t>Holick</a:t>
            </a:r>
            <a:r>
              <a:rPr lang="en-US" dirty="0" smtClean="0">
                <a:effectLst/>
                <a:hlinkClick r:id="rId3"/>
              </a:rPr>
              <a:t>, 1996</a:t>
            </a:r>
            <a:r>
              <a:rPr lang="en-US" dirty="0" smtClean="0">
                <a:effectLst/>
              </a:rPr>
              <a:t>). Furthermore, the elevation of plasma calcium to normal levels is also required for the functioning of the neuromuscular junction as well as vasodilatation, nerve transmission, and hormonal secretion.</a:t>
            </a:r>
          </a:p>
          <a:p>
            <a:r>
              <a:rPr lang="en-US" dirty="0" smtClean="0">
                <a:effectLst/>
                <a:hlinkClick r:id="rId23"/>
              </a:rPr>
              <a:t>Calcitriol</a:t>
            </a:r>
            <a:r>
              <a:rPr lang="en-US" dirty="0" smtClean="0">
                <a:effectLst/>
              </a:rPr>
              <a:t>—functioning as part of the endocrine system for maintaining serum calcium levels as outlined in </a:t>
            </a:r>
            <a:r>
              <a:rPr lang="en-US" dirty="0" smtClean="0">
                <a:effectLst/>
                <a:hlinkClick r:id="rId25"/>
              </a:rPr>
              <a:t>Chapter 2</a:t>
            </a:r>
            <a:r>
              <a:rPr lang="en-US" dirty="0" smtClean="0">
                <a:effectLst/>
              </a:rPr>
              <a:t>—elevates plasma ionized calcium levels to the normal range by three different mechanisms (see </a:t>
            </a:r>
            <a:r>
              <a:rPr lang="en-US" dirty="0" smtClean="0">
                <a:effectLst/>
                <a:hlinkClick r:id="rId26"/>
              </a:rPr>
              <a:t>Figure 2-1</a:t>
            </a:r>
            <a:r>
              <a:rPr lang="en-US" dirty="0" smtClean="0">
                <a:effectLst/>
              </a:rPr>
              <a:t> in </a:t>
            </a:r>
            <a:r>
              <a:rPr lang="en-US" dirty="0" smtClean="0">
                <a:effectLst/>
                <a:hlinkClick r:id="rId25"/>
              </a:rPr>
              <a:t>Chapter 2</a:t>
            </a:r>
            <a:r>
              <a:rPr lang="en-US" dirty="0" smtClean="0">
                <a:effectLst/>
              </a:rPr>
              <a:t>). The first mechanism, which does not require </a:t>
            </a:r>
            <a:r>
              <a:rPr lang="en-US" dirty="0" smtClean="0">
                <a:effectLst/>
                <a:hlinkClick r:id="rId9"/>
              </a:rPr>
              <a:t>PTH</a:t>
            </a:r>
            <a:r>
              <a:rPr lang="en-US" dirty="0" smtClean="0">
                <a:effectLst/>
              </a:rPr>
              <a:t>, is the well-established role of calcitriol in stimulating intestinal calcium absorption throughout the entire length of the intestine, although its greatest activity is in the duodenum and jejunum. It is clear that calcitriol directly stimulates intestinal calcium and, independently, phosphate absorption.</a:t>
            </a:r>
          </a:p>
          <a:p>
            <a:r>
              <a:rPr lang="en-US" dirty="0" smtClean="0">
                <a:effectLst/>
              </a:rPr>
              <a:t>In the second mechanism, calcitriol plays an essential role in the mobilization of calcium from bone, a process requiring </a:t>
            </a:r>
            <a:r>
              <a:rPr lang="en-US" dirty="0" smtClean="0">
                <a:effectLst/>
                <a:hlinkClick r:id="rId9"/>
              </a:rPr>
              <a:t>PTH</a:t>
            </a:r>
            <a:r>
              <a:rPr lang="en-US" dirty="0" smtClean="0">
                <a:effectLst/>
              </a:rPr>
              <a:t> (</a:t>
            </a:r>
            <a:r>
              <a:rPr lang="en-US" dirty="0" err="1" smtClean="0">
                <a:effectLst/>
                <a:hlinkClick r:id="rId3"/>
              </a:rPr>
              <a:t>Garabedian</a:t>
            </a:r>
            <a:r>
              <a:rPr lang="en-US" dirty="0" smtClean="0">
                <a:effectLst/>
                <a:hlinkClick r:id="rId3"/>
              </a:rPr>
              <a:t> et al., 1972</a:t>
            </a:r>
            <a:r>
              <a:rPr lang="en-US" dirty="0" smtClean="0">
                <a:effectLst/>
              </a:rPr>
              <a:t>; </a:t>
            </a:r>
            <a:r>
              <a:rPr lang="en-US" dirty="0" smtClean="0">
                <a:effectLst/>
                <a:hlinkClick r:id="rId3"/>
              </a:rPr>
              <a:t>Lips, 2006</a:t>
            </a:r>
            <a:r>
              <a:rPr lang="en-US" dirty="0" smtClean="0">
                <a:effectLst/>
              </a:rPr>
              <a:t>). It induces the formation and activation of the osteoclast to function in the mobilization of calcium from bone, as discussed in </a:t>
            </a:r>
            <a:r>
              <a:rPr lang="en-US" dirty="0" smtClean="0">
                <a:effectLst/>
                <a:hlinkClick r:id="rId25"/>
              </a:rPr>
              <a:t>Chapter 2</a:t>
            </a:r>
            <a:r>
              <a:rPr lang="en-US" dirty="0" smtClean="0">
                <a:effectLst/>
              </a:rPr>
              <a:t>. In short, calcitriol facilitates the formation of osteoclasts by stimulating the secretion of a protein called receptor activator for nuclear factor κ B (</a:t>
            </a:r>
            <a:r>
              <a:rPr lang="en-US" dirty="0" smtClean="0">
                <a:effectLst/>
                <a:hlinkClick r:id="rId27"/>
              </a:rPr>
              <a:t>RANK</a:t>
            </a:r>
            <a:r>
              <a:rPr lang="en-US" dirty="0" smtClean="0">
                <a:effectLst/>
              </a:rPr>
              <a:t>) ligand, which, in turn, is responsible for </a:t>
            </a:r>
            <a:r>
              <a:rPr lang="en-US" dirty="0" err="1" smtClean="0">
                <a:effectLst/>
              </a:rPr>
              <a:t>osteoclastogenesis</a:t>
            </a:r>
            <a:r>
              <a:rPr lang="en-US" dirty="0" smtClean="0">
                <a:effectLst/>
              </a:rPr>
              <a:t> and bone resorption (</a:t>
            </a:r>
            <a:r>
              <a:rPr lang="en-US" dirty="0" err="1" smtClean="0">
                <a:effectLst/>
                <a:hlinkClick r:id="rId3"/>
              </a:rPr>
              <a:t>Suda</a:t>
            </a:r>
            <a:r>
              <a:rPr lang="en-US" dirty="0" smtClean="0">
                <a:effectLst/>
                <a:hlinkClick r:id="rId3"/>
              </a:rPr>
              <a:t> et al., 1992</a:t>
            </a:r>
            <a:r>
              <a:rPr lang="en-US" dirty="0" smtClean="0">
                <a:effectLst/>
              </a:rPr>
              <a:t>; </a:t>
            </a:r>
            <a:r>
              <a:rPr lang="en-US" dirty="0" smtClean="0">
                <a:effectLst/>
                <a:hlinkClick r:id="rId3"/>
              </a:rPr>
              <a:t>Yasuda et al., 2005</a:t>
            </a:r>
            <a:r>
              <a:rPr lang="en-US" dirty="0" smtClean="0">
                <a:effectLst/>
              </a:rPr>
              <a:t>).</a:t>
            </a:r>
          </a:p>
          <a:p>
            <a:r>
              <a:rPr lang="en-US" dirty="0" smtClean="0">
                <a:effectLst/>
              </a:rPr>
              <a:t>In the third mechanism, calcitriol together with </a:t>
            </a:r>
            <a:r>
              <a:rPr lang="en-US" dirty="0" smtClean="0">
                <a:effectLst/>
                <a:hlinkClick r:id="rId9"/>
              </a:rPr>
              <a:t>PTH</a:t>
            </a:r>
            <a:r>
              <a:rPr lang="en-US" dirty="0" smtClean="0">
                <a:effectLst/>
              </a:rPr>
              <a:t> stimulates the renal distal tubule reabsorption of calcium, ensuring retention of calcium by the kidney when calcium is needed (</a:t>
            </a:r>
            <a:r>
              <a:rPr lang="en-US" dirty="0" smtClean="0">
                <a:effectLst/>
                <a:hlinkClick r:id="rId3"/>
              </a:rPr>
              <a:t>Sutton et al., 1976</a:t>
            </a:r>
            <a:r>
              <a:rPr lang="en-US" dirty="0" smtClean="0">
                <a:effectLst/>
              </a:rPr>
              <a:t>; </a:t>
            </a:r>
            <a:r>
              <a:rPr lang="en-US" dirty="0" smtClean="0">
                <a:effectLst/>
                <a:hlinkClick r:id="rId3"/>
              </a:rPr>
              <a:t>Yamamoto et al., 1984</a:t>
            </a:r>
            <a:r>
              <a:rPr lang="en-US" dirty="0" smtClean="0">
                <a:effectLst/>
              </a:rPr>
              <a:t>). These well-known functions dominate vitamin D physiology and many of the functional proteins involved in these processes have been identified, although the exact molecular mechanisms of all of these systems have yet to be elucidated.</a:t>
            </a:r>
          </a:p>
          <a:p>
            <a:r>
              <a:rPr lang="en-US" dirty="0" smtClean="0">
                <a:effectLst/>
              </a:rPr>
              <a:t>Thus, overall, calcitriol acts on the intestine, bone, and kidney as described above, and as illustrated in </a:t>
            </a:r>
            <a:r>
              <a:rPr lang="en-US" dirty="0" smtClean="0">
                <a:effectLst/>
                <a:hlinkClick r:id="rId26"/>
              </a:rPr>
              <a:t>Figure 2-1</a:t>
            </a:r>
            <a:r>
              <a:rPr lang="en-US" dirty="0" smtClean="0">
                <a:effectLst/>
              </a:rPr>
              <a:t> in </a:t>
            </a:r>
            <a:r>
              <a:rPr lang="en-US" dirty="0" smtClean="0">
                <a:effectLst/>
                <a:hlinkClick r:id="rId25"/>
              </a:rPr>
              <a:t>Chapter 2</a:t>
            </a:r>
            <a:r>
              <a:rPr lang="en-US" dirty="0" smtClean="0">
                <a:effectLst/>
              </a:rPr>
              <a:t>, to elevate serum calcium levels, closing the calcium loop. As serum calcium levels rise, </a:t>
            </a:r>
            <a:r>
              <a:rPr lang="en-US" dirty="0" smtClean="0">
                <a:effectLst/>
                <a:hlinkClick r:id="rId9"/>
              </a:rPr>
              <a:t>PTH</a:t>
            </a:r>
            <a:r>
              <a:rPr lang="en-US" dirty="0" smtClean="0">
                <a:effectLst/>
              </a:rPr>
              <a:t> secretion drops. If serum calcium levels become too high, the </a:t>
            </a:r>
            <a:r>
              <a:rPr lang="en-US" dirty="0" err="1" smtClean="0">
                <a:effectLst/>
              </a:rPr>
              <a:t>parafollicular</a:t>
            </a:r>
            <a:r>
              <a:rPr lang="en-US" dirty="0" smtClean="0">
                <a:effectLst/>
              </a:rPr>
              <a:t> cells (“C” cells) of the thyroid secrete calcitonin, which blocks calcium resorption from bone and helps to keep calcium levels in the normal range. </a:t>
            </a:r>
            <a:r>
              <a:rPr lang="en-US" dirty="0" smtClean="0">
                <a:effectLst/>
                <a:hlinkClick r:id="rId23"/>
              </a:rPr>
              <a:t>Calcitriol</a:t>
            </a:r>
            <a:r>
              <a:rPr lang="en-US" dirty="0" smtClean="0">
                <a:effectLst/>
              </a:rPr>
              <a:t>, through its receptor, the </a:t>
            </a:r>
            <a:r>
              <a:rPr lang="en-US" dirty="0" smtClean="0">
                <a:effectLst/>
                <a:hlinkClick r:id="rId11"/>
              </a:rPr>
              <a:t>VDR</a:t>
            </a:r>
            <a:r>
              <a:rPr lang="en-US" dirty="0" smtClean="0">
                <a:effectLst/>
              </a:rPr>
              <a:t>, suppresses parathyroid gene expression and parathyroid cell proliferation, providing important feedback loops that reinforce the direct action of increased serum calcium levels (</a:t>
            </a:r>
            <a:r>
              <a:rPr lang="en-US" dirty="0" err="1" smtClean="0">
                <a:effectLst/>
                <a:hlinkClick r:id="rId3"/>
              </a:rPr>
              <a:t>Slatopolsky</a:t>
            </a:r>
            <a:r>
              <a:rPr lang="en-US" dirty="0" smtClean="0">
                <a:effectLst/>
                <a:hlinkClick r:id="rId3"/>
              </a:rPr>
              <a:t> et al., 1984</a:t>
            </a:r>
            <a:r>
              <a:rPr lang="en-US" dirty="0" smtClean="0">
                <a:effectLst/>
              </a:rPr>
              <a:t>; </a:t>
            </a:r>
            <a:r>
              <a:rPr lang="en-US" dirty="0" smtClean="0">
                <a:effectLst/>
                <a:hlinkClick r:id="rId3"/>
              </a:rPr>
              <a:t>Silver et al., 1986</a:t>
            </a:r>
            <a:r>
              <a:rPr lang="en-US" dirty="0" smtClean="0">
                <a:effectLst/>
              </a:rPr>
              <a:t>).</a:t>
            </a:r>
          </a:p>
          <a:p>
            <a:r>
              <a:rPr lang="en-US" dirty="0" smtClean="0">
                <a:effectLst/>
              </a:rPr>
              <a:t>Not shown in </a:t>
            </a:r>
            <a:r>
              <a:rPr lang="en-US" dirty="0" smtClean="0">
                <a:effectLst/>
                <a:hlinkClick r:id="rId26"/>
              </a:rPr>
              <a:t>Figure 2-1</a:t>
            </a:r>
            <a:r>
              <a:rPr lang="en-US" dirty="0" smtClean="0">
                <a:effectLst/>
              </a:rPr>
              <a:t> in </a:t>
            </a:r>
            <a:r>
              <a:rPr lang="en-US" dirty="0" smtClean="0">
                <a:effectLst/>
                <a:hlinkClick r:id="rId25"/>
              </a:rPr>
              <a:t>Chapter 2</a:t>
            </a:r>
            <a:r>
              <a:rPr lang="en-US" dirty="0" smtClean="0">
                <a:effectLst/>
              </a:rPr>
              <a:t> is the mechanism of action of vitamin D in regulating serum phosphorus levels, certain aspects of which remain obscure. What is known is that (1) a deficiency of phosphate stimulates CYP27B1 to produce more calcitriol, which in turn stimulates phosphate absorption in the small intestine; and (2) calcitriol can also induce the secretion of </a:t>
            </a:r>
            <a:r>
              <a:rPr lang="en-US" dirty="0" smtClean="0">
                <a:effectLst/>
                <a:hlinkClick r:id="rId10"/>
              </a:rPr>
              <a:t>FGF23</a:t>
            </a:r>
            <a:r>
              <a:rPr lang="en-US" dirty="0" smtClean="0">
                <a:effectLst/>
              </a:rPr>
              <a:t> by osteocytes in bone, which results in phosphate excretion in the kidney (</a:t>
            </a:r>
            <a:r>
              <a:rPr lang="en-US" dirty="0" smtClean="0">
                <a:effectLst/>
                <a:hlinkClick r:id="rId3"/>
              </a:rPr>
              <a:t>Liu et al., 2008</a:t>
            </a:r>
            <a:r>
              <a:rPr lang="en-US" dirty="0" smtClean="0">
                <a:effectLst/>
              </a:rPr>
              <a:t>), as well as feedback on vitamin D metabolism.</a:t>
            </a:r>
          </a:p>
          <a:p>
            <a:r>
              <a:rPr lang="en-US" b="1" dirty="0" smtClean="0"/>
              <a:t>Other Actions</a:t>
            </a:r>
          </a:p>
          <a:p>
            <a:r>
              <a:rPr lang="en-US" dirty="0" smtClean="0">
                <a:effectLst/>
              </a:rPr>
              <a:t>It is noteworthy that the </a:t>
            </a:r>
            <a:r>
              <a:rPr lang="en-US" dirty="0" smtClean="0">
                <a:effectLst/>
                <a:hlinkClick r:id="rId11"/>
              </a:rPr>
              <a:t>VDR</a:t>
            </a:r>
            <a:r>
              <a:rPr lang="en-US" dirty="0" smtClean="0">
                <a:effectLst/>
              </a:rPr>
              <a:t> is present in the nucleus of many tissues that are not involved in the regulation of calcium and phosphate metabolism. For example, the VDR has been clearly described in epidermal keratinocytes, in activated T cells of the immune system, in antigen-presenting cells, in macrophages and monocytes, and in cytotoxic T cells. Gene array studies in many cells and tissues show that calcitriol regulates several hundred genes throughout the body or as much as 5 percent of the human genome (</a:t>
            </a:r>
            <a:r>
              <a:rPr lang="en-US" dirty="0" smtClean="0">
                <a:effectLst/>
                <a:hlinkClick r:id="rId3"/>
              </a:rPr>
              <a:t>Pike et al., 2008</a:t>
            </a:r>
            <a:r>
              <a:rPr lang="en-US" dirty="0" smtClean="0">
                <a:effectLst/>
              </a:rPr>
              <a:t>). However, exactly how calcitriol functions in these tissues and the physiological consequences are not clearly known.</a:t>
            </a:r>
          </a:p>
          <a:p>
            <a:r>
              <a:rPr lang="en-US" dirty="0" smtClean="0">
                <a:effectLst/>
              </a:rPr>
              <a:t>Likewise, the importance of the paracrine or autocrine synthesis of calcitriol under non-disease conditions is unclear. The 1α-hydroxylase (CYP27B1) gene has been reported to be expressed in many extra-renal tissues (</a:t>
            </a:r>
            <a:r>
              <a:rPr lang="en-US" dirty="0" err="1" smtClean="0">
                <a:effectLst/>
                <a:hlinkClick r:id="rId3"/>
              </a:rPr>
              <a:t>Hewison</a:t>
            </a:r>
            <a:r>
              <a:rPr lang="en-US" dirty="0" smtClean="0">
                <a:effectLst/>
                <a:hlinkClick r:id="rId3"/>
              </a:rPr>
              <a:t> et al., 2007</a:t>
            </a:r>
            <a:r>
              <a:rPr lang="en-US" dirty="0" smtClean="0">
                <a:effectLst/>
              </a:rPr>
              <a:t>). In some cases, this is based upon in vitro production of calcitriol by cell lines as a consequence of culture conditions, but it also includes detection of the messenger ribonucleic acid (</a:t>
            </a:r>
            <a:r>
              <a:rPr lang="en-US" dirty="0" smtClean="0">
                <a:effectLst/>
                <a:hlinkClick r:id="rId28"/>
              </a:rPr>
              <a:t>mRNA</a:t>
            </a:r>
            <a:r>
              <a:rPr lang="en-US" dirty="0" smtClean="0">
                <a:effectLst/>
              </a:rPr>
              <a:t>) transcript or protein for CYP27B1 in tissues in vivo (</a:t>
            </a:r>
            <a:r>
              <a:rPr lang="en-US" dirty="0" err="1" smtClean="0">
                <a:effectLst/>
                <a:hlinkClick r:id="rId3"/>
              </a:rPr>
              <a:t>Hewison</a:t>
            </a:r>
            <a:r>
              <a:rPr lang="en-US" dirty="0" smtClean="0">
                <a:effectLst/>
                <a:hlinkClick r:id="rId3"/>
              </a:rPr>
              <a:t> et al., 2007</a:t>
            </a:r>
            <a:r>
              <a:rPr lang="en-US" dirty="0" smtClean="0">
                <a:effectLst/>
              </a:rPr>
              <a:t>). There is no doubt that the kidney is physiologically the overwhelming site of production of calcitriol for the circulation, as chronic kidney disease or nephrectomy results in a significant fall in the serum calcitriol level (</a:t>
            </a:r>
            <a:r>
              <a:rPr lang="en-US" dirty="0" smtClean="0">
                <a:effectLst/>
                <a:hlinkClick r:id="rId3"/>
              </a:rPr>
              <a:t>Martinez et al., 1995</a:t>
            </a:r>
            <a:r>
              <a:rPr lang="en-US" dirty="0" smtClean="0">
                <a:effectLst/>
              </a:rPr>
              <a:t>). The contribution of calcitriol to the maternal circulation stemming from production by the placenta is not clearly known; based on a case report for an </a:t>
            </a:r>
            <a:r>
              <a:rPr lang="en-US" dirty="0" err="1" smtClean="0">
                <a:effectLst/>
              </a:rPr>
              <a:t>anephric</a:t>
            </a:r>
            <a:r>
              <a:rPr lang="en-US" dirty="0" smtClean="0">
                <a:effectLst/>
              </a:rPr>
              <a:t> patient, it appears that the placenta produces calcitriol, but its contribution to the maternal circulation is low (</a:t>
            </a:r>
            <a:r>
              <a:rPr lang="en-US" dirty="0" smtClean="0">
                <a:effectLst/>
                <a:hlinkClick r:id="rId3"/>
              </a:rPr>
              <a:t>Turner et al., 1988</a:t>
            </a:r>
            <a:r>
              <a:rPr lang="en-US" dirty="0" smtClean="0">
                <a:effectLst/>
              </a:rPr>
              <a:t>). The pregnancy-related rise in calcitriol is due to up-regulation of the enzymes in the maternal kidney (</a:t>
            </a:r>
            <a:r>
              <a:rPr lang="en-US" dirty="0" smtClean="0">
                <a:effectLst/>
                <a:hlinkClick r:id="rId3"/>
              </a:rPr>
              <a:t>Kovacs and </a:t>
            </a:r>
            <a:r>
              <a:rPr lang="en-US" dirty="0" err="1" smtClean="0">
                <a:effectLst/>
                <a:hlinkClick r:id="rId3"/>
              </a:rPr>
              <a:t>Kronenberg</a:t>
            </a:r>
            <a:r>
              <a:rPr lang="en-US" dirty="0" smtClean="0">
                <a:effectLst/>
                <a:hlinkClick r:id="rId3"/>
              </a:rPr>
              <a:t>, 1997</a:t>
            </a:r>
            <a:r>
              <a:rPr lang="en-US" dirty="0" smtClean="0">
                <a:effectLst/>
              </a:rPr>
              <a:t>). However, there may be other extra-renal 1α-hydroxylation sites that can act as </a:t>
            </a:r>
            <a:r>
              <a:rPr lang="en-US" dirty="0" err="1" smtClean="0">
                <a:effectLst/>
              </a:rPr>
              <a:t>intracrine</a:t>
            </a:r>
            <a:r>
              <a:rPr lang="en-US" dirty="0" smtClean="0">
                <a:effectLst/>
              </a:rPr>
              <a:t> systems primarily involved in regulation of cell or tissue growth: skin, gastrointestinal tract, or glandular tissue, such as prostate and breast (</a:t>
            </a:r>
            <a:r>
              <a:rPr lang="en-US" dirty="0" err="1" smtClean="0">
                <a:effectLst/>
                <a:hlinkClick r:id="rId3"/>
              </a:rPr>
              <a:t>Diesing</a:t>
            </a:r>
            <a:r>
              <a:rPr lang="en-US" dirty="0" smtClean="0">
                <a:effectLst/>
                <a:hlinkClick r:id="rId3"/>
              </a:rPr>
              <a:t> et al., 2006</a:t>
            </a:r>
            <a:r>
              <a:rPr lang="en-US" dirty="0" smtClean="0">
                <a:effectLst/>
              </a:rPr>
              <a:t>). In mice missing the </a:t>
            </a:r>
            <a:r>
              <a:rPr lang="en-US" i="1" dirty="0" err="1" smtClean="0">
                <a:effectLst/>
              </a:rPr>
              <a:t>Vdr</a:t>
            </a:r>
            <a:r>
              <a:rPr lang="en-US" dirty="0" smtClean="0">
                <a:effectLst/>
              </a:rPr>
              <a:t> gene (</a:t>
            </a:r>
            <a:r>
              <a:rPr lang="en-US" i="1" dirty="0" err="1" smtClean="0">
                <a:effectLst/>
              </a:rPr>
              <a:t>Vdr</a:t>
            </a:r>
            <a:r>
              <a:rPr lang="en-US" dirty="0" smtClean="0">
                <a:effectLst/>
              </a:rPr>
              <a:t>-null), calcitriol and the </a:t>
            </a:r>
            <a:r>
              <a:rPr lang="en-US" dirty="0" smtClean="0">
                <a:effectLst/>
                <a:hlinkClick r:id="rId11"/>
              </a:rPr>
              <a:t>VDR</a:t>
            </a:r>
            <a:r>
              <a:rPr lang="en-US" dirty="0" smtClean="0">
                <a:effectLst/>
              </a:rPr>
              <a:t> play a role in </a:t>
            </a:r>
            <a:r>
              <a:rPr lang="en-US" dirty="0" err="1" smtClean="0">
                <a:effectLst/>
              </a:rPr>
              <a:t>lactational</a:t>
            </a:r>
            <a:r>
              <a:rPr lang="en-US" dirty="0" smtClean="0">
                <a:effectLst/>
              </a:rPr>
              <a:t> physiology; there is accelerated mammary development during pregnancy, but delayed involution of the mammary tissue after lactation (</a:t>
            </a:r>
            <a:r>
              <a:rPr lang="en-US" dirty="0" err="1" smtClean="0">
                <a:effectLst/>
                <a:hlinkClick r:id="rId3"/>
              </a:rPr>
              <a:t>Zinser</a:t>
            </a:r>
            <a:r>
              <a:rPr lang="en-US" dirty="0" smtClean="0">
                <a:effectLst/>
                <a:hlinkClick r:id="rId3"/>
              </a:rPr>
              <a:t> and Welsh, 2004</a:t>
            </a:r>
            <a:r>
              <a:rPr lang="en-US" dirty="0" smtClean="0">
                <a:effectLst/>
              </a:rPr>
              <a:t>). Extra-renal CYP27B1 may be up-regulated during inflammation (</a:t>
            </a:r>
            <a:r>
              <a:rPr lang="en-US" dirty="0" smtClean="0">
                <a:effectLst/>
                <a:hlinkClick r:id="rId3"/>
              </a:rPr>
              <a:t>Ma et al., 2004</a:t>
            </a:r>
            <a:r>
              <a:rPr lang="en-US" dirty="0" smtClean="0">
                <a:effectLst/>
              </a:rPr>
              <a:t>; </a:t>
            </a:r>
            <a:r>
              <a:rPr lang="en-US" dirty="0" smtClean="0">
                <a:effectLst/>
                <a:hlinkClick r:id="rId3"/>
              </a:rPr>
              <a:t>Liu et al., 2008</a:t>
            </a:r>
            <a:r>
              <a:rPr lang="en-US" dirty="0" smtClean="0">
                <a:effectLst/>
              </a:rPr>
              <a:t>) or down-regulated in cancerous tissue proliferation (</a:t>
            </a:r>
            <a:r>
              <a:rPr lang="en-US" dirty="0" err="1" smtClean="0">
                <a:effectLst/>
                <a:hlinkClick r:id="rId3"/>
              </a:rPr>
              <a:t>Bises</a:t>
            </a:r>
            <a:r>
              <a:rPr lang="en-US" dirty="0" smtClean="0">
                <a:effectLst/>
                <a:hlinkClick r:id="rId3"/>
              </a:rPr>
              <a:t> et al., 2004</a:t>
            </a:r>
            <a:r>
              <a:rPr lang="en-US" dirty="0" smtClean="0">
                <a:effectLst/>
              </a:rPr>
              <a:t>; </a:t>
            </a:r>
            <a:r>
              <a:rPr lang="en-US" dirty="0" smtClean="0">
                <a:effectLst/>
                <a:hlinkClick r:id="rId3"/>
              </a:rPr>
              <a:t>Wang et al., 2004</a:t>
            </a:r>
            <a:r>
              <a:rPr lang="en-US" dirty="0" smtClean="0">
                <a:effectLst/>
              </a:rPr>
              <a:t>). Furthermore, extra-renal production of calcitriol is clearly found in certain pathological diseases, including granulomatous conditions such as sarcoidosis, lymphoma, and tuberculosis (</a:t>
            </a:r>
            <a:r>
              <a:rPr lang="en-US" dirty="0" smtClean="0">
                <a:effectLst/>
                <a:hlinkClick r:id="rId3"/>
              </a:rPr>
              <a:t>Adams et al., 1989</a:t>
            </a:r>
            <a:r>
              <a:rPr lang="en-US" dirty="0" smtClean="0">
                <a:effectLst/>
              </a:rPr>
              <a:t>), which can be associated with hypercalcemia. If sarcoidosis is left untreated, the extra-</a:t>
            </a:r>
            <a:r>
              <a:rPr lang="en-US" dirty="0" err="1" smtClean="0">
                <a:effectLst/>
              </a:rPr>
              <a:t>renally</a:t>
            </a:r>
            <a:r>
              <a:rPr lang="en-US" dirty="0" smtClean="0">
                <a:effectLst/>
              </a:rPr>
              <a:t> produced calcitriol can enter the circulation, resulting in </a:t>
            </a:r>
            <a:r>
              <a:rPr lang="en-US" dirty="0" err="1" smtClean="0">
                <a:effectLst/>
              </a:rPr>
              <a:t>hypercalciuria</a:t>
            </a:r>
            <a:r>
              <a:rPr lang="en-US" dirty="0" smtClean="0">
                <a:effectLst/>
              </a:rPr>
              <a:t> and eventually hypercalcemia.</a:t>
            </a:r>
          </a:p>
          <a:p>
            <a:r>
              <a:rPr lang="en-US" dirty="0" smtClean="0">
                <a:effectLst/>
              </a:rPr>
              <a:t>There is emerging evidence that calcitriol plays a role in the immune system that has not yet been clearly described. Exogenous calcitriol can suppress autoimmune diseases, but with hypercalcemia as an important side effect (</a:t>
            </a:r>
            <a:r>
              <a:rPr lang="en-US" dirty="0" smtClean="0">
                <a:effectLst/>
                <a:hlinkClick r:id="rId3"/>
              </a:rPr>
              <a:t>DeLuca and </a:t>
            </a:r>
            <a:r>
              <a:rPr lang="en-US" dirty="0" err="1" smtClean="0">
                <a:effectLst/>
                <a:hlinkClick r:id="rId3"/>
              </a:rPr>
              <a:t>Cantorna</a:t>
            </a:r>
            <a:r>
              <a:rPr lang="en-US" dirty="0" smtClean="0">
                <a:effectLst/>
                <a:hlinkClick r:id="rId3"/>
              </a:rPr>
              <a:t>, 2001</a:t>
            </a:r>
            <a:r>
              <a:rPr lang="en-US" dirty="0" smtClean="0">
                <a:effectLst/>
              </a:rPr>
              <a:t>). It has been shown that the local conversion of 25OHD into calcitriol in monocytes or macrophages results in an increase in cellular immunity by stimulating the production of </a:t>
            </a:r>
            <a:r>
              <a:rPr lang="en-US" dirty="0" err="1" smtClean="0">
                <a:effectLst/>
              </a:rPr>
              <a:t>cathelicidin</a:t>
            </a:r>
            <a:r>
              <a:rPr lang="en-US" dirty="0" smtClean="0">
                <a:effectLst/>
              </a:rPr>
              <a:t>, an anti-microbial peptide capable of killing bacteria, particularly </a:t>
            </a:r>
            <a:r>
              <a:rPr lang="en-US" i="1" dirty="0" smtClean="0">
                <a:effectLst/>
              </a:rPr>
              <a:t>Mycobacterium tuberculosis</a:t>
            </a:r>
            <a:r>
              <a:rPr lang="en-US" dirty="0" smtClean="0">
                <a:effectLst/>
              </a:rPr>
              <a:t> (</a:t>
            </a:r>
            <a:r>
              <a:rPr lang="en-US" dirty="0" smtClean="0">
                <a:effectLst/>
                <a:hlinkClick r:id="rId3"/>
              </a:rPr>
              <a:t>Liu et al., 2006</a:t>
            </a:r>
            <a:r>
              <a:rPr lang="en-US" dirty="0" smtClean="0">
                <a:effectLst/>
              </a:rPr>
              <a:t>). Recently, </a:t>
            </a:r>
            <a:r>
              <a:rPr lang="en-US" dirty="0" smtClean="0">
                <a:effectLst/>
                <a:hlinkClick r:id="rId3"/>
              </a:rPr>
              <a:t>Stubbs et al. (2010)</a:t>
            </a:r>
            <a:r>
              <a:rPr lang="en-US" dirty="0" smtClean="0">
                <a:effectLst/>
              </a:rPr>
              <a:t> showed that renal dialysis patients treated with high-dose vitamin D</a:t>
            </a:r>
            <a:r>
              <a:rPr lang="en-US" baseline="-25000" dirty="0" smtClean="0">
                <a:effectLst/>
              </a:rPr>
              <a:t>3</a:t>
            </a:r>
            <a:r>
              <a:rPr lang="en-US" dirty="0" smtClean="0">
                <a:effectLst/>
              </a:rPr>
              <a:t> develop a population of immune cells with increased CYP27B1, </a:t>
            </a:r>
            <a:r>
              <a:rPr lang="en-US" dirty="0" smtClean="0">
                <a:effectLst/>
                <a:hlinkClick r:id="rId11"/>
              </a:rPr>
              <a:t>VDR</a:t>
            </a:r>
            <a:r>
              <a:rPr lang="en-US" dirty="0" smtClean="0">
                <a:effectLst/>
              </a:rPr>
              <a:t>, and </a:t>
            </a:r>
            <a:r>
              <a:rPr lang="en-US" dirty="0" err="1" smtClean="0">
                <a:effectLst/>
              </a:rPr>
              <a:t>cathelicidin</a:t>
            </a:r>
            <a:r>
              <a:rPr lang="en-US" dirty="0" smtClean="0">
                <a:effectLst/>
              </a:rPr>
              <a:t> expression, although the role of these cells in vivo is unknown. Ironically, calcitriol has an opposite effect on the adaptive immune (B and T cell function) response. </a:t>
            </a:r>
            <a:r>
              <a:rPr lang="en-US" dirty="0" smtClean="0">
                <a:effectLst/>
                <a:hlinkClick r:id="rId23"/>
              </a:rPr>
              <a:t>Calcitriol</a:t>
            </a:r>
            <a:r>
              <a:rPr lang="en-US" dirty="0" smtClean="0">
                <a:effectLst/>
              </a:rPr>
              <a:t> generally inhibits T helper cell proliferation and B cell immunoglobulin production. In contrast, calcitriol promotes the proliferation of immunosuppressive regulatory T cells and their accumulation at sites of inflammation (</a:t>
            </a:r>
            <a:r>
              <a:rPr lang="en-US" dirty="0" smtClean="0">
                <a:effectLst/>
                <a:hlinkClick r:id="rId3"/>
              </a:rPr>
              <a:t>Penna et al., 2007</a:t>
            </a:r>
            <a:r>
              <a:rPr lang="en-US" dirty="0" smtClean="0">
                <a:effectLst/>
              </a:rPr>
              <a:t>).</a:t>
            </a:r>
          </a:p>
          <a:p>
            <a:r>
              <a:rPr lang="en-US" dirty="0" smtClean="0">
                <a:effectLst/>
              </a:rPr>
              <a:t>A role for vitamin D in carcinogenesis evolved initially from in vitro studies as cell culture approaches became more widely available for the evaluation of the mechanisms of action of vitamin D and its metabolites (</a:t>
            </a:r>
            <a:r>
              <a:rPr lang="en-US" dirty="0" smtClean="0">
                <a:effectLst/>
                <a:hlinkClick r:id="rId3"/>
              </a:rPr>
              <a:t>Masuda and Jones, 2006</a:t>
            </a:r>
            <a:r>
              <a:rPr lang="en-US" dirty="0" smtClean="0">
                <a:effectLst/>
              </a:rPr>
              <a:t>). The active hormone, calcitriol, was shown to consistently inhibit the growth of cancer cells and promote differentiation in vitro by regulating multiple pathways (</a:t>
            </a:r>
            <a:r>
              <a:rPr lang="en-US" dirty="0" err="1" smtClean="0">
                <a:effectLst/>
                <a:hlinkClick r:id="rId3"/>
              </a:rPr>
              <a:t>Deeb</a:t>
            </a:r>
            <a:r>
              <a:rPr lang="en-US" dirty="0" smtClean="0">
                <a:effectLst/>
                <a:hlinkClick r:id="rId3"/>
              </a:rPr>
              <a:t> et al., 2007</a:t>
            </a:r>
            <a:r>
              <a:rPr lang="en-US" dirty="0" smtClean="0">
                <a:effectLst/>
              </a:rPr>
              <a:t>; </a:t>
            </a:r>
            <a:r>
              <a:rPr lang="en-US" dirty="0" err="1" smtClean="0">
                <a:effectLst/>
                <a:hlinkClick r:id="rId3"/>
              </a:rPr>
              <a:t>Kovalenko</a:t>
            </a:r>
            <a:r>
              <a:rPr lang="en-US" dirty="0" smtClean="0">
                <a:effectLst/>
                <a:hlinkClick r:id="rId3"/>
              </a:rPr>
              <a:t> et al., 2010</a:t>
            </a:r>
            <a:r>
              <a:rPr lang="en-US" dirty="0" smtClean="0">
                <a:effectLst/>
              </a:rPr>
              <a:t>). Additional studies documented the presence of the </a:t>
            </a:r>
            <a:r>
              <a:rPr lang="en-US" dirty="0" smtClean="0">
                <a:effectLst/>
                <a:hlinkClick r:id="rId11"/>
              </a:rPr>
              <a:t>VDR</a:t>
            </a:r>
            <a:r>
              <a:rPr lang="en-US" dirty="0" smtClean="0">
                <a:effectLst/>
              </a:rPr>
              <a:t> in a wide array of cancer cell types. </a:t>
            </a:r>
            <a:r>
              <a:rPr lang="en-US" dirty="0" smtClean="0">
                <a:effectLst/>
                <a:hlinkClick r:id="rId5"/>
              </a:rPr>
              <a:t>Vitamin D</a:t>
            </a:r>
            <a:r>
              <a:rPr lang="en-US" dirty="0" smtClean="0">
                <a:effectLst/>
              </a:rPr>
              <a:t> orchestrates cell cycle progression via alterations in key regulators such as cyclin-dependent kinases, retinoblastoma protein phosphorylation, and repression of the proto-oncogene </a:t>
            </a:r>
            <a:r>
              <a:rPr lang="en-US" dirty="0" err="1" smtClean="0">
                <a:effectLst/>
              </a:rPr>
              <a:t>myc</a:t>
            </a:r>
            <a:r>
              <a:rPr lang="en-US" dirty="0" smtClean="0">
                <a:effectLst/>
              </a:rPr>
              <a:t> as well as by modulating growth factor receptor-mediated signaling pathways (</a:t>
            </a:r>
            <a:r>
              <a:rPr lang="en-US" dirty="0" smtClean="0">
                <a:effectLst/>
                <a:hlinkClick r:id="rId3"/>
              </a:rPr>
              <a:t>Koga et al., 1988</a:t>
            </a:r>
            <a:r>
              <a:rPr lang="en-US" dirty="0" smtClean="0">
                <a:effectLst/>
              </a:rPr>
              <a:t>; </a:t>
            </a:r>
            <a:r>
              <a:rPr lang="en-US" dirty="0" smtClean="0">
                <a:effectLst/>
                <a:hlinkClick r:id="rId3"/>
              </a:rPr>
              <a:t>Kawa et al., 1996</a:t>
            </a:r>
            <a:r>
              <a:rPr lang="en-US" dirty="0" smtClean="0">
                <a:effectLst/>
              </a:rPr>
              <a:t>; </a:t>
            </a:r>
            <a:r>
              <a:rPr lang="en-US" dirty="0" smtClean="0">
                <a:effectLst/>
                <a:hlinkClick r:id="rId3"/>
              </a:rPr>
              <a:t>Campbell et al., 1997</a:t>
            </a:r>
            <a:r>
              <a:rPr lang="en-US" dirty="0" smtClean="0">
                <a:effectLst/>
              </a:rPr>
              <a:t>; </a:t>
            </a:r>
            <a:r>
              <a:rPr lang="en-US" dirty="0" err="1" smtClean="0">
                <a:effectLst/>
                <a:hlinkClick r:id="rId3"/>
              </a:rPr>
              <a:t>Xie</a:t>
            </a:r>
            <a:r>
              <a:rPr lang="en-US" dirty="0" smtClean="0">
                <a:effectLst/>
                <a:hlinkClick r:id="rId3"/>
              </a:rPr>
              <a:t> et al., 1997</a:t>
            </a:r>
            <a:r>
              <a:rPr lang="en-US" dirty="0" smtClean="0">
                <a:effectLst/>
              </a:rPr>
              <a:t>; </a:t>
            </a:r>
            <a:r>
              <a:rPr lang="en-US" dirty="0" smtClean="0">
                <a:effectLst/>
                <a:hlinkClick r:id="rId3"/>
              </a:rPr>
              <a:t>Yanagisawa et al., 1999</a:t>
            </a:r>
            <a:r>
              <a:rPr lang="en-US" dirty="0" smtClean="0">
                <a:effectLst/>
              </a:rPr>
              <a:t>; </a:t>
            </a:r>
            <a:r>
              <a:rPr lang="en-US" dirty="0" err="1" smtClean="0">
                <a:effectLst/>
                <a:hlinkClick r:id="rId3"/>
              </a:rPr>
              <a:t>Sundaram</a:t>
            </a:r>
            <a:r>
              <a:rPr lang="en-US" dirty="0" smtClean="0">
                <a:effectLst/>
                <a:hlinkClick r:id="rId3"/>
              </a:rPr>
              <a:t> et al., 2000</a:t>
            </a:r>
            <a:r>
              <a:rPr lang="en-US" dirty="0" smtClean="0">
                <a:effectLst/>
              </a:rPr>
              <a:t>; </a:t>
            </a:r>
            <a:r>
              <a:rPr lang="en-US" dirty="0" err="1" smtClean="0">
                <a:effectLst/>
                <a:hlinkClick r:id="rId3"/>
              </a:rPr>
              <a:t>Gaschott</a:t>
            </a:r>
            <a:r>
              <a:rPr lang="en-US" dirty="0" smtClean="0">
                <a:effectLst/>
                <a:hlinkClick r:id="rId3"/>
              </a:rPr>
              <a:t> and Stein, 2003</a:t>
            </a:r>
            <a:r>
              <a:rPr lang="en-US" dirty="0" smtClean="0">
                <a:effectLst/>
              </a:rPr>
              <a:t>; </a:t>
            </a:r>
            <a:r>
              <a:rPr lang="en-US" dirty="0" smtClean="0">
                <a:effectLst/>
                <a:hlinkClick r:id="rId3"/>
              </a:rPr>
              <a:t>Li et al., 2004</a:t>
            </a:r>
            <a:r>
              <a:rPr lang="en-US" dirty="0" smtClean="0">
                <a:effectLst/>
              </a:rPr>
              <a:t>). In addition, calcitriol restores or enhances pro-apoptotic effects in cancer cells by several possible pathways, including repression of several pro-survival proteins such as Bc12 and telomerase reverse transcriptase and by activating pro-apoptotic proteins </a:t>
            </a:r>
            <a:r>
              <a:rPr lang="en-US" dirty="0" err="1" smtClean="0">
                <a:effectLst/>
              </a:rPr>
              <a:t>Bax</a:t>
            </a:r>
            <a:r>
              <a:rPr lang="en-US" dirty="0" smtClean="0">
                <a:effectLst/>
              </a:rPr>
              <a:t> and μ-</a:t>
            </a:r>
            <a:r>
              <a:rPr lang="en-US" dirty="0" err="1" smtClean="0">
                <a:effectLst/>
              </a:rPr>
              <a:t>calpain</a:t>
            </a:r>
            <a:r>
              <a:rPr lang="en-US" dirty="0" smtClean="0">
                <a:effectLst/>
              </a:rPr>
              <a:t> (</a:t>
            </a:r>
            <a:r>
              <a:rPr lang="en-US" dirty="0" smtClean="0">
                <a:effectLst/>
                <a:hlinkClick r:id="rId3"/>
              </a:rPr>
              <a:t>James et al., 1996</a:t>
            </a:r>
            <a:r>
              <a:rPr lang="en-US" dirty="0" smtClean="0">
                <a:effectLst/>
              </a:rPr>
              <a:t>; </a:t>
            </a:r>
            <a:r>
              <a:rPr lang="en-US" dirty="0" smtClean="0">
                <a:effectLst/>
                <a:hlinkClick r:id="rId3"/>
              </a:rPr>
              <a:t>Diaz et al., 2000</a:t>
            </a:r>
            <a:r>
              <a:rPr lang="en-US" dirty="0" smtClean="0">
                <a:effectLst/>
              </a:rPr>
              <a:t>; </a:t>
            </a:r>
            <a:r>
              <a:rPr lang="en-US" dirty="0" smtClean="0">
                <a:effectLst/>
                <a:hlinkClick r:id="rId3"/>
              </a:rPr>
              <a:t>Jiang et al., 2004</a:t>
            </a:r>
            <a:r>
              <a:rPr lang="en-US" dirty="0" smtClean="0">
                <a:effectLst/>
              </a:rPr>
              <a:t>; </a:t>
            </a:r>
            <a:r>
              <a:rPr lang="en-US" dirty="0" err="1" smtClean="0">
                <a:effectLst/>
                <a:hlinkClick r:id="rId3"/>
              </a:rPr>
              <a:t>Kumagai</a:t>
            </a:r>
            <a:r>
              <a:rPr lang="en-US" dirty="0" smtClean="0">
                <a:effectLst/>
                <a:hlinkClick r:id="rId3"/>
              </a:rPr>
              <a:t> et al., 2005</a:t>
            </a:r>
            <a:r>
              <a:rPr lang="en-US" dirty="0" smtClean="0">
                <a:effectLst/>
              </a:rPr>
              <a:t>). Evidence also supports an anti-angiogenic effect of vitamin D. Vascular endothelial growth factor (</a:t>
            </a:r>
            <a:r>
              <a:rPr lang="en-US" dirty="0" smtClean="0">
                <a:effectLst/>
                <a:hlinkClick r:id="rId29"/>
              </a:rPr>
              <a:t>VEGF</a:t>
            </a:r>
            <a:r>
              <a:rPr lang="en-US" dirty="0" smtClean="0">
                <a:effectLst/>
              </a:rPr>
              <a:t>) expression by cancer cells is suppressed and endothelial cell responses to VEGF are inhibited by vitamin D, an observation supported by in vivo xenograft studies (</a:t>
            </a:r>
            <a:r>
              <a:rPr lang="en-US" dirty="0" err="1" smtClean="0">
                <a:effectLst/>
                <a:hlinkClick r:id="rId3"/>
              </a:rPr>
              <a:t>Mantell</a:t>
            </a:r>
            <a:r>
              <a:rPr lang="en-US" dirty="0" smtClean="0">
                <a:effectLst/>
                <a:hlinkClick r:id="rId3"/>
              </a:rPr>
              <a:t> et al., 2000</a:t>
            </a:r>
            <a:r>
              <a:rPr lang="en-US" dirty="0" smtClean="0">
                <a:effectLst/>
              </a:rPr>
              <a:t>; </a:t>
            </a:r>
            <a:r>
              <a:rPr lang="en-US" dirty="0" err="1" smtClean="0">
                <a:effectLst/>
                <a:hlinkClick r:id="rId3"/>
              </a:rPr>
              <a:t>Bao</a:t>
            </a:r>
            <a:r>
              <a:rPr lang="en-US" dirty="0" smtClean="0">
                <a:effectLst/>
                <a:hlinkClick r:id="rId3"/>
              </a:rPr>
              <a:t> et al., 2006</a:t>
            </a:r>
            <a:r>
              <a:rPr lang="en-US" dirty="0" smtClean="0">
                <a:effectLst/>
              </a:rPr>
              <a:t>). The </a:t>
            </a:r>
            <a:r>
              <a:rPr lang="en-US" dirty="0" err="1" smtClean="0">
                <a:effectLst/>
              </a:rPr>
              <a:t>immunoregulatory</a:t>
            </a:r>
            <a:r>
              <a:rPr lang="en-US" dirty="0" smtClean="0">
                <a:effectLst/>
              </a:rPr>
              <a:t> effects of vitamin D may also have an impact on cancer biology. Inflammation is a critical early step in the carcinogenesis cascade for many cancers, and the ability of vitamin D to exhibit anti-inflammatory effects on cancer cells by down-regulating the pro-inflammatory pathways, such as cyclooxygenase-2, may contribute to cancer inhibition (</a:t>
            </a:r>
            <a:r>
              <a:rPr lang="en-US" dirty="0" smtClean="0">
                <a:effectLst/>
                <a:hlinkClick r:id="rId3"/>
              </a:rPr>
              <a:t>Moreno et al., 2005</a:t>
            </a:r>
            <a:r>
              <a:rPr lang="en-US" dirty="0" smtClean="0">
                <a:effectLst/>
              </a:rPr>
              <a:t>). In contrast, the role of vitamin D in cancer </a:t>
            </a:r>
            <a:r>
              <a:rPr lang="en-US" dirty="0" err="1" smtClean="0">
                <a:effectLst/>
              </a:rPr>
              <a:t>immunosurveillance</a:t>
            </a:r>
            <a:r>
              <a:rPr lang="en-US" dirty="0" smtClean="0">
                <a:effectLst/>
              </a:rPr>
              <a:t> of nascent or established cancers remains to be defined.</a:t>
            </a:r>
          </a:p>
          <a:p>
            <a:r>
              <a:rPr lang="en-US" dirty="0" smtClean="0">
                <a:effectLst/>
              </a:rPr>
              <a:t>The encouraging in vitro findings, tempered with concerns about hypercalcemia, led to the development of many vitamin D analogues in the hope of retaining anti-cancer activity, but without increasing serum calcium, for the pharmacological therapy of cancer, as recently reviewed (</a:t>
            </a:r>
            <a:r>
              <a:rPr lang="en-US" dirty="0" smtClean="0">
                <a:effectLst/>
                <a:hlinkClick r:id="rId3"/>
              </a:rPr>
              <a:t>Beer and </a:t>
            </a:r>
            <a:r>
              <a:rPr lang="en-US" dirty="0" err="1" smtClean="0">
                <a:effectLst/>
                <a:hlinkClick r:id="rId3"/>
              </a:rPr>
              <a:t>Myrthue</a:t>
            </a:r>
            <a:r>
              <a:rPr lang="en-US" dirty="0" smtClean="0">
                <a:effectLst/>
                <a:hlinkClick r:id="rId3"/>
              </a:rPr>
              <a:t>, 2004</a:t>
            </a:r>
            <a:r>
              <a:rPr lang="en-US" dirty="0" smtClean="0">
                <a:effectLst/>
              </a:rPr>
              <a:t>; </a:t>
            </a:r>
            <a:r>
              <a:rPr lang="en-US" dirty="0" smtClean="0">
                <a:effectLst/>
                <a:hlinkClick r:id="rId3"/>
              </a:rPr>
              <a:t>Masuda and Jones, 2006</a:t>
            </a:r>
            <a:r>
              <a:rPr lang="en-US" dirty="0" smtClean="0">
                <a:effectLst/>
              </a:rPr>
              <a:t>; </a:t>
            </a:r>
            <a:r>
              <a:rPr lang="en-US" dirty="0" smtClean="0">
                <a:effectLst/>
                <a:hlinkClick r:id="rId3"/>
              </a:rPr>
              <a:t>Trump et al., 2010</a:t>
            </a:r>
            <a:r>
              <a:rPr lang="en-US" dirty="0" smtClean="0">
                <a:effectLst/>
              </a:rPr>
              <a:t>).</a:t>
            </a:r>
          </a:p>
          <a:p>
            <a:r>
              <a:rPr lang="en-US" b="1" dirty="0" smtClean="0"/>
              <a:t>Vitamin D</a:t>
            </a:r>
            <a:r>
              <a:rPr lang="en-US" b="1" baseline="-25000" dirty="0" smtClean="0"/>
              <a:t>2</a:t>
            </a:r>
            <a:r>
              <a:rPr lang="en-US" b="1" dirty="0" smtClean="0"/>
              <a:t> Versus Vitamin D</a:t>
            </a:r>
            <a:r>
              <a:rPr lang="en-US" b="1" baseline="-25000" dirty="0" smtClean="0"/>
              <a:t>3</a:t>
            </a:r>
            <a:endParaRPr lang="en-US" b="1" dirty="0" smtClean="0"/>
          </a:p>
          <a:p>
            <a:r>
              <a:rPr lang="en-US" dirty="0" smtClean="0">
                <a:effectLst/>
              </a:rPr>
              <a:t>Vitamins D</a:t>
            </a:r>
            <a:r>
              <a:rPr lang="en-US" baseline="-25000" dirty="0" smtClean="0">
                <a:effectLst/>
              </a:rPr>
              <a:t>2</a:t>
            </a:r>
            <a:r>
              <a:rPr lang="en-US" dirty="0" smtClean="0">
                <a:effectLst/>
              </a:rPr>
              <a:t> and D</a:t>
            </a:r>
            <a:r>
              <a:rPr lang="en-US" baseline="-25000" dirty="0" smtClean="0">
                <a:effectLst/>
              </a:rPr>
              <a:t>3</a:t>
            </a:r>
            <a:r>
              <a:rPr lang="en-US" dirty="0" smtClean="0">
                <a:effectLst/>
              </a:rPr>
              <a:t>, as described previously, differ only in their side chain structure. Physiological responses to both forms of the vitamin include regulation of calcium and phosphate homeostasis and regulation of cell proliferation and cell differentiation of specific cell types, as described above. Qualitatively, vitamins D</a:t>
            </a:r>
            <a:r>
              <a:rPr lang="en-US" baseline="-25000" dirty="0" smtClean="0">
                <a:effectLst/>
              </a:rPr>
              <a:t>2</a:t>
            </a:r>
            <a:r>
              <a:rPr lang="en-US" dirty="0" smtClean="0">
                <a:effectLst/>
              </a:rPr>
              <a:t> and D</a:t>
            </a:r>
            <a:r>
              <a:rPr lang="en-US" baseline="-25000" dirty="0" smtClean="0">
                <a:effectLst/>
              </a:rPr>
              <a:t>3</a:t>
            </a:r>
            <a:r>
              <a:rPr lang="en-US" dirty="0" smtClean="0">
                <a:effectLst/>
              </a:rPr>
              <a:t> exhibit virtually identical biological responses throughout the body (i.e., through gene expression) that are mediated by the </a:t>
            </a:r>
            <a:r>
              <a:rPr lang="en-US" dirty="0" smtClean="0">
                <a:effectLst/>
                <a:hlinkClick r:id="rId11"/>
              </a:rPr>
              <a:t>VDR</a:t>
            </a:r>
            <a:r>
              <a:rPr lang="en-US" dirty="0" smtClean="0">
                <a:effectLst/>
              </a:rPr>
              <a:t> (</a:t>
            </a:r>
            <a:r>
              <a:rPr lang="en-US" dirty="0" smtClean="0">
                <a:effectLst/>
                <a:hlinkClick r:id="rId3"/>
              </a:rPr>
              <a:t>Jones et al., 1998</a:t>
            </a:r>
            <a:r>
              <a:rPr lang="en-US" dirty="0" smtClean="0">
                <a:effectLst/>
              </a:rPr>
              <a:t>; </a:t>
            </a:r>
            <a:r>
              <a:rPr lang="en-US" dirty="0" err="1" smtClean="0">
                <a:effectLst/>
                <a:hlinkClick r:id="rId3"/>
              </a:rPr>
              <a:t>Jurutka</a:t>
            </a:r>
            <a:r>
              <a:rPr lang="en-US" dirty="0" smtClean="0">
                <a:effectLst/>
                <a:hlinkClick r:id="rId3"/>
              </a:rPr>
              <a:t> et al., 2001</a:t>
            </a:r>
            <a:r>
              <a:rPr lang="en-US" dirty="0" smtClean="0">
                <a:effectLst/>
              </a:rPr>
              <a:t>).</a:t>
            </a:r>
          </a:p>
          <a:p>
            <a:r>
              <a:rPr lang="en-US" dirty="0" smtClean="0">
                <a:effectLst/>
              </a:rPr>
              <a:t>Regarding the potency of the two forms of vitamin D, there are reports that certain animals, such as avian species and New World monkeys (</a:t>
            </a:r>
            <a:r>
              <a:rPr lang="en-US" dirty="0" smtClean="0">
                <a:effectLst/>
                <a:hlinkClick r:id="rId3"/>
              </a:rPr>
              <a:t>Chen and </a:t>
            </a:r>
            <a:r>
              <a:rPr lang="en-US" dirty="0" err="1" smtClean="0">
                <a:effectLst/>
                <a:hlinkClick r:id="rId3"/>
              </a:rPr>
              <a:t>Bosmann</a:t>
            </a:r>
            <a:r>
              <a:rPr lang="en-US" dirty="0" smtClean="0">
                <a:effectLst/>
                <a:hlinkClick r:id="rId3"/>
              </a:rPr>
              <a:t>, 1964</a:t>
            </a:r>
            <a:r>
              <a:rPr lang="en-US" dirty="0" smtClean="0">
                <a:effectLst/>
              </a:rPr>
              <a:t>; </a:t>
            </a:r>
            <a:r>
              <a:rPr lang="en-US" dirty="0" err="1" smtClean="0">
                <a:effectLst/>
                <a:hlinkClick r:id="rId3"/>
              </a:rPr>
              <a:t>Drescher</a:t>
            </a:r>
            <a:r>
              <a:rPr lang="en-US" dirty="0" smtClean="0">
                <a:effectLst/>
                <a:hlinkClick r:id="rId3"/>
              </a:rPr>
              <a:t> et al., 1969</a:t>
            </a:r>
            <a:r>
              <a:rPr lang="en-US" dirty="0" smtClean="0">
                <a:effectLst/>
              </a:rPr>
              <a:t>), discriminate against vitamin D</a:t>
            </a:r>
            <a:r>
              <a:rPr lang="en-US" baseline="-25000" dirty="0" smtClean="0">
                <a:effectLst/>
              </a:rPr>
              <a:t>2</a:t>
            </a:r>
            <a:r>
              <a:rPr lang="en-US" dirty="0" smtClean="0">
                <a:effectLst/>
              </a:rPr>
              <a:t> However, it has been assumed for several decades that the two forms are essentially equipotent in humans (</a:t>
            </a:r>
            <a:r>
              <a:rPr lang="en-US" dirty="0" smtClean="0">
                <a:effectLst/>
                <a:hlinkClick r:id="rId3"/>
              </a:rPr>
              <a:t>Christiansen et al., 1975</a:t>
            </a:r>
            <a:r>
              <a:rPr lang="en-US" dirty="0" smtClean="0">
                <a:effectLst/>
              </a:rPr>
              <a:t>). Recent reports involving human dietary studies have argued for (</a:t>
            </a:r>
            <a:r>
              <a:rPr lang="en-US" dirty="0" smtClean="0">
                <a:effectLst/>
                <a:hlinkClick r:id="rId3"/>
              </a:rPr>
              <a:t>Trang et al., 1998</a:t>
            </a:r>
            <a:r>
              <a:rPr lang="en-US" dirty="0" smtClean="0">
                <a:effectLst/>
              </a:rPr>
              <a:t>; </a:t>
            </a:r>
            <a:r>
              <a:rPr lang="en-US" dirty="0" err="1" smtClean="0">
                <a:effectLst/>
                <a:hlinkClick r:id="rId3"/>
              </a:rPr>
              <a:t>Armas</a:t>
            </a:r>
            <a:r>
              <a:rPr lang="en-US" dirty="0" smtClean="0">
                <a:effectLst/>
                <a:hlinkClick r:id="rId3"/>
              </a:rPr>
              <a:t> et al., 2004</a:t>
            </a:r>
            <a:r>
              <a:rPr lang="en-US" dirty="0" smtClean="0">
                <a:effectLst/>
              </a:rPr>
              <a:t>) or against (</a:t>
            </a:r>
            <a:r>
              <a:rPr lang="en-US" dirty="0" err="1" smtClean="0">
                <a:effectLst/>
                <a:hlinkClick r:id="rId3"/>
              </a:rPr>
              <a:t>Holick</a:t>
            </a:r>
            <a:r>
              <a:rPr lang="en-US" dirty="0" smtClean="0">
                <a:effectLst/>
                <a:hlinkClick r:id="rId3"/>
              </a:rPr>
              <a:t> et al., 2008</a:t>
            </a:r>
            <a:r>
              <a:rPr lang="en-US" dirty="0" smtClean="0">
                <a:effectLst/>
              </a:rPr>
              <a:t>) a metabolic discrimination against vitamin D</a:t>
            </a:r>
            <a:r>
              <a:rPr lang="en-US" baseline="-25000" dirty="0" smtClean="0">
                <a:effectLst/>
              </a:rPr>
              <a:t>2</a:t>
            </a:r>
            <a:r>
              <a:rPr lang="en-US" dirty="0" smtClean="0">
                <a:effectLst/>
              </a:rPr>
              <a:t>, compared with vitamin D</a:t>
            </a:r>
            <a:r>
              <a:rPr lang="en-US" baseline="-25000" dirty="0" smtClean="0">
                <a:effectLst/>
              </a:rPr>
              <a:t>3</a:t>
            </a:r>
            <a:r>
              <a:rPr lang="en-US" dirty="0" smtClean="0">
                <a:effectLst/>
              </a:rPr>
              <a:t>. Part of the apparent conflict between these different studies (</a:t>
            </a:r>
            <a:r>
              <a:rPr lang="en-US" dirty="0" smtClean="0">
                <a:effectLst/>
                <a:hlinkClick r:id="rId3"/>
              </a:rPr>
              <a:t>Trang et al., 1998</a:t>
            </a:r>
            <a:r>
              <a:rPr lang="en-US" dirty="0" smtClean="0">
                <a:effectLst/>
              </a:rPr>
              <a:t>; </a:t>
            </a:r>
            <a:r>
              <a:rPr lang="en-US" dirty="0" err="1" smtClean="0">
                <a:effectLst/>
                <a:hlinkClick r:id="rId3"/>
              </a:rPr>
              <a:t>Armas</a:t>
            </a:r>
            <a:r>
              <a:rPr lang="en-US" dirty="0" smtClean="0">
                <a:effectLst/>
                <a:hlinkClick r:id="rId3"/>
              </a:rPr>
              <a:t> et al., 2004</a:t>
            </a:r>
            <a:r>
              <a:rPr lang="en-US" dirty="0" smtClean="0">
                <a:effectLst/>
              </a:rPr>
              <a:t>; </a:t>
            </a:r>
            <a:r>
              <a:rPr lang="en-US" dirty="0" err="1" smtClean="0">
                <a:effectLst/>
                <a:hlinkClick r:id="rId3"/>
              </a:rPr>
              <a:t>Holick</a:t>
            </a:r>
            <a:r>
              <a:rPr lang="en-US" dirty="0" smtClean="0">
                <a:effectLst/>
                <a:hlinkClick r:id="rId3"/>
              </a:rPr>
              <a:t> et al., 2008</a:t>
            </a:r>
            <a:r>
              <a:rPr lang="en-US" dirty="0" smtClean="0">
                <a:effectLst/>
              </a:rPr>
              <a:t>) is almost certainly due to differences in size and frequency of dose (which have ranged from 1,000 </a:t>
            </a:r>
            <a:r>
              <a:rPr lang="en-US" dirty="0" smtClean="0">
                <a:effectLst/>
                <a:hlinkClick r:id="rId13"/>
              </a:rPr>
              <a:t>IU</a:t>
            </a:r>
            <a:r>
              <a:rPr lang="en-US" dirty="0" smtClean="0">
                <a:effectLst/>
              </a:rPr>
              <a:t> daily doses to 50,000 IU in a single dose); the differences reported suggest a difference in pharmacokinetic parameters between vitamin D</a:t>
            </a:r>
            <a:r>
              <a:rPr lang="en-US" baseline="-25000" dirty="0" smtClean="0">
                <a:effectLst/>
              </a:rPr>
              <a:t>2</a:t>
            </a:r>
            <a:r>
              <a:rPr lang="en-US" dirty="0" smtClean="0">
                <a:effectLst/>
              </a:rPr>
              <a:t> and vitamin D</a:t>
            </a:r>
            <a:r>
              <a:rPr lang="en-US" baseline="-25000" dirty="0" smtClean="0">
                <a:effectLst/>
              </a:rPr>
              <a:t>3</a:t>
            </a:r>
            <a:r>
              <a:rPr lang="en-US" dirty="0" smtClean="0">
                <a:effectLst/>
              </a:rPr>
              <a:t>.</a:t>
            </a:r>
          </a:p>
          <a:p>
            <a:r>
              <a:rPr lang="en-US" dirty="0" smtClean="0">
                <a:effectLst/>
              </a:rPr>
              <a:t>This debate runs parallel to the suggestion that vitamin D</a:t>
            </a:r>
            <a:r>
              <a:rPr lang="en-US" baseline="-25000" dirty="0" smtClean="0">
                <a:effectLst/>
              </a:rPr>
              <a:t>2</a:t>
            </a:r>
            <a:r>
              <a:rPr lang="en-US" dirty="0" smtClean="0">
                <a:effectLst/>
              </a:rPr>
              <a:t> is less toxic than its vitamin D</a:t>
            </a:r>
            <a:r>
              <a:rPr lang="en-US" baseline="-25000" dirty="0" smtClean="0">
                <a:effectLst/>
              </a:rPr>
              <a:t>3</a:t>
            </a:r>
            <a:r>
              <a:rPr lang="en-US" dirty="0" smtClean="0">
                <a:effectLst/>
              </a:rPr>
              <a:t> counterpart. Experimental animal data from a number of mammalian species ranging from rodents to primates (</a:t>
            </a:r>
            <a:r>
              <a:rPr lang="en-US" dirty="0" err="1" smtClean="0">
                <a:effectLst/>
                <a:hlinkClick r:id="rId3"/>
              </a:rPr>
              <a:t>Roborgh</a:t>
            </a:r>
            <a:r>
              <a:rPr lang="en-US" dirty="0" smtClean="0">
                <a:effectLst/>
                <a:hlinkClick r:id="rId3"/>
              </a:rPr>
              <a:t> and de Man, 1959</a:t>
            </a:r>
            <a:r>
              <a:rPr lang="en-US" dirty="0" smtClean="0">
                <a:effectLst/>
              </a:rPr>
              <a:t>, </a:t>
            </a:r>
            <a:r>
              <a:rPr lang="en-US" dirty="0" smtClean="0">
                <a:effectLst/>
                <a:hlinkClick r:id="rId3"/>
              </a:rPr>
              <a:t>1960</a:t>
            </a:r>
            <a:r>
              <a:rPr lang="en-US" dirty="0" smtClean="0">
                <a:effectLst/>
              </a:rPr>
              <a:t>; </a:t>
            </a:r>
            <a:r>
              <a:rPr lang="en-US" dirty="0" smtClean="0">
                <a:effectLst/>
                <a:hlinkClick r:id="rId3"/>
              </a:rPr>
              <a:t>Hunt et al., 1972</a:t>
            </a:r>
            <a:r>
              <a:rPr lang="en-US" dirty="0" smtClean="0">
                <a:effectLst/>
              </a:rPr>
              <a:t>; </a:t>
            </a:r>
            <a:r>
              <a:rPr lang="en-US" dirty="0" err="1" smtClean="0">
                <a:effectLst/>
                <a:hlinkClick r:id="rId3"/>
              </a:rPr>
              <a:t>Sjoden</a:t>
            </a:r>
            <a:r>
              <a:rPr lang="en-US" dirty="0" smtClean="0">
                <a:effectLst/>
                <a:hlinkClick r:id="rId3"/>
              </a:rPr>
              <a:t> et al., 1985</a:t>
            </a:r>
            <a:r>
              <a:rPr lang="en-US" dirty="0" smtClean="0">
                <a:effectLst/>
              </a:rPr>
              <a:t>; </a:t>
            </a:r>
            <a:r>
              <a:rPr lang="en-US" dirty="0" smtClean="0">
                <a:effectLst/>
                <a:hlinkClick r:id="rId3"/>
              </a:rPr>
              <a:t>Weber et al., 2001</a:t>
            </a:r>
            <a:r>
              <a:rPr lang="en-US" dirty="0" smtClean="0">
                <a:effectLst/>
              </a:rPr>
              <a:t>), support the concept that the D</a:t>
            </a:r>
            <a:r>
              <a:rPr lang="en-US" baseline="-25000" dirty="0" smtClean="0">
                <a:effectLst/>
              </a:rPr>
              <a:t>2</a:t>
            </a:r>
            <a:r>
              <a:rPr lang="en-US" dirty="0" smtClean="0">
                <a:effectLst/>
              </a:rPr>
              <a:t> form is less toxic than D</a:t>
            </a:r>
            <a:r>
              <a:rPr lang="en-US" baseline="-25000" dirty="0" smtClean="0">
                <a:effectLst/>
              </a:rPr>
              <a:t>3</a:t>
            </a:r>
            <a:r>
              <a:rPr lang="en-US" dirty="0" smtClean="0">
                <a:effectLst/>
              </a:rPr>
              <a:t>, but there is no evidence available in humans. Nonetheless, the implication of these diverse studies in several mammalian species is that vitamin D</a:t>
            </a:r>
            <a:r>
              <a:rPr lang="en-US" baseline="-25000" dirty="0" smtClean="0">
                <a:effectLst/>
              </a:rPr>
              <a:t>2</a:t>
            </a:r>
            <a:r>
              <a:rPr lang="en-US" dirty="0" smtClean="0">
                <a:effectLst/>
              </a:rPr>
              <a:t> compounds may show differences in pharmacokinetics that manifest as lower toxicity from high doses.</a:t>
            </a:r>
          </a:p>
          <a:p>
            <a:r>
              <a:rPr lang="en-US" dirty="0" smtClean="0">
                <a:effectLst/>
              </a:rPr>
              <a:t>There is considerable evidence that most of the steps involved in the metabolism and actions of vitamin D</a:t>
            </a:r>
            <a:r>
              <a:rPr lang="en-US" baseline="-25000" dirty="0" smtClean="0">
                <a:effectLst/>
              </a:rPr>
              <a:t>2</a:t>
            </a:r>
            <a:r>
              <a:rPr lang="en-US" dirty="0" smtClean="0">
                <a:effectLst/>
              </a:rPr>
              <a:t> and vitamin D</a:t>
            </a:r>
            <a:r>
              <a:rPr lang="en-US" baseline="-25000" dirty="0" smtClean="0">
                <a:effectLst/>
              </a:rPr>
              <a:t>3</a:t>
            </a:r>
            <a:r>
              <a:rPr lang="en-US" dirty="0" smtClean="0">
                <a:effectLst/>
              </a:rPr>
              <a:t> are identical (</a:t>
            </a:r>
            <a:r>
              <a:rPr lang="en-US" dirty="0" smtClean="0">
                <a:effectLst/>
                <a:hlinkClick r:id="rId3"/>
              </a:rPr>
              <a:t>Jones et al., 1998</a:t>
            </a:r>
            <a:r>
              <a:rPr lang="en-US" dirty="0" smtClean="0">
                <a:effectLst/>
              </a:rPr>
              <a:t>). The identification of the series of vitamin D</a:t>
            </a:r>
            <a:r>
              <a:rPr lang="en-US" baseline="-25000" dirty="0" smtClean="0">
                <a:effectLst/>
              </a:rPr>
              <a:t>3</a:t>
            </a:r>
            <a:r>
              <a:rPr lang="en-US" dirty="0" smtClean="0">
                <a:effectLst/>
              </a:rPr>
              <a:t> metabolites in the late 1960s and early 1970s was followed by the identification of their vitamin D</a:t>
            </a:r>
            <a:r>
              <a:rPr lang="en-US" baseline="-25000" dirty="0" smtClean="0">
                <a:effectLst/>
              </a:rPr>
              <a:t>2</a:t>
            </a:r>
            <a:r>
              <a:rPr lang="en-US" dirty="0" smtClean="0">
                <a:effectLst/>
              </a:rPr>
              <a:t> counterparts: 25OHD</a:t>
            </a:r>
            <a:r>
              <a:rPr lang="en-US" baseline="-25000" dirty="0" smtClean="0">
                <a:effectLst/>
              </a:rPr>
              <a:t>2</a:t>
            </a:r>
            <a:r>
              <a:rPr lang="en-US" dirty="0" smtClean="0">
                <a:effectLst/>
              </a:rPr>
              <a:t>, 1α,25(OH)</a:t>
            </a:r>
            <a:r>
              <a:rPr lang="en-US" baseline="-25000" dirty="0" smtClean="0">
                <a:effectLst/>
              </a:rPr>
              <a:t>2</a:t>
            </a:r>
            <a:r>
              <a:rPr lang="en-US" dirty="0" smtClean="0">
                <a:effectLst/>
              </a:rPr>
              <a:t>D</a:t>
            </a:r>
            <a:r>
              <a:rPr lang="en-US" baseline="-25000" dirty="0" smtClean="0">
                <a:effectLst/>
              </a:rPr>
              <a:t>2</a:t>
            </a:r>
            <a:r>
              <a:rPr lang="en-US" dirty="0" smtClean="0">
                <a:effectLst/>
              </a:rPr>
              <a:t>, and 24,25(OH)</a:t>
            </a:r>
            <a:r>
              <a:rPr lang="en-US" baseline="-25000" dirty="0" smtClean="0">
                <a:effectLst/>
              </a:rPr>
              <a:t>2</a:t>
            </a:r>
            <a:r>
              <a:rPr lang="en-US" dirty="0" smtClean="0">
                <a:effectLst/>
              </a:rPr>
              <a:t>D</a:t>
            </a:r>
            <a:r>
              <a:rPr lang="en-US" baseline="-25000" dirty="0" smtClean="0">
                <a:effectLst/>
              </a:rPr>
              <a:t>2</a:t>
            </a:r>
            <a:r>
              <a:rPr lang="en-US" dirty="0" smtClean="0">
                <a:effectLst/>
              </a:rPr>
              <a:t> (</a:t>
            </a:r>
            <a:r>
              <a:rPr lang="en-US" dirty="0" err="1" smtClean="0">
                <a:effectLst/>
                <a:hlinkClick r:id="rId3"/>
              </a:rPr>
              <a:t>Suda</a:t>
            </a:r>
            <a:r>
              <a:rPr lang="en-US" dirty="0" smtClean="0">
                <a:effectLst/>
                <a:hlinkClick r:id="rId3"/>
              </a:rPr>
              <a:t> et al., 1969</a:t>
            </a:r>
            <a:r>
              <a:rPr lang="en-US" dirty="0" smtClean="0">
                <a:effectLst/>
              </a:rPr>
              <a:t>; </a:t>
            </a:r>
            <a:r>
              <a:rPr lang="en-US" dirty="0" smtClean="0">
                <a:effectLst/>
                <a:hlinkClick r:id="rId3"/>
              </a:rPr>
              <a:t>Jones et al., 1975</a:t>
            </a:r>
            <a:r>
              <a:rPr lang="en-US" dirty="0" smtClean="0">
                <a:effectLst/>
              </a:rPr>
              <a:t>, </a:t>
            </a:r>
            <a:r>
              <a:rPr lang="en-US" dirty="0" smtClean="0">
                <a:effectLst/>
                <a:hlinkClick r:id="rId3"/>
              </a:rPr>
              <a:t>1979</a:t>
            </a:r>
            <a:r>
              <a:rPr lang="en-US" dirty="0" smtClean="0">
                <a:effectLst/>
              </a:rPr>
              <a:t>, </a:t>
            </a:r>
            <a:r>
              <a:rPr lang="en-US" dirty="0" smtClean="0">
                <a:effectLst/>
                <a:hlinkClick r:id="rId3"/>
              </a:rPr>
              <a:t>1980a</a:t>
            </a:r>
            <a:r>
              <a:rPr lang="en-US" dirty="0" smtClean="0">
                <a:effectLst/>
              </a:rPr>
              <a:t>). Noteworthy here is the fact that the structural features unique to the vitamin D</a:t>
            </a:r>
            <a:r>
              <a:rPr lang="en-US" baseline="-25000" dirty="0" smtClean="0">
                <a:effectLst/>
              </a:rPr>
              <a:t>2</a:t>
            </a:r>
            <a:r>
              <a:rPr lang="en-US" dirty="0" smtClean="0">
                <a:effectLst/>
              </a:rPr>
              <a:t> side chain did not preclude either the 25- or 1α-hydroxylation steps in activation of the molecule or the first step of inactivation, namely 24-hydroxylation. Studies have also shown that the steps in the specific vitamin D signal transduction cascade do not appear to discriminate discernibly between the two vitamin D homologues at the molecular level (e.g., binding to the transport protein, </a:t>
            </a:r>
            <a:r>
              <a:rPr lang="en-US" dirty="0" smtClean="0">
                <a:effectLst/>
                <a:hlinkClick r:id="rId8"/>
              </a:rPr>
              <a:t>DBP</a:t>
            </a:r>
            <a:r>
              <a:rPr lang="en-US" dirty="0" smtClean="0">
                <a:effectLst/>
              </a:rPr>
              <a:t> [</a:t>
            </a:r>
            <a:r>
              <a:rPr lang="en-US" dirty="0" smtClean="0">
                <a:effectLst/>
                <a:hlinkClick r:id="rId3"/>
              </a:rPr>
              <a:t>Hay and Watson, 1977</a:t>
            </a:r>
            <a:r>
              <a:rPr lang="en-US" dirty="0" smtClean="0">
                <a:effectLst/>
              </a:rPr>
              <a:t>; </a:t>
            </a:r>
            <a:r>
              <a:rPr lang="en-US" dirty="0" smtClean="0">
                <a:effectLst/>
                <a:hlinkClick r:id="rId3"/>
              </a:rPr>
              <a:t>Jones et al., 1980a</a:t>
            </a:r>
            <a:r>
              <a:rPr lang="en-US" dirty="0" smtClean="0">
                <a:effectLst/>
              </a:rPr>
              <a:t>] or binding to the receptor, </a:t>
            </a:r>
            <a:r>
              <a:rPr lang="en-US" dirty="0" smtClean="0">
                <a:effectLst/>
                <a:hlinkClick r:id="rId11"/>
              </a:rPr>
              <a:t>VDR</a:t>
            </a:r>
            <a:r>
              <a:rPr lang="en-US" dirty="0" smtClean="0">
                <a:effectLst/>
              </a:rPr>
              <a:t> [</a:t>
            </a:r>
            <a:r>
              <a:rPr lang="en-US" dirty="0" smtClean="0">
                <a:effectLst/>
                <a:hlinkClick r:id="rId3"/>
              </a:rPr>
              <a:t>Jones et al., 1980b</a:t>
            </a:r>
            <a:r>
              <a:rPr lang="en-US" dirty="0" smtClean="0">
                <a:effectLst/>
              </a:rPr>
              <a:t>; </a:t>
            </a:r>
            <a:r>
              <a:rPr lang="en-US" dirty="0" smtClean="0">
                <a:effectLst/>
                <a:hlinkClick r:id="rId3"/>
              </a:rPr>
              <a:t>Reinhardt et al., 1989</a:t>
            </a:r>
            <a:r>
              <a:rPr lang="en-US" dirty="0" smtClean="0">
                <a:effectLst/>
              </a:rPr>
              <a:t>]). Overall, it can be concluded that specific signal transduction systems designed to respond to vitamin D</a:t>
            </a:r>
            <a:r>
              <a:rPr lang="en-US" baseline="-25000" dirty="0" smtClean="0">
                <a:effectLst/>
              </a:rPr>
              <a:t>3</a:t>
            </a:r>
            <a:r>
              <a:rPr lang="en-US" dirty="0" smtClean="0">
                <a:effectLst/>
              </a:rPr>
              <a:t> respond to physiological doses of vitamin D</a:t>
            </a:r>
            <a:r>
              <a:rPr lang="en-US" baseline="-25000" dirty="0" smtClean="0">
                <a:effectLst/>
              </a:rPr>
              <a:t>2</a:t>
            </a:r>
            <a:r>
              <a:rPr lang="en-US" dirty="0" smtClean="0">
                <a:effectLst/>
              </a:rPr>
              <a:t> equally well.</a:t>
            </a:r>
          </a:p>
          <a:p>
            <a:r>
              <a:rPr lang="en-US" dirty="0" smtClean="0">
                <a:effectLst/>
              </a:rPr>
              <a:t>At this time, firm conclusions about different effects of the two forms of vitamin D cannot be drawn; however, it would appear that at low doses, D</a:t>
            </a:r>
            <a:r>
              <a:rPr lang="en-US" baseline="-25000" dirty="0" smtClean="0">
                <a:effectLst/>
              </a:rPr>
              <a:t>2</a:t>
            </a:r>
            <a:r>
              <a:rPr lang="en-US" dirty="0" smtClean="0">
                <a:effectLst/>
              </a:rPr>
              <a:t> and D</a:t>
            </a:r>
            <a:r>
              <a:rPr lang="en-US" baseline="-25000" dirty="0" smtClean="0">
                <a:effectLst/>
              </a:rPr>
              <a:t>3</a:t>
            </a:r>
            <a:r>
              <a:rPr lang="en-US" dirty="0" smtClean="0">
                <a:effectLst/>
              </a:rPr>
              <a:t> are equivalent, but at high doses, D</a:t>
            </a:r>
            <a:r>
              <a:rPr lang="en-US" baseline="-25000" dirty="0" smtClean="0">
                <a:effectLst/>
              </a:rPr>
              <a:t>2</a:t>
            </a:r>
            <a:r>
              <a:rPr lang="en-US" dirty="0" smtClean="0">
                <a:effectLst/>
              </a:rPr>
              <a:t> is less effective than D</a:t>
            </a:r>
            <a:r>
              <a:rPr lang="en-US" baseline="-25000" dirty="0" smtClean="0">
                <a:effectLst/>
              </a:rPr>
              <a:t>3</a:t>
            </a:r>
            <a:r>
              <a:rPr lang="en-US" dirty="0" smtClean="0">
                <a:effectLst/>
              </a:rPr>
              <a:t>. In essence, the potency of the two forms (as judged by the dose required to cure rickets) is assumed to be the same (</a:t>
            </a:r>
            <a:r>
              <a:rPr lang="en-US" dirty="0" smtClean="0">
                <a:effectLst/>
                <a:hlinkClick r:id="rId3"/>
              </a:rPr>
              <a:t>Park, 1940</a:t>
            </a:r>
            <a:r>
              <a:rPr lang="en-US" dirty="0" smtClean="0">
                <a:effectLst/>
              </a:rPr>
              <a:t>). Differences in toxicity for humans, as judged by the dose to cause </a:t>
            </a:r>
            <a:r>
              <a:rPr lang="en-US" dirty="0" err="1" smtClean="0">
                <a:effectLst/>
              </a:rPr>
              <a:t>hypervitaminosis</a:t>
            </a:r>
            <a:r>
              <a:rPr lang="en-US" dirty="0" smtClean="0">
                <a:effectLst/>
              </a:rPr>
              <a:t> D, are unclear, but there is evidence from experimental animal data to suggest that D</a:t>
            </a:r>
            <a:r>
              <a:rPr lang="en-US" baseline="-25000" dirty="0" smtClean="0">
                <a:effectLst/>
              </a:rPr>
              <a:t>2</a:t>
            </a:r>
            <a:r>
              <a:rPr lang="en-US" dirty="0" smtClean="0">
                <a:effectLst/>
              </a:rPr>
              <a:t> is less toxic than D</a:t>
            </a:r>
            <a:r>
              <a:rPr lang="en-US" baseline="-25000" dirty="0" smtClean="0">
                <a:effectLst/>
              </a:rPr>
              <a:t>3</a:t>
            </a:r>
            <a:r>
              <a:rPr lang="en-US" dirty="0" smtClean="0">
                <a:effectLst/>
              </a:rPr>
              <a:t>.</a:t>
            </a:r>
          </a:p>
          <a:p>
            <a:r>
              <a:rPr lang="en-US" b="1" dirty="0" smtClean="0"/>
              <a:t>Skeletal Disorders</a:t>
            </a:r>
          </a:p>
          <a:p>
            <a:r>
              <a:rPr lang="en-US" dirty="0" smtClean="0">
                <a:effectLst/>
                <a:hlinkClick r:id="rId5"/>
              </a:rPr>
              <a:t>Vitamin D</a:t>
            </a:r>
            <a:r>
              <a:rPr lang="en-US" dirty="0" smtClean="0">
                <a:effectLst/>
              </a:rPr>
              <a:t> deficiency results in inadequate mineralization of the skeleton. Commonly referred to as rickets in children and </a:t>
            </a:r>
            <a:r>
              <a:rPr lang="en-US" dirty="0" err="1" smtClean="0">
                <a:effectLst/>
              </a:rPr>
              <a:t>osteomalacia</a:t>
            </a:r>
            <a:r>
              <a:rPr lang="en-US" dirty="0" smtClean="0">
                <a:effectLst/>
              </a:rPr>
              <a:t> in adults, this disorder has been described in </a:t>
            </a:r>
            <a:r>
              <a:rPr lang="en-US" dirty="0" smtClean="0">
                <a:effectLst/>
                <a:hlinkClick r:id="rId25"/>
              </a:rPr>
              <a:t>Chapter 2</a:t>
            </a:r>
            <a:r>
              <a:rPr lang="en-US" dirty="0" smtClean="0">
                <a:effectLst/>
              </a:rPr>
              <a:t> relative to calcium. Vitamin D deficiency is characterized by aberrations in the mineralization of the bone. In children, the deficiency results in rickets (see also </a:t>
            </a:r>
            <a:r>
              <a:rPr lang="en-US" dirty="0" smtClean="0">
                <a:effectLst/>
                <a:hlinkClick r:id="rId25"/>
              </a:rPr>
              <a:t>Chapter 2</a:t>
            </a:r>
            <a:r>
              <a:rPr lang="en-US" dirty="0" smtClean="0">
                <a:effectLst/>
              </a:rPr>
              <a:t>), in which the cartilage fails to mature and mineralize normally. </a:t>
            </a:r>
            <a:r>
              <a:rPr lang="en-US" dirty="0" smtClean="0">
                <a:effectLst/>
                <a:hlinkClick r:id="rId30"/>
              </a:rPr>
              <a:t>Rickets</a:t>
            </a:r>
            <a:r>
              <a:rPr lang="en-US" dirty="0" smtClean="0">
                <a:effectLst/>
              </a:rPr>
              <a:t> is characterized by widening at the end of the long bones, rachitic rosary, deformations in the skeleton, including </a:t>
            </a:r>
            <a:r>
              <a:rPr lang="en-US" dirty="0" err="1" smtClean="0">
                <a:effectLst/>
              </a:rPr>
              <a:t>craniotabes</a:t>
            </a:r>
            <a:r>
              <a:rPr lang="en-US" dirty="0" smtClean="0">
                <a:effectLst/>
              </a:rPr>
              <a:t> and deformities of the lower limbs, known as bowed legs and knocked knees. In adults, the deficiency of vitamin D leads to </a:t>
            </a:r>
            <a:r>
              <a:rPr lang="en-US" dirty="0" err="1" smtClean="0">
                <a:effectLst/>
              </a:rPr>
              <a:t>osteomalacia</a:t>
            </a:r>
            <a:r>
              <a:rPr lang="en-US" dirty="0" smtClean="0">
                <a:effectLst/>
              </a:rPr>
              <a:t> in which the newly deposited bone matrix fails to mineralize adequately, and there are wide </a:t>
            </a:r>
            <a:r>
              <a:rPr lang="en-US" dirty="0" err="1" smtClean="0">
                <a:effectLst/>
              </a:rPr>
              <a:t>unmineralized</a:t>
            </a:r>
            <a:r>
              <a:rPr lang="en-US" dirty="0" smtClean="0">
                <a:effectLst/>
              </a:rPr>
              <a:t> bone matrix (osteoid) seams.</a:t>
            </a:r>
          </a:p>
          <a:p>
            <a:r>
              <a:rPr lang="en-US" dirty="0" smtClean="0">
                <a:effectLst/>
                <a:hlinkClick r:id="rId5"/>
              </a:rPr>
              <a:t>Vitamin D</a:t>
            </a:r>
            <a:r>
              <a:rPr lang="en-US" dirty="0" smtClean="0">
                <a:effectLst/>
              </a:rPr>
              <a:t>–dependent rickets type I (</a:t>
            </a:r>
            <a:r>
              <a:rPr lang="en-US" dirty="0" smtClean="0">
                <a:effectLst/>
                <a:hlinkClick r:id="rId31"/>
              </a:rPr>
              <a:t>VDDR</a:t>
            </a:r>
            <a:r>
              <a:rPr lang="en-US" dirty="0" smtClean="0">
                <a:effectLst/>
              </a:rPr>
              <a:t> I) is an autosomal recessive trait that results in abnormally low calcitriol levels but normal serum 25OHD levels. The mutation in VDDR I affects the 1α-hydroxylase enzyme and leads to impaired intestinal calcium absorption and the resulting rickets (</a:t>
            </a:r>
            <a:r>
              <a:rPr lang="en-US" dirty="0" smtClean="0">
                <a:effectLst/>
                <a:hlinkClick r:id="rId3"/>
              </a:rPr>
              <a:t>Fraser et al., 1973</a:t>
            </a:r>
            <a:r>
              <a:rPr lang="en-US" dirty="0" smtClean="0">
                <a:effectLst/>
              </a:rPr>
              <a:t>). VDDR I manifests in the first year after birth and is treated with calcitriol. Supplemental calcium and phosphate are usually not needed. The second disorder is vitamin D–dependent rickets type II (VDDR II), which results in hypocalcemia, tetany, convulsions, alopecia, and rickets. VDDR II is also an autosomal recessive trait, resulting from a mutation in the </a:t>
            </a:r>
            <a:r>
              <a:rPr lang="en-US" i="1" dirty="0" err="1" smtClean="0">
                <a:effectLst/>
              </a:rPr>
              <a:t>Vdr</a:t>
            </a:r>
            <a:r>
              <a:rPr lang="en-US" dirty="0" smtClean="0">
                <a:effectLst/>
              </a:rPr>
              <a:t> gene, which can appear in the second year after birth or go unrecognized until adulthood.</a:t>
            </a:r>
          </a:p>
          <a:p>
            <a:r>
              <a:rPr lang="en-US" dirty="0" smtClean="0">
                <a:hlinkClick r:id="rId3" tooltip="Go to other sections in this page"/>
              </a:rPr>
              <a:t>Go to:</a:t>
            </a:r>
            <a:endParaRPr lang="en-US" dirty="0" smtClean="0"/>
          </a:p>
          <a:p>
            <a:r>
              <a:rPr lang="en-US" b="1" dirty="0" smtClean="0"/>
              <a:t>VITAMIN D ACROSS THE LIFE CYCLE</a:t>
            </a:r>
          </a:p>
          <a:p>
            <a:r>
              <a:rPr lang="en-US" dirty="0" smtClean="0">
                <a:effectLst/>
              </a:rPr>
              <a:t>Overall, vitamin D's role at different life stages is less clearly age-related than that of calcium, and also less well understood, with numerous gaps in basic information. Although some aspects of vitamin D nutrition and physiology have been found to differ with life stage, most of the functions of vitamin D are quite consistent across life stages from infancy and childhood, to adolescence, adulthood, and old age. For all life stages highlighted below, specific studies and conclusions are detailed in </a:t>
            </a:r>
            <a:r>
              <a:rPr lang="en-US" dirty="0" smtClean="0">
                <a:effectLst/>
                <a:hlinkClick r:id="rId32"/>
              </a:rPr>
              <a:t>Chapter 4</a:t>
            </a:r>
            <a:r>
              <a:rPr lang="en-US" dirty="0" smtClean="0">
                <a:effectLst/>
              </a:rPr>
              <a:t>.</a:t>
            </a:r>
          </a:p>
          <a:p>
            <a:r>
              <a:rPr lang="en-US" b="1" dirty="0" smtClean="0"/>
              <a:t>Infancy</a:t>
            </a:r>
          </a:p>
          <a:p>
            <a:r>
              <a:rPr lang="en-US" dirty="0" smtClean="0">
                <a:effectLst/>
              </a:rPr>
              <a:t>Healthy skeletal development in infancy requires adequate intakes of vitamin D as well as calcium. Inadequate vitamin D intake during periods of growth leads to development of vitamin D deficiency rickets, which when it occurs in North American populations typically manifests around 20 months of age (</a:t>
            </a:r>
            <a:r>
              <a:rPr lang="en-US" dirty="0" err="1" smtClean="0">
                <a:effectLst/>
                <a:hlinkClick r:id="rId3"/>
              </a:rPr>
              <a:t>DeLucia</a:t>
            </a:r>
            <a:r>
              <a:rPr lang="en-US" dirty="0" smtClean="0">
                <a:effectLst/>
                <a:hlinkClick r:id="rId3"/>
              </a:rPr>
              <a:t> et al., 2003</a:t>
            </a:r>
            <a:r>
              <a:rPr lang="en-US" dirty="0" smtClean="0">
                <a:effectLst/>
              </a:rPr>
              <a:t>). If rickets is diagnosed early, vitamin D therapy can cure it, but not if skeletal deformities are severe and growth plates have started to mature in puberty (</a:t>
            </a:r>
            <a:r>
              <a:rPr lang="en-US" dirty="0" smtClean="0">
                <a:effectLst/>
                <a:hlinkClick r:id="rId3"/>
              </a:rPr>
              <a:t>DeLuca, 1979a</a:t>
            </a:r>
            <a:r>
              <a:rPr lang="en-US" dirty="0" smtClean="0">
                <a:effectLst/>
              </a:rPr>
              <a:t>). Infants at risk for developing rickets include those who are exclusively breast-fed, because vitamin D and 25OHD are normally present at low levels in breast milk (</a:t>
            </a:r>
            <a:r>
              <a:rPr lang="en-US" dirty="0" err="1" smtClean="0">
                <a:effectLst/>
                <a:hlinkClick r:id="rId3"/>
              </a:rPr>
              <a:t>Bachrach</a:t>
            </a:r>
            <a:r>
              <a:rPr lang="en-US" dirty="0" smtClean="0">
                <a:effectLst/>
                <a:hlinkClick r:id="rId3"/>
              </a:rPr>
              <a:t> et al., 1979</a:t>
            </a:r>
            <a:r>
              <a:rPr lang="en-US" dirty="0" smtClean="0">
                <a:effectLst/>
              </a:rPr>
              <a:t>; </a:t>
            </a:r>
            <a:r>
              <a:rPr lang="en-US" dirty="0" smtClean="0">
                <a:effectLst/>
                <a:hlinkClick r:id="rId3"/>
              </a:rPr>
              <a:t>Ward et al., 2007</a:t>
            </a:r>
            <a:r>
              <a:rPr lang="en-US" dirty="0" smtClean="0">
                <a:effectLst/>
              </a:rPr>
              <a:t>). Health Canada currently recommends that exclusively breast-fed infants receive a supplement of vitamin D,</a:t>
            </a:r>
            <a:r>
              <a:rPr lang="en-US" baseline="30000" dirty="0" smtClean="0">
                <a:effectLst/>
                <a:hlinkClick r:id="rId3"/>
              </a:rPr>
              <a:t>6</a:t>
            </a:r>
            <a:r>
              <a:rPr lang="en-US" dirty="0" smtClean="0">
                <a:effectLst/>
              </a:rPr>
              <a:t> and the American Academy of Pediatrics guidelines support supplementation of breastfeeding infants with vitamin D (</a:t>
            </a:r>
            <a:r>
              <a:rPr lang="en-US" dirty="0" smtClean="0">
                <a:effectLst/>
                <a:hlinkClick r:id="rId3"/>
              </a:rPr>
              <a:t>Gartner and Greer, 2003</a:t>
            </a:r>
            <a:r>
              <a:rPr lang="en-US" dirty="0" smtClean="0">
                <a:effectLst/>
              </a:rPr>
              <a:t>). Commercial infant formula contains vitamin D, as discussed previously in this chapter.</a:t>
            </a:r>
          </a:p>
          <a:p>
            <a:r>
              <a:rPr lang="en-US" b="1" dirty="0" smtClean="0"/>
              <a:t>Childhood and Adolescence</a:t>
            </a:r>
          </a:p>
          <a:p>
            <a:r>
              <a:rPr lang="en-US" dirty="0" smtClean="0">
                <a:effectLst/>
              </a:rPr>
              <a:t>This life stage is characterized by bone accretion. During the rapid growth phase of adolescence, almost 50 percent of the adult skeletal mass will be accumulated. The onset of puberty stimulates increased metabolism of 25OHD levels to calcitriol (</a:t>
            </a:r>
            <a:r>
              <a:rPr lang="en-US" dirty="0" err="1" smtClean="0">
                <a:effectLst/>
                <a:hlinkClick r:id="rId3"/>
              </a:rPr>
              <a:t>Aksnes</a:t>
            </a:r>
            <a:r>
              <a:rPr lang="en-US" dirty="0" smtClean="0">
                <a:effectLst/>
                <a:hlinkClick r:id="rId3"/>
              </a:rPr>
              <a:t> and </a:t>
            </a:r>
            <a:r>
              <a:rPr lang="en-US" dirty="0" err="1" smtClean="0">
                <a:effectLst/>
                <a:hlinkClick r:id="rId3"/>
              </a:rPr>
              <a:t>Aarskog</a:t>
            </a:r>
            <a:r>
              <a:rPr lang="en-US" dirty="0" smtClean="0">
                <a:effectLst/>
                <a:hlinkClick r:id="rId3"/>
              </a:rPr>
              <a:t>, 1982</a:t>
            </a:r>
            <a:r>
              <a:rPr lang="en-US" dirty="0" smtClean="0">
                <a:effectLst/>
              </a:rPr>
              <a:t>) and subsequent increased calcium intestinal absorption, decreased urinary calcium excretion, and greater calcium deposition into bone (</a:t>
            </a:r>
            <a:r>
              <a:rPr lang="en-US" dirty="0" err="1" smtClean="0">
                <a:effectLst/>
                <a:hlinkClick r:id="rId3"/>
              </a:rPr>
              <a:t>Wastney</a:t>
            </a:r>
            <a:r>
              <a:rPr lang="en-US" dirty="0" smtClean="0">
                <a:effectLst/>
                <a:hlinkClick r:id="rId3"/>
              </a:rPr>
              <a:t> et al., 1996</a:t>
            </a:r>
            <a:r>
              <a:rPr lang="en-US" dirty="0" smtClean="0">
                <a:effectLst/>
              </a:rPr>
              <a:t>). Information on relationships between 25OHD levels and optimal intestinal absorption of calcium or risk for rickets or fracture in children and adolescents is lacking, although </a:t>
            </a:r>
            <a:r>
              <a:rPr lang="en-US" dirty="0" smtClean="0">
                <a:effectLst/>
                <a:hlinkClick r:id="rId3"/>
              </a:rPr>
              <a:t>Abrams et al. (2005)</a:t>
            </a:r>
            <a:r>
              <a:rPr lang="en-US" dirty="0" smtClean="0">
                <a:effectLst/>
              </a:rPr>
              <a:t> found evidence for an indirect relationship between low serum 25OHD and increased calcium absorption in young adolescents. Although a recent set of systematic reviews (</a:t>
            </a:r>
            <a:r>
              <a:rPr lang="en-US" dirty="0" err="1" smtClean="0">
                <a:effectLst/>
                <a:hlinkClick r:id="rId3"/>
              </a:rPr>
              <a:t>Cranney</a:t>
            </a:r>
            <a:r>
              <a:rPr lang="en-US" dirty="0" smtClean="0">
                <a:effectLst/>
                <a:hlinkClick r:id="rId3"/>
              </a:rPr>
              <a:t> et al., 2007</a:t>
            </a:r>
            <a:r>
              <a:rPr lang="en-US" dirty="0" smtClean="0">
                <a:effectLst/>
              </a:rPr>
              <a:t>; </a:t>
            </a:r>
            <a:r>
              <a:rPr lang="en-US" dirty="0" smtClean="0">
                <a:effectLst/>
                <a:hlinkClick r:id="rId3"/>
              </a:rPr>
              <a:t>Chung et al., 2009</a:t>
            </a:r>
            <a:r>
              <a:rPr lang="en-US" dirty="0" smtClean="0">
                <a:effectLst/>
              </a:rPr>
              <a:t>), to be discussed in </a:t>
            </a:r>
            <a:r>
              <a:rPr lang="en-US" dirty="0" smtClean="0">
                <a:effectLst/>
                <a:hlinkClick r:id="rId32"/>
              </a:rPr>
              <a:t>Chapter 4</a:t>
            </a:r>
            <a:r>
              <a:rPr lang="en-US" dirty="0" smtClean="0">
                <a:effectLst/>
              </a:rPr>
              <a:t>, did not report specifically on bone mass for this age group in relation to vitamin D </a:t>
            </a:r>
            <a:r>
              <a:rPr lang="en-US" dirty="0" err="1" smtClean="0">
                <a:effectLst/>
              </a:rPr>
              <a:t>nutriture</a:t>
            </a:r>
            <a:r>
              <a:rPr lang="en-US" dirty="0" smtClean="0">
                <a:effectLst/>
              </a:rPr>
              <a:t>, the reviews suggested the possibility of a relationship between serum levels of 25OHD and bone mineral density (</a:t>
            </a:r>
            <a:r>
              <a:rPr lang="en-US" dirty="0" smtClean="0">
                <a:effectLst/>
                <a:hlinkClick r:id="rId33"/>
              </a:rPr>
              <a:t>BMD</a:t>
            </a:r>
            <a:r>
              <a:rPr lang="en-US" dirty="0" smtClean="0">
                <a:effectLst/>
              </a:rPr>
              <a:t>) in adolescents. A recent analysis of vitamin D intake and BMD in male and female adolescents and adults ages 13 to 36 years found positive correlations between vitamin D intake and bone density from adolescence into adulthood among male but not female subjects (</a:t>
            </a:r>
            <a:r>
              <a:rPr lang="en-US" dirty="0" smtClean="0">
                <a:effectLst/>
                <a:hlinkClick r:id="rId3"/>
              </a:rPr>
              <a:t>van </a:t>
            </a:r>
            <a:r>
              <a:rPr lang="en-US" dirty="0" err="1" smtClean="0">
                <a:effectLst/>
                <a:hlinkClick r:id="rId3"/>
              </a:rPr>
              <a:t>Dijk</a:t>
            </a:r>
            <a:r>
              <a:rPr lang="en-US" dirty="0" smtClean="0">
                <a:effectLst/>
                <a:hlinkClick r:id="rId3"/>
              </a:rPr>
              <a:t> et al., 2009</a:t>
            </a:r>
            <a:r>
              <a:rPr lang="en-US" dirty="0" smtClean="0">
                <a:effectLst/>
              </a:rPr>
              <a:t>).</a:t>
            </a:r>
          </a:p>
          <a:p>
            <a:r>
              <a:rPr lang="en-US" b="1" dirty="0" smtClean="0"/>
              <a:t>Adults</a:t>
            </a:r>
          </a:p>
          <a:p>
            <a:r>
              <a:rPr lang="en-US" dirty="0" smtClean="0">
                <a:effectLst/>
              </a:rPr>
              <a:t>The life stages associated with younger adults, covering several decades, are characterized by a need for adequate nutrition for bone maintenance. The bone is constantly undergoing remodeling, and the maintenance of normal bone density reduces the risk of skeletal disorders ranging from </a:t>
            </a:r>
            <a:r>
              <a:rPr lang="en-US" dirty="0" err="1" smtClean="0">
                <a:effectLst/>
              </a:rPr>
              <a:t>osteomalacia</a:t>
            </a:r>
            <a:r>
              <a:rPr lang="en-US" dirty="0" smtClean="0">
                <a:effectLst/>
              </a:rPr>
              <a:t> to the onset of osteoporotic fractures later in life. It is also the time of pregnancy and lactation for some female members of this population.</a:t>
            </a:r>
          </a:p>
          <a:p>
            <a:r>
              <a:rPr lang="en-US" dirty="0" smtClean="0">
                <a:effectLst/>
              </a:rPr>
              <a:t>Older adults, especially those characterized as frail, may have poor dairy and vitamin D intake, decreased sun exposure, reduced dermal conversion of 7-dehydrocholesterol to vitamin D</a:t>
            </a:r>
            <a:r>
              <a:rPr lang="en-US" baseline="-25000" dirty="0" smtClean="0">
                <a:effectLst/>
              </a:rPr>
              <a:t>3</a:t>
            </a:r>
            <a:r>
              <a:rPr lang="en-US" dirty="0" smtClean="0">
                <a:effectLst/>
              </a:rPr>
              <a:t> and secondary hyperparathyroidism, all of which contribute to increased risk for poor bone health and osteoporotic fractures. As discussed below, there is inconsistent evidence as to whether intestinal absorption of vitamin D declines with age. In women, bone loss occurs as a result of the decreased estrogen levels that accompany menopause. As aging continues, both men and women experience age-related bone loss. As is the case for calcium intake, it is not well established whether and to what extent intakes of vitamin D may mitigate the bone loss.</a:t>
            </a:r>
          </a:p>
          <a:p>
            <a:r>
              <a:rPr lang="en-US" b="1" dirty="0" smtClean="0"/>
              <a:t>Pregnancy and Lactation</a:t>
            </a:r>
          </a:p>
          <a:p>
            <a:r>
              <a:rPr lang="en-US" dirty="0" smtClean="0">
                <a:effectLst/>
              </a:rPr>
              <a:t>The role of vitamin D in pregnancy and fetal development is the focus of current attention. However, at present the role of vitamin D is not clear, and there are very few data by which to examine the questions surrounding the effect of the nutrient on pregnancy and lactation. Animal studies and inferential human data do not readily elucidate a specific function in fetal development, especially with respect to formation and mineralization of the fetal skeleton. </a:t>
            </a:r>
            <a:r>
              <a:rPr lang="en-US" dirty="0" smtClean="0">
                <a:effectLst/>
                <a:hlinkClick r:id="rId23"/>
              </a:rPr>
              <a:t>Calcitriol</a:t>
            </a:r>
            <a:r>
              <a:rPr lang="en-US" dirty="0" smtClean="0">
                <a:effectLst/>
              </a:rPr>
              <a:t> levels increase during pregnancy, but factors other than vitamin D appear to stimulate the increased calcium absorption. Although a number of avenues are still being explored, the bulk of the evidence suggests that calcium is moved from the mother to the fetus without requiring calcitriol.</a:t>
            </a:r>
          </a:p>
          <a:p>
            <a:r>
              <a:rPr lang="en-US" dirty="0" smtClean="0">
                <a:effectLst/>
              </a:rPr>
              <a:t>Breast milk is not normally a significant source of vitamin D for the infant and remains unchanged with supplementation at least up to 2,000 </a:t>
            </a:r>
            <a:r>
              <a:rPr lang="en-US" dirty="0" smtClean="0">
                <a:effectLst/>
                <a:hlinkClick r:id="rId13"/>
              </a:rPr>
              <a:t>IU</a:t>
            </a:r>
            <a:r>
              <a:rPr lang="en-US" dirty="0" smtClean="0">
                <a:effectLst/>
              </a:rPr>
              <a:t>/day. Existing evidence suggests that vitamin D </a:t>
            </a:r>
            <a:r>
              <a:rPr lang="en-US" dirty="0" err="1" smtClean="0">
                <a:effectLst/>
              </a:rPr>
              <a:t>nutriture</a:t>
            </a:r>
            <a:r>
              <a:rPr lang="en-US" dirty="0" smtClean="0">
                <a:effectLst/>
              </a:rPr>
              <a:t> does not appear to affect the maternal processes of bone resorption that occur during lactation, nor its restoration post-lactation.</a:t>
            </a:r>
          </a:p>
          <a:p>
            <a:r>
              <a:rPr lang="en-US" dirty="0" smtClean="0">
                <a:hlinkClick r:id="rId3" tooltip="Go to other sections in this page"/>
              </a:rPr>
              <a:t>Go to:</a:t>
            </a:r>
            <a:endParaRPr lang="en-US" dirty="0" smtClean="0"/>
          </a:p>
          <a:p>
            <a:r>
              <a:rPr lang="en-US" b="1" dirty="0" smtClean="0"/>
              <a:t>MEASURES ASSOCIATED WITH VITAMIN D: SERUM 25OHD</a:t>
            </a:r>
          </a:p>
          <a:p>
            <a:r>
              <a:rPr lang="en-US" dirty="0" smtClean="0">
                <a:effectLst/>
              </a:rPr>
              <a:t>Serum 25OHD level is widely considered as a marker of vitamin D </a:t>
            </a:r>
            <a:r>
              <a:rPr lang="en-US" dirty="0" err="1" smtClean="0">
                <a:effectLst/>
              </a:rPr>
              <a:t>nutriture</a:t>
            </a:r>
            <a:r>
              <a:rPr lang="en-US" dirty="0" smtClean="0">
                <a:effectLst/>
              </a:rPr>
              <a:t>, and consideration of serum 25OHD measures for the purposes of nutrient reference value development has generated notable interest. There is agreement that circulating serum 25OHD levels are currently the best available indicator of the net incoming contributions from cutaneous synthesis </a:t>
            </a:r>
            <a:r>
              <a:rPr lang="en-US" i="1" dirty="0" smtClean="0">
                <a:effectLst/>
              </a:rPr>
              <a:t>and</a:t>
            </a:r>
            <a:r>
              <a:rPr lang="en-US" dirty="0" smtClean="0">
                <a:effectLst/>
              </a:rPr>
              <a:t> total intake (foods and supplements) (</a:t>
            </a:r>
            <a:r>
              <a:rPr lang="en-US" dirty="0" smtClean="0">
                <a:effectLst/>
                <a:hlinkClick r:id="rId3"/>
              </a:rPr>
              <a:t>Davis et al., 2007</a:t>
            </a:r>
            <a:r>
              <a:rPr lang="en-US" dirty="0" smtClean="0">
                <a:effectLst/>
              </a:rPr>
              <a:t>; </a:t>
            </a:r>
            <a:r>
              <a:rPr lang="en-US" dirty="0" smtClean="0">
                <a:effectLst/>
                <a:hlinkClick r:id="rId3"/>
              </a:rPr>
              <a:t>Brannon et al., 2008</a:t>
            </a:r>
            <a:r>
              <a:rPr lang="en-US" dirty="0" smtClean="0">
                <a:effectLst/>
              </a:rPr>
              <a:t>; </a:t>
            </a:r>
            <a:r>
              <a:rPr lang="en-US" dirty="0" smtClean="0">
                <a:effectLst/>
                <a:hlinkClick r:id="rId3"/>
              </a:rPr>
              <a:t>Davis, 2008</a:t>
            </a:r>
            <a:r>
              <a:rPr lang="en-US" dirty="0" smtClean="0">
                <a:effectLst/>
              </a:rPr>
              <a:t>). Thus, the serum 25OHD level may function as a </a:t>
            </a:r>
            <a:r>
              <a:rPr lang="en-US" i="1" dirty="0" smtClean="0">
                <a:effectLst/>
              </a:rPr>
              <a:t>biomarker of exposure</a:t>
            </a:r>
            <a:r>
              <a:rPr lang="en-US" dirty="0" smtClean="0">
                <a:effectLst/>
              </a:rPr>
              <a:t>; it is a reflection of the supply of vitamin D to the body and can be a useful adjunct to examining the intake level of vitamin D if the confounders and the measure's variability depending upon a range of variables are kept in mind. However, what is not clearly established is the extent to which 25OHD levels serve as a </a:t>
            </a:r>
            <a:r>
              <a:rPr lang="en-US" i="1" dirty="0" smtClean="0">
                <a:effectLst/>
              </a:rPr>
              <a:t>biomarker of effect.</a:t>
            </a:r>
            <a:r>
              <a:rPr lang="en-US" dirty="0" smtClean="0">
                <a:effectLst/>
              </a:rPr>
              <a:t> That is, there is some question as to whether levels of 25OHD relate to health outcomes via a causal pathway and can serve as predictors of such outcomes.</a:t>
            </a:r>
          </a:p>
          <a:p>
            <a:r>
              <a:rPr lang="en-US" dirty="0" smtClean="0">
                <a:effectLst/>
              </a:rPr>
              <a:t>Research recommendations in the previous </a:t>
            </a:r>
            <a:r>
              <a:rPr lang="en-US" dirty="0" smtClean="0">
                <a:effectLst/>
                <a:hlinkClick r:id="rId34"/>
              </a:rPr>
              <a:t>Dietary Reference Intake</a:t>
            </a:r>
            <a:r>
              <a:rPr lang="en-US" dirty="0" smtClean="0">
                <a:effectLst/>
              </a:rPr>
              <a:t> (</a:t>
            </a:r>
            <a:r>
              <a:rPr lang="en-US" dirty="0" smtClean="0">
                <a:effectLst/>
                <a:hlinkClick r:id="rId35"/>
              </a:rPr>
              <a:t>DRI</a:t>
            </a:r>
            <a:r>
              <a:rPr lang="en-US" dirty="0" smtClean="0">
                <a:effectLst/>
              </a:rPr>
              <a:t>) review of vitamin D (</a:t>
            </a:r>
            <a:r>
              <a:rPr lang="en-US" dirty="0" smtClean="0">
                <a:effectLst/>
                <a:hlinkClick r:id="rId3"/>
              </a:rPr>
              <a:t>IOM, 1997</a:t>
            </a:r>
            <a:r>
              <a:rPr lang="en-US" dirty="0" smtClean="0">
                <a:effectLst/>
              </a:rPr>
              <a:t>), as well as an Institute of Medicine (</a:t>
            </a:r>
            <a:r>
              <a:rPr lang="en-US" dirty="0" smtClean="0">
                <a:effectLst/>
                <a:hlinkClick r:id="rId36"/>
              </a:rPr>
              <a:t>IOM</a:t>
            </a:r>
            <a:r>
              <a:rPr lang="en-US" dirty="0" smtClean="0">
                <a:effectLst/>
              </a:rPr>
              <a:t>) workshop on DRI research needs (</a:t>
            </a:r>
            <a:r>
              <a:rPr lang="en-US" dirty="0" smtClean="0">
                <a:effectLst/>
                <a:hlinkClick r:id="rId3"/>
              </a:rPr>
              <a:t>IOM, 2007</a:t>
            </a:r>
            <a:r>
              <a:rPr lang="en-US" dirty="0" smtClean="0">
                <a:effectLst/>
              </a:rPr>
              <a:t>), called for studies to evaluate the intake requirements for vitamin D as related to optimal circulating 25OHD concentrations across life stage and race/ethnicity groups of </a:t>
            </a:r>
            <a:r>
              <a:rPr lang="en-US" dirty="0" smtClean="0">
                <a:effectLst/>
                <a:hlinkClick r:id="rId14"/>
              </a:rPr>
              <a:t>U.S.</a:t>
            </a:r>
            <a:r>
              <a:rPr lang="en-US" dirty="0" smtClean="0">
                <a:effectLst/>
              </a:rPr>
              <a:t> and Canadian populations, taking into account variability in </a:t>
            </a:r>
            <a:r>
              <a:rPr lang="en-US" dirty="0" smtClean="0">
                <a:effectLst/>
                <a:hlinkClick r:id="rId18"/>
              </a:rPr>
              <a:t>UVB</a:t>
            </a:r>
            <a:r>
              <a:rPr lang="en-US" dirty="0" smtClean="0">
                <a:effectLst/>
              </a:rPr>
              <a:t> radiation exposures. The issue of the role of serum 25OHD concentrations was also identified by the sponsors of this current study on vitamin D and calcium DRIs as central to the development of DRIs for vitamin D (</a:t>
            </a:r>
            <a:r>
              <a:rPr lang="en-US" dirty="0" err="1" smtClean="0">
                <a:effectLst/>
                <a:hlinkClick r:id="rId3"/>
              </a:rPr>
              <a:t>Yetley</a:t>
            </a:r>
            <a:r>
              <a:rPr lang="en-US" dirty="0" smtClean="0">
                <a:effectLst/>
                <a:hlinkClick r:id="rId3"/>
              </a:rPr>
              <a:t> et al., 2009</a:t>
            </a:r>
            <a:r>
              <a:rPr lang="en-US" dirty="0" smtClean="0">
                <a:effectLst/>
              </a:rPr>
              <a:t>). Much in the way of this information gap for serum 25OHD concentrations has not yet been addressed. Nonetheless, measures of serum 25OHD are important considerations in developing DRI values for vitamin D intake. The sections below highlight factors affecting serum 25OHD level and methodologies for its measurement. It is important to note that these discussions refer to 25OHD, not to calcitriol (i.e., </a:t>
            </a:r>
            <a:r>
              <a:rPr lang="en-US" dirty="0" smtClean="0">
                <a:effectLst/>
                <a:hlinkClick r:id="rId7"/>
              </a:rPr>
              <a:t>1,25-dihydroxyvitamin D</a:t>
            </a:r>
            <a:r>
              <a:rPr lang="en-US" dirty="0" smtClean="0">
                <a:effectLst/>
              </a:rPr>
              <a:t>). </a:t>
            </a:r>
            <a:r>
              <a:rPr lang="en-US" dirty="0" smtClean="0">
                <a:effectLst/>
                <a:hlinkClick r:id="rId23"/>
              </a:rPr>
              <a:t>Calcitriol</a:t>
            </a:r>
            <a:r>
              <a:rPr lang="en-US" dirty="0" smtClean="0">
                <a:effectLst/>
              </a:rPr>
              <a:t>, the active hormonal form of the nutrient, has not been used typically as a measure associated with vitamin D </a:t>
            </a:r>
            <a:r>
              <a:rPr lang="en-US" dirty="0" err="1" smtClean="0">
                <a:effectLst/>
              </a:rPr>
              <a:t>nutriture</a:t>
            </a:r>
            <a:r>
              <a:rPr lang="en-US" dirty="0" smtClean="0">
                <a:effectLst/>
              </a:rPr>
              <a:t> or as an intermediate related to health outcomes. Calcitriol is not useful as such a measure, for several reasons. Its half-life is short (hours), its formation is not directly regulated by vitamin D intake, its levels are regulated by other factors (such as serum </a:t>
            </a:r>
            <a:r>
              <a:rPr lang="en-US" dirty="0" smtClean="0">
                <a:effectLst/>
                <a:hlinkClick r:id="rId9"/>
              </a:rPr>
              <a:t>PTH</a:t>
            </a:r>
            <a:r>
              <a:rPr lang="en-US" dirty="0" smtClean="0">
                <a:effectLst/>
              </a:rPr>
              <a:t>), and, even in the presence of severe vitamin D deficiency the calcitriol level may be normal or even elevated as a result of up-regulation of the 1α-hydroxylase enzyme.</a:t>
            </a:r>
          </a:p>
          <a:p>
            <a:r>
              <a:rPr lang="en-US" b="1" dirty="0" smtClean="0"/>
              <a:t>Factors Affecting Serum 25OHD Levels</a:t>
            </a:r>
          </a:p>
          <a:p>
            <a:r>
              <a:rPr lang="en-US" b="1" dirty="0" smtClean="0"/>
              <a:t>Dietary Intake (Foods and Supplements)</a:t>
            </a:r>
          </a:p>
          <a:p>
            <a:r>
              <a:rPr lang="en-US" dirty="0" smtClean="0">
                <a:effectLst/>
              </a:rPr>
              <a:t>Available literature demonstrates that serum 25OHD levels increase in response to increased vitamin D intake, although overall it can be concluded that the relationship is non-linear rather than linear. Factors that may affect the relationship between vitamin D intake and serum 25OHD levels are not entirely clear, and the reliability of such measures may be less than desirable. Moreover, there remains debate over the equivalence of vitamins D</a:t>
            </a:r>
            <a:r>
              <a:rPr lang="en-US" baseline="-25000" dirty="0" smtClean="0">
                <a:effectLst/>
              </a:rPr>
              <a:t>2</a:t>
            </a:r>
            <a:r>
              <a:rPr lang="en-US" dirty="0" smtClean="0">
                <a:effectLst/>
              </a:rPr>
              <a:t> and D</a:t>
            </a:r>
            <a:r>
              <a:rPr lang="en-US" baseline="-25000" dirty="0" smtClean="0">
                <a:effectLst/>
              </a:rPr>
              <a:t>3</a:t>
            </a:r>
            <a:r>
              <a:rPr lang="en-US" dirty="0" smtClean="0">
                <a:effectLst/>
              </a:rPr>
              <a:t> in the diet (</a:t>
            </a:r>
            <a:r>
              <a:rPr lang="en-US" dirty="0" err="1" smtClean="0">
                <a:effectLst/>
                <a:hlinkClick r:id="rId3"/>
              </a:rPr>
              <a:t>Armas</a:t>
            </a:r>
            <a:r>
              <a:rPr lang="en-US" dirty="0" smtClean="0">
                <a:effectLst/>
                <a:hlinkClick r:id="rId3"/>
              </a:rPr>
              <a:t> et al., 2004</a:t>
            </a:r>
            <a:r>
              <a:rPr lang="en-US" dirty="0" smtClean="0">
                <a:effectLst/>
              </a:rPr>
              <a:t>; </a:t>
            </a:r>
            <a:r>
              <a:rPr lang="en-US" dirty="0" err="1" smtClean="0">
                <a:effectLst/>
                <a:hlinkClick r:id="rId3"/>
              </a:rPr>
              <a:t>Rapuri</a:t>
            </a:r>
            <a:r>
              <a:rPr lang="en-US" dirty="0" smtClean="0">
                <a:effectLst/>
                <a:hlinkClick r:id="rId3"/>
              </a:rPr>
              <a:t> et al., 2004</a:t>
            </a:r>
            <a:r>
              <a:rPr lang="en-US" dirty="0" smtClean="0">
                <a:effectLst/>
              </a:rPr>
              <a:t>; </a:t>
            </a:r>
            <a:r>
              <a:rPr lang="en-US" dirty="0" err="1" smtClean="0">
                <a:effectLst/>
                <a:hlinkClick r:id="rId3"/>
              </a:rPr>
              <a:t>Vieth</a:t>
            </a:r>
            <a:r>
              <a:rPr lang="en-US" dirty="0" smtClean="0">
                <a:effectLst/>
                <a:hlinkClick r:id="rId3"/>
              </a:rPr>
              <a:t>, 2004</a:t>
            </a:r>
            <a:r>
              <a:rPr lang="en-US" dirty="0" smtClean="0">
                <a:effectLst/>
              </a:rPr>
              <a:t>), although it has been assumed that they are 25-hydroxylated at similar rates (see previous discussion of functions and physiological actions of vitamin D).</a:t>
            </a:r>
          </a:p>
          <a:p>
            <a:r>
              <a:rPr lang="en-US" dirty="0" smtClean="0">
                <a:effectLst/>
              </a:rPr>
              <a:t>As part of the 2007 Agency for Healthcare Research and Quality (</a:t>
            </a:r>
            <a:r>
              <a:rPr lang="en-US" dirty="0" smtClean="0">
                <a:effectLst/>
                <a:hlinkClick r:id="rId37"/>
              </a:rPr>
              <a:t>AHRQ</a:t>
            </a:r>
            <a:r>
              <a:rPr lang="en-US" dirty="0" smtClean="0">
                <a:effectLst/>
              </a:rPr>
              <a:t>) systematic review (</a:t>
            </a:r>
            <a:r>
              <a:rPr lang="en-US" dirty="0" err="1" smtClean="0">
                <a:effectLst/>
                <a:hlinkClick r:id="rId3"/>
              </a:rPr>
              <a:t>Cranney</a:t>
            </a:r>
            <a:r>
              <a:rPr lang="en-US" dirty="0" smtClean="0">
                <a:effectLst/>
                <a:hlinkClick r:id="rId3"/>
              </a:rPr>
              <a:t> et al., 2007</a:t>
            </a:r>
            <a:r>
              <a:rPr lang="en-US" dirty="0" smtClean="0">
                <a:effectLst/>
              </a:rPr>
              <a:t>, </a:t>
            </a:r>
            <a:r>
              <a:rPr lang="en-US" dirty="0" smtClean="0">
                <a:effectLst/>
                <a:hlinkClick r:id="rId3"/>
              </a:rPr>
              <a:t>2008</a:t>
            </a:r>
            <a:r>
              <a:rPr lang="en-US" dirty="0" smtClean="0">
                <a:effectLst/>
              </a:rPr>
              <a:t>), referred to hereafter as AHRQ-Ottawa, exploratory meta-regression analysis was conducted of 16 trials in adults, which suggested an association between vitamin D dose and serum 25OHD concentrations. The analysis found that for each additional 100 </a:t>
            </a:r>
            <a:r>
              <a:rPr lang="en-US" dirty="0" smtClean="0">
                <a:effectLst/>
                <a:hlinkClick r:id="rId13"/>
              </a:rPr>
              <a:t>IU</a:t>
            </a:r>
            <a:r>
              <a:rPr lang="en-US" dirty="0" smtClean="0">
                <a:effectLst/>
              </a:rPr>
              <a:t> of vitamin D</a:t>
            </a:r>
            <a:r>
              <a:rPr lang="en-US" baseline="-25000" dirty="0" smtClean="0">
                <a:effectLst/>
              </a:rPr>
              <a:t>3</a:t>
            </a:r>
            <a:r>
              <a:rPr lang="en-US" dirty="0" smtClean="0">
                <a:effectLst/>
              </a:rPr>
              <a:t>, serum 25OHD concentrations rose by 1 to 2 </a:t>
            </a:r>
            <a:r>
              <a:rPr lang="en-US" dirty="0" err="1" smtClean="0">
                <a:effectLst/>
              </a:rPr>
              <a:t>nmol</a:t>
            </a:r>
            <a:r>
              <a:rPr lang="en-US" dirty="0" smtClean="0">
                <a:effectLst/>
              </a:rPr>
              <a:t>/L. Trials varied in their use of vitamin D</a:t>
            </a:r>
            <a:r>
              <a:rPr lang="en-US" baseline="-25000" dirty="0" smtClean="0">
                <a:effectLst/>
              </a:rPr>
              <a:t>2</a:t>
            </a:r>
            <a:r>
              <a:rPr lang="en-US" dirty="0" smtClean="0">
                <a:effectLst/>
              </a:rPr>
              <a:t> or vitamin D</a:t>
            </a:r>
            <a:r>
              <a:rPr lang="en-US" baseline="-25000" dirty="0" smtClean="0">
                <a:effectLst/>
              </a:rPr>
              <a:t>3</a:t>
            </a:r>
            <a:r>
              <a:rPr lang="en-US" dirty="0" smtClean="0">
                <a:effectLst/>
              </a:rPr>
              <a:t>. A few of the studies reported different effects of vitamin D</a:t>
            </a:r>
            <a:r>
              <a:rPr lang="en-US" baseline="-25000" dirty="0" smtClean="0">
                <a:effectLst/>
              </a:rPr>
              <a:t>2</a:t>
            </a:r>
            <a:r>
              <a:rPr lang="en-US" dirty="0" smtClean="0">
                <a:effectLst/>
              </a:rPr>
              <a:t> and vitamin D</a:t>
            </a:r>
            <a:r>
              <a:rPr lang="en-US" baseline="-25000" dirty="0" smtClean="0">
                <a:effectLst/>
              </a:rPr>
              <a:t>3</a:t>
            </a:r>
            <a:r>
              <a:rPr lang="en-US" dirty="0" smtClean="0">
                <a:effectLst/>
              </a:rPr>
              <a:t> on serum 25OHD levels. Although the later AHRQ-Tufts analysis (</a:t>
            </a:r>
            <a:r>
              <a:rPr lang="en-US" dirty="0" smtClean="0">
                <a:effectLst/>
                <a:hlinkClick r:id="rId3"/>
              </a:rPr>
              <a:t>Chung et al., 2009</a:t>
            </a:r>
            <a:r>
              <a:rPr lang="en-US" dirty="0" smtClean="0">
                <a:effectLst/>
              </a:rPr>
              <a:t>) did not identify newer (compared with AHRQ-Ottawa) randomized controlled trials related to intake of vitamin D and serum 25OHD levels, it did graphically evaluate the net changes in serum 25OHD concentrations against the doses of vitamin D supplementation using data from the trials in adults. The analysis confirmed the relationship between increasing doses of vitamin D and increasing net change in serum 25OHD concentrations in both adults and children, but it also concluded that the dose–response relationships differ depending upon study participants' baseline serum 25OHD levels (≤ 40 vs. &gt; 40 </a:t>
            </a:r>
            <a:r>
              <a:rPr lang="en-US" dirty="0" err="1" smtClean="0">
                <a:effectLst/>
              </a:rPr>
              <a:t>nmol</a:t>
            </a:r>
            <a:r>
              <a:rPr lang="en-US" dirty="0" smtClean="0">
                <a:effectLst/>
              </a:rPr>
              <a:t>/L) and duration of the supplementation (≤ 3 vs. &gt; 3 months).</a:t>
            </a:r>
          </a:p>
          <a:p>
            <a:r>
              <a:rPr lang="en-US" dirty="0" smtClean="0">
                <a:effectLst/>
              </a:rPr>
              <a:t>In a recent study conducted by </a:t>
            </a:r>
            <a:r>
              <a:rPr lang="en-US" dirty="0" smtClean="0">
                <a:effectLst/>
                <a:hlinkClick r:id="rId3"/>
              </a:rPr>
              <a:t>Smith et al. (2009)</a:t>
            </a:r>
            <a:r>
              <a:rPr lang="en-US" dirty="0" smtClean="0">
                <a:effectLst/>
              </a:rPr>
              <a:t>, personnel stationed in the Antarctic in winter months (and thus presumed to obtain vitamin D from food and supplements only) were given graded doses of 400, 1,000, or 2,000 </a:t>
            </a:r>
            <a:r>
              <a:rPr lang="en-US" dirty="0" smtClean="0">
                <a:effectLst/>
                <a:hlinkClick r:id="rId13"/>
              </a:rPr>
              <a:t>IU</a:t>
            </a:r>
            <a:r>
              <a:rPr lang="en-US" dirty="0" smtClean="0">
                <a:effectLst/>
              </a:rPr>
              <a:t> of vitamin D</a:t>
            </a:r>
            <a:r>
              <a:rPr lang="en-US" baseline="-25000" dirty="0" smtClean="0">
                <a:effectLst/>
              </a:rPr>
              <a:t>3</a:t>
            </a:r>
            <a:r>
              <a:rPr lang="en-US" dirty="0" smtClean="0">
                <a:effectLst/>
              </a:rPr>
              <a:t> per day for 5 months. Baseline levels of serum 25OHD rose from approximately 44 </a:t>
            </a:r>
            <a:r>
              <a:rPr lang="en-US" dirty="0" err="1" smtClean="0">
                <a:effectLst/>
              </a:rPr>
              <a:t>nmol</a:t>
            </a:r>
            <a:r>
              <a:rPr lang="en-US" dirty="0" smtClean="0">
                <a:effectLst/>
              </a:rPr>
              <a:t>/L to 57, 63, and 71 </a:t>
            </a:r>
            <a:r>
              <a:rPr lang="en-US" dirty="0" err="1" smtClean="0">
                <a:effectLst/>
              </a:rPr>
              <a:t>nmol</a:t>
            </a:r>
            <a:r>
              <a:rPr lang="en-US" dirty="0" smtClean="0">
                <a:effectLst/>
              </a:rPr>
              <a:t>/L, respectively, representing a change in 25OHD levels of 13, 19, or 27 </a:t>
            </a:r>
            <a:r>
              <a:rPr lang="en-US" dirty="0" err="1" smtClean="0">
                <a:effectLst/>
              </a:rPr>
              <a:t>nmol</a:t>
            </a:r>
            <a:r>
              <a:rPr lang="en-US" dirty="0" smtClean="0">
                <a:effectLst/>
              </a:rPr>
              <a:t>/L. Evident in this study is the continuing fall in 25OHD level in the “no pill” group (to 34 </a:t>
            </a:r>
            <a:r>
              <a:rPr lang="en-US" dirty="0" err="1" smtClean="0">
                <a:effectLst/>
              </a:rPr>
              <a:t>nmol</a:t>
            </a:r>
            <a:r>
              <a:rPr lang="en-US" dirty="0" smtClean="0">
                <a:effectLst/>
              </a:rPr>
              <a:t>/L) of men who were deprived of sunlight and received approximately 250 to 350 IU of vitamin D (which included foods and any non-study supplements) per day. A possible complicating factor in interpreting these data is that the subjects were consuming diets with a vitamin D content that ranged from 241 to 356 IU/day, in addition to the graded doses of vitamin D from administered supplements, although the amounts of vitamin D obtained from foods (or non-study supplements) were not significantly different between treatment groups. Therefore, any effect of these sources of vitamin D on serum levels would have been consistent between treatment groups.</a:t>
            </a:r>
          </a:p>
          <a:p>
            <a:r>
              <a:rPr lang="en-US" dirty="0" smtClean="0">
                <a:effectLst/>
              </a:rPr>
              <a:t>Another study of serum 25OHD response to total intake under conditions of minimal sun exposure used two populations based in Cork, Ireland (51°N), and Coleraine, Northern Ireland (55°N). The study estimated the dose of vitamin D required to maintain 25OHD levels above certain chosen cutoff values (i.e., 25.0, 37.5, 50.0, and 80.0 </a:t>
            </a:r>
            <a:r>
              <a:rPr lang="en-US" dirty="0" err="1" smtClean="0">
                <a:effectLst/>
              </a:rPr>
              <a:t>nmol</a:t>
            </a:r>
            <a:r>
              <a:rPr lang="en-US" dirty="0" smtClean="0">
                <a:effectLst/>
              </a:rPr>
              <a:t>/L) during the winter months (</a:t>
            </a:r>
            <a:r>
              <a:rPr lang="en-US" dirty="0" smtClean="0">
                <a:effectLst/>
                <a:hlinkClick r:id="rId3"/>
              </a:rPr>
              <a:t>Cashman et al., 2008</a:t>
            </a:r>
            <a:r>
              <a:rPr lang="en-US" dirty="0" smtClean="0">
                <a:effectLst/>
              </a:rPr>
              <a:t>). The researchers found that serum 25OHD levels that ranged between 65.7 and 75.9 </a:t>
            </a:r>
            <a:r>
              <a:rPr lang="en-US" dirty="0" err="1" smtClean="0">
                <a:effectLst/>
              </a:rPr>
              <a:t>nmol</a:t>
            </a:r>
            <a:r>
              <a:rPr lang="en-US" dirty="0" smtClean="0">
                <a:effectLst/>
              </a:rPr>
              <a:t>/L in late fall fell in all groups receiving 200, 400, and 600 </a:t>
            </a:r>
            <a:r>
              <a:rPr lang="en-US" dirty="0" smtClean="0">
                <a:effectLst/>
                <a:hlinkClick r:id="rId13"/>
              </a:rPr>
              <a:t>IU</a:t>
            </a:r>
            <a:r>
              <a:rPr lang="en-US" dirty="0" smtClean="0">
                <a:effectLst/>
              </a:rPr>
              <a:t> of vitamin D</a:t>
            </a:r>
            <a:r>
              <a:rPr lang="en-US" baseline="-25000" dirty="0" smtClean="0">
                <a:effectLst/>
              </a:rPr>
              <a:t>3</a:t>
            </a:r>
            <a:r>
              <a:rPr lang="en-US" dirty="0" smtClean="0">
                <a:effectLst/>
              </a:rPr>
              <a:t> per day, as well as in the placebo group, in winter. The decrease in the 600 IU/day group was minimal, from 75.9 to 69.0 </a:t>
            </a:r>
            <a:r>
              <a:rPr lang="en-US" dirty="0" err="1" smtClean="0">
                <a:effectLst/>
              </a:rPr>
              <a:t>nmol</a:t>
            </a:r>
            <a:r>
              <a:rPr lang="en-US" dirty="0" smtClean="0">
                <a:effectLst/>
              </a:rPr>
              <a:t>/L. </a:t>
            </a:r>
            <a:r>
              <a:rPr lang="en-US" dirty="0" smtClean="0">
                <a:effectLst/>
                <a:hlinkClick r:id="rId3"/>
              </a:rPr>
              <a:t>Cashman et al. (2008)</a:t>
            </a:r>
            <a:r>
              <a:rPr lang="en-US" dirty="0" smtClean="0">
                <a:effectLst/>
              </a:rPr>
              <a:t> went on to plot the serum 25OHD levels attained after 5 months versus the estimated total vitamin D intake (approximately 0 to 1,400 IU/day) in 215 individuals, as shown in </a:t>
            </a:r>
            <a:r>
              <a:rPr lang="en-US" dirty="0" smtClean="0">
                <a:effectLst/>
                <a:hlinkClick r:id="rId38"/>
              </a:rPr>
              <a:t>Figure 3-4</a:t>
            </a:r>
            <a:r>
              <a:rPr lang="en-US" dirty="0" smtClean="0">
                <a:effectLst/>
              </a:rPr>
              <a:t>. They concluded that, in these two populations at 51°N and 55°N, the wintertime intake required to achieve 25OHD cutoff levels of 37.5, 50.0, and 80.0 </a:t>
            </a:r>
            <a:r>
              <a:rPr lang="en-US" dirty="0" err="1" smtClean="0">
                <a:effectLst/>
              </a:rPr>
              <a:t>nmol</a:t>
            </a:r>
            <a:r>
              <a:rPr lang="en-US" dirty="0" smtClean="0">
                <a:effectLst/>
              </a:rPr>
              <a:t>/L were 796, 1,120, and 1,644 IU/day, respectively.</a:t>
            </a:r>
          </a:p>
          <a:p>
            <a:r>
              <a:rPr lang="en-US" b="1" dirty="0" smtClean="0">
                <a:hlinkClick r:id="rId38"/>
              </a:rPr>
              <a:t>FIGURE 3-4</a:t>
            </a:r>
            <a:endParaRPr lang="en-US" b="1" dirty="0" smtClean="0"/>
          </a:p>
          <a:p>
            <a:r>
              <a:rPr lang="en-US" dirty="0" smtClean="0">
                <a:effectLst/>
              </a:rPr>
              <a:t>The relationship between serum 25-hydroxyvitamin D concentrations (in late winter 2007) and total vitamin D intake (dietary and supplemental) in 20- to 40-year-old healthy persons (</a:t>
            </a:r>
            <a:r>
              <a:rPr lang="en-US" i="1" dirty="0" smtClean="0">
                <a:effectLst/>
              </a:rPr>
              <a:t>n</a:t>
            </a:r>
            <a:r>
              <a:rPr lang="en-US" dirty="0" smtClean="0">
                <a:effectLst/>
              </a:rPr>
              <a:t> = 215) living at northern latitudes (51°N and 55°N). </a:t>
            </a:r>
            <a:r>
              <a:rPr lang="en-US" dirty="0" smtClean="0">
                <a:effectLst/>
                <a:hlinkClick r:id="rId38"/>
              </a:rPr>
              <a:t>(more...)</a:t>
            </a:r>
            <a:endParaRPr lang="en-US" dirty="0" smtClean="0">
              <a:effectLst/>
            </a:endParaRPr>
          </a:p>
          <a:p>
            <a:r>
              <a:rPr lang="en-US" dirty="0" smtClean="0">
                <a:effectLst/>
              </a:rPr>
              <a:t>Importantly, the relationship between vitamin D intake and serum 25OHD response appears not to be linear, given evidence that increasing serum 25OHD level above 50 </a:t>
            </a:r>
            <a:r>
              <a:rPr lang="en-US" dirty="0" err="1" smtClean="0">
                <a:effectLst/>
              </a:rPr>
              <a:t>nmol</a:t>
            </a:r>
            <a:r>
              <a:rPr lang="en-US" dirty="0" smtClean="0">
                <a:effectLst/>
              </a:rPr>
              <a:t>/L requires more vitamin D intake than does increasing serum 25OHD levels when the starting point is less than 50 </a:t>
            </a:r>
            <a:r>
              <a:rPr lang="en-US" dirty="0" err="1" smtClean="0">
                <a:effectLst/>
              </a:rPr>
              <a:t>nmol</a:t>
            </a:r>
            <a:r>
              <a:rPr lang="en-US" dirty="0" smtClean="0">
                <a:effectLst/>
              </a:rPr>
              <a:t>/L (</a:t>
            </a:r>
            <a:r>
              <a:rPr lang="en-US" dirty="0" err="1" smtClean="0">
                <a:effectLst/>
                <a:hlinkClick r:id="rId3"/>
              </a:rPr>
              <a:t>Aloia</a:t>
            </a:r>
            <a:r>
              <a:rPr lang="en-US" dirty="0" smtClean="0">
                <a:effectLst/>
                <a:hlinkClick r:id="rId3"/>
              </a:rPr>
              <a:t> et al., 2008</a:t>
            </a:r>
            <a:r>
              <a:rPr lang="en-US" dirty="0" smtClean="0">
                <a:effectLst/>
              </a:rPr>
              <a:t>). Factors such as baseline serum 25OHD level in the population may be relevant. Further, there have been reports that the rise in serum 25OHD levels for a given dose tends to stabilize by week 6 (</a:t>
            </a:r>
            <a:r>
              <a:rPr lang="en-US" dirty="0" smtClean="0">
                <a:effectLst/>
                <a:hlinkClick r:id="rId3"/>
              </a:rPr>
              <a:t>Harris and Dawson-Hughes, 2002</a:t>
            </a:r>
            <a:r>
              <a:rPr lang="en-US" dirty="0" smtClean="0">
                <a:effectLst/>
              </a:rPr>
              <a:t>; </a:t>
            </a:r>
            <a:r>
              <a:rPr lang="en-US" dirty="0" err="1" smtClean="0">
                <a:effectLst/>
                <a:hlinkClick r:id="rId3"/>
              </a:rPr>
              <a:t>Holick</a:t>
            </a:r>
            <a:r>
              <a:rPr lang="en-US" dirty="0" smtClean="0">
                <a:effectLst/>
                <a:hlinkClick r:id="rId3"/>
              </a:rPr>
              <a:t> et al., 2008</a:t>
            </a:r>
            <a:r>
              <a:rPr lang="en-US" dirty="0" smtClean="0">
                <a:effectLst/>
              </a:rPr>
              <a:t>) and that it does not vary with age at least up to 80 years of age (</a:t>
            </a:r>
            <a:r>
              <a:rPr lang="en-US" dirty="0" smtClean="0">
                <a:effectLst/>
                <a:hlinkClick r:id="rId3"/>
              </a:rPr>
              <a:t>Harris and Dawson-Hughes, 2002</a:t>
            </a:r>
            <a:r>
              <a:rPr lang="en-US" dirty="0" smtClean="0">
                <a:effectLst/>
              </a:rPr>
              <a:t>; </a:t>
            </a:r>
            <a:r>
              <a:rPr lang="en-US" dirty="0" smtClean="0">
                <a:effectLst/>
                <a:hlinkClick r:id="rId3"/>
              </a:rPr>
              <a:t>Cashman et al., 2008</a:t>
            </a:r>
            <a:r>
              <a:rPr lang="en-US" dirty="0" smtClean="0">
                <a:effectLst/>
              </a:rPr>
              <a:t>, </a:t>
            </a:r>
            <a:r>
              <a:rPr lang="en-US" dirty="0" smtClean="0">
                <a:effectLst/>
                <a:hlinkClick r:id="rId3"/>
              </a:rPr>
              <a:t>2009</a:t>
            </a:r>
            <a:r>
              <a:rPr lang="en-US" dirty="0" smtClean="0">
                <a:effectLst/>
              </a:rPr>
              <a:t>).</a:t>
            </a:r>
          </a:p>
          <a:p>
            <a:r>
              <a:rPr lang="en-US" b="1" dirty="0" smtClean="0"/>
              <a:t>Sun Exposure</a:t>
            </a:r>
          </a:p>
          <a:p>
            <a:r>
              <a:rPr lang="en-US" dirty="0" smtClean="0">
                <a:effectLst/>
              </a:rPr>
              <a:t>The cutaneous synthesis of vitamin D, and in turn its contribution to the concentration of serum 25OHD, is initially dependent upon the presence of 7-dehydrocholesterol in the skin. However, many variables can affect the cutaneous synthesis of vitamin D, making it difficult to estimate an average amount of vitamin D and, in turn, serum 25OHD levels that are produced by sun exposure in North America. There is, however, agreement that sun exposure is a significant source of the circulating serum 25OHD in summer for many North Americans, and is notably reduced as a contributor in the winter months. Early work from </a:t>
            </a:r>
            <a:r>
              <a:rPr lang="en-US" dirty="0" smtClean="0">
                <a:effectLst/>
                <a:hlinkClick r:id="rId3"/>
              </a:rPr>
              <a:t>Webb et al. (1988</a:t>
            </a:r>
            <a:r>
              <a:rPr lang="en-US" dirty="0" smtClean="0">
                <a:effectLst/>
              </a:rPr>
              <a:t>, </a:t>
            </a:r>
            <a:r>
              <a:rPr lang="en-US" dirty="0" smtClean="0">
                <a:effectLst/>
                <a:hlinkClick r:id="rId3"/>
              </a:rPr>
              <a:t>1989)</a:t>
            </a:r>
            <a:r>
              <a:rPr lang="en-US" dirty="0" smtClean="0">
                <a:effectLst/>
              </a:rPr>
              <a:t> as well as a letter from </a:t>
            </a:r>
            <a:r>
              <a:rPr lang="en-US" dirty="0" err="1" smtClean="0">
                <a:effectLst/>
                <a:hlinkClick r:id="rId3"/>
              </a:rPr>
              <a:t>Holick</a:t>
            </a:r>
            <a:r>
              <a:rPr lang="en-US" dirty="0" smtClean="0">
                <a:effectLst/>
                <a:hlinkClick r:id="rId3"/>
              </a:rPr>
              <a:t> et al. (1989)</a:t>
            </a:r>
            <a:r>
              <a:rPr lang="en-US" dirty="0" smtClean="0">
                <a:effectLst/>
              </a:rPr>
              <a:t> have outlined the role of sunlight in regulating cutaneous synthesis of the vitamin and have implicated factors in vitamin D</a:t>
            </a:r>
            <a:r>
              <a:rPr lang="en-US" baseline="-25000" dirty="0" smtClean="0">
                <a:effectLst/>
              </a:rPr>
              <a:t>3</a:t>
            </a:r>
            <a:r>
              <a:rPr lang="en-US" dirty="0" smtClean="0">
                <a:effectLst/>
              </a:rPr>
              <a:t> synthesis in the skin to include aging, melanin pigmentation, season of the year, latitude, and use of sunscreen. Matsuoka et al. (1992) has discussed the role of clothing in preventing synthesis.</a:t>
            </a:r>
          </a:p>
          <a:p>
            <a:r>
              <a:rPr lang="en-US" dirty="0" smtClean="0">
                <a:effectLst/>
              </a:rPr>
              <a:t>The 2007 </a:t>
            </a:r>
            <a:r>
              <a:rPr lang="en-US" dirty="0" smtClean="0">
                <a:effectLst/>
                <a:hlinkClick r:id="rId37"/>
              </a:rPr>
              <a:t>AHRQ</a:t>
            </a:r>
            <a:r>
              <a:rPr lang="en-US" dirty="0" smtClean="0">
                <a:effectLst/>
              </a:rPr>
              <a:t>-Ottawa systematic review (</a:t>
            </a:r>
            <a:r>
              <a:rPr lang="en-US" dirty="0" err="1" smtClean="0">
                <a:effectLst/>
                <a:hlinkClick r:id="rId3"/>
              </a:rPr>
              <a:t>Cranney</a:t>
            </a:r>
            <a:r>
              <a:rPr lang="en-US" dirty="0" smtClean="0">
                <a:effectLst/>
                <a:hlinkClick r:id="rId3"/>
              </a:rPr>
              <a:t> et al., 2007</a:t>
            </a:r>
            <a:r>
              <a:rPr lang="en-US" dirty="0" smtClean="0">
                <a:effectLst/>
              </a:rPr>
              <a:t>) noted that the few available randomized clinical trials conducted between 1982 and the time of the analysis, which focused on the effect of </a:t>
            </a:r>
            <a:r>
              <a:rPr lang="en-US" dirty="0" smtClean="0">
                <a:effectLst/>
                <a:hlinkClick r:id="rId18"/>
              </a:rPr>
              <a:t>UVB</a:t>
            </a:r>
            <a:r>
              <a:rPr lang="en-US" dirty="0" smtClean="0">
                <a:effectLst/>
              </a:rPr>
              <a:t> radiation on serum 25OHD level revealed little information about the impact of age, ethnicity, skin pigmentation, </a:t>
            </a:r>
            <a:r>
              <a:rPr lang="en-US" dirty="0" smtClean="0">
                <a:effectLst/>
                <a:hlinkClick r:id="rId39"/>
              </a:rPr>
              <a:t>BMI</a:t>
            </a:r>
            <a:r>
              <a:rPr lang="en-US" dirty="0" smtClean="0">
                <a:effectLst/>
              </a:rPr>
              <a:t>, or latitude on serum 25OHD levels. However, UVB exposure increased serum 25OHD levels in vitamin D–deficient and –sufficient subjects with mean increases ranging from 15 to 42 </a:t>
            </a:r>
            <a:r>
              <a:rPr lang="en-US" dirty="0" err="1" smtClean="0">
                <a:effectLst/>
              </a:rPr>
              <a:t>nmol</a:t>
            </a:r>
            <a:r>
              <a:rPr lang="en-US" dirty="0" smtClean="0">
                <a:effectLst/>
              </a:rPr>
              <a:t>/L.</a:t>
            </a:r>
          </a:p>
          <a:p>
            <a:r>
              <a:rPr lang="en-US" dirty="0" smtClean="0">
                <a:effectLst/>
              </a:rPr>
              <a:t>The difference in seasonal contributions to serum 25OHD level from sun exposure is discussed first. Next, factors affecting the synthesis of vitamin D—and, in turn, the levels of 25OHD in serum—are outlined.</a:t>
            </a:r>
          </a:p>
          <a:p>
            <a:r>
              <a:rPr lang="en-US" b="1" dirty="0" smtClean="0">
                <a:effectLst/>
              </a:rPr>
              <a:t>Effect of season on circulating serum 25OHD level</a:t>
            </a:r>
            <a:r>
              <a:rPr lang="en-US" dirty="0" smtClean="0">
                <a:effectLst/>
              </a:rPr>
              <a:t> Sunlight exposure as a source of cutaneous synthesis of vitamin D is subject to a number of limitations. For example, excess exposure can lead to photo-degradation as a regulatory mechanism to avoid toxicity (</a:t>
            </a:r>
            <a:r>
              <a:rPr lang="en-US" dirty="0" smtClean="0">
                <a:effectLst/>
                <a:hlinkClick r:id="rId3"/>
              </a:rPr>
              <a:t>Chen et al., 2007</a:t>
            </a:r>
            <a:r>
              <a:rPr lang="en-US" dirty="0" smtClean="0">
                <a:effectLst/>
              </a:rPr>
              <a:t>). In addition, latitude, time of exposure, and season all affect cutaneous synthesis, depending on the ability of </a:t>
            </a:r>
            <a:r>
              <a:rPr lang="en-US" dirty="0" smtClean="0">
                <a:effectLst/>
                <a:hlinkClick r:id="rId40"/>
              </a:rPr>
              <a:t>UV</a:t>
            </a:r>
            <a:r>
              <a:rPr lang="en-US" dirty="0" smtClean="0">
                <a:effectLst/>
              </a:rPr>
              <a:t> rays to stimulate vitamin D production. Differences in seasonal exposure can vary by as much as 6 months at extreme northern and southern latitudes (</a:t>
            </a:r>
            <a:r>
              <a:rPr lang="en-US" dirty="0" smtClean="0">
                <a:effectLst/>
                <a:hlinkClick r:id="rId3"/>
              </a:rPr>
              <a:t>Lucas et al., 2005</a:t>
            </a:r>
            <a:r>
              <a:rPr lang="en-US" dirty="0" smtClean="0">
                <a:effectLst/>
              </a:rPr>
              <a:t>; </a:t>
            </a:r>
            <a:r>
              <a:rPr lang="en-US" dirty="0" smtClean="0">
                <a:effectLst/>
                <a:hlinkClick r:id="rId3"/>
              </a:rPr>
              <a:t>Kull et al., 2009</a:t>
            </a:r>
            <a:r>
              <a:rPr lang="en-US" dirty="0" smtClean="0">
                <a:effectLst/>
              </a:rPr>
              <a:t>).</a:t>
            </a:r>
          </a:p>
          <a:p>
            <a:r>
              <a:rPr lang="en-US" dirty="0" smtClean="0">
                <a:effectLst/>
              </a:rPr>
              <a:t>A number of studies have examined serum 25OHD levels in different seasons. </a:t>
            </a:r>
            <a:r>
              <a:rPr lang="en-US" dirty="0" smtClean="0">
                <a:effectLst/>
                <a:hlinkClick r:id="rId3"/>
              </a:rPr>
              <a:t>Van der Mei et al. (2007)</a:t>
            </a:r>
            <a:r>
              <a:rPr lang="en-US" dirty="0" smtClean="0">
                <a:effectLst/>
              </a:rPr>
              <a:t> compared cross-sectional data from men and women less than 60 years of age living in Australia and concluded that season was a strong determinant of serum 25OHD concentrations. </a:t>
            </a:r>
            <a:r>
              <a:rPr lang="en-US" dirty="0" smtClean="0">
                <a:effectLst/>
                <a:hlinkClick r:id="rId3"/>
              </a:rPr>
              <a:t>Berry et al. (2009)</a:t>
            </a:r>
            <a:r>
              <a:rPr lang="en-US" dirty="0" smtClean="0">
                <a:effectLst/>
              </a:rPr>
              <a:t> examined white adults ages 20 to 60 years living in the United Kingdom (</a:t>
            </a:r>
            <a:r>
              <a:rPr lang="en-US" dirty="0" smtClean="0">
                <a:effectLst/>
                <a:hlinkClick r:id="rId41"/>
              </a:rPr>
              <a:t>UK</a:t>
            </a:r>
            <a:r>
              <a:rPr lang="en-US" dirty="0" smtClean="0">
                <a:effectLst/>
              </a:rPr>
              <a:t>) at latitude 53°N. In this study, women were found to have higher average serum 25OHD levels than men in both summer and winter (9 and 20 percent higher, respectively). In a study of young adults of diverse ethnic backgrounds living in Toronto, </a:t>
            </a:r>
            <a:r>
              <a:rPr lang="en-US" dirty="0" err="1" smtClean="0">
                <a:effectLst/>
                <a:hlinkClick r:id="rId3"/>
              </a:rPr>
              <a:t>Gozdik</a:t>
            </a:r>
            <a:r>
              <a:rPr lang="en-US" dirty="0" smtClean="0">
                <a:effectLst/>
                <a:hlinkClick r:id="rId3"/>
              </a:rPr>
              <a:t> et al. (2009)</a:t>
            </a:r>
            <a:r>
              <a:rPr lang="en-US" dirty="0" smtClean="0">
                <a:effectLst/>
              </a:rPr>
              <a:t> found that in winter, serum 25OHD levels of individuals with East and South Asian backgrounds were significantly lower than those of individuals with European ancestry. </a:t>
            </a:r>
            <a:r>
              <a:rPr lang="en-US" dirty="0" smtClean="0">
                <a:effectLst/>
                <a:hlinkClick r:id="rId3"/>
              </a:rPr>
              <a:t>Kull et al. (2009)</a:t>
            </a:r>
            <a:r>
              <a:rPr lang="en-US" dirty="0" smtClean="0">
                <a:effectLst/>
              </a:rPr>
              <a:t> measured seasonal variance of 25OHD levels in adults ages 25 to 70 years living in Estonia in northern Europe, where dairy products are not fortified with vitamin D. During the winter, 73 percent of the study population had 25OHD levels that were below 50 </a:t>
            </a:r>
            <a:r>
              <a:rPr lang="en-US" dirty="0" err="1" smtClean="0">
                <a:effectLst/>
              </a:rPr>
              <a:t>nmol</a:t>
            </a:r>
            <a:r>
              <a:rPr lang="en-US" dirty="0" smtClean="0">
                <a:effectLst/>
              </a:rPr>
              <a:t>/L, and 8 percent had levels that were below 25 </a:t>
            </a:r>
            <a:r>
              <a:rPr lang="en-US" dirty="0" err="1" smtClean="0">
                <a:effectLst/>
              </a:rPr>
              <a:t>nmol</a:t>
            </a:r>
            <a:r>
              <a:rPr lang="en-US" dirty="0" smtClean="0">
                <a:effectLst/>
              </a:rPr>
              <a:t>/L, compared with 29 percent and 1 percent, respectively, during the summer. </a:t>
            </a:r>
            <a:r>
              <a:rPr lang="en-US" dirty="0" err="1" smtClean="0">
                <a:effectLst/>
                <a:hlinkClick r:id="rId3"/>
              </a:rPr>
              <a:t>Rapuri</a:t>
            </a:r>
            <a:r>
              <a:rPr lang="en-US" dirty="0" smtClean="0">
                <a:effectLst/>
                <a:hlinkClick r:id="rId3"/>
              </a:rPr>
              <a:t> et al. (2002)</a:t>
            </a:r>
            <a:r>
              <a:rPr lang="en-US" dirty="0" smtClean="0">
                <a:effectLst/>
              </a:rPr>
              <a:t> examined white, black, and Hispanic women 65 to 77 years of age in Omaha and reported mean serum 25OHD levels of 68 </a:t>
            </a:r>
            <a:r>
              <a:rPr lang="en-US" dirty="0" err="1" smtClean="0">
                <a:effectLst/>
              </a:rPr>
              <a:t>nmol</a:t>
            </a:r>
            <a:r>
              <a:rPr lang="en-US" dirty="0" smtClean="0">
                <a:effectLst/>
              </a:rPr>
              <a:t>/L in February and 86 </a:t>
            </a:r>
            <a:r>
              <a:rPr lang="en-US" dirty="0" err="1" smtClean="0">
                <a:effectLst/>
              </a:rPr>
              <a:t>nmol</a:t>
            </a:r>
            <a:r>
              <a:rPr lang="en-US" dirty="0" smtClean="0">
                <a:effectLst/>
              </a:rPr>
              <a:t>/L in August. These studies, despite variations in age, gender, and ethnicity, all suggest that seasonal change can affect cutaneous vitamin D synthesis. The winter low serum 25OHD concentrations and the summer high serum 25OHD concentrations from these studies are summarized in </a:t>
            </a:r>
            <a:r>
              <a:rPr lang="en-US" dirty="0" smtClean="0">
                <a:effectLst/>
                <a:hlinkClick r:id="rId42"/>
              </a:rPr>
              <a:t>Table 3-1</a:t>
            </a:r>
            <a:r>
              <a:rPr lang="en-US" dirty="0" smtClean="0">
                <a:effectLst/>
              </a:rPr>
              <a:t>.</a:t>
            </a:r>
          </a:p>
          <a:p>
            <a:r>
              <a:rPr lang="en-US" b="1" dirty="0" smtClean="0">
                <a:hlinkClick r:id="rId42"/>
              </a:rPr>
              <a:t>TABLE 3-1</a:t>
            </a:r>
            <a:endParaRPr lang="en-US" b="1" dirty="0" smtClean="0"/>
          </a:p>
          <a:p>
            <a:r>
              <a:rPr lang="en-US" dirty="0" smtClean="0">
                <a:effectLst/>
              </a:rPr>
              <a:t>Winter Low 25OHD Levels and Summer High 25OHD Levels Around the World. </a:t>
            </a:r>
          </a:p>
          <a:p>
            <a:r>
              <a:rPr lang="en-US" dirty="0" smtClean="0">
                <a:effectLst/>
              </a:rPr>
              <a:t>Although there are variations in the available data as well as a number of unknowns that may influence such values, they suggest a seasonal change in serum 25OHD concentrations between the winter nadir and the summer zenith of approximately 25 </a:t>
            </a:r>
            <a:r>
              <a:rPr lang="en-US" dirty="0" err="1" smtClean="0">
                <a:effectLst/>
              </a:rPr>
              <a:t>nmol</a:t>
            </a:r>
            <a:r>
              <a:rPr lang="en-US" dirty="0" smtClean="0">
                <a:effectLst/>
              </a:rPr>
              <a:t>/L. Free-living individuals in the latitudes studied appear to experience an approximately one-third seasonal increase in their circulating serum 25OHD levels as they moved from the winter months to the summer months.</a:t>
            </a:r>
          </a:p>
          <a:p>
            <a:r>
              <a:rPr lang="en-US" dirty="0" smtClean="0">
                <a:effectLst/>
              </a:rPr>
              <a:t>The 25 </a:t>
            </a:r>
            <a:r>
              <a:rPr lang="en-US" dirty="0" err="1" smtClean="0">
                <a:effectLst/>
              </a:rPr>
              <a:t>nmol</a:t>
            </a:r>
            <a:r>
              <a:rPr lang="en-US" dirty="0" smtClean="0">
                <a:effectLst/>
              </a:rPr>
              <a:t>/L change in serum 25OHD level would appear to be similar in magnitude to change experienced by subjects given 2,000 </a:t>
            </a:r>
            <a:r>
              <a:rPr lang="en-US" dirty="0" smtClean="0">
                <a:effectLst/>
                <a:hlinkClick r:id="rId13"/>
              </a:rPr>
              <a:t>IU</a:t>
            </a:r>
            <a:r>
              <a:rPr lang="en-US" dirty="0" smtClean="0">
                <a:effectLst/>
              </a:rPr>
              <a:t>/day in the Antarctic study (</a:t>
            </a:r>
            <a:r>
              <a:rPr lang="en-US" dirty="0" smtClean="0">
                <a:effectLst/>
                <a:hlinkClick r:id="rId3"/>
              </a:rPr>
              <a:t>Smith et al., 2009</a:t>
            </a:r>
            <a:r>
              <a:rPr lang="en-US" dirty="0" smtClean="0">
                <a:effectLst/>
              </a:rPr>
              <a:t>). Although these data suggest that average cutaneous synthesis during the summer in northern latitudes equates to 2,000 IU/day, this may be a questionable conclusion given the many variables that come into play, ranging from feedback mechanisms to skin pigmentation to baseline levels of 25OHD. For example, recent work from </a:t>
            </a:r>
            <a:r>
              <a:rPr lang="en-US" dirty="0" smtClean="0">
                <a:effectLst/>
                <a:hlinkClick r:id="rId3"/>
              </a:rPr>
              <a:t>Olds et al. (2008)</a:t>
            </a:r>
            <a:r>
              <a:rPr lang="en-US" dirty="0" smtClean="0">
                <a:effectLst/>
              </a:rPr>
              <a:t> suggested a curvilinear relationship between sun exposure and serum 25OHD levels, as well as variation depending upon initial concentrations of 7-dehydrocholesterol levels. At lower doses, vitamin D</a:t>
            </a:r>
            <a:r>
              <a:rPr lang="en-US" baseline="-25000" dirty="0" smtClean="0">
                <a:effectLst/>
              </a:rPr>
              <a:t>3</a:t>
            </a:r>
            <a:r>
              <a:rPr lang="en-US" dirty="0" smtClean="0">
                <a:effectLst/>
              </a:rPr>
              <a:t> production rises immediately in response to </a:t>
            </a:r>
            <a:r>
              <a:rPr lang="en-US" dirty="0" smtClean="0">
                <a:effectLst/>
                <a:hlinkClick r:id="rId40"/>
              </a:rPr>
              <a:t>UV</a:t>
            </a:r>
            <a:r>
              <a:rPr lang="en-US" dirty="0" smtClean="0">
                <a:effectLst/>
              </a:rPr>
              <a:t> exposure, whereas at higher doses, the rate of production is lower and reaches an earlier plateau.</a:t>
            </a:r>
          </a:p>
          <a:p>
            <a:r>
              <a:rPr lang="en-US" b="1" dirty="0" smtClean="0">
                <a:effectLst/>
              </a:rPr>
              <a:t>Effect of skin pigmentation on synthesis</a:t>
            </a:r>
            <a:r>
              <a:rPr lang="en-US" dirty="0" smtClean="0">
                <a:effectLst/>
              </a:rPr>
              <a:t> The presence of melanin in the epidermal layer is responsible for skin pigmentation. A number of recent studies have reinforced the relationship of skin pigmentation to the capacity to produce vitamin D</a:t>
            </a:r>
            <a:r>
              <a:rPr lang="en-US" baseline="-25000" dirty="0" smtClean="0">
                <a:effectLst/>
              </a:rPr>
              <a:t>3</a:t>
            </a:r>
            <a:r>
              <a:rPr lang="en-US" dirty="0" smtClean="0">
                <a:effectLst/>
              </a:rPr>
              <a:t> after </a:t>
            </a:r>
            <a:r>
              <a:rPr lang="en-US" dirty="0" smtClean="0">
                <a:effectLst/>
                <a:hlinkClick r:id="rId40"/>
              </a:rPr>
              <a:t>UV</a:t>
            </a:r>
            <a:r>
              <a:rPr lang="en-US" dirty="0" smtClean="0">
                <a:effectLst/>
              </a:rPr>
              <a:t> exposure, but the results are not all consistent. </a:t>
            </a:r>
            <a:r>
              <a:rPr lang="en-US" dirty="0" err="1" smtClean="0">
                <a:effectLst/>
                <a:hlinkClick r:id="rId3"/>
              </a:rPr>
              <a:t>Armas</a:t>
            </a:r>
            <a:r>
              <a:rPr lang="en-US" dirty="0" smtClean="0">
                <a:effectLst/>
                <a:hlinkClick r:id="rId3"/>
              </a:rPr>
              <a:t> et al. (2007)</a:t>
            </a:r>
            <a:r>
              <a:rPr lang="en-US" dirty="0" smtClean="0">
                <a:effectLst/>
              </a:rPr>
              <a:t> studied the incremental change in serum 25OHD levels in individuals with average 25OHD baseline levels of 52 </a:t>
            </a:r>
            <a:r>
              <a:rPr lang="en-US" dirty="0" err="1" smtClean="0">
                <a:effectLst/>
              </a:rPr>
              <a:t>nmol</a:t>
            </a:r>
            <a:r>
              <a:rPr lang="en-US" dirty="0" smtClean="0">
                <a:effectLst/>
              </a:rPr>
              <a:t>/L and with different skin pigmentation who were exposed to different daily doses of 20 to 80 </a:t>
            </a:r>
            <a:r>
              <a:rPr lang="en-US" dirty="0" err="1" smtClean="0">
                <a:effectLst/>
              </a:rPr>
              <a:t>mJ</a:t>
            </a:r>
            <a:r>
              <a:rPr lang="en-US" dirty="0" smtClean="0">
                <a:effectLst/>
              </a:rPr>
              <a:t>/cm</a:t>
            </a:r>
            <a:r>
              <a:rPr lang="en-US" baseline="30000" dirty="0" smtClean="0">
                <a:effectLst/>
              </a:rPr>
              <a:t>2</a:t>
            </a:r>
            <a:r>
              <a:rPr lang="en-US" dirty="0" smtClean="0">
                <a:effectLst/>
              </a:rPr>
              <a:t> of </a:t>
            </a:r>
            <a:r>
              <a:rPr lang="en-US" dirty="0" smtClean="0">
                <a:effectLst/>
                <a:hlinkClick r:id="rId18"/>
              </a:rPr>
              <a:t>UVB</a:t>
            </a:r>
            <a:r>
              <a:rPr lang="en-US" dirty="0" smtClean="0">
                <a:effectLst/>
              </a:rPr>
              <a:t> light three times per week for 4 weeks on 90 percent of their skin surface area. The work suggested that for individuals at the lighter pigmentation scale,</a:t>
            </a:r>
            <a:r>
              <a:rPr lang="en-US" baseline="30000" dirty="0" smtClean="0">
                <a:effectLst/>
                <a:hlinkClick r:id="rId3"/>
              </a:rPr>
              <a:t>7</a:t>
            </a:r>
            <a:r>
              <a:rPr lang="en-US" dirty="0" smtClean="0">
                <a:effectLst/>
              </a:rPr>
              <a:t> exposed to similar UVB doses (20 to 80 </a:t>
            </a:r>
            <a:r>
              <a:rPr lang="en-US" dirty="0" err="1" smtClean="0">
                <a:effectLst/>
              </a:rPr>
              <a:t>mJ</a:t>
            </a:r>
            <a:r>
              <a:rPr lang="en-US" dirty="0" smtClean="0">
                <a:effectLst/>
              </a:rPr>
              <a:t>/cm</a:t>
            </a:r>
            <a:r>
              <a:rPr lang="en-US" baseline="30000" dirty="0" smtClean="0">
                <a:effectLst/>
              </a:rPr>
              <a:t>2</a:t>
            </a:r>
            <a:r>
              <a:rPr lang="en-US" dirty="0" smtClean="0">
                <a:effectLst/>
              </a:rPr>
              <a:t>) resulted in twice the increase in serum 25OHD concentration compared with individuals at the opposite extreme (i.e., 62 vs. 32 </a:t>
            </a:r>
            <a:r>
              <a:rPr lang="en-US" dirty="0" err="1" smtClean="0">
                <a:effectLst/>
              </a:rPr>
              <a:t>nmol</a:t>
            </a:r>
            <a:r>
              <a:rPr lang="en-US" dirty="0" smtClean="0">
                <a:effectLst/>
              </a:rPr>
              <a:t>/L change) (</a:t>
            </a:r>
            <a:r>
              <a:rPr lang="en-US" dirty="0" err="1" smtClean="0">
                <a:effectLst/>
                <a:hlinkClick r:id="rId3"/>
              </a:rPr>
              <a:t>Armas</a:t>
            </a:r>
            <a:r>
              <a:rPr lang="en-US" dirty="0" smtClean="0">
                <a:effectLst/>
                <a:hlinkClick r:id="rId3"/>
              </a:rPr>
              <a:t> et al., 2007</a:t>
            </a:r>
            <a:r>
              <a:rPr lang="en-US" dirty="0" smtClean="0">
                <a:effectLst/>
              </a:rPr>
              <a:t>) (see modeled representation in </a:t>
            </a:r>
            <a:r>
              <a:rPr lang="en-US" dirty="0" smtClean="0">
                <a:effectLst/>
                <a:hlinkClick r:id="rId43"/>
              </a:rPr>
              <a:t>Figure 3-5</a:t>
            </a:r>
            <a:r>
              <a:rPr lang="en-US" dirty="0" smtClean="0">
                <a:effectLst/>
              </a:rPr>
              <a:t>). However, other studies have shown that the response to UV dose is non-linear and dependent on genetic factors (</a:t>
            </a:r>
            <a:r>
              <a:rPr lang="en-US" dirty="0" err="1" smtClean="0">
                <a:effectLst/>
                <a:hlinkClick r:id="rId3"/>
              </a:rPr>
              <a:t>Snellman</a:t>
            </a:r>
            <a:r>
              <a:rPr lang="en-US" dirty="0" smtClean="0">
                <a:effectLst/>
                <a:hlinkClick r:id="rId3"/>
              </a:rPr>
              <a:t> et al., 2009</a:t>
            </a:r>
            <a:r>
              <a:rPr lang="en-US" dirty="0" smtClean="0">
                <a:effectLst/>
              </a:rPr>
              <a:t>), duration and dose rate of UV exposure, and baseline serum 25OHD levels (</a:t>
            </a:r>
            <a:r>
              <a:rPr lang="en-US" dirty="0" err="1" smtClean="0">
                <a:effectLst/>
                <a:hlinkClick r:id="rId3"/>
              </a:rPr>
              <a:t>Bogh</a:t>
            </a:r>
            <a:r>
              <a:rPr lang="en-US" dirty="0" smtClean="0">
                <a:effectLst/>
                <a:hlinkClick r:id="rId3"/>
              </a:rPr>
              <a:t> et al., 2010</a:t>
            </a:r>
            <a:r>
              <a:rPr lang="en-US" dirty="0" smtClean="0">
                <a:effectLst/>
              </a:rPr>
              <a:t>).</a:t>
            </a:r>
          </a:p>
          <a:p>
            <a:r>
              <a:rPr lang="en-US" b="1" dirty="0" smtClean="0">
                <a:hlinkClick r:id="rId43"/>
              </a:rPr>
              <a:t>FIGURE 3-5</a:t>
            </a:r>
            <a:endParaRPr lang="en-US" b="1" dirty="0" smtClean="0"/>
          </a:p>
          <a:p>
            <a:r>
              <a:rPr lang="en-US" dirty="0" smtClean="0">
                <a:effectLst/>
              </a:rPr>
              <a:t>Three-dimensional scatter-plot of 4-week change in serum 25OHD concentration above baseline expressed as a function of both basic skin lightness (L*) and UVB dose rate. Surface is hyperboloid, plotting equation 1, and was fitted to data using least squares </a:t>
            </a:r>
            <a:r>
              <a:rPr lang="en-US" dirty="0" smtClean="0">
                <a:effectLst/>
                <a:hlinkClick r:id="rId43"/>
              </a:rPr>
              <a:t>(more...)</a:t>
            </a:r>
            <a:endParaRPr lang="en-US" dirty="0" smtClean="0">
              <a:effectLst/>
            </a:endParaRPr>
          </a:p>
          <a:p>
            <a:r>
              <a:rPr lang="en-US" dirty="0" smtClean="0">
                <a:effectLst/>
              </a:rPr>
              <a:t>Another population study of 237 subjects at a single geographical location (Toronto, 43°N) also explored the effect of skin pigmentation on 25OHD synthesis (</a:t>
            </a:r>
            <a:r>
              <a:rPr lang="en-US" dirty="0" err="1" smtClean="0">
                <a:effectLst/>
                <a:hlinkClick r:id="rId3"/>
              </a:rPr>
              <a:t>Gozdik</a:t>
            </a:r>
            <a:r>
              <a:rPr lang="en-US" dirty="0" smtClean="0">
                <a:effectLst/>
                <a:hlinkClick r:id="rId3"/>
              </a:rPr>
              <a:t> et al., 2009</a:t>
            </a:r>
            <a:r>
              <a:rPr lang="en-US" dirty="0" smtClean="0">
                <a:effectLst/>
              </a:rPr>
              <a:t>). The mean serum 25OHD levels in Canadians of European, East Asian, and South Asian ancestry were 71.7, 44.6, and 33.9 </a:t>
            </a:r>
            <a:r>
              <a:rPr lang="en-US" dirty="0" err="1" smtClean="0">
                <a:effectLst/>
              </a:rPr>
              <a:t>nmol</a:t>
            </a:r>
            <a:r>
              <a:rPr lang="en-US" dirty="0" smtClean="0">
                <a:effectLst/>
              </a:rPr>
              <a:t>/L, respectively, in late fall; and 51.6, 28.1, and 26.5 </a:t>
            </a:r>
            <a:r>
              <a:rPr lang="en-US" dirty="0" err="1" smtClean="0">
                <a:effectLst/>
              </a:rPr>
              <a:t>nmol</a:t>
            </a:r>
            <a:r>
              <a:rPr lang="en-US" dirty="0" smtClean="0">
                <a:effectLst/>
              </a:rPr>
              <a:t>/L, respectively, in the winter. The authors found that differences between the three subgroups were strongly associated with skin pigmentation as well as amount of time spent outdoors and total vitamin D intake. A recent study of 182 individuals in Denmark, screened in January and February and selected to reflect wide ranges of baseline 25OHD levels and skin pigmentation, found that the increase in 25OHD levels after </a:t>
            </a:r>
            <a:r>
              <a:rPr lang="en-US" dirty="0" smtClean="0">
                <a:effectLst/>
                <a:hlinkClick r:id="rId18"/>
              </a:rPr>
              <a:t>UVB</a:t>
            </a:r>
            <a:r>
              <a:rPr lang="en-US" dirty="0" smtClean="0">
                <a:effectLst/>
              </a:rPr>
              <a:t> exposure was inversely correlated with skin pigmentation as well as with baseline 25OHD (</a:t>
            </a:r>
            <a:r>
              <a:rPr lang="en-US" dirty="0" err="1" smtClean="0">
                <a:effectLst/>
                <a:hlinkClick r:id="rId3"/>
              </a:rPr>
              <a:t>Bogh</a:t>
            </a:r>
            <a:r>
              <a:rPr lang="en-US" dirty="0" smtClean="0">
                <a:effectLst/>
                <a:hlinkClick r:id="rId3"/>
              </a:rPr>
              <a:t> et al., 2010</a:t>
            </a:r>
            <a:r>
              <a:rPr lang="en-US" dirty="0" smtClean="0">
                <a:effectLst/>
              </a:rPr>
              <a:t>).</a:t>
            </a:r>
          </a:p>
          <a:p>
            <a:r>
              <a:rPr lang="en-US" dirty="0" smtClean="0">
                <a:effectLst/>
              </a:rPr>
              <a:t>A number of small studies have reported serum 25OHD levels to be consistently lower in persons with darker skin pigmentation, and data from </a:t>
            </a:r>
            <a:r>
              <a:rPr lang="en-US" dirty="0" smtClean="0">
                <a:effectLst/>
                <a:hlinkClick r:id="rId44"/>
              </a:rPr>
              <a:t>NHANES</a:t>
            </a:r>
            <a:r>
              <a:rPr lang="en-US" dirty="0" smtClean="0">
                <a:effectLst/>
              </a:rPr>
              <a:t> suggest that serum 25OHD levels are highest in whites, lowest in non-Hispanic blacks, and intermediate in Hispanic groups (</a:t>
            </a:r>
            <a:r>
              <a:rPr lang="en-US" dirty="0" smtClean="0">
                <a:effectLst/>
                <a:hlinkClick r:id="rId3"/>
              </a:rPr>
              <a:t>Looker et al., 2008</a:t>
            </a:r>
            <a:r>
              <a:rPr lang="en-US" dirty="0" smtClean="0">
                <a:effectLst/>
              </a:rPr>
              <a:t>). Overall, there is considerable evidence that darker skin pigmentation is associated with a smaller increase in serum 25OHD concentration for a given amount of </a:t>
            </a:r>
            <a:r>
              <a:rPr lang="en-US" dirty="0" smtClean="0">
                <a:effectLst/>
                <a:hlinkClick r:id="rId18"/>
              </a:rPr>
              <a:t>UVB</a:t>
            </a:r>
            <a:r>
              <a:rPr lang="en-US" dirty="0" smtClean="0">
                <a:effectLst/>
              </a:rPr>
              <a:t> exposure.</a:t>
            </a:r>
          </a:p>
          <a:p>
            <a:r>
              <a:rPr lang="en-US" b="1" dirty="0" smtClean="0">
                <a:effectLst/>
              </a:rPr>
              <a:t>Effect of latitude on synthesis</a:t>
            </a:r>
            <a:r>
              <a:rPr lang="en-US" dirty="0" smtClean="0">
                <a:effectLst/>
              </a:rPr>
              <a:t> Early on, in vitro methods, such as exposure of sealed vials of 7-dehydrocholesterol to </a:t>
            </a:r>
            <a:r>
              <a:rPr lang="en-US" dirty="0" smtClean="0">
                <a:effectLst/>
                <a:hlinkClick r:id="rId18"/>
              </a:rPr>
              <a:t>UVB</a:t>
            </a:r>
            <a:r>
              <a:rPr lang="en-US" dirty="0" smtClean="0">
                <a:effectLst/>
              </a:rPr>
              <a:t> radiation under “idealized conditions” at various geographical locations, were used to assess the effect of latitude, time of day, and season on the rate of vitamin D production (</a:t>
            </a:r>
            <a:r>
              <a:rPr lang="en-US" dirty="0" smtClean="0">
                <a:effectLst/>
                <a:hlinkClick r:id="rId3"/>
              </a:rPr>
              <a:t>Webb et al., 1988</a:t>
            </a:r>
            <a:r>
              <a:rPr lang="en-US" dirty="0" smtClean="0">
                <a:effectLst/>
              </a:rPr>
              <a:t>). However, this approach cannot completely simulate the in vivo conditions in the body, where many factors serve to regulate this process. Furthermore, although the measurement of vitamin D concentrations in a mixture of irradiation products is analytically simple, vitamin D</a:t>
            </a:r>
            <a:r>
              <a:rPr lang="en-US" baseline="-25000" dirty="0" smtClean="0">
                <a:effectLst/>
              </a:rPr>
              <a:t>3</a:t>
            </a:r>
            <a:r>
              <a:rPr lang="en-US" dirty="0" smtClean="0">
                <a:effectLst/>
              </a:rPr>
              <a:t> levels in human serum are rarely used to estimate cutaneous synthesis of the vitamin, in part because of the transient nature of this blood parameter and the difficulty of measuring the low levels in serum (</a:t>
            </a:r>
            <a:r>
              <a:rPr lang="en-US" dirty="0" err="1" smtClean="0">
                <a:effectLst/>
                <a:hlinkClick r:id="rId3"/>
              </a:rPr>
              <a:t>Holick</a:t>
            </a:r>
            <a:r>
              <a:rPr lang="en-US" dirty="0" smtClean="0">
                <a:effectLst/>
                <a:hlinkClick r:id="rId3"/>
              </a:rPr>
              <a:t>, 1988</a:t>
            </a:r>
            <a:r>
              <a:rPr lang="en-US" dirty="0" smtClean="0">
                <a:effectLst/>
              </a:rPr>
              <a:t>; </a:t>
            </a:r>
            <a:r>
              <a:rPr lang="en-US" dirty="0" smtClean="0">
                <a:effectLst/>
                <a:hlinkClick r:id="rId3"/>
              </a:rPr>
              <a:t>Hollis, 2008</a:t>
            </a:r>
            <a:r>
              <a:rPr lang="en-US" dirty="0" smtClean="0">
                <a:effectLst/>
              </a:rPr>
              <a:t>). Nevertheless, </a:t>
            </a:r>
            <a:r>
              <a:rPr lang="en-US" dirty="0" err="1" smtClean="0">
                <a:effectLst/>
              </a:rPr>
              <a:t>Holick</a:t>
            </a:r>
            <a:r>
              <a:rPr lang="en-US" dirty="0" smtClean="0">
                <a:effectLst/>
              </a:rPr>
              <a:t> and colleagues used a serum vitamin D</a:t>
            </a:r>
            <a:r>
              <a:rPr lang="en-US" baseline="-25000" dirty="0" smtClean="0">
                <a:effectLst/>
              </a:rPr>
              <a:t>3</a:t>
            </a:r>
            <a:r>
              <a:rPr lang="en-US" dirty="0" smtClean="0">
                <a:effectLst/>
              </a:rPr>
              <a:t> assay to augment in vitro methodology and suggested that, at latitudes above 43°N, cutaneous synthesis contributes little serum 25OHD to the system in the winter months between October and March in North America (</a:t>
            </a:r>
            <a:r>
              <a:rPr lang="en-US" dirty="0" smtClean="0">
                <a:effectLst/>
                <a:hlinkClick r:id="rId3"/>
              </a:rPr>
              <a:t>Webb et al., 1988</a:t>
            </a:r>
            <a:r>
              <a:rPr lang="en-US" dirty="0" smtClean="0">
                <a:effectLst/>
              </a:rPr>
              <a:t>; </a:t>
            </a:r>
            <a:r>
              <a:rPr lang="en-US" dirty="0" smtClean="0">
                <a:effectLst/>
                <a:hlinkClick r:id="rId3"/>
              </a:rPr>
              <a:t>Matsuoka et al., 1989</a:t>
            </a:r>
            <a:r>
              <a:rPr lang="en-US" dirty="0" smtClean="0">
                <a:effectLst/>
              </a:rPr>
              <a:t>).</a:t>
            </a:r>
          </a:p>
          <a:p>
            <a:r>
              <a:rPr lang="en-US" dirty="0" smtClean="0">
                <a:effectLst/>
              </a:rPr>
              <a:t>More recent data may call into question current assumptions about the effect of latitude. In fact, </a:t>
            </a:r>
            <a:r>
              <a:rPr lang="en-US" dirty="0" err="1" smtClean="0">
                <a:effectLst/>
                <a:hlinkClick r:id="rId3"/>
              </a:rPr>
              <a:t>Kimlin</a:t>
            </a:r>
            <a:r>
              <a:rPr lang="en-US" dirty="0" smtClean="0">
                <a:effectLst/>
                <a:hlinkClick r:id="rId3"/>
              </a:rPr>
              <a:t> et al. (2007)</a:t>
            </a:r>
            <a:r>
              <a:rPr lang="en-US" dirty="0" smtClean="0">
                <a:effectLst/>
              </a:rPr>
              <a:t>, using computer modeling, concluded that it may no longer be correct to assume that vitamin D levels in populations follow latitude gradients. Indeed, the relationship between </a:t>
            </a:r>
            <a:r>
              <a:rPr lang="en-US" dirty="0" smtClean="0">
                <a:effectLst/>
                <a:hlinkClick r:id="rId18"/>
              </a:rPr>
              <a:t>UVB</a:t>
            </a:r>
            <a:r>
              <a:rPr lang="en-US" dirty="0" smtClean="0">
                <a:effectLst/>
              </a:rPr>
              <a:t> penetration and latitude is complex, as a result of differences in, for example, the height of the atmosphere (50 percent less at the poles), cloud cover (more intense at the equator than at the poles), and ozone cover. The duration of sunlight in summer versus winter is another factor contributing to the complexity of the relationship. Geophysical surveys have shown that UVB penetration over 24 hours, during the summer months at Canadian north latitudes when there are many hours of sunlight, equals or exceeds UVB penetration at the equator (</a:t>
            </a:r>
            <a:r>
              <a:rPr lang="en-US" dirty="0" err="1" smtClean="0">
                <a:effectLst/>
                <a:hlinkClick r:id="rId3"/>
              </a:rPr>
              <a:t>Lubin</a:t>
            </a:r>
            <a:r>
              <a:rPr lang="en-US" dirty="0" smtClean="0">
                <a:effectLst/>
                <a:hlinkClick r:id="rId3"/>
              </a:rPr>
              <a:t> et al., 1998</a:t>
            </a:r>
            <a:r>
              <a:rPr lang="en-US" dirty="0" smtClean="0">
                <a:effectLst/>
              </a:rPr>
              <a:t>). Consequently, there is ample opportunity during the spring, summer, and fall months in the far north for humans (as well as animals that serve as food sources) to form vitamin D</a:t>
            </a:r>
            <a:r>
              <a:rPr lang="en-US" baseline="-25000" dirty="0" smtClean="0">
                <a:effectLst/>
              </a:rPr>
              <a:t>3</a:t>
            </a:r>
            <a:r>
              <a:rPr lang="en-US" dirty="0" smtClean="0">
                <a:effectLst/>
              </a:rPr>
              <a:t> and store it in liver and fat. These factors may explain why latitude alone does not consistently predict the average serum 25OHD level of a population.</a:t>
            </a:r>
          </a:p>
          <a:p>
            <a:r>
              <a:rPr lang="en-US" b="1" dirty="0" smtClean="0">
                <a:effectLst/>
              </a:rPr>
              <a:t>Effect of sunscreen on synthesis</a:t>
            </a:r>
            <a:r>
              <a:rPr lang="en-US" dirty="0" smtClean="0">
                <a:effectLst/>
              </a:rPr>
              <a:t> Sunscreens are used to protect the skin from ultraviolet A (UVA) and </a:t>
            </a:r>
            <a:r>
              <a:rPr lang="en-US" dirty="0" smtClean="0">
                <a:effectLst/>
                <a:hlinkClick r:id="rId18"/>
              </a:rPr>
              <a:t>UVB</a:t>
            </a:r>
            <a:r>
              <a:rPr lang="en-US" dirty="0" smtClean="0">
                <a:effectLst/>
              </a:rPr>
              <a:t> waveband exposure that is associated with deoxyribonucleic acid (</a:t>
            </a:r>
            <a:r>
              <a:rPr lang="en-US" dirty="0" smtClean="0">
                <a:effectLst/>
                <a:hlinkClick r:id="rId45"/>
              </a:rPr>
              <a:t>DNA</a:t>
            </a:r>
            <a:r>
              <a:rPr lang="en-US" dirty="0" smtClean="0">
                <a:effectLst/>
              </a:rPr>
              <a:t>) damage—the same UVB exposure that is needed for vitamin D synthesis. Experimental studies suggest that sunscreens can decrease cutaneous vitamin D synthesis (</a:t>
            </a:r>
            <a:r>
              <a:rPr lang="en-US" dirty="0" err="1" smtClean="0">
                <a:effectLst/>
                <a:hlinkClick r:id="rId3"/>
              </a:rPr>
              <a:t>Misra</a:t>
            </a:r>
            <a:r>
              <a:rPr lang="en-US" dirty="0" smtClean="0">
                <a:effectLst/>
                <a:hlinkClick r:id="rId3"/>
              </a:rPr>
              <a:t> et al., 2008</a:t>
            </a:r>
            <a:r>
              <a:rPr lang="en-US" dirty="0" smtClean="0">
                <a:effectLst/>
              </a:rPr>
              <a:t>). However, emerging evidence suggests that although sunscreens are effective, many may not actually be blocking UVB because they are improperly or inadequately applied. Thus, sunscreen use may not actually diminish vitamin D synthesis in real world use, although further study is needed to verify its actual impact (</a:t>
            </a:r>
            <a:r>
              <a:rPr lang="en-US" dirty="0" smtClean="0">
                <a:effectLst/>
                <a:hlinkClick r:id="rId3"/>
              </a:rPr>
              <a:t>Diehl and Chiu, 2010</a:t>
            </a:r>
            <a:r>
              <a:rPr lang="en-US" dirty="0" smtClean="0">
                <a:effectLst/>
              </a:rPr>
              <a:t>; </a:t>
            </a:r>
            <a:r>
              <a:rPr lang="en-US" dirty="0" err="1" smtClean="0">
                <a:effectLst/>
                <a:hlinkClick r:id="rId3"/>
              </a:rPr>
              <a:t>Springbett</a:t>
            </a:r>
            <a:r>
              <a:rPr lang="en-US" dirty="0" smtClean="0">
                <a:effectLst/>
                <a:hlinkClick r:id="rId3"/>
              </a:rPr>
              <a:t> et al., 2010</a:t>
            </a:r>
            <a:r>
              <a:rPr lang="en-US" dirty="0" smtClean="0">
                <a:effectLst/>
              </a:rPr>
              <a:t>).</a:t>
            </a:r>
          </a:p>
          <a:p>
            <a:r>
              <a:rPr lang="en-US" b="1" dirty="0" smtClean="0">
                <a:effectLst/>
              </a:rPr>
              <a:t>Other variables affecting synthesis</a:t>
            </a:r>
            <a:r>
              <a:rPr lang="en-US" dirty="0" smtClean="0">
                <a:effectLst/>
              </a:rPr>
              <a:t> A number of other variables can impede sun exposure and thus inhibit cutaneous vitamin D synthesis. Clothing is an effective barrier to sun exposure and the </a:t>
            </a:r>
            <a:r>
              <a:rPr lang="en-US" dirty="0" smtClean="0">
                <a:effectLst/>
                <a:hlinkClick r:id="rId18"/>
              </a:rPr>
              <a:t>UVB</a:t>
            </a:r>
            <a:r>
              <a:rPr lang="en-US" dirty="0" smtClean="0">
                <a:effectLst/>
              </a:rPr>
              <a:t> waveband, but the effectiveness of sun blocking depends on the thickness or weave of the fabric (</a:t>
            </a:r>
            <a:r>
              <a:rPr lang="en-US" dirty="0" smtClean="0">
                <a:effectLst/>
                <a:hlinkClick r:id="rId3"/>
              </a:rPr>
              <a:t>Diehl and Chiu, 2010</a:t>
            </a:r>
            <a:r>
              <a:rPr lang="en-US" dirty="0" smtClean="0">
                <a:effectLst/>
              </a:rPr>
              <a:t>). Likewise, ethnic practices, such as extensive skin coverage with clothing, urban environments that reduce or block sunlight, air pollution, and cloud cover that reduces solar penetration can variously reduce sun exposure. In contrast, high altitude reduces the atmospheric protection against UVB waveband and can increase risk for sun damage as well as increase vitamin D synthesis (</a:t>
            </a:r>
            <a:r>
              <a:rPr lang="en-US" dirty="0" err="1" smtClean="0">
                <a:effectLst/>
                <a:hlinkClick r:id="rId3"/>
              </a:rPr>
              <a:t>Misra</a:t>
            </a:r>
            <a:r>
              <a:rPr lang="en-US" dirty="0" smtClean="0">
                <a:effectLst/>
                <a:hlinkClick r:id="rId3"/>
              </a:rPr>
              <a:t> et al., 2008</a:t>
            </a:r>
            <a:r>
              <a:rPr lang="en-US" dirty="0" smtClean="0">
                <a:effectLst/>
              </a:rPr>
              <a:t>). There may be a role for measures of physical activity in affecting vitamin D synthesis, although many covariates may be relevant, and some have suggested that genetics can account for some of the differences in synthesis of serum 25OHD.</a:t>
            </a:r>
          </a:p>
          <a:p>
            <a:r>
              <a:rPr lang="en-US" b="1" dirty="0" smtClean="0"/>
              <a:t>Confounders Affecting Serum 25OHD Concentrations</a:t>
            </a:r>
          </a:p>
          <a:p>
            <a:r>
              <a:rPr lang="en-US" b="1" dirty="0" smtClean="0">
                <a:effectLst/>
              </a:rPr>
              <a:t>Adiposity</a:t>
            </a:r>
            <a:r>
              <a:rPr lang="en-US" dirty="0" smtClean="0">
                <a:effectLst/>
              </a:rPr>
              <a:t> Interpreting data on serum 25OHD concentrations in obese and overweight persons is particularly challenging. Data from </a:t>
            </a:r>
            <a:r>
              <a:rPr lang="en-US" dirty="0" smtClean="0">
                <a:effectLst/>
                <a:hlinkClick r:id="rId44"/>
              </a:rPr>
              <a:t>NHANES</a:t>
            </a:r>
            <a:r>
              <a:rPr lang="en-US" dirty="0" smtClean="0">
                <a:effectLst/>
              </a:rPr>
              <a:t> showed lower circulating levels of 25OHD among young adult obese non-Hispanic white women compared with their leaner counterparts; the relationship appeared to be weaker among non-Hispanic blacks. Differences in physical activity levels partially explain these differences (</a:t>
            </a:r>
            <a:r>
              <a:rPr lang="en-US" dirty="0" smtClean="0">
                <a:effectLst/>
                <a:hlinkClick r:id="rId3"/>
              </a:rPr>
              <a:t>Looker, 2005</a:t>
            </a:r>
            <a:r>
              <a:rPr lang="en-US" dirty="0" smtClean="0">
                <a:effectLst/>
              </a:rPr>
              <a:t>, </a:t>
            </a:r>
            <a:r>
              <a:rPr lang="en-US" dirty="0" smtClean="0">
                <a:effectLst/>
                <a:hlinkClick r:id="rId3"/>
              </a:rPr>
              <a:t>2007</a:t>
            </a:r>
            <a:r>
              <a:rPr lang="en-US" dirty="0" smtClean="0">
                <a:effectLst/>
              </a:rPr>
              <a:t>). However, overweight and obese persons in NHANES also reported lower use of dietary supplements than did leaner persons of the same age or gender group (</a:t>
            </a:r>
            <a:r>
              <a:rPr lang="en-US" dirty="0" err="1" smtClean="0">
                <a:effectLst/>
                <a:hlinkClick r:id="rId3"/>
              </a:rPr>
              <a:t>Radimer</a:t>
            </a:r>
            <a:r>
              <a:rPr lang="en-US" dirty="0" smtClean="0">
                <a:effectLst/>
                <a:hlinkClick r:id="rId3"/>
              </a:rPr>
              <a:t> et al., 2004</a:t>
            </a:r>
            <a:r>
              <a:rPr lang="en-US" dirty="0" smtClean="0">
                <a:effectLst/>
              </a:rPr>
              <a:t>; </a:t>
            </a:r>
            <a:r>
              <a:rPr lang="en-US" dirty="0" err="1" smtClean="0">
                <a:effectLst/>
                <a:hlinkClick r:id="rId3"/>
              </a:rPr>
              <a:t>Picciano</a:t>
            </a:r>
            <a:r>
              <a:rPr lang="en-US" dirty="0" smtClean="0">
                <a:effectLst/>
                <a:hlinkClick r:id="rId3"/>
              </a:rPr>
              <a:t> et al., 2007</a:t>
            </a:r>
            <a:r>
              <a:rPr lang="en-US" dirty="0" smtClean="0">
                <a:effectLst/>
              </a:rPr>
              <a:t>), suggesting that lower dietary exposures could also contribute to the lower serum 25OHD levels in obese and overweight people.</a:t>
            </a:r>
          </a:p>
          <a:p>
            <a:r>
              <a:rPr lang="en-US" dirty="0" smtClean="0">
                <a:effectLst/>
              </a:rPr>
              <a:t>Sequestration of vitamin D into fat likely also plays a significant role in reducing the amount that can be presented to the liver for 25-hydroxylation. As noted previously, vitamin D is absorbed with fat as part of chylomicrons and is taken up first by peripheral tissues that express lipoprotein lipase, especially adipose tissue and skeletal muscle. This pathway predicts that increased adiposity should lead to lower serum 25OHD levels and, conversely, that weight loss should reduce peripheral sequestration and enable higher 25OHD levels. Consistent with this, not only does increasing adiposity correlate with lower 25OHD levels, but also a few studies of modest weight loss have found the circulating 25OHD levels to increase despite no increased intake of vitamin D from diet or sunlight exposure (</a:t>
            </a:r>
            <a:r>
              <a:rPr lang="en-US" dirty="0" err="1" smtClean="0">
                <a:effectLst/>
                <a:hlinkClick r:id="rId3"/>
              </a:rPr>
              <a:t>Riedt</a:t>
            </a:r>
            <a:r>
              <a:rPr lang="en-US" dirty="0" smtClean="0">
                <a:effectLst/>
                <a:hlinkClick r:id="rId3"/>
              </a:rPr>
              <a:t> et al., 2005</a:t>
            </a:r>
            <a:r>
              <a:rPr lang="en-US" dirty="0" smtClean="0">
                <a:effectLst/>
              </a:rPr>
              <a:t>; </a:t>
            </a:r>
            <a:r>
              <a:rPr lang="en-US" dirty="0" err="1" smtClean="0">
                <a:effectLst/>
                <a:hlinkClick r:id="rId3"/>
              </a:rPr>
              <a:t>Reinehr</a:t>
            </a:r>
            <a:r>
              <a:rPr lang="en-US" dirty="0" smtClean="0">
                <a:effectLst/>
                <a:hlinkClick r:id="rId3"/>
              </a:rPr>
              <a:t> et al., 2007</a:t>
            </a:r>
            <a:r>
              <a:rPr lang="en-US" dirty="0" smtClean="0">
                <a:effectLst/>
              </a:rPr>
              <a:t>; </a:t>
            </a:r>
            <a:r>
              <a:rPr lang="en-US" dirty="0" err="1" smtClean="0">
                <a:effectLst/>
                <a:hlinkClick r:id="rId3"/>
              </a:rPr>
              <a:t>Zittermann</a:t>
            </a:r>
            <a:r>
              <a:rPr lang="en-US" dirty="0" smtClean="0">
                <a:effectLst/>
                <a:hlinkClick r:id="rId3"/>
              </a:rPr>
              <a:t> et al., 2009</a:t>
            </a:r>
            <a:r>
              <a:rPr lang="en-US" dirty="0" smtClean="0">
                <a:effectLst/>
              </a:rPr>
              <a:t>; </a:t>
            </a:r>
            <a:r>
              <a:rPr lang="en-US" dirty="0" err="1" smtClean="0">
                <a:effectLst/>
                <a:hlinkClick r:id="rId3"/>
              </a:rPr>
              <a:t>Tzotzas</a:t>
            </a:r>
            <a:r>
              <a:rPr lang="en-US" dirty="0" smtClean="0">
                <a:effectLst/>
                <a:hlinkClick r:id="rId3"/>
              </a:rPr>
              <a:t> et al., 2010</a:t>
            </a:r>
            <a:r>
              <a:rPr lang="en-US" dirty="0" smtClean="0">
                <a:effectLst/>
              </a:rPr>
              <a:t>). The measured increase in serum 25OHD levels in overweight and obese individuals was about 1.5 </a:t>
            </a:r>
            <a:r>
              <a:rPr lang="en-US" dirty="0" err="1" smtClean="0">
                <a:effectLst/>
              </a:rPr>
              <a:t>nmol</a:t>
            </a:r>
            <a:r>
              <a:rPr lang="en-US" dirty="0" smtClean="0">
                <a:effectLst/>
              </a:rPr>
              <a:t>/L for a 100 </a:t>
            </a:r>
            <a:r>
              <a:rPr lang="en-US" dirty="0" smtClean="0">
                <a:effectLst/>
                <a:hlinkClick r:id="rId13"/>
              </a:rPr>
              <a:t>IU</a:t>
            </a:r>
            <a:r>
              <a:rPr lang="en-US" dirty="0" smtClean="0">
                <a:effectLst/>
              </a:rPr>
              <a:t>/day vitamin D intake over 12 months (</a:t>
            </a:r>
            <a:r>
              <a:rPr lang="en-US" dirty="0" err="1" smtClean="0">
                <a:effectLst/>
                <a:hlinkClick r:id="rId3"/>
              </a:rPr>
              <a:t>Sneve</a:t>
            </a:r>
            <a:r>
              <a:rPr lang="en-US" dirty="0" smtClean="0">
                <a:effectLst/>
                <a:hlinkClick r:id="rId3"/>
              </a:rPr>
              <a:t> et al., 2008</a:t>
            </a:r>
            <a:r>
              <a:rPr lang="en-US" dirty="0" smtClean="0">
                <a:effectLst/>
              </a:rPr>
              <a:t>; </a:t>
            </a:r>
            <a:r>
              <a:rPr lang="en-US" dirty="0" err="1" smtClean="0">
                <a:effectLst/>
                <a:hlinkClick r:id="rId3"/>
              </a:rPr>
              <a:t>Zittermann</a:t>
            </a:r>
            <a:r>
              <a:rPr lang="en-US" dirty="0" smtClean="0">
                <a:effectLst/>
                <a:hlinkClick r:id="rId3"/>
              </a:rPr>
              <a:t> et al., 2009</a:t>
            </a:r>
            <a:r>
              <a:rPr lang="en-US" dirty="0" smtClean="0">
                <a:effectLst/>
              </a:rPr>
              <a:t>). Others found that obese subjects show a lower rise in serum 25OHD levels in response to both oral vitamin D intake and </a:t>
            </a:r>
            <a:r>
              <a:rPr lang="en-US" dirty="0" smtClean="0">
                <a:effectLst/>
                <a:hlinkClick r:id="rId18"/>
              </a:rPr>
              <a:t>UVB</a:t>
            </a:r>
            <a:r>
              <a:rPr lang="en-US" dirty="0" smtClean="0">
                <a:effectLst/>
              </a:rPr>
              <a:t> exposure (</a:t>
            </a:r>
            <a:r>
              <a:rPr lang="en-US" dirty="0" err="1" smtClean="0">
                <a:effectLst/>
                <a:hlinkClick r:id="rId3"/>
              </a:rPr>
              <a:t>Wortsman</a:t>
            </a:r>
            <a:r>
              <a:rPr lang="en-US" dirty="0" smtClean="0">
                <a:effectLst/>
                <a:hlinkClick r:id="rId3"/>
              </a:rPr>
              <a:t> et al., 2000</a:t>
            </a:r>
            <a:r>
              <a:rPr lang="en-US" dirty="0" smtClean="0">
                <a:effectLst/>
              </a:rPr>
              <a:t>) or in a retrospective analysis in response to 700 IU/day vitamin D</a:t>
            </a:r>
            <a:r>
              <a:rPr lang="en-US" baseline="-25000" dirty="0" smtClean="0">
                <a:effectLst/>
              </a:rPr>
              <a:t>3</a:t>
            </a:r>
            <a:r>
              <a:rPr lang="en-US" dirty="0" smtClean="0">
                <a:effectLst/>
              </a:rPr>
              <a:t> supplementation (</a:t>
            </a:r>
            <a:r>
              <a:rPr lang="en-US" dirty="0" smtClean="0">
                <a:effectLst/>
                <a:hlinkClick r:id="rId3"/>
              </a:rPr>
              <a:t>Blum et al., 2008</a:t>
            </a:r>
            <a:r>
              <a:rPr lang="en-US" dirty="0" smtClean="0">
                <a:effectLst/>
              </a:rPr>
              <a:t>). It is interesting that in severely obese individuals after </a:t>
            </a:r>
            <a:r>
              <a:rPr lang="en-US" dirty="0" err="1" smtClean="0">
                <a:effectLst/>
              </a:rPr>
              <a:t>malabsorptive</a:t>
            </a:r>
            <a:r>
              <a:rPr lang="en-US" dirty="0" smtClean="0">
                <a:effectLst/>
              </a:rPr>
              <a:t> gastric bypass surgery, vitamin D supplementation resulted in a marked rise in serum 25OHD level of approximately 3 </a:t>
            </a:r>
            <a:r>
              <a:rPr lang="en-US" dirty="0" err="1" smtClean="0">
                <a:effectLst/>
              </a:rPr>
              <a:t>nmol</a:t>
            </a:r>
            <a:r>
              <a:rPr lang="en-US" dirty="0" smtClean="0">
                <a:effectLst/>
              </a:rPr>
              <a:t>/100 IU intake when the dose was 800 to 2,000 IU/day, but only a 1 </a:t>
            </a:r>
            <a:r>
              <a:rPr lang="en-US" dirty="0" err="1" smtClean="0">
                <a:effectLst/>
              </a:rPr>
              <a:t>nmol</a:t>
            </a:r>
            <a:r>
              <a:rPr lang="en-US" dirty="0" smtClean="0">
                <a:effectLst/>
              </a:rPr>
              <a:t>/L rise when intake was increased to 5,000 IU/day (</a:t>
            </a:r>
            <a:r>
              <a:rPr lang="en-US" dirty="0" err="1" smtClean="0">
                <a:effectLst/>
                <a:hlinkClick r:id="rId3"/>
              </a:rPr>
              <a:t>Goldner</a:t>
            </a:r>
            <a:r>
              <a:rPr lang="en-US" dirty="0" smtClean="0">
                <a:effectLst/>
                <a:hlinkClick r:id="rId3"/>
              </a:rPr>
              <a:t> et al., 2009</a:t>
            </a:r>
            <a:r>
              <a:rPr lang="en-US" dirty="0" smtClean="0">
                <a:effectLst/>
              </a:rPr>
              <a:t>).</a:t>
            </a:r>
          </a:p>
          <a:p>
            <a:r>
              <a:rPr lang="en-US" b="1" dirty="0" smtClean="0">
                <a:effectLst/>
              </a:rPr>
              <a:t>African American ancestry</a:t>
            </a:r>
            <a:r>
              <a:rPr lang="en-US" dirty="0" smtClean="0">
                <a:effectLst/>
              </a:rPr>
              <a:t> Serum 25OHD levels are lower in African Americans compared with light-skinned population groups (</a:t>
            </a:r>
            <a:r>
              <a:rPr lang="en-US" dirty="0" smtClean="0">
                <a:effectLst/>
                <a:hlinkClick r:id="rId3"/>
              </a:rPr>
              <a:t>Looker et al., 2008</a:t>
            </a:r>
            <a:r>
              <a:rPr lang="en-US" dirty="0" smtClean="0">
                <a:effectLst/>
              </a:rPr>
              <a:t>), yet the risk for fracture is lower for African Americans than for other ethnic groups (</a:t>
            </a:r>
            <a:r>
              <a:rPr lang="en-US" dirty="0" err="1" smtClean="0">
                <a:effectLst/>
                <a:hlinkClick r:id="rId3"/>
              </a:rPr>
              <a:t>Aloia</a:t>
            </a:r>
            <a:r>
              <a:rPr lang="en-US" dirty="0" smtClean="0">
                <a:effectLst/>
                <a:hlinkClick r:id="rId3"/>
              </a:rPr>
              <a:t>, 2008</a:t>
            </a:r>
            <a:r>
              <a:rPr lang="en-US" dirty="0" smtClean="0">
                <a:effectLst/>
              </a:rPr>
              <a:t>). It should be noted, however, that there is a wide range of variability among individuals of any race or ethnicity (</a:t>
            </a:r>
            <a:r>
              <a:rPr lang="en-US" dirty="0" err="1" smtClean="0">
                <a:effectLst/>
                <a:hlinkClick r:id="rId3"/>
              </a:rPr>
              <a:t>Aloia</a:t>
            </a:r>
            <a:r>
              <a:rPr lang="en-US" dirty="0" smtClean="0">
                <a:effectLst/>
                <a:hlinkClick r:id="rId3"/>
              </a:rPr>
              <a:t>, 2008</a:t>
            </a:r>
            <a:r>
              <a:rPr lang="en-US" dirty="0" smtClean="0">
                <a:effectLst/>
              </a:rPr>
              <a:t>). Serum 25OHD levels in African Americans and whites have been shown to be similarly responsive to vitamin D supplementation at 40°N latitude (equivalent to Philadelphia or Indianapolis), increasing by 1 to 2 </a:t>
            </a:r>
            <a:r>
              <a:rPr lang="en-US" dirty="0" err="1" smtClean="0">
                <a:effectLst/>
              </a:rPr>
              <a:t>nmol</a:t>
            </a:r>
            <a:r>
              <a:rPr lang="en-US" dirty="0" smtClean="0">
                <a:effectLst/>
              </a:rPr>
              <a:t>/L per 100 </a:t>
            </a:r>
            <a:r>
              <a:rPr lang="en-US" dirty="0" smtClean="0">
                <a:effectLst/>
                <a:hlinkClick r:id="rId13"/>
              </a:rPr>
              <a:t>IU</a:t>
            </a:r>
            <a:r>
              <a:rPr lang="en-US" dirty="0" smtClean="0">
                <a:effectLst/>
              </a:rPr>
              <a:t>/day at a dose of 3,440 IU/day (</a:t>
            </a:r>
            <a:r>
              <a:rPr lang="en-US" dirty="0" err="1" smtClean="0">
                <a:effectLst/>
                <a:hlinkClick r:id="rId3"/>
              </a:rPr>
              <a:t>Aloia</a:t>
            </a:r>
            <a:r>
              <a:rPr lang="en-US" dirty="0" smtClean="0">
                <a:effectLst/>
                <a:hlinkClick r:id="rId3"/>
              </a:rPr>
              <a:t> et al., 2008</a:t>
            </a:r>
            <a:r>
              <a:rPr lang="en-US" dirty="0" smtClean="0">
                <a:effectLst/>
              </a:rPr>
              <a:t>), although at doses below 2,000 IU/day, serum 25OHD levels do not increase above 50 </a:t>
            </a:r>
            <a:r>
              <a:rPr lang="en-US" dirty="0" err="1" smtClean="0">
                <a:effectLst/>
              </a:rPr>
              <a:t>nmol</a:t>
            </a:r>
            <a:r>
              <a:rPr lang="en-US" dirty="0" smtClean="0">
                <a:effectLst/>
              </a:rPr>
              <a:t>/L in African American girls (</a:t>
            </a:r>
            <a:r>
              <a:rPr lang="en-US" dirty="0" err="1" smtClean="0">
                <a:effectLst/>
                <a:hlinkClick r:id="rId3"/>
              </a:rPr>
              <a:t>Talwar</a:t>
            </a:r>
            <a:r>
              <a:rPr lang="en-US" dirty="0" smtClean="0">
                <a:effectLst/>
                <a:hlinkClick r:id="rId3"/>
              </a:rPr>
              <a:t> et al., 2007</a:t>
            </a:r>
            <a:r>
              <a:rPr lang="en-US" dirty="0" smtClean="0">
                <a:effectLst/>
              </a:rPr>
              <a:t>). The significance of maintaining a higher serum 25OHD level in African Americans is not understood at this time because of a lack of evidence on extra-skeletal effects of vitamin D.</a:t>
            </a:r>
          </a:p>
          <a:p>
            <a:r>
              <a:rPr lang="en-US" b="1" dirty="0" smtClean="0">
                <a:effectLst/>
              </a:rPr>
              <a:t>Size and frequency of dose</a:t>
            </a:r>
            <a:r>
              <a:rPr lang="en-US" dirty="0" smtClean="0">
                <a:effectLst/>
              </a:rPr>
              <a:t> Dosing of vitamin D daily, weekly, or monthly has been tested, and there are reports of annual dosing as well. The results of a study by </a:t>
            </a:r>
            <a:r>
              <a:rPr lang="en-US" dirty="0" err="1" smtClean="0">
                <a:effectLst/>
                <a:hlinkClick r:id="rId3"/>
              </a:rPr>
              <a:t>Chel</a:t>
            </a:r>
            <a:r>
              <a:rPr lang="en-US" dirty="0" smtClean="0">
                <a:effectLst/>
                <a:hlinkClick r:id="rId3"/>
              </a:rPr>
              <a:t> et al. (2008)</a:t>
            </a:r>
            <a:r>
              <a:rPr lang="en-US" dirty="0" smtClean="0">
                <a:effectLst/>
              </a:rPr>
              <a:t> suggested that daily (600 </a:t>
            </a:r>
            <a:r>
              <a:rPr lang="en-US" dirty="0" smtClean="0">
                <a:effectLst/>
                <a:hlinkClick r:id="rId13"/>
              </a:rPr>
              <a:t>IU</a:t>
            </a:r>
            <a:r>
              <a:rPr lang="en-US" dirty="0" smtClean="0">
                <a:effectLst/>
              </a:rPr>
              <a:t>/day) and weekly doses of vitamin D will increase serum 25OHD levels more than monthly doses, but </a:t>
            </a:r>
            <a:r>
              <a:rPr lang="en-US" dirty="0" err="1" smtClean="0">
                <a:effectLst/>
                <a:hlinkClick r:id="rId3"/>
              </a:rPr>
              <a:t>Ish</a:t>
            </a:r>
            <a:r>
              <a:rPr lang="en-US" dirty="0" smtClean="0">
                <a:effectLst/>
                <a:hlinkClick r:id="rId3"/>
              </a:rPr>
              <a:t>-Shalom et al. (2008)</a:t>
            </a:r>
            <a:r>
              <a:rPr lang="en-US" dirty="0" smtClean="0">
                <a:effectLst/>
              </a:rPr>
              <a:t> using a dose of 1,500 IU/day found no difference due to timing of the doses. </a:t>
            </a:r>
            <a:r>
              <a:rPr lang="en-US" dirty="0" err="1" smtClean="0">
                <a:effectLst/>
                <a:hlinkClick r:id="rId3"/>
              </a:rPr>
              <a:t>Ish</a:t>
            </a:r>
            <a:r>
              <a:rPr lang="en-US" dirty="0" smtClean="0">
                <a:effectLst/>
                <a:hlinkClick r:id="rId3"/>
              </a:rPr>
              <a:t>-Shalom et al. (2008)</a:t>
            </a:r>
            <a:r>
              <a:rPr lang="en-US" dirty="0" smtClean="0">
                <a:effectLst/>
              </a:rPr>
              <a:t> suggested that the attenuated response to monthly dose in the </a:t>
            </a:r>
            <a:r>
              <a:rPr lang="en-US" dirty="0" err="1" smtClean="0">
                <a:effectLst/>
                <a:hlinkClick r:id="rId3"/>
              </a:rPr>
              <a:t>Chel</a:t>
            </a:r>
            <a:r>
              <a:rPr lang="en-US" dirty="0" smtClean="0">
                <a:effectLst/>
                <a:hlinkClick r:id="rId3"/>
              </a:rPr>
              <a:t> et al. (2008)</a:t>
            </a:r>
            <a:r>
              <a:rPr lang="en-US" dirty="0" smtClean="0">
                <a:effectLst/>
              </a:rPr>
              <a:t> study may have been due to poor compliance with a powdered monthly supplement compared with pills used for their daily and weekly doses. An alternative explanation is that only a lower (</a:t>
            </a:r>
            <a:r>
              <a:rPr lang="en-US" dirty="0" err="1" smtClean="0">
                <a:effectLst/>
                <a:hlinkClick r:id="rId3"/>
              </a:rPr>
              <a:t>Chel</a:t>
            </a:r>
            <a:r>
              <a:rPr lang="en-US" dirty="0" smtClean="0">
                <a:effectLst/>
                <a:hlinkClick r:id="rId3"/>
              </a:rPr>
              <a:t> et al., 2008</a:t>
            </a:r>
            <a:r>
              <a:rPr lang="en-US" dirty="0" smtClean="0">
                <a:effectLst/>
              </a:rPr>
              <a:t>) and not a higher (</a:t>
            </a:r>
            <a:r>
              <a:rPr lang="en-US" dirty="0" err="1" smtClean="0">
                <a:effectLst/>
                <a:hlinkClick r:id="rId3"/>
              </a:rPr>
              <a:t>Ish</a:t>
            </a:r>
            <a:r>
              <a:rPr lang="en-US" dirty="0" smtClean="0">
                <a:effectLst/>
                <a:hlinkClick r:id="rId3"/>
              </a:rPr>
              <a:t>-Shalom et al., 2008</a:t>
            </a:r>
            <a:r>
              <a:rPr lang="en-US" dirty="0" smtClean="0">
                <a:effectLst/>
              </a:rPr>
              <a:t>) dose is influenced by timing of the vitamin D supplement. Thus far, studies suggest that weekly and daily dosing give similar serum 25OHD responses.</a:t>
            </a:r>
          </a:p>
          <a:p>
            <a:r>
              <a:rPr lang="en-US" b="1" dirty="0" smtClean="0"/>
              <a:t>Assays for Serum 25OHD</a:t>
            </a:r>
          </a:p>
          <a:p>
            <a:r>
              <a:rPr lang="en-US" dirty="0" smtClean="0">
                <a:effectLst/>
              </a:rPr>
              <a:t>Serum 25OHD comprises the sum of 25OHD</a:t>
            </a:r>
            <a:r>
              <a:rPr lang="en-US" baseline="-25000" dirty="0" smtClean="0">
                <a:effectLst/>
              </a:rPr>
              <a:t>2</a:t>
            </a:r>
            <a:r>
              <a:rPr lang="en-US" dirty="0" smtClean="0">
                <a:effectLst/>
              </a:rPr>
              <a:t> and 25OHD</a:t>
            </a:r>
            <a:r>
              <a:rPr lang="en-US" baseline="-25000" dirty="0" smtClean="0">
                <a:effectLst/>
              </a:rPr>
              <a:t>3</a:t>
            </a:r>
            <a:r>
              <a:rPr lang="en-US" dirty="0" smtClean="0">
                <a:effectLst/>
              </a:rPr>
              <a:t>. Because of the widespread use of both vitamin D</a:t>
            </a:r>
            <a:r>
              <a:rPr lang="en-US" baseline="-25000" dirty="0" smtClean="0">
                <a:effectLst/>
              </a:rPr>
              <a:t>2</a:t>
            </a:r>
            <a:r>
              <a:rPr lang="en-US" dirty="0" smtClean="0">
                <a:effectLst/>
              </a:rPr>
              <a:t> and vitamin D</a:t>
            </a:r>
            <a:r>
              <a:rPr lang="en-US" baseline="-25000" dirty="0" smtClean="0">
                <a:effectLst/>
              </a:rPr>
              <a:t>3</a:t>
            </a:r>
            <a:r>
              <a:rPr lang="en-US" dirty="0" smtClean="0">
                <a:effectLst/>
              </a:rPr>
              <a:t> in the United States and Canada, analysts must measure both 25OHD</a:t>
            </a:r>
            <a:r>
              <a:rPr lang="en-US" baseline="-25000" dirty="0" smtClean="0">
                <a:effectLst/>
              </a:rPr>
              <a:t>2</a:t>
            </a:r>
            <a:r>
              <a:rPr lang="en-US" dirty="0" smtClean="0">
                <a:effectLst/>
              </a:rPr>
              <a:t> and 25OHD</a:t>
            </a:r>
            <a:r>
              <a:rPr lang="en-US" baseline="-25000" dirty="0" smtClean="0">
                <a:effectLst/>
              </a:rPr>
              <a:t>3</a:t>
            </a:r>
            <a:r>
              <a:rPr lang="en-US" dirty="0" smtClean="0">
                <a:effectLst/>
              </a:rPr>
              <a:t> in order to provide the total 25OHD level in serum. This is in contrast to the situation in Europe where there has been a tradition of using only vitamin D</a:t>
            </a:r>
            <a:r>
              <a:rPr lang="en-US" baseline="-25000" dirty="0" smtClean="0">
                <a:effectLst/>
              </a:rPr>
              <a:t>3</a:t>
            </a:r>
            <a:r>
              <a:rPr lang="en-US" dirty="0" smtClean="0">
                <a:effectLst/>
              </a:rPr>
              <a:t> and where commercial methods that purport to measure only 25OHD</a:t>
            </a:r>
            <a:r>
              <a:rPr lang="en-US" baseline="-25000" dirty="0" smtClean="0">
                <a:effectLst/>
              </a:rPr>
              <a:t>3</a:t>
            </a:r>
            <a:r>
              <a:rPr lang="en-US" dirty="0" smtClean="0">
                <a:effectLst/>
              </a:rPr>
              <a:t> are available.</a:t>
            </a:r>
          </a:p>
          <a:p>
            <a:r>
              <a:rPr lang="en-US" dirty="0" smtClean="0">
                <a:effectLst/>
              </a:rPr>
              <a:t>In North America, several assay types are currently in use, each with strengths and weaknesses (</a:t>
            </a:r>
            <a:r>
              <a:rPr lang="en-US" dirty="0" smtClean="0">
                <a:effectLst/>
                <a:hlinkClick r:id="rId3"/>
              </a:rPr>
              <a:t>Makin et al., 2010</a:t>
            </a:r>
            <a:r>
              <a:rPr lang="en-US" dirty="0" smtClean="0">
                <a:effectLst/>
              </a:rPr>
              <a:t>). The two most common types of assays are</a:t>
            </a:r>
          </a:p>
          <a:p>
            <a:r>
              <a:rPr lang="en-US" dirty="0" smtClean="0"/>
              <a:t>Antibody-based methods, which use a kit or an automated clinical chemistry platform; and</a:t>
            </a:r>
          </a:p>
          <a:p>
            <a:r>
              <a:rPr lang="en-US" dirty="0" smtClean="0"/>
              <a:t>Liquid chromatography (</a:t>
            </a:r>
            <a:r>
              <a:rPr lang="en-US" dirty="0" smtClean="0">
                <a:hlinkClick r:id="rId46"/>
              </a:rPr>
              <a:t>LC</a:t>
            </a:r>
            <a:r>
              <a:rPr lang="en-US" dirty="0" smtClean="0"/>
              <a:t>)-based methods, which use automated equipment featuring either </a:t>
            </a:r>
            <a:r>
              <a:rPr lang="en-US" dirty="0" smtClean="0">
                <a:hlinkClick r:id="rId40"/>
              </a:rPr>
              <a:t>UV</a:t>
            </a:r>
            <a:r>
              <a:rPr lang="en-US" dirty="0" smtClean="0"/>
              <a:t> or mass spectrometric (</a:t>
            </a:r>
            <a:r>
              <a:rPr lang="en-US" dirty="0" smtClean="0">
                <a:hlinkClick r:id="rId47"/>
              </a:rPr>
              <a:t>MS</a:t>
            </a:r>
            <a:r>
              <a:rPr lang="en-US" dirty="0" smtClean="0"/>
              <a:t>)-detection.</a:t>
            </a:r>
          </a:p>
          <a:p>
            <a:r>
              <a:rPr lang="en-US" dirty="0" smtClean="0">
                <a:effectLst/>
              </a:rPr>
              <a:t>As discussed below, both these methods are equivalent in terms of measuring the physiologically relevant parameter (total 25OHD level in serum), but there remains controversy over the performance of these assays in clinical and research laboratories. Moreover, reports in the literature for serum 25OHD measures should be interpreted with care, taking into account the type of assay employed, use of automation, year of analysis, and context of the analysis.</a:t>
            </a:r>
          </a:p>
          <a:p>
            <a:r>
              <a:rPr lang="en-US" b="1" dirty="0" smtClean="0"/>
              <a:t>Overview of Assay Methodology</a:t>
            </a:r>
          </a:p>
          <a:p>
            <a:r>
              <a:rPr lang="en-US" dirty="0" smtClean="0">
                <a:effectLst/>
              </a:rPr>
              <a:t>Assays for total 25OHD level in serum have existed for four decades since the metabolite was first discovered (</a:t>
            </a:r>
            <a:r>
              <a:rPr lang="en-US" dirty="0" smtClean="0">
                <a:effectLst/>
                <a:hlinkClick r:id="rId3"/>
              </a:rPr>
              <a:t>Blunt et al., 1968</a:t>
            </a:r>
            <a:r>
              <a:rPr lang="en-US" dirty="0" smtClean="0">
                <a:effectLst/>
              </a:rPr>
              <a:t>). The earliest assays were competitive protein-binding assays (CPBAs), based upon the ability of either 25OHD</a:t>
            </a:r>
            <a:r>
              <a:rPr lang="en-US" baseline="-25000" dirty="0" smtClean="0">
                <a:effectLst/>
              </a:rPr>
              <a:t>2</a:t>
            </a:r>
            <a:r>
              <a:rPr lang="en-US" dirty="0" smtClean="0">
                <a:effectLst/>
              </a:rPr>
              <a:t> or 25OHD</a:t>
            </a:r>
            <a:r>
              <a:rPr lang="en-US" baseline="-25000" dirty="0" smtClean="0">
                <a:effectLst/>
              </a:rPr>
              <a:t>3</a:t>
            </a:r>
            <a:r>
              <a:rPr lang="en-US" dirty="0" smtClean="0">
                <a:effectLst/>
              </a:rPr>
              <a:t> to displace [</a:t>
            </a:r>
            <a:r>
              <a:rPr lang="en-US" baseline="30000" dirty="0" smtClean="0">
                <a:effectLst/>
              </a:rPr>
              <a:t>3</a:t>
            </a:r>
            <a:r>
              <a:rPr lang="en-US" dirty="0" smtClean="0">
                <a:effectLst/>
              </a:rPr>
              <a:t>H]25OHD</a:t>
            </a:r>
            <a:r>
              <a:rPr lang="en-US" baseline="-25000" dirty="0" smtClean="0">
                <a:effectLst/>
              </a:rPr>
              <a:t>3</a:t>
            </a:r>
            <a:r>
              <a:rPr lang="en-US" dirty="0" smtClean="0">
                <a:effectLst/>
              </a:rPr>
              <a:t> from the plasma binding protein, </a:t>
            </a:r>
            <a:r>
              <a:rPr lang="en-US" dirty="0" smtClean="0">
                <a:effectLst/>
                <a:hlinkClick r:id="rId8"/>
              </a:rPr>
              <a:t>DBP</a:t>
            </a:r>
            <a:r>
              <a:rPr lang="en-US" dirty="0" smtClean="0">
                <a:effectLst/>
              </a:rPr>
              <a:t> (</a:t>
            </a:r>
            <a:r>
              <a:rPr lang="en-US" dirty="0" err="1" smtClean="0">
                <a:effectLst/>
                <a:hlinkClick r:id="rId3"/>
              </a:rPr>
              <a:t>Belsey</a:t>
            </a:r>
            <a:r>
              <a:rPr lang="en-US" dirty="0" smtClean="0">
                <a:effectLst/>
                <a:hlinkClick r:id="rId3"/>
              </a:rPr>
              <a:t> et al., 1971</a:t>
            </a:r>
            <a:r>
              <a:rPr lang="en-US" dirty="0" smtClean="0">
                <a:effectLst/>
              </a:rPr>
              <a:t>; </a:t>
            </a:r>
            <a:r>
              <a:rPr lang="en-US" dirty="0" smtClean="0">
                <a:effectLst/>
                <a:hlinkClick r:id="rId3"/>
              </a:rPr>
              <a:t>Haddad and Hahn, 1973</a:t>
            </a:r>
            <a:r>
              <a:rPr lang="en-US" dirty="0" smtClean="0">
                <a:effectLst/>
              </a:rPr>
              <a:t>). These assays incorporated extraction, chromatographic purification, and detection steps, but the assays were laborious and not easily simplified, owing to the presence of co-extracted interfering substances. They therefore fell out of favor. Non-chromatographic </a:t>
            </a:r>
            <a:r>
              <a:rPr lang="en-US" dirty="0" smtClean="0">
                <a:effectLst/>
                <a:hlinkClick r:id="rId48"/>
              </a:rPr>
              <a:t>CPBA</a:t>
            </a:r>
            <a:r>
              <a:rPr lang="en-US" dirty="0" smtClean="0">
                <a:effectLst/>
              </a:rPr>
              <a:t> assays tended to read erroneously high, and some data from this period (1970s) are viewed as extremely questionable for this reason.</a:t>
            </a:r>
          </a:p>
          <a:p>
            <a:r>
              <a:rPr lang="en-US" dirty="0" smtClean="0">
                <a:effectLst/>
              </a:rPr>
              <a:t>In the late 1970s </a:t>
            </a:r>
            <a:r>
              <a:rPr lang="en-US" dirty="0" smtClean="0">
                <a:effectLst/>
                <a:hlinkClick r:id="rId46"/>
              </a:rPr>
              <a:t>LC</a:t>
            </a:r>
            <a:r>
              <a:rPr lang="en-US" dirty="0" smtClean="0">
                <a:effectLst/>
              </a:rPr>
              <a:t>-based assays emerged that used refined extraction and chromatographic steps with some form of fixed- or variable-wavelength </a:t>
            </a:r>
            <a:r>
              <a:rPr lang="en-US" dirty="0" smtClean="0">
                <a:effectLst/>
                <a:hlinkClick r:id="rId40"/>
              </a:rPr>
              <a:t>UV</a:t>
            </a:r>
            <a:r>
              <a:rPr lang="en-US" dirty="0" smtClean="0">
                <a:effectLst/>
              </a:rPr>
              <a:t> detector to measure the distinctive native absorbance of the vitamin D metabolites with </a:t>
            </a:r>
            <a:r>
              <a:rPr lang="en-US" dirty="0" err="1" smtClean="0">
                <a:effectLst/>
              </a:rPr>
              <a:t>λmax</a:t>
            </a:r>
            <a:r>
              <a:rPr lang="en-US" dirty="0" smtClean="0">
                <a:effectLst/>
              </a:rPr>
              <a:t> at 265 nm (</a:t>
            </a:r>
            <a:r>
              <a:rPr lang="en-US" dirty="0" smtClean="0">
                <a:effectLst/>
                <a:hlinkClick r:id="rId3"/>
              </a:rPr>
              <a:t>Jones, 1978</a:t>
            </a:r>
            <a:r>
              <a:rPr lang="en-US" dirty="0" smtClean="0">
                <a:effectLst/>
              </a:rPr>
              <a:t>; </a:t>
            </a:r>
            <a:r>
              <a:rPr lang="en-US" dirty="0" smtClean="0">
                <a:effectLst/>
                <a:hlinkClick r:id="rId3"/>
              </a:rPr>
              <a:t>Horst et al., 1979</a:t>
            </a:r>
            <a:r>
              <a:rPr lang="en-US" dirty="0" smtClean="0">
                <a:effectLst/>
              </a:rPr>
              <a:t>). These allowed for the separate estimation of 25OHD</a:t>
            </a:r>
            <a:r>
              <a:rPr lang="en-US" baseline="-25000" dirty="0" smtClean="0">
                <a:effectLst/>
              </a:rPr>
              <a:t>2</a:t>
            </a:r>
            <a:r>
              <a:rPr lang="en-US" dirty="0" smtClean="0">
                <a:effectLst/>
              </a:rPr>
              <a:t> and 25OHD</a:t>
            </a:r>
            <a:r>
              <a:rPr lang="en-US" baseline="-25000" dirty="0" smtClean="0">
                <a:effectLst/>
              </a:rPr>
              <a:t>3</a:t>
            </a:r>
            <a:r>
              <a:rPr lang="en-US" dirty="0" smtClean="0">
                <a:effectLst/>
              </a:rPr>
              <a:t> from serum samples. This type of assay has undergone much refinement over the years, with improvements in LC, improved automation, or the introduction of diode-array UV detectors that minimize the chance of picking up interfering substances (</a:t>
            </a:r>
            <a:r>
              <a:rPr lang="en-US" dirty="0" err="1" smtClean="0">
                <a:effectLst/>
                <a:hlinkClick r:id="rId3"/>
              </a:rPr>
              <a:t>Lensmeyer</a:t>
            </a:r>
            <a:r>
              <a:rPr lang="en-US" dirty="0" smtClean="0">
                <a:effectLst/>
                <a:hlinkClick r:id="rId3"/>
              </a:rPr>
              <a:t> et al., 2006</a:t>
            </a:r>
            <a:r>
              <a:rPr lang="en-US" dirty="0" smtClean="0">
                <a:effectLst/>
              </a:rPr>
              <a:t>). Although these assays require expensive equipment as well as sequential sample analysis, which make them somewhat time-consuming, they are still popular with a minority of analysts.</a:t>
            </a:r>
          </a:p>
          <a:p>
            <a:r>
              <a:rPr lang="en-US" dirty="0" smtClean="0">
                <a:effectLst/>
              </a:rPr>
              <a:t>In the early to late 1980s, antibody-based assays were introduced, which use a proprietary antibody to a vitamin D molecular antigen, usually with a truncated vitamin D side chain. They are therefore devoid of the features that allow the resultant antibody to distinguish between 25OHD</a:t>
            </a:r>
            <a:r>
              <a:rPr lang="en-US" baseline="-25000" dirty="0" smtClean="0">
                <a:effectLst/>
              </a:rPr>
              <a:t>2</a:t>
            </a:r>
            <a:r>
              <a:rPr lang="en-US" dirty="0" smtClean="0">
                <a:effectLst/>
              </a:rPr>
              <a:t> and 25OHD</a:t>
            </a:r>
            <a:r>
              <a:rPr lang="en-US" baseline="-25000" dirty="0" smtClean="0">
                <a:effectLst/>
              </a:rPr>
              <a:t>3</a:t>
            </a:r>
            <a:r>
              <a:rPr lang="en-US" dirty="0" smtClean="0">
                <a:effectLst/>
              </a:rPr>
              <a:t> (</a:t>
            </a:r>
            <a:r>
              <a:rPr lang="en-US" dirty="0" smtClean="0">
                <a:effectLst/>
                <a:hlinkClick r:id="rId3"/>
              </a:rPr>
              <a:t>Hollis and Napoli, 1985</a:t>
            </a:r>
            <a:r>
              <a:rPr lang="en-US" dirty="0" smtClean="0">
                <a:effectLst/>
              </a:rPr>
              <a:t>); this is of value, but at the expense of detecting other minor metabolites. Consequently, antibody-based methods measure only total 25OHD in serum. Various commercial assays differ because of the nature of the antibody used, some claiming an advantage that they do not discriminate between 25OHD</a:t>
            </a:r>
            <a:r>
              <a:rPr lang="en-US" baseline="-25000" dirty="0" smtClean="0">
                <a:effectLst/>
              </a:rPr>
              <a:t>2</a:t>
            </a:r>
            <a:r>
              <a:rPr lang="en-US" dirty="0" smtClean="0">
                <a:effectLst/>
              </a:rPr>
              <a:t> and 25OHD</a:t>
            </a:r>
            <a:r>
              <a:rPr lang="en-US" baseline="-25000" dirty="0" smtClean="0">
                <a:effectLst/>
              </a:rPr>
              <a:t>3</a:t>
            </a:r>
            <a:r>
              <a:rPr lang="en-US" dirty="0" smtClean="0">
                <a:effectLst/>
              </a:rPr>
              <a:t> (</a:t>
            </a:r>
            <a:r>
              <a:rPr lang="en-US" dirty="0" smtClean="0">
                <a:effectLst/>
                <a:hlinkClick r:id="rId3"/>
              </a:rPr>
              <a:t>Hollis and Napoli, 1985</a:t>
            </a:r>
            <a:r>
              <a:rPr lang="en-US" dirty="0" smtClean="0">
                <a:effectLst/>
              </a:rPr>
              <a:t>), whereas others in fact do underestimate the 25OHD</a:t>
            </a:r>
            <a:r>
              <a:rPr lang="en-US" baseline="-25000" dirty="0" smtClean="0">
                <a:effectLst/>
              </a:rPr>
              <a:t>2</a:t>
            </a:r>
            <a:r>
              <a:rPr lang="en-US" dirty="0" smtClean="0">
                <a:effectLst/>
              </a:rPr>
              <a:t> pool and therefore provide correction factors to compensate for high 25OHD</a:t>
            </a:r>
            <a:r>
              <a:rPr lang="en-US" baseline="-25000" dirty="0" smtClean="0">
                <a:effectLst/>
              </a:rPr>
              <a:t>2</a:t>
            </a:r>
            <a:r>
              <a:rPr lang="en-US" dirty="0" smtClean="0">
                <a:effectLst/>
              </a:rPr>
              <a:t> content. Over the past decade, antibody-based 25OHD assays have become automated into a </a:t>
            </a:r>
            <a:r>
              <a:rPr lang="en-US" dirty="0" err="1" smtClean="0">
                <a:effectLst/>
              </a:rPr>
              <a:t>multiwell</a:t>
            </a:r>
            <a:r>
              <a:rPr lang="en-US" dirty="0" smtClean="0">
                <a:effectLst/>
              </a:rPr>
              <a:t> plate-format and the increased throughput has made them extremely popular. It is important to note that the majority of the data collected over the past 20 to 30 years have been analyzed using antibody-based assays.</a:t>
            </a:r>
          </a:p>
          <a:p>
            <a:r>
              <a:rPr lang="en-US" dirty="0" smtClean="0">
                <a:effectLst/>
              </a:rPr>
              <a:t>Recently, </a:t>
            </a:r>
            <a:r>
              <a:rPr lang="en-US" dirty="0" smtClean="0">
                <a:effectLst/>
                <a:hlinkClick r:id="rId46"/>
              </a:rPr>
              <a:t>LC</a:t>
            </a:r>
            <a:r>
              <a:rPr lang="en-US" dirty="0" smtClean="0">
                <a:effectLst/>
              </a:rPr>
              <a:t>-based assays have also undergone a radical transformation with the replacement of the </a:t>
            </a:r>
            <a:r>
              <a:rPr lang="en-US" dirty="0" smtClean="0">
                <a:effectLst/>
                <a:hlinkClick r:id="rId40"/>
              </a:rPr>
              <a:t>UV</a:t>
            </a:r>
            <a:r>
              <a:rPr lang="en-US" dirty="0" smtClean="0">
                <a:effectLst/>
              </a:rPr>
              <a:t> detection step by a “universal detector” in the form of a tandem mass spectrometer (LC-</a:t>
            </a:r>
            <a:r>
              <a:rPr lang="en-US" dirty="0" smtClean="0">
                <a:effectLst/>
                <a:hlinkClick r:id="rId49"/>
              </a:rPr>
              <a:t>MS/MS</a:t>
            </a:r>
            <a:r>
              <a:rPr lang="en-US" dirty="0" smtClean="0">
                <a:effectLst/>
              </a:rPr>
              <a:t>) (</a:t>
            </a:r>
            <a:r>
              <a:rPr lang="en-US" dirty="0" smtClean="0">
                <a:effectLst/>
                <a:hlinkClick r:id="rId3"/>
              </a:rPr>
              <a:t>Jones and Makin, 2000</a:t>
            </a:r>
            <a:r>
              <a:rPr lang="en-US" dirty="0" smtClean="0">
                <a:effectLst/>
              </a:rPr>
              <a:t>). LC-MS/MS assays allow the analyst to discriminate between 25OHD</a:t>
            </a:r>
            <a:r>
              <a:rPr lang="en-US" baseline="-25000" dirty="0" smtClean="0">
                <a:effectLst/>
              </a:rPr>
              <a:t>2</a:t>
            </a:r>
            <a:r>
              <a:rPr lang="en-US" dirty="0" smtClean="0">
                <a:effectLst/>
              </a:rPr>
              <a:t> and 25OHD</a:t>
            </a:r>
            <a:r>
              <a:rPr lang="en-US" baseline="-25000" dirty="0" smtClean="0">
                <a:effectLst/>
              </a:rPr>
              <a:t>3</a:t>
            </a:r>
            <a:r>
              <a:rPr lang="en-US" dirty="0" smtClean="0">
                <a:effectLst/>
              </a:rPr>
              <a:t> and other serum lipids by their unique molecular masses and mass fragments. Accordingly, these methods measure 25OHD</a:t>
            </a:r>
            <a:r>
              <a:rPr lang="en-US" baseline="-25000" dirty="0" smtClean="0">
                <a:effectLst/>
              </a:rPr>
              <a:t>2</a:t>
            </a:r>
            <a:r>
              <a:rPr lang="en-US" dirty="0" smtClean="0">
                <a:effectLst/>
              </a:rPr>
              <a:t> and 25OHD</a:t>
            </a:r>
            <a:r>
              <a:rPr lang="en-US" baseline="-25000" dirty="0" smtClean="0">
                <a:effectLst/>
              </a:rPr>
              <a:t>3</a:t>
            </a:r>
            <a:r>
              <a:rPr lang="en-US" dirty="0" smtClean="0">
                <a:effectLst/>
              </a:rPr>
              <a:t>, and therefore total 25OHD (</a:t>
            </a:r>
            <a:r>
              <a:rPr lang="en-US" dirty="0" smtClean="0">
                <a:effectLst/>
                <a:hlinkClick r:id="rId3"/>
              </a:rPr>
              <a:t>Makin et al., 2010</a:t>
            </a:r>
            <a:r>
              <a:rPr lang="en-US" dirty="0" smtClean="0">
                <a:effectLst/>
              </a:rPr>
              <a:t>). Because these methods use short LC retention times, automated robotic extraction and LC separation steps, and computerized MS systems, they can be made relatively operator-free and provide high throughput. Further, their potential advantages also include high specificity, high sensitivity, and better reproducibility (&lt; 10 percent). The consensus among analysts is that LC-MS/MS assays will become the “gold standard” for assay performance in the future.</a:t>
            </a:r>
          </a:p>
          <a:p>
            <a:r>
              <a:rPr lang="en-US" dirty="0" smtClean="0">
                <a:effectLst/>
              </a:rPr>
              <a:t>Thus, a variety of methods are available to determine serum 25OHD levels, each with its advantages and disadvantages that must be considered in evaluating the data arising from them.</a:t>
            </a:r>
          </a:p>
          <a:p>
            <a:r>
              <a:rPr lang="en-US" b="1" dirty="0" smtClean="0"/>
              <a:t>Assay Performance Concerns</a:t>
            </a:r>
          </a:p>
          <a:p>
            <a:r>
              <a:rPr lang="en-US" dirty="0" smtClean="0">
                <a:effectLst/>
              </a:rPr>
              <a:t>The methodologies used over four decades of assaying 25OHD levels in serum have each presented technical problems. These include, first, </a:t>
            </a:r>
            <a:r>
              <a:rPr lang="en-US" dirty="0" smtClean="0">
                <a:effectLst/>
                <a:hlinkClick r:id="rId48"/>
              </a:rPr>
              <a:t>CPBA</a:t>
            </a:r>
            <a:r>
              <a:rPr lang="en-US" dirty="0" smtClean="0">
                <a:effectLst/>
              </a:rPr>
              <a:t> assays without chromatography that read high because of poorly defined “interferences” (</a:t>
            </a:r>
            <a:r>
              <a:rPr lang="en-US" dirty="0" smtClean="0">
                <a:effectLst/>
                <a:hlinkClick r:id="rId3"/>
              </a:rPr>
              <a:t>Morris and Peacock, 1976</a:t>
            </a:r>
            <a:r>
              <a:rPr lang="en-US" dirty="0" smtClean="0">
                <a:effectLst/>
              </a:rPr>
              <a:t>; </a:t>
            </a:r>
            <a:r>
              <a:rPr lang="en-US" dirty="0" smtClean="0">
                <a:effectLst/>
                <a:hlinkClick r:id="rId3"/>
              </a:rPr>
              <a:t>Stamp et al., 1976</a:t>
            </a:r>
            <a:r>
              <a:rPr lang="en-US" dirty="0" smtClean="0">
                <a:effectLst/>
              </a:rPr>
              <a:t>). Second, some </a:t>
            </a:r>
            <a:r>
              <a:rPr lang="en-US" dirty="0" smtClean="0">
                <a:effectLst/>
                <a:hlinkClick r:id="rId46"/>
              </a:rPr>
              <a:t>LC</a:t>
            </a:r>
            <a:r>
              <a:rPr lang="en-US" dirty="0" smtClean="0">
                <a:effectLst/>
              </a:rPr>
              <a:t>-</a:t>
            </a:r>
            <a:r>
              <a:rPr lang="en-US" dirty="0" smtClean="0">
                <a:effectLst/>
                <a:hlinkClick r:id="rId49"/>
              </a:rPr>
              <a:t>MS/MS</a:t>
            </a:r>
            <a:r>
              <a:rPr lang="en-US" dirty="0" smtClean="0">
                <a:effectLst/>
              </a:rPr>
              <a:t> assays with short LC run times read high because they cannot resolve 3-epi-25OHD</a:t>
            </a:r>
            <a:r>
              <a:rPr lang="en-US" baseline="-25000" dirty="0" smtClean="0">
                <a:effectLst/>
              </a:rPr>
              <a:t>3</a:t>
            </a:r>
            <a:r>
              <a:rPr lang="en-US" dirty="0" smtClean="0">
                <a:effectLst/>
              </a:rPr>
              <a:t>, an isomer found in abundance in neonatal samples (</a:t>
            </a:r>
            <a:r>
              <a:rPr lang="en-US" dirty="0" smtClean="0">
                <a:effectLst/>
                <a:hlinkClick r:id="rId3"/>
              </a:rPr>
              <a:t>Singh et al., 2006</a:t>
            </a:r>
            <a:r>
              <a:rPr lang="en-US" dirty="0" smtClean="0">
                <a:effectLst/>
              </a:rPr>
              <a:t>). Third, some antibody-based assays, particularly some of the automated versions, fail to recover or detect, and therefore underestimate 25OHD</a:t>
            </a:r>
            <a:r>
              <a:rPr lang="en-US" baseline="-25000" dirty="0" smtClean="0">
                <a:effectLst/>
              </a:rPr>
              <a:t>2</a:t>
            </a:r>
            <a:r>
              <a:rPr lang="en-US" dirty="0" smtClean="0">
                <a:effectLst/>
              </a:rPr>
              <a:t> (</a:t>
            </a:r>
            <a:r>
              <a:rPr lang="en-US" dirty="0" smtClean="0">
                <a:effectLst/>
                <a:hlinkClick r:id="rId3"/>
              </a:rPr>
              <a:t>Carter et al., 2004</a:t>
            </a:r>
            <a:r>
              <a:rPr lang="en-US" dirty="0" smtClean="0">
                <a:effectLst/>
              </a:rPr>
              <a:t>). Fourth, some antibody-based assays overestimate values by detecting further metabolites of 25OHD (e.g., 24,25[OH]</a:t>
            </a:r>
            <a:r>
              <a:rPr lang="en-US" baseline="-25000" dirty="0" smtClean="0">
                <a:effectLst/>
              </a:rPr>
              <a:t>2</a:t>
            </a:r>
            <a:r>
              <a:rPr lang="en-US" dirty="0" smtClean="0">
                <a:effectLst/>
              </a:rPr>
              <a:t>D and 26,23-lactone) particularly those found in </a:t>
            </a:r>
            <a:r>
              <a:rPr lang="en-US" dirty="0" err="1" smtClean="0">
                <a:effectLst/>
              </a:rPr>
              <a:t>hypervitaminotic</a:t>
            </a:r>
            <a:r>
              <a:rPr lang="en-US" dirty="0" smtClean="0">
                <a:effectLst/>
              </a:rPr>
              <a:t> D situations (i.e., 25OHD &gt; 250 </a:t>
            </a:r>
            <a:r>
              <a:rPr lang="en-US" dirty="0" err="1" smtClean="0">
                <a:effectLst/>
              </a:rPr>
              <a:t>nmol</a:t>
            </a:r>
            <a:r>
              <a:rPr lang="en-US" dirty="0" smtClean="0">
                <a:effectLst/>
              </a:rPr>
              <a:t>/L) (</a:t>
            </a:r>
            <a:r>
              <a:rPr lang="en-US" dirty="0" smtClean="0">
                <a:effectLst/>
                <a:hlinkClick r:id="rId3"/>
              </a:rPr>
              <a:t>Jones et al., 1987</a:t>
            </a:r>
            <a:r>
              <a:rPr lang="en-US" dirty="0" smtClean="0">
                <a:effectLst/>
              </a:rPr>
              <a:t>); and some antibody-based methods are sensitive to exogenous interferences such as the presence of </a:t>
            </a:r>
            <a:r>
              <a:rPr lang="en-US" dirty="0" err="1" smtClean="0">
                <a:effectLst/>
              </a:rPr>
              <a:t>dilutants</a:t>
            </a:r>
            <a:r>
              <a:rPr lang="en-US" dirty="0" smtClean="0">
                <a:effectLst/>
              </a:rPr>
              <a:t> (ethanol, non-human serum) used in quality control materials (</a:t>
            </a:r>
            <a:r>
              <a:rPr lang="en-US" dirty="0" err="1" smtClean="0">
                <a:effectLst/>
                <a:hlinkClick r:id="rId3"/>
              </a:rPr>
              <a:t>Phinney</a:t>
            </a:r>
            <a:r>
              <a:rPr lang="en-US" dirty="0" smtClean="0">
                <a:effectLst/>
                <a:hlinkClick r:id="rId3"/>
              </a:rPr>
              <a:t>, 2009</a:t>
            </a:r>
            <a:r>
              <a:rPr lang="en-US" dirty="0" smtClean="0">
                <a:effectLst/>
              </a:rPr>
              <a:t>). Thus, no assay is free from problems, and performance must be monitored vigilantly.</a:t>
            </a:r>
          </a:p>
          <a:p>
            <a:r>
              <a:rPr lang="en-US" dirty="0" smtClean="0">
                <a:effectLst/>
              </a:rPr>
              <a:t>Performance has been a concern of analysts and clinicians in the vitamin D field for some time. Inter-laboratory comparisons have been conducted and published for two decades and suggest an unacceptable degree of variability in the different results (</a:t>
            </a:r>
            <a:r>
              <a:rPr lang="en-US" dirty="0" err="1" smtClean="0">
                <a:effectLst/>
                <a:hlinkClick r:id="rId3"/>
              </a:rPr>
              <a:t>Jongen</a:t>
            </a:r>
            <a:r>
              <a:rPr lang="en-US" dirty="0" smtClean="0">
                <a:effectLst/>
                <a:hlinkClick r:id="rId3"/>
              </a:rPr>
              <a:t> et al., 1984</a:t>
            </a:r>
            <a:r>
              <a:rPr lang="en-US" dirty="0" smtClean="0">
                <a:effectLst/>
              </a:rPr>
              <a:t>, </a:t>
            </a:r>
            <a:r>
              <a:rPr lang="en-US" dirty="0" smtClean="0">
                <a:effectLst/>
                <a:hlinkClick r:id="rId3"/>
              </a:rPr>
              <a:t>1989</a:t>
            </a:r>
            <a:r>
              <a:rPr lang="en-US" dirty="0" smtClean="0">
                <a:effectLst/>
              </a:rPr>
              <a:t>). This has led to the creation of external quality assurance schemes, such as the </a:t>
            </a:r>
            <a:r>
              <a:rPr lang="en-US" dirty="0" smtClean="0">
                <a:effectLst/>
                <a:hlinkClick r:id="rId5"/>
              </a:rPr>
              <a:t>Vitamin D</a:t>
            </a:r>
            <a:r>
              <a:rPr lang="en-US" dirty="0" smtClean="0">
                <a:effectLst/>
              </a:rPr>
              <a:t> External Quality Assurance Scheme or </a:t>
            </a:r>
            <a:r>
              <a:rPr lang="en-US" dirty="0" smtClean="0">
                <a:effectLst/>
                <a:hlinkClick r:id="rId50"/>
              </a:rPr>
              <a:t>DEQAS</a:t>
            </a:r>
            <a:r>
              <a:rPr lang="en-US" baseline="30000" dirty="0" smtClean="0">
                <a:effectLst/>
                <a:hlinkClick r:id="rId3"/>
              </a:rPr>
              <a:t>8</a:t>
            </a:r>
            <a:r>
              <a:rPr lang="en-US" dirty="0" smtClean="0">
                <a:effectLst/>
              </a:rPr>
              <a:t> (</a:t>
            </a:r>
            <a:r>
              <a:rPr lang="en-US" dirty="0" err="1" smtClean="0">
                <a:effectLst/>
              </a:rPr>
              <a:t>Charing</a:t>
            </a:r>
            <a:r>
              <a:rPr lang="en-US" dirty="0" smtClean="0">
                <a:effectLst/>
              </a:rPr>
              <a:t> Cross Hospital, London, </a:t>
            </a:r>
            <a:r>
              <a:rPr lang="en-US" dirty="0" smtClean="0">
                <a:effectLst/>
                <a:hlinkClick r:id="rId41"/>
              </a:rPr>
              <a:t>UK</a:t>
            </a:r>
            <a:r>
              <a:rPr lang="en-US" dirty="0" smtClean="0">
                <a:effectLst/>
              </a:rPr>
              <a:t>), similar to those used in other areas of clinical chemistry. Since its inception in the early 1990s, DEQAS has grown steadily, such that it now serves as a quarterly monitor of performance of analysts and 25OHD analytical methods for approximately 700 laboratories worldwide (</a:t>
            </a:r>
            <a:r>
              <a:rPr lang="en-US" dirty="0" smtClean="0">
                <a:effectLst/>
                <a:hlinkClick r:id="rId3"/>
              </a:rPr>
              <a:t>Carter et al., 2010</a:t>
            </a:r>
            <a:r>
              <a:rPr lang="en-US" dirty="0" smtClean="0">
                <a:effectLst/>
              </a:rPr>
              <a:t>). Although initially DEQAS used gas chromatography-mass spectrometry (</a:t>
            </a:r>
            <a:r>
              <a:rPr lang="en-US" dirty="0" smtClean="0">
                <a:effectLst/>
                <a:hlinkClick r:id="rId51"/>
              </a:rPr>
              <a:t>GC</a:t>
            </a:r>
            <a:r>
              <a:rPr lang="en-US" dirty="0" smtClean="0">
                <a:effectLst/>
              </a:rPr>
              <a:t>-</a:t>
            </a:r>
            <a:r>
              <a:rPr lang="en-US" dirty="0" smtClean="0">
                <a:effectLst/>
                <a:hlinkClick r:id="rId47"/>
              </a:rPr>
              <a:t>MS</a:t>
            </a:r>
            <a:r>
              <a:rPr lang="en-US" dirty="0" smtClean="0">
                <a:effectLst/>
              </a:rPr>
              <a:t>) as its “gold standard,” more recently it has adopted an all-laboratory trimmed mean (</a:t>
            </a:r>
            <a:r>
              <a:rPr lang="en-US" dirty="0" smtClean="0">
                <a:effectLst/>
                <a:hlinkClick r:id="rId52"/>
              </a:rPr>
              <a:t>ALTM</a:t>
            </a:r>
            <a:r>
              <a:rPr lang="en-US" dirty="0" smtClean="0">
                <a:effectLst/>
              </a:rPr>
              <a:t>) as the value it uses to judge performance. Using ALTM, DEQAS has served as an early-warning system for method and operator biases that have alerted the commercial kit manufacturers to modify their products or steps in their procedures or withdraw their kits. DEQAS has published performance characteristics (precision, accuracy, and variability) regularly over the past decade (</a:t>
            </a:r>
            <a:r>
              <a:rPr lang="en-US" dirty="0" smtClean="0">
                <a:effectLst/>
                <a:hlinkClick r:id="rId3"/>
              </a:rPr>
              <a:t>Carter et al., 2004</a:t>
            </a:r>
            <a:r>
              <a:rPr lang="en-US" dirty="0" smtClean="0">
                <a:effectLst/>
              </a:rPr>
              <a:t>; </a:t>
            </a:r>
            <a:r>
              <a:rPr lang="en-US" dirty="0" smtClean="0">
                <a:effectLst/>
                <a:hlinkClick r:id="rId3"/>
              </a:rPr>
              <a:t>Carter, 2009</a:t>
            </a:r>
            <a:r>
              <a:rPr lang="en-US" dirty="0" smtClean="0">
                <a:effectLst/>
              </a:rPr>
              <a:t>; </a:t>
            </a:r>
            <a:r>
              <a:rPr lang="en-US" dirty="0" smtClean="0">
                <a:effectLst/>
                <a:hlinkClick r:id="rId3"/>
              </a:rPr>
              <a:t>Jones et al., 2009</a:t>
            </a:r>
            <a:r>
              <a:rPr lang="en-US" dirty="0" smtClean="0">
                <a:effectLst/>
              </a:rPr>
              <a:t>). These publications have been augmented by other independent method comparisons (</a:t>
            </a:r>
            <a:r>
              <a:rPr lang="en-US" dirty="0" smtClean="0">
                <a:effectLst/>
                <a:hlinkClick r:id="rId3"/>
              </a:rPr>
              <a:t>Glendenning et al., 2006</a:t>
            </a:r>
            <a:r>
              <a:rPr lang="en-US" dirty="0" smtClean="0">
                <a:effectLst/>
              </a:rPr>
              <a:t>; </a:t>
            </a:r>
            <a:r>
              <a:rPr lang="en-US" dirty="0" err="1" smtClean="0">
                <a:effectLst/>
                <a:hlinkClick r:id="rId3"/>
              </a:rPr>
              <a:t>Lensmeyer</a:t>
            </a:r>
            <a:r>
              <a:rPr lang="en-US" dirty="0" smtClean="0">
                <a:effectLst/>
                <a:hlinkClick r:id="rId3"/>
              </a:rPr>
              <a:t> et al., 2006</a:t>
            </a:r>
            <a:r>
              <a:rPr lang="en-US" dirty="0" smtClean="0">
                <a:effectLst/>
              </a:rPr>
              <a:t>; </a:t>
            </a:r>
            <a:r>
              <a:rPr lang="en-US" dirty="0" smtClean="0">
                <a:effectLst/>
                <a:hlinkClick r:id="rId3"/>
              </a:rPr>
              <a:t>Roth et al., 2008</a:t>
            </a:r>
            <a:r>
              <a:rPr lang="en-US" dirty="0" smtClean="0">
                <a:effectLst/>
              </a:rPr>
              <a:t>).</a:t>
            </a:r>
          </a:p>
          <a:p>
            <a:r>
              <a:rPr lang="en-US" dirty="0" smtClean="0">
                <a:effectLst/>
              </a:rPr>
              <a:t>In brief, these performance reports suggest some method biases in terms of accuracy and precision as well as variability as high as 15 to 20 percent. However, some skilled analysts can perform better than this with a coefficient of variation less than 10 percent. The recent introduction of the National Institute of Standards and Technology (</a:t>
            </a:r>
            <a:r>
              <a:rPr lang="en-US" dirty="0" smtClean="0">
                <a:effectLst/>
                <a:hlinkClick r:id="rId53"/>
              </a:rPr>
              <a:t>NIST</a:t>
            </a:r>
            <a:r>
              <a:rPr lang="en-US" dirty="0" smtClean="0">
                <a:effectLst/>
              </a:rPr>
              <a:t>) reference standards</a:t>
            </a:r>
            <a:r>
              <a:rPr lang="en-US" baseline="30000" dirty="0" smtClean="0">
                <a:effectLst/>
                <a:hlinkClick r:id="rId3"/>
              </a:rPr>
              <a:t>9</a:t>
            </a:r>
            <a:r>
              <a:rPr lang="en-US" dirty="0" smtClean="0">
                <a:effectLst/>
              </a:rPr>
              <a:t> calibrated using a “validated” </a:t>
            </a:r>
            <a:r>
              <a:rPr lang="en-US" dirty="0" smtClean="0">
                <a:effectLst/>
                <a:hlinkClick r:id="rId46"/>
              </a:rPr>
              <a:t>LC</a:t>
            </a:r>
            <a:r>
              <a:rPr lang="en-US" dirty="0" smtClean="0">
                <a:effectLst/>
              </a:rPr>
              <a:t>-</a:t>
            </a:r>
            <a:r>
              <a:rPr lang="en-US" dirty="0" smtClean="0">
                <a:effectLst/>
                <a:hlinkClick r:id="rId49"/>
              </a:rPr>
              <a:t>MS/MS</a:t>
            </a:r>
            <a:r>
              <a:rPr lang="en-US" dirty="0" smtClean="0">
                <a:effectLst/>
              </a:rPr>
              <a:t> method (</a:t>
            </a:r>
            <a:r>
              <a:rPr lang="en-US" dirty="0" err="1" smtClean="0">
                <a:effectLst/>
                <a:hlinkClick r:id="rId3"/>
              </a:rPr>
              <a:t>Phinney</a:t>
            </a:r>
            <a:r>
              <a:rPr lang="en-US" dirty="0" smtClean="0">
                <a:effectLst/>
                <a:hlinkClick r:id="rId3"/>
              </a:rPr>
              <a:t>, 2009</a:t>
            </a:r>
            <a:r>
              <a:rPr lang="en-US" dirty="0" smtClean="0">
                <a:effectLst/>
              </a:rPr>
              <a:t>) offers some hope that the variability of all methods can or will be improved in the future. Indeed, recent data suggest that an improvement is already occurring (</a:t>
            </a:r>
            <a:r>
              <a:rPr lang="en-US" dirty="0" smtClean="0">
                <a:effectLst/>
                <a:hlinkClick r:id="rId3"/>
              </a:rPr>
              <a:t>Carter and Jones, 2009</a:t>
            </a:r>
            <a:r>
              <a:rPr lang="en-US" dirty="0" smtClean="0">
                <a:effectLst/>
              </a:rPr>
              <a:t>). At this time, however, serum 25OHD data in the literature must be viewed with care based upon the knowledge that they have been acquired using a variety of methods, each with its own shortcomings and subject to high variability.</a:t>
            </a:r>
          </a:p>
          <a:p>
            <a:r>
              <a:rPr lang="en-US" b="1" dirty="0" smtClean="0"/>
              <a:t>Assay Shift and Drift: U.S. National Health and Nutrition Examination Survey</a:t>
            </a:r>
          </a:p>
          <a:p>
            <a:r>
              <a:rPr lang="en-US" dirty="0" smtClean="0">
                <a:effectLst/>
              </a:rPr>
              <a:t>Recently, the National Center for Health Statistics (</a:t>
            </a:r>
            <a:r>
              <a:rPr lang="en-US" dirty="0" smtClean="0">
                <a:effectLst/>
                <a:hlinkClick r:id="rId54"/>
              </a:rPr>
              <a:t>NCHS</a:t>
            </a:r>
            <a:r>
              <a:rPr lang="en-US" dirty="0" smtClean="0">
                <a:effectLst/>
              </a:rPr>
              <a:t>) posted an analytical note on its </a:t>
            </a:r>
            <a:r>
              <a:rPr lang="en-US" dirty="0" smtClean="0">
                <a:effectLst/>
                <a:hlinkClick r:id="rId44"/>
              </a:rPr>
              <a:t>NHANES</a:t>
            </a:r>
            <a:r>
              <a:rPr lang="en-US" dirty="0" smtClean="0">
                <a:effectLst/>
              </a:rPr>
              <a:t> web page informing users about two issues that should be addressed when analyzing and using serum 25OHD data from NHANES.</a:t>
            </a:r>
            <a:r>
              <a:rPr lang="en-US" baseline="30000" dirty="0" smtClean="0">
                <a:effectLst/>
                <a:hlinkClick r:id="rId3"/>
              </a:rPr>
              <a:t>10</a:t>
            </a:r>
            <a:r>
              <a:rPr lang="en-US" dirty="0" smtClean="0">
                <a:effectLst/>
              </a:rPr>
              <a:t> The first involved making direct comparisons between serum 25OHD levels from NHANES III (1988 to 1994) and those from the 2000 to 2006 NHANES because of a reformulation of the </a:t>
            </a:r>
            <a:r>
              <a:rPr lang="en-US" dirty="0" err="1" smtClean="0">
                <a:effectLst/>
              </a:rPr>
              <a:t>DiaSorin</a:t>
            </a:r>
            <a:r>
              <a:rPr lang="en-US" dirty="0" smtClean="0">
                <a:effectLst/>
              </a:rPr>
              <a:t> radioimmunoassay (</a:t>
            </a:r>
            <a:r>
              <a:rPr lang="en-US" dirty="0" smtClean="0">
                <a:effectLst/>
                <a:hlinkClick r:id="rId55"/>
              </a:rPr>
              <a:t>RIA</a:t>
            </a:r>
            <a:r>
              <a:rPr lang="en-US" dirty="0" smtClean="0">
                <a:effectLst/>
              </a:rPr>
              <a:t>) kit</a:t>
            </a:r>
            <a:r>
              <a:rPr lang="en-US" baseline="30000" dirty="0" smtClean="0">
                <a:effectLst/>
                <a:hlinkClick r:id="rId3"/>
              </a:rPr>
              <a:t>11</a:t>
            </a:r>
            <a:r>
              <a:rPr lang="en-US" dirty="0" smtClean="0">
                <a:effectLst/>
              </a:rPr>
              <a:t> that resulted in shifts in assay results between the two time periods. Second, the note also cautioned that the data from the 2000 to 2006 NHANES were likely affected by drifts in the assay performance (method bias and imprecision) over time. A standard reference material (</a:t>
            </a:r>
            <a:r>
              <a:rPr lang="en-US" dirty="0" smtClean="0">
                <a:effectLst/>
                <a:hlinkClick r:id="rId56"/>
              </a:rPr>
              <a:t>SRM</a:t>
            </a:r>
            <a:r>
              <a:rPr lang="en-US" dirty="0" smtClean="0">
                <a:effectLst/>
              </a:rPr>
              <a:t> 972, </a:t>
            </a:r>
            <a:r>
              <a:rPr lang="en-US" dirty="0" smtClean="0">
                <a:effectLst/>
                <a:hlinkClick r:id="rId5"/>
              </a:rPr>
              <a:t>Vitamin D</a:t>
            </a:r>
            <a:r>
              <a:rPr lang="en-US" dirty="0" smtClean="0">
                <a:effectLst/>
              </a:rPr>
              <a:t> in Human Serum) and calibration solution (SRM 2972, 25-Hydroxyvitamin D</a:t>
            </a:r>
            <a:r>
              <a:rPr lang="en-US" baseline="-25000" dirty="0" smtClean="0">
                <a:effectLst/>
              </a:rPr>
              <a:t>2</a:t>
            </a:r>
            <a:r>
              <a:rPr lang="en-US" dirty="0" smtClean="0">
                <a:effectLst/>
              </a:rPr>
              <a:t> and D</a:t>
            </a:r>
            <a:r>
              <a:rPr lang="en-US" baseline="-25000" dirty="0" smtClean="0">
                <a:effectLst/>
              </a:rPr>
              <a:t>3</a:t>
            </a:r>
            <a:r>
              <a:rPr lang="en-US" dirty="0" smtClean="0">
                <a:effectLst/>
              </a:rPr>
              <a:t> Calibration Solutions) are currently available from the </a:t>
            </a:r>
            <a:r>
              <a:rPr lang="en-US" dirty="0" smtClean="0">
                <a:effectLst/>
                <a:hlinkClick r:id="rId53"/>
              </a:rPr>
              <a:t>NIST</a:t>
            </a:r>
            <a:r>
              <a:rPr lang="en-US" dirty="0" smtClean="0">
                <a:effectLst/>
              </a:rPr>
              <a:t>. The NCHS plans to incorporate use of this SRM into future measures of 25OHD in NHANES. The web page also indicates that guidance concerning a correction factor and data interpretation regarding this shift and drift will be forthcoming from the agency. In the case of the Canadian survey of 25OHD levels in the Canadian population, the analytical methods used to determine 25OHD concentrations were the </a:t>
            </a:r>
            <a:r>
              <a:rPr lang="en-US" dirty="0" err="1" smtClean="0">
                <a:effectLst/>
              </a:rPr>
              <a:t>Diasorin</a:t>
            </a:r>
            <a:r>
              <a:rPr lang="en-US" dirty="0" smtClean="0">
                <a:effectLst/>
              </a:rPr>
              <a:t> total 25OHD (Liaison) kit</a:t>
            </a:r>
            <a:r>
              <a:rPr lang="en-US" baseline="30000" dirty="0" smtClean="0">
                <a:effectLst/>
                <a:hlinkClick r:id="rId3"/>
              </a:rPr>
              <a:t>12</a:t>
            </a:r>
            <a:r>
              <a:rPr lang="en-US" dirty="0" smtClean="0">
                <a:effectLst/>
              </a:rPr>
              <a:t> (personal communication, S. Brooks, Health Canada, December 18, 2009).</a:t>
            </a:r>
          </a:p>
          <a:p>
            <a:r>
              <a:rPr lang="en-US" dirty="0" smtClean="0">
                <a:hlinkClick r:id="rId3" tooltip="Go to other sections in this page"/>
              </a:rPr>
              <a:t>Go to:</a:t>
            </a:r>
            <a:endParaRPr lang="en-US" dirty="0" smtClean="0"/>
          </a:p>
          <a:p>
            <a:r>
              <a:rPr lang="en-US" b="1" dirty="0" smtClean="0"/>
              <a:t>MEASURES ASSOCIATED WITH VITAMIN D: PARATHYROID HORMONE</a:t>
            </a:r>
          </a:p>
          <a:p>
            <a:r>
              <a:rPr lang="en-US" dirty="0" smtClean="0">
                <a:effectLst/>
                <a:hlinkClick r:id="rId9"/>
              </a:rPr>
              <a:t>PTH</a:t>
            </a:r>
            <a:r>
              <a:rPr lang="en-US" dirty="0" smtClean="0">
                <a:effectLst/>
              </a:rPr>
              <a:t>, which, as described above, plays a role in vitamin D metabolism, is also a known marker for bone resorption, based upon the bone manifestations of secondary hyperparathyroidism—increased bone turnover, increased rates of bone loss, osteoporosis, and increased risk of fractures. Serum PTH level has thus been explored and suggested as a measure indicative of adequate vitamin D </a:t>
            </a:r>
            <a:r>
              <a:rPr lang="en-US" dirty="0" err="1" smtClean="0">
                <a:effectLst/>
              </a:rPr>
              <a:t>nutriture</a:t>
            </a:r>
            <a:r>
              <a:rPr lang="en-US" dirty="0" smtClean="0">
                <a:effectLst/>
              </a:rPr>
              <a:t>, notably on the basis of the level of serum 25OHD at which serum PTH level rises or, alternatively, the level of serum 25OHD at which serum PTH level no longer declines. This measure is discussed more fully in </a:t>
            </a:r>
            <a:r>
              <a:rPr lang="en-US" dirty="0" smtClean="0">
                <a:effectLst/>
                <a:hlinkClick r:id="rId32"/>
              </a:rPr>
              <a:t>Chapter 4</a:t>
            </a:r>
            <a:r>
              <a:rPr lang="en-US" dirty="0" smtClean="0">
                <a:effectLst/>
              </a:rPr>
              <a:t>.</a:t>
            </a:r>
          </a:p>
          <a:p>
            <a:r>
              <a:rPr lang="en-US" dirty="0" smtClean="0">
                <a:hlinkClick r:id="rId3" tooltip="Go to other sections in this page"/>
              </a:rPr>
              <a:t>Go to:</a:t>
            </a:r>
            <a:endParaRPr lang="en-US" dirty="0" smtClean="0"/>
          </a:p>
          <a:p>
            <a:r>
              <a:rPr lang="en-US" b="1" dirty="0" smtClean="0"/>
              <a:t>REFERENCES</a:t>
            </a:r>
          </a:p>
          <a:p>
            <a:r>
              <a:rPr lang="en-US" dirty="0" err="1" smtClean="0"/>
              <a:t>Aasheim</a:t>
            </a:r>
            <a:r>
              <a:rPr lang="en-US" dirty="0" smtClean="0"/>
              <a:t> ET, Bjorkman S, </a:t>
            </a:r>
            <a:r>
              <a:rPr lang="en-US" dirty="0" err="1" smtClean="0"/>
              <a:t>Sovik</a:t>
            </a:r>
            <a:r>
              <a:rPr lang="en-US" dirty="0" smtClean="0"/>
              <a:t> TT, </a:t>
            </a:r>
            <a:r>
              <a:rPr lang="en-US" dirty="0" err="1" smtClean="0"/>
              <a:t>Engstrom</a:t>
            </a:r>
            <a:r>
              <a:rPr lang="en-US" dirty="0" smtClean="0"/>
              <a:t> M, </a:t>
            </a:r>
            <a:r>
              <a:rPr lang="en-US" dirty="0" err="1" smtClean="0"/>
              <a:t>Hanvold</a:t>
            </a:r>
            <a:r>
              <a:rPr lang="en-US" dirty="0" smtClean="0"/>
              <a:t> SE, Mala T, </a:t>
            </a:r>
            <a:r>
              <a:rPr lang="en-US" dirty="0" err="1" smtClean="0"/>
              <a:t>Olbers</a:t>
            </a:r>
            <a:r>
              <a:rPr lang="en-US" dirty="0" smtClean="0"/>
              <a:t> T, </a:t>
            </a:r>
            <a:r>
              <a:rPr lang="en-US" dirty="0" err="1" smtClean="0"/>
              <a:t>Bohmer</a:t>
            </a:r>
            <a:r>
              <a:rPr lang="en-US" dirty="0" smtClean="0"/>
              <a:t> T. Vitamin status after bariatric surgery: a randomized study of gastric bypass and duodenal switch. American Journal of Clinical Nutrition. 2009;90(1):15–22. [</a:t>
            </a:r>
            <a:r>
              <a:rPr lang="en-US" dirty="0" smtClean="0">
                <a:hlinkClick r:id="rId57"/>
              </a:rPr>
              <a:t>PubMed: 19439456</a:t>
            </a:r>
            <a:r>
              <a:rPr lang="en-US" dirty="0" smtClean="0"/>
              <a:t>]</a:t>
            </a:r>
          </a:p>
          <a:p>
            <a:r>
              <a:rPr lang="en-US" dirty="0" smtClean="0"/>
              <a:t>Abrams SA, Griffin IJ, Hawthorne KM, Gunn SK, </a:t>
            </a:r>
            <a:r>
              <a:rPr lang="en-US" dirty="0" err="1" smtClean="0"/>
              <a:t>Gundberg</a:t>
            </a:r>
            <a:r>
              <a:rPr lang="en-US" dirty="0" smtClean="0"/>
              <a:t> CM, Carpenter TO. Relationships among vitamin D levels, parathyroid hormone, and calcium absorption in young adolescents. Journal of Clinical Endocrinology and Metabolism. 2005;90(10):5576–81. [</a:t>
            </a:r>
            <a:r>
              <a:rPr lang="en-US" dirty="0" smtClean="0">
                <a:hlinkClick r:id="rId58"/>
              </a:rPr>
              <a:t>PMC free article: PMC1283091</a:t>
            </a:r>
            <a:r>
              <a:rPr lang="en-US" dirty="0" smtClean="0"/>
              <a:t>] [</a:t>
            </a:r>
            <a:r>
              <a:rPr lang="en-US" dirty="0" smtClean="0">
                <a:hlinkClick r:id="rId59"/>
              </a:rPr>
              <a:t>PubMed: 16076940</a:t>
            </a:r>
            <a:r>
              <a:rPr lang="en-US" dirty="0" smtClean="0"/>
              <a:t>]</a:t>
            </a:r>
          </a:p>
          <a:p>
            <a:r>
              <a:rPr lang="en-US" dirty="0" smtClean="0"/>
              <a:t>Adams JS, </a:t>
            </a:r>
            <a:r>
              <a:rPr lang="en-US" dirty="0" err="1" smtClean="0"/>
              <a:t>Modlin</a:t>
            </a:r>
            <a:r>
              <a:rPr lang="en-US" dirty="0" smtClean="0"/>
              <a:t> RL, </a:t>
            </a:r>
            <a:r>
              <a:rPr lang="en-US" dirty="0" err="1" smtClean="0"/>
              <a:t>Diz</a:t>
            </a:r>
            <a:r>
              <a:rPr lang="en-US" dirty="0" smtClean="0"/>
              <a:t> MM, Barnes PF. Potentiation of the macrophage 25-hydroxyvitamin D-1-hydroxylation reaction by human tuberculous pleural effusion fluid. Journal of Clinical Endocrinology and Metabolism. 1989;69(2):457–60. [</a:t>
            </a:r>
            <a:r>
              <a:rPr lang="en-US" dirty="0" smtClean="0">
                <a:hlinkClick r:id="rId60"/>
              </a:rPr>
              <a:t>PubMed: 2502557</a:t>
            </a:r>
            <a:r>
              <a:rPr lang="en-US" dirty="0" smtClean="0"/>
              <a:t>]</a:t>
            </a:r>
          </a:p>
          <a:p>
            <a:r>
              <a:rPr lang="en-US" dirty="0" smtClean="0"/>
              <a:t>Adams JS, </a:t>
            </a:r>
            <a:r>
              <a:rPr lang="en-US" dirty="0" err="1" smtClean="0"/>
              <a:t>Hewison</a:t>
            </a:r>
            <a:r>
              <a:rPr lang="en-US" dirty="0" smtClean="0"/>
              <a:t> M. Unexpected actions of vitamin D: new perspectives on the regulation of innate and adaptive immunity. National Clinical Practice Endocrinology Metabolism. 2008;4(2):80–90. [</a:t>
            </a:r>
            <a:r>
              <a:rPr lang="en-US" dirty="0" smtClean="0">
                <a:hlinkClick r:id="rId61"/>
              </a:rPr>
              <a:t>PMC free article: PMC2678245</a:t>
            </a:r>
            <a:r>
              <a:rPr lang="en-US" dirty="0" smtClean="0"/>
              <a:t>] [</a:t>
            </a:r>
            <a:r>
              <a:rPr lang="en-US" dirty="0" smtClean="0">
                <a:hlinkClick r:id="rId62"/>
              </a:rPr>
              <a:t>PubMed: 18212810</a:t>
            </a:r>
            <a:r>
              <a:rPr lang="en-US" dirty="0" smtClean="0"/>
              <a:t>]</a:t>
            </a:r>
          </a:p>
          <a:p>
            <a:r>
              <a:rPr lang="en-US" dirty="0" err="1" smtClean="0"/>
              <a:t>Aksnes</a:t>
            </a:r>
            <a:r>
              <a:rPr lang="en-US" dirty="0" smtClean="0"/>
              <a:t> L, </a:t>
            </a:r>
            <a:r>
              <a:rPr lang="en-US" dirty="0" err="1" smtClean="0"/>
              <a:t>Aarskog</a:t>
            </a:r>
            <a:r>
              <a:rPr lang="en-US" dirty="0" smtClean="0"/>
              <a:t> D. Plasma concentrations of vitamin D metabolites in puberty: effect of sexual maturation and implications for growth. Journal of Clinical Endocrinology and Metabolism. 1982;55(1):94–101. [</a:t>
            </a:r>
            <a:r>
              <a:rPr lang="en-US" dirty="0" smtClean="0">
                <a:hlinkClick r:id="rId63"/>
              </a:rPr>
              <a:t>PubMed: 6978890</a:t>
            </a:r>
            <a:r>
              <a:rPr lang="en-US" dirty="0" smtClean="0"/>
              <a:t>]</a:t>
            </a:r>
          </a:p>
          <a:p>
            <a:r>
              <a:rPr lang="en-US" dirty="0" err="1" smtClean="0"/>
              <a:t>Aloia</a:t>
            </a:r>
            <a:r>
              <a:rPr lang="en-US" dirty="0" smtClean="0"/>
              <a:t> JF. African Americans, 25-hydroxyvitamin D, and osteoporosis: a paradox. American Journal of Clinical Nutrition. 2008;88(2):545S–50S. [</a:t>
            </a:r>
            <a:r>
              <a:rPr lang="en-US" dirty="0" smtClean="0">
                <a:hlinkClick r:id="rId64"/>
              </a:rPr>
              <a:t>PMC free article: PMC2777641</a:t>
            </a:r>
            <a:r>
              <a:rPr lang="en-US" dirty="0" smtClean="0"/>
              <a:t>] [</a:t>
            </a:r>
            <a:r>
              <a:rPr lang="en-US" dirty="0" smtClean="0">
                <a:hlinkClick r:id="rId65"/>
              </a:rPr>
              <a:t>PubMed: 18689399</a:t>
            </a:r>
            <a:r>
              <a:rPr lang="en-US" dirty="0" smtClean="0"/>
              <a:t>]</a:t>
            </a:r>
          </a:p>
          <a:p>
            <a:r>
              <a:rPr lang="en-US" dirty="0" err="1" smtClean="0"/>
              <a:t>Aloia</a:t>
            </a:r>
            <a:r>
              <a:rPr lang="en-US" dirty="0" smtClean="0"/>
              <a:t> JF, Patel M, </a:t>
            </a:r>
            <a:r>
              <a:rPr lang="en-US" dirty="0" err="1" smtClean="0"/>
              <a:t>Dimaano</a:t>
            </a:r>
            <a:r>
              <a:rPr lang="en-US" dirty="0" smtClean="0"/>
              <a:t> R, Li-Ng M, </a:t>
            </a:r>
            <a:r>
              <a:rPr lang="en-US" dirty="0" err="1" smtClean="0"/>
              <a:t>Talwar</a:t>
            </a:r>
            <a:r>
              <a:rPr lang="en-US" dirty="0" smtClean="0"/>
              <a:t> SA, Mikhail M, Pollack S, </a:t>
            </a:r>
            <a:r>
              <a:rPr lang="en-US" dirty="0" err="1" smtClean="0"/>
              <a:t>Yeh</a:t>
            </a:r>
            <a:r>
              <a:rPr lang="en-US" dirty="0" smtClean="0"/>
              <a:t> JK. Vitamin D intake to attain a desired serum 25-hydroxyvitamin D concentration. American Journal of Clinical Nutrition. 2008;87(6):1952–8. [</a:t>
            </a:r>
            <a:r>
              <a:rPr lang="en-US" dirty="0" smtClean="0">
                <a:hlinkClick r:id="rId66"/>
              </a:rPr>
              <a:t>PubMed: 18541590</a:t>
            </a:r>
            <a:r>
              <a:rPr lang="en-US" dirty="0" smtClean="0"/>
              <a:t>]</a:t>
            </a:r>
          </a:p>
          <a:p>
            <a:r>
              <a:rPr lang="en-US" dirty="0" err="1" smtClean="0"/>
              <a:t>Armas</a:t>
            </a:r>
            <a:r>
              <a:rPr lang="en-US" dirty="0" smtClean="0"/>
              <a:t> LA, Hollis BW, Heaney RP. Vitamin D</a:t>
            </a:r>
            <a:r>
              <a:rPr lang="en-US" baseline="-25000" dirty="0" smtClean="0"/>
              <a:t>2</a:t>
            </a:r>
            <a:r>
              <a:rPr lang="en-US" dirty="0" smtClean="0"/>
              <a:t> is much less effective than vitamin D3 in humans. Journal of Clinical Endocrinology and Metabolism. 2004;89(11):5387–91. [</a:t>
            </a:r>
            <a:r>
              <a:rPr lang="en-US" dirty="0" smtClean="0">
                <a:hlinkClick r:id="rId67"/>
              </a:rPr>
              <a:t>PubMed: 15531486</a:t>
            </a:r>
            <a:r>
              <a:rPr lang="en-US" dirty="0" smtClean="0"/>
              <a:t>]</a:t>
            </a:r>
          </a:p>
          <a:p>
            <a:r>
              <a:rPr lang="en-US" dirty="0" err="1" smtClean="0"/>
              <a:t>Armas</a:t>
            </a:r>
            <a:r>
              <a:rPr lang="en-US" dirty="0" smtClean="0"/>
              <a:t> LA, Dowell S, Akhter M, </a:t>
            </a:r>
            <a:r>
              <a:rPr lang="en-US" dirty="0" err="1" smtClean="0"/>
              <a:t>Duthuluru</a:t>
            </a:r>
            <a:r>
              <a:rPr lang="en-US" dirty="0" smtClean="0"/>
              <a:t> S, </a:t>
            </a:r>
            <a:r>
              <a:rPr lang="en-US" dirty="0" err="1" smtClean="0"/>
              <a:t>Huerter</a:t>
            </a:r>
            <a:r>
              <a:rPr lang="en-US" dirty="0" smtClean="0"/>
              <a:t> C, Hollis BW, Lund R, Heaney RP. Ultraviolet-B radiation increases serum 25-hydroxyvitamin D levels: the effect of UVB dose and skin color. Journal of the American Academy of Dermatology. 2007;57(4):588–93. [</a:t>
            </a:r>
            <a:r>
              <a:rPr lang="en-US" dirty="0" smtClean="0">
                <a:hlinkClick r:id="rId68"/>
              </a:rPr>
              <a:t>PubMed: 17637484</a:t>
            </a:r>
            <a:r>
              <a:rPr lang="en-US" dirty="0" smtClean="0"/>
              <a:t>]</a:t>
            </a:r>
          </a:p>
          <a:p>
            <a:r>
              <a:rPr lang="en-US" dirty="0" err="1" smtClean="0"/>
              <a:t>Bachrach</a:t>
            </a:r>
            <a:r>
              <a:rPr lang="en-US" dirty="0" smtClean="0"/>
              <a:t> S, Fisher J, Parks JS. An outbreak of vitamin D deficiency rickets in a susceptible population. Pediatrics. 1979;64(6):871–7. [</a:t>
            </a:r>
            <a:r>
              <a:rPr lang="en-US" dirty="0" smtClean="0">
                <a:hlinkClick r:id="rId69"/>
              </a:rPr>
              <a:t>PubMed: 574626</a:t>
            </a:r>
            <a:r>
              <a:rPr lang="en-US" dirty="0" smtClean="0"/>
              <a:t>]</a:t>
            </a:r>
          </a:p>
          <a:p>
            <a:r>
              <a:rPr lang="en-US" dirty="0" err="1" smtClean="0"/>
              <a:t>Bao</a:t>
            </a:r>
            <a:r>
              <a:rPr lang="en-US" dirty="0" smtClean="0"/>
              <a:t> BY, Yao J, Lee YF. 1alpha, 25-dihydroxyvitamin D</a:t>
            </a:r>
            <a:r>
              <a:rPr lang="en-US" baseline="-25000" dirty="0" smtClean="0"/>
              <a:t>3</a:t>
            </a:r>
            <a:r>
              <a:rPr lang="en-US" dirty="0" smtClean="0"/>
              <a:t> suppresses interleukin-8-mediated prostate cancer cell angiogenesis. Carcinogenesis. 2006;27(9):1883–93. [</a:t>
            </a:r>
            <a:r>
              <a:rPr lang="en-US" dirty="0" smtClean="0">
                <a:hlinkClick r:id="rId70"/>
              </a:rPr>
              <a:t>PubMed: 16624828</a:t>
            </a:r>
            <a:r>
              <a:rPr lang="en-US" dirty="0" smtClean="0"/>
              <a:t>]</a:t>
            </a:r>
          </a:p>
          <a:p>
            <a:r>
              <a:rPr lang="en-US" dirty="0" smtClean="0"/>
              <a:t>Beer TM, </a:t>
            </a:r>
            <a:r>
              <a:rPr lang="en-US" dirty="0" err="1" smtClean="0"/>
              <a:t>Myrthue</a:t>
            </a:r>
            <a:r>
              <a:rPr lang="en-US" dirty="0" smtClean="0"/>
              <a:t> A. Calcitriol in cancer treatment: from the lab to the clinic. </a:t>
            </a:r>
            <a:r>
              <a:rPr lang="en-US" dirty="0" err="1" smtClean="0"/>
              <a:t>Moleecular</a:t>
            </a:r>
            <a:r>
              <a:rPr lang="en-US" dirty="0" smtClean="0"/>
              <a:t> Cancer Therapy. 2004;3(3):373–81. [</a:t>
            </a:r>
            <a:r>
              <a:rPr lang="en-US" dirty="0" smtClean="0">
                <a:hlinkClick r:id="rId71"/>
              </a:rPr>
              <a:t>PubMed: 15026558</a:t>
            </a:r>
            <a:r>
              <a:rPr lang="en-US" dirty="0" smtClean="0"/>
              <a:t>]</a:t>
            </a:r>
          </a:p>
          <a:p>
            <a:r>
              <a:rPr lang="en-US" dirty="0" err="1" smtClean="0"/>
              <a:t>Belsey</a:t>
            </a:r>
            <a:r>
              <a:rPr lang="en-US" dirty="0" smtClean="0"/>
              <a:t> R, Deluca HF, Potts JT Jr. Competitive binding assay for vitamin D and 25-OH vitamin D. Journal of Clinical Endocrinology and Metabolism. 1971;33(3):554–7. [</a:t>
            </a:r>
            <a:r>
              <a:rPr lang="en-US" dirty="0" smtClean="0">
                <a:hlinkClick r:id="rId72"/>
              </a:rPr>
              <a:t>PubMed: 4328344</a:t>
            </a:r>
            <a:r>
              <a:rPr lang="en-US" dirty="0" smtClean="0"/>
              <a:t>]</a:t>
            </a:r>
          </a:p>
          <a:p>
            <a:r>
              <a:rPr lang="en-US" dirty="0" err="1" smtClean="0"/>
              <a:t>Bergwitz</a:t>
            </a:r>
            <a:r>
              <a:rPr lang="en-US" dirty="0" smtClean="0"/>
              <a:t> C, </a:t>
            </a:r>
            <a:r>
              <a:rPr lang="en-US" dirty="0" err="1" smtClean="0"/>
              <a:t>Juppner</a:t>
            </a:r>
            <a:r>
              <a:rPr lang="en-US" dirty="0" smtClean="0"/>
              <a:t> H. Regulation of phosphate homeostasis by PTH, vitamin D, and FGF23. Annual Review of Medicine. 2010;61:91–104. [</a:t>
            </a:r>
            <a:r>
              <a:rPr lang="en-US" dirty="0" smtClean="0">
                <a:hlinkClick r:id="rId73"/>
              </a:rPr>
              <a:t>PMC free article: PMC4777331</a:t>
            </a:r>
            <a:r>
              <a:rPr lang="en-US" dirty="0" smtClean="0"/>
              <a:t>] [</a:t>
            </a:r>
            <a:r>
              <a:rPr lang="en-US" dirty="0" smtClean="0">
                <a:hlinkClick r:id="rId74"/>
              </a:rPr>
              <a:t>PubMed: 20059333</a:t>
            </a:r>
            <a:r>
              <a:rPr lang="en-US" dirty="0" smtClean="0"/>
              <a:t>]</a:t>
            </a:r>
          </a:p>
          <a:p>
            <a:r>
              <a:rPr lang="en-US" dirty="0" smtClean="0"/>
              <a:t>Berry JL, Webb AR, </a:t>
            </a:r>
            <a:r>
              <a:rPr lang="en-US" dirty="0" err="1" smtClean="0"/>
              <a:t>Kift</a:t>
            </a:r>
            <a:r>
              <a:rPr lang="en-US" dirty="0" smtClean="0"/>
              <a:t> R, Durkin M, Vail A, O'Brien SJ, Rhodes LE. Should we, in the U.K. be taking vitamin D supplements during the winter?. Presented at 14th Workshop on Vitamin D; October 4-8, 2009; </a:t>
            </a:r>
            <a:r>
              <a:rPr lang="en-US" dirty="0" err="1" smtClean="0"/>
              <a:t>Brugge</a:t>
            </a:r>
            <a:r>
              <a:rPr lang="en-US" dirty="0" smtClean="0"/>
              <a:t>, Belgium. 2009. </a:t>
            </a:r>
          </a:p>
          <a:p>
            <a:r>
              <a:rPr lang="en-US" dirty="0" err="1" smtClean="0"/>
              <a:t>Bises</a:t>
            </a:r>
            <a:r>
              <a:rPr lang="en-US" dirty="0" smtClean="0"/>
              <a:t> G, </a:t>
            </a:r>
            <a:r>
              <a:rPr lang="en-US" dirty="0" err="1" smtClean="0"/>
              <a:t>Kallay</a:t>
            </a:r>
            <a:r>
              <a:rPr lang="en-US" dirty="0" smtClean="0"/>
              <a:t> E, Weiland T, </a:t>
            </a:r>
            <a:r>
              <a:rPr lang="en-US" dirty="0" err="1" smtClean="0"/>
              <a:t>Wrba</a:t>
            </a:r>
            <a:r>
              <a:rPr lang="en-US" dirty="0" smtClean="0"/>
              <a:t> F, </a:t>
            </a:r>
            <a:r>
              <a:rPr lang="en-US" dirty="0" err="1" smtClean="0"/>
              <a:t>Wenzl</a:t>
            </a:r>
            <a:r>
              <a:rPr lang="en-US" dirty="0" smtClean="0"/>
              <a:t> E, Bonner E, </a:t>
            </a:r>
            <a:r>
              <a:rPr lang="en-US" dirty="0" err="1" smtClean="0"/>
              <a:t>Kriwanek</a:t>
            </a:r>
            <a:r>
              <a:rPr lang="en-US" dirty="0" smtClean="0"/>
              <a:t> S, </a:t>
            </a:r>
            <a:r>
              <a:rPr lang="en-US" dirty="0" err="1" smtClean="0"/>
              <a:t>Obrist</a:t>
            </a:r>
            <a:r>
              <a:rPr lang="en-US" dirty="0" smtClean="0"/>
              <a:t> P, Cross HS. 25-hydroxyvitamin D</a:t>
            </a:r>
            <a:r>
              <a:rPr lang="en-US" baseline="-25000" dirty="0" smtClean="0"/>
              <a:t>3</a:t>
            </a:r>
            <a:r>
              <a:rPr lang="en-US" dirty="0" smtClean="0"/>
              <a:t>-1alpha-hydroxylase expression in normal and malignant human colon. Journal of </a:t>
            </a:r>
            <a:r>
              <a:rPr lang="en-US" dirty="0" err="1" smtClean="0"/>
              <a:t>Histochemistry</a:t>
            </a:r>
            <a:r>
              <a:rPr lang="en-US" dirty="0" smtClean="0"/>
              <a:t> and </a:t>
            </a:r>
            <a:r>
              <a:rPr lang="en-US" dirty="0" err="1" smtClean="0"/>
              <a:t>Cytochemistry</a:t>
            </a:r>
            <a:r>
              <a:rPr lang="en-US" dirty="0" smtClean="0"/>
              <a:t>. 2004;52(7):985–9. [</a:t>
            </a:r>
            <a:r>
              <a:rPr lang="en-US" dirty="0" smtClean="0">
                <a:hlinkClick r:id="rId75"/>
              </a:rPr>
              <a:t>PubMed: 15208365</a:t>
            </a:r>
            <a:r>
              <a:rPr lang="en-US" dirty="0" smtClean="0"/>
              <a:t>]</a:t>
            </a:r>
          </a:p>
          <a:p>
            <a:r>
              <a:rPr lang="en-US" dirty="0" err="1" smtClean="0"/>
              <a:t>Blomstrand</a:t>
            </a:r>
            <a:r>
              <a:rPr lang="en-US" dirty="0" smtClean="0"/>
              <a:t> R, </a:t>
            </a:r>
            <a:r>
              <a:rPr lang="en-US" dirty="0" err="1" smtClean="0"/>
              <a:t>Forsgren</a:t>
            </a:r>
            <a:r>
              <a:rPr lang="en-US" dirty="0" smtClean="0"/>
              <a:t> L. Intestinal absorption and esterification of vitamin D</a:t>
            </a:r>
            <a:r>
              <a:rPr lang="en-US" baseline="-25000" dirty="0" smtClean="0"/>
              <a:t>3</a:t>
            </a:r>
            <a:r>
              <a:rPr lang="en-US" dirty="0" smtClean="0"/>
              <a:t>-1,2-3H in man. </a:t>
            </a:r>
            <a:r>
              <a:rPr lang="en-US" dirty="0" err="1" smtClean="0"/>
              <a:t>Acta</a:t>
            </a:r>
            <a:r>
              <a:rPr lang="en-US" dirty="0" smtClean="0"/>
              <a:t> </a:t>
            </a:r>
            <a:r>
              <a:rPr lang="en-US" dirty="0" err="1" smtClean="0"/>
              <a:t>Chemica</a:t>
            </a:r>
            <a:r>
              <a:rPr lang="en-US" dirty="0" smtClean="0"/>
              <a:t> </a:t>
            </a:r>
            <a:r>
              <a:rPr lang="en-US" dirty="0" err="1" smtClean="0"/>
              <a:t>Scandinavica</a:t>
            </a:r>
            <a:r>
              <a:rPr lang="en-US" dirty="0" smtClean="0"/>
              <a:t>. 1967;21(6):1662–3. [</a:t>
            </a:r>
            <a:r>
              <a:rPr lang="en-US" dirty="0" smtClean="0">
                <a:hlinkClick r:id="rId76"/>
              </a:rPr>
              <a:t>PubMed: 4293764</a:t>
            </a:r>
            <a:r>
              <a:rPr lang="en-US" dirty="0" smtClean="0"/>
              <a:t>]</a:t>
            </a:r>
          </a:p>
          <a:p>
            <a:r>
              <a:rPr lang="en-US" dirty="0" smtClean="0"/>
              <a:t>Blum M, </a:t>
            </a:r>
            <a:r>
              <a:rPr lang="en-US" dirty="0" err="1" smtClean="0"/>
              <a:t>Dallal</a:t>
            </a:r>
            <a:r>
              <a:rPr lang="en-US" dirty="0" smtClean="0"/>
              <a:t> GE, Dawson-Hughes B. Body size and serum 25 </a:t>
            </a:r>
            <a:r>
              <a:rPr lang="en-US" dirty="0" err="1" smtClean="0"/>
              <a:t>hydroxy</a:t>
            </a:r>
            <a:r>
              <a:rPr lang="en-US" dirty="0" smtClean="0"/>
              <a:t> vitamin D response to oral supplements in healthy older adults. Journal of the American College of Nutrition. 2008;27(2):274–9. [</a:t>
            </a:r>
            <a:r>
              <a:rPr lang="en-US" dirty="0" smtClean="0">
                <a:hlinkClick r:id="rId77"/>
              </a:rPr>
              <a:t>PMC free article: PMC2729752</a:t>
            </a:r>
            <a:r>
              <a:rPr lang="en-US" dirty="0" smtClean="0"/>
              <a:t>] [</a:t>
            </a:r>
            <a:r>
              <a:rPr lang="en-US" dirty="0" smtClean="0">
                <a:hlinkClick r:id="rId78"/>
              </a:rPr>
              <a:t>PubMed: 18689559</a:t>
            </a:r>
            <a:r>
              <a:rPr lang="en-US" dirty="0" smtClean="0"/>
              <a:t>]</a:t>
            </a:r>
          </a:p>
          <a:p>
            <a:r>
              <a:rPr lang="en-US" dirty="0" smtClean="0"/>
              <a:t>Blunt JW, DeLuca HF, </a:t>
            </a:r>
            <a:r>
              <a:rPr lang="en-US" dirty="0" err="1" smtClean="0"/>
              <a:t>Schnoes</a:t>
            </a:r>
            <a:r>
              <a:rPr lang="en-US" dirty="0" smtClean="0"/>
              <a:t> HK. 25-hydroxycholecalciferol. A biologically active metabolite of vitamin D3. Biochemistry. 1968;7(10):3317–22. [</a:t>
            </a:r>
            <a:r>
              <a:rPr lang="en-US" dirty="0" smtClean="0">
                <a:hlinkClick r:id="rId79"/>
              </a:rPr>
              <a:t>PubMed: 4300699</a:t>
            </a:r>
            <a:r>
              <a:rPr lang="en-US" dirty="0" smtClean="0"/>
              <a:t>]</a:t>
            </a:r>
          </a:p>
          <a:p>
            <a:r>
              <a:rPr lang="en-US" dirty="0" err="1" smtClean="0"/>
              <a:t>Bogh</a:t>
            </a:r>
            <a:r>
              <a:rPr lang="en-US" dirty="0" smtClean="0"/>
              <a:t> MK, </a:t>
            </a:r>
            <a:r>
              <a:rPr lang="en-US" dirty="0" err="1" smtClean="0"/>
              <a:t>Schmedes</a:t>
            </a:r>
            <a:r>
              <a:rPr lang="en-US" dirty="0" smtClean="0"/>
              <a:t> AV, </a:t>
            </a:r>
            <a:r>
              <a:rPr lang="en-US" dirty="0" err="1" smtClean="0"/>
              <a:t>Philipsen</a:t>
            </a:r>
            <a:r>
              <a:rPr lang="en-US" dirty="0" smtClean="0"/>
              <a:t> PA, </a:t>
            </a:r>
            <a:r>
              <a:rPr lang="en-US" dirty="0" err="1" smtClean="0"/>
              <a:t>Thieden</a:t>
            </a:r>
            <a:r>
              <a:rPr lang="en-US" dirty="0" smtClean="0"/>
              <a:t> E, </a:t>
            </a:r>
            <a:r>
              <a:rPr lang="en-US" dirty="0" err="1" smtClean="0"/>
              <a:t>Wulf</a:t>
            </a:r>
            <a:r>
              <a:rPr lang="en-US" dirty="0" smtClean="0"/>
              <a:t> HC. Vitamin D production after UVB exposure depends on baseline vitamin D and total cholesterol but not on skin pigmentation. Journal of Investigative Dermatology. 2010;130(2):546–53. [</a:t>
            </a:r>
            <a:r>
              <a:rPr lang="en-US" dirty="0" smtClean="0">
                <a:hlinkClick r:id="rId80"/>
              </a:rPr>
              <a:t>PubMed: 19812604</a:t>
            </a:r>
            <a:r>
              <a:rPr lang="en-US" dirty="0" smtClean="0"/>
              <a:t>]</a:t>
            </a:r>
          </a:p>
          <a:p>
            <a:r>
              <a:rPr lang="en-US" dirty="0" smtClean="0"/>
              <a:t>Brannon PM, </a:t>
            </a:r>
            <a:r>
              <a:rPr lang="en-US" dirty="0" err="1" smtClean="0"/>
              <a:t>Yetley</a:t>
            </a:r>
            <a:r>
              <a:rPr lang="en-US" dirty="0" smtClean="0"/>
              <a:t> EA, Bailey RL, </a:t>
            </a:r>
            <a:r>
              <a:rPr lang="en-US" dirty="0" err="1" smtClean="0"/>
              <a:t>Picciano</a:t>
            </a:r>
            <a:r>
              <a:rPr lang="en-US" dirty="0" smtClean="0"/>
              <a:t> MF. Vitamin D and health in the 21st century: an update. Proceedings of a conference held September 2007 in Bethesda, Maryland, USA. American Journal of Clinical Nutrition. 2008;88(2):483S–592S. [</a:t>
            </a:r>
            <a:r>
              <a:rPr lang="en-US" dirty="0" smtClean="0">
                <a:hlinkClick r:id="rId81"/>
              </a:rPr>
              <a:t>PubMed: 18689388</a:t>
            </a:r>
            <a:r>
              <a:rPr lang="en-US" dirty="0" smtClean="0"/>
              <a:t>]</a:t>
            </a:r>
          </a:p>
          <a:p>
            <a:r>
              <a:rPr lang="en-US" dirty="0" err="1" smtClean="0"/>
              <a:t>Brommage</a:t>
            </a:r>
            <a:r>
              <a:rPr lang="en-US" dirty="0" smtClean="0"/>
              <a:t> R, DeLuca HF. Evidence that 1,25-dihydroxyvitamin D</a:t>
            </a:r>
            <a:r>
              <a:rPr lang="en-US" baseline="-25000" dirty="0" smtClean="0"/>
              <a:t>3</a:t>
            </a:r>
            <a:r>
              <a:rPr lang="en-US" dirty="0" smtClean="0"/>
              <a:t> is the physiologically active metabolite of vitamin D</a:t>
            </a:r>
            <a:r>
              <a:rPr lang="en-US" baseline="-25000" dirty="0" smtClean="0"/>
              <a:t>3</a:t>
            </a:r>
            <a:r>
              <a:rPr lang="en-US" dirty="0" smtClean="0"/>
              <a:t>. Endocrine Reviews. 1985;6(4):491–511. [</a:t>
            </a:r>
            <a:r>
              <a:rPr lang="en-US" dirty="0" smtClean="0">
                <a:hlinkClick r:id="rId82"/>
              </a:rPr>
              <a:t>PubMed: 3000754</a:t>
            </a:r>
            <a:r>
              <a:rPr lang="en-US" dirty="0" smtClean="0"/>
              <a:t>]</a:t>
            </a:r>
          </a:p>
          <a:p>
            <a:r>
              <a:rPr lang="en-US" dirty="0" smtClean="0"/>
              <a:t>Bruno C, </a:t>
            </a:r>
            <a:r>
              <a:rPr lang="en-US" dirty="0" err="1" smtClean="0"/>
              <a:t>Fulford</a:t>
            </a:r>
            <a:r>
              <a:rPr lang="en-US" dirty="0" smtClean="0"/>
              <a:t> AD, Potts JR, McClintock R, Jones R, </a:t>
            </a:r>
            <a:r>
              <a:rPr lang="en-US" dirty="0" err="1" smtClean="0"/>
              <a:t>Cacucci</a:t>
            </a:r>
            <a:r>
              <a:rPr lang="en-US" dirty="0" smtClean="0"/>
              <a:t> BM, Gupta CE, Peacock M, </a:t>
            </a:r>
            <a:r>
              <a:rPr lang="en-US" dirty="0" err="1" smtClean="0"/>
              <a:t>Considine</a:t>
            </a:r>
            <a:r>
              <a:rPr lang="en-US" dirty="0" smtClean="0"/>
              <a:t> RV. Serum markers of bone turnover are increased at six and 18 months after Roux-</a:t>
            </a:r>
            <a:r>
              <a:rPr lang="en-US" dirty="0" err="1" smtClean="0"/>
              <a:t>en</a:t>
            </a:r>
            <a:r>
              <a:rPr lang="en-US" dirty="0" smtClean="0"/>
              <a:t>-Y bariatric surgery: correlation with the reduction in leptin. Journal of Clinical Endocrinology and Metabolism. 2010;95(1):159–66. [</a:t>
            </a:r>
            <a:r>
              <a:rPr lang="en-US" dirty="0" smtClean="0">
                <a:hlinkClick r:id="rId83"/>
              </a:rPr>
              <a:t>PMC free article: PMC2805478</a:t>
            </a:r>
            <a:r>
              <a:rPr lang="en-US" dirty="0" smtClean="0"/>
              <a:t>] [</a:t>
            </a:r>
            <a:r>
              <a:rPr lang="en-US" dirty="0" smtClean="0">
                <a:hlinkClick r:id="rId84"/>
              </a:rPr>
              <a:t>PubMed: 19858320</a:t>
            </a:r>
            <a:r>
              <a:rPr lang="en-US" dirty="0" smtClean="0"/>
              <a:t>]</a:t>
            </a:r>
          </a:p>
          <a:p>
            <a:r>
              <a:rPr lang="en-US" dirty="0" err="1" smtClean="0"/>
              <a:t>Byrdwell</a:t>
            </a:r>
            <a:r>
              <a:rPr lang="en-US" dirty="0" smtClean="0"/>
              <a:t> WC. Analysis of vitamin D in food control materials and fortified foods. Presented at the Committee to Review Dietary Reference Intakes for Vitamin D and Calcium Information-gathering Workshop; March 26, 2009; Washington, DC. 2009. </a:t>
            </a:r>
          </a:p>
          <a:p>
            <a:r>
              <a:rPr lang="en-US" dirty="0" smtClean="0"/>
              <a:t>Campbell MJ, </a:t>
            </a:r>
            <a:r>
              <a:rPr lang="en-US" dirty="0" err="1" smtClean="0"/>
              <a:t>Elstner</a:t>
            </a:r>
            <a:r>
              <a:rPr lang="en-US" dirty="0" smtClean="0"/>
              <a:t> E, Holden S, </a:t>
            </a:r>
            <a:r>
              <a:rPr lang="en-US" dirty="0" err="1" smtClean="0"/>
              <a:t>Uskokovic</a:t>
            </a:r>
            <a:r>
              <a:rPr lang="en-US" dirty="0" smtClean="0"/>
              <a:t> M, </a:t>
            </a:r>
            <a:r>
              <a:rPr lang="en-US" dirty="0" err="1" smtClean="0"/>
              <a:t>Koeffler</a:t>
            </a:r>
            <a:r>
              <a:rPr lang="en-US" dirty="0" smtClean="0"/>
              <a:t> HP. Inhibition of proliferation of prostate cancer cells by a 19-nor-hexafluoride vitamin D</a:t>
            </a:r>
            <a:r>
              <a:rPr lang="en-US" baseline="-25000" dirty="0" smtClean="0"/>
              <a:t>3</a:t>
            </a:r>
            <a:r>
              <a:rPr lang="en-US" dirty="0" smtClean="0"/>
              <a:t> analogue involves the induction of p21waf1, p27kip1 and E-cadherin. Journal of Molecular Endocrinology. 1997;19(1):15–27. [</a:t>
            </a:r>
            <a:r>
              <a:rPr lang="en-US" dirty="0" smtClean="0">
                <a:hlinkClick r:id="rId85"/>
              </a:rPr>
              <a:t>PubMed: 9278857</a:t>
            </a:r>
            <a:r>
              <a:rPr lang="en-US" dirty="0" smtClean="0"/>
              <a:t>]</a:t>
            </a:r>
          </a:p>
          <a:p>
            <a:r>
              <a:rPr lang="en-US" dirty="0" smtClean="0"/>
              <a:t>Carter GD, Carter R, Jones J, Berry J. How accurate are assays for 25-hydroxyvitamin D? Data from the international vitamin D external quality assessment scheme. Clinical Chemistry. 2004;50(11):2195–7. [</a:t>
            </a:r>
            <a:r>
              <a:rPr lang="en-US" dirty="0" smtClean="0">
                <a:hlinkClick r:id="rId86"/>
              </a:rPr>
              <a:t>PubMed: 15375018</a:t>
            </a:r>
            <a:r>
              <a:rPr lang="en-US" dirty="0" smtClean="0"/>
              <a:t>]</a:t>
            </a:r>
          </a:p>
          <a:p>
            <a:r>
              <a:rPr lang="en-US" dirty="0" smtClean="0"/>
              <a:t>Carter GD. 25-hydroxyvitamin D assays: the quest for accuracy. Clinical Chemistry. 2009;55(7):1300–2. [</a:t>
            </a:r>
            <a:r>
              <a:rPr lang="en-US" dirty="0" smtClean="0">
                <a:hlinkClick r:id="rId87"/>
              </a:rPr>
              <a:t>PubMed: 19423731</a:t>
            </a:r>
            <a:r>
              <a:rPr lang="en-US" dirty="0" smtClean="0"/>
              <a:t>]</a:t>
            </a:r>
          </a:p>
          <a:p>
            <a:r>
              <a:rPr lang="en-US" dirty="0" smtClean="0"/>
              <a:t>Carter GD, Jones JC. Use of a common standard improves the performance of liquid chromatography-tandem mass spectrometry methods for serum 25-hydroxyvitamin-D. Annals of Clinical Biochemistry. 2009;46(Pt 1):79–81. [</a:t>
            </a:r>
            <a:r>
              <a:rPr lang="en-US" dirty="0" smtClean="0">
                <a:hlinkClick r:id="rId88"/>
              </a:rPr>
              <a:t>PubMed: 19103962</a:t>
            </a:r>
            <a:r>
              <a:rPr lang="en-US" dirty="0" smtClean="0"/>
              <a:t>]</a:t>
            </a:r>
          </a:p>
          <a:p>
            <a:r>
              <a:rPr lang="en-US" dirty="0" smtClean="0"/>
              <a:t>Carter GD, Berry JL, Gunter E, Jones G, Jones JC, Makin HL, Sufi S, Wheeler MJ. Proficiency testing of 25-hydroxyvitamin D (25-OHD) assays. Journal of Steroid Biochemistry and Molecular Biology. 2010;121(1-2):176–9. [</a:t>
            </a:r>
            <a:r>
              <a:rPr lang="en-US" dirty="0" smtClean="0">
                <a:hlinkClick r:id="rId89"/>
              </a:rPr>
              <a:t>PubMed: 20302938</a:t>
            </a:r>
            <a:r>
              <a:rPr lang="en-US" dirty="0" smtClean="0"/>
              <a:t>]</a:t>
            </a:r>
          </a:p>
          <a:p>
            <a:r>
              <a:rPr lang="en-US" dirty="0" smtClean="0"/>
              <a:t>Cashman KD, Hill TR, Lucey AJ, Taylor N, </a:t>
            </a:r>
            <a:r>
              <a:rPr lang="en-US" dirty="0" err="1" smtClean="0"/>
              <a:t>Seamans</a:t>
            </a:r>
            <a:r>
              <a:rPr lang="en-US" dirty="0" smtClean="0"/>
              <a:t> KM, </a:t>
            </a:r>
            <a:r>
              <a:rPr lang="en-US" dirty="0" err="1" smtClean="0"/>
              <a:t>Muldowney</a:t>
            </a:r>
            <a:r>
              <a:rPr lang="en-US" dirty="0" smtClean="0"/>
              <a:t> S, Fitzgerald AP, Flynn A, Barnes MS, </a:t>
            </a:r>
            <a:r>
              <a:rPr lang="en-US" dirty="0" err="1" smtClean="0"/>
              <a:t>Horigan</a:t>
            </a:r>
            <a:r>
              <a:rPr lang="en-US" dirty="0" smtClean="0"/>
              <a:t> G, Bonham MP, Duffy EM, Strain JJ, Wallace JM, Kiely M. Estimation of the dietary requirement for vitamin D in healthy adults. American Journal of Clinical Nutrition. 2008;88(6):1535–42. [</a:t>
            </a:r>
            <a:r>
              <a:rPr lang="en-US" dirty="0" smtClean="0">
                <a:hlinkClick r:id="rId90"/>
              </a:rPr>
              <a:t>PubMed: 19064513</a:t>
            </a:r>
            <a:r>
              <a:rPr lang="en-US" dirty="0" smtClean="0"/>
              <a:t>]</a:t>
            </a:r>
          </a:p>
          <a:p>
            <a:r>
              <a:rPr lang="en-US" dirty="0" smtClean="0"/>
              <a:t>Cashman KD, Wallace JM, </a:t>
            </a:r>
            <a:r>
              <a:rPr lang="en-US" dirty="0" err="1" smtClean="0"/>
              <a:t>Horigan</a:t>
            </a:r>
            <a:r>
              <a:rPr lang="en-US" dirty="0" smtClean="0"/>
              <a:t> G, Hill TR, Barnes MS, Lucey AJ, Bonham MP, Taylor N, Duffy EM, </a:t>
            </a:r>
            <a:r>
              <a:rPr lang="en-US" dirty="0" err="1" smtClean="0"/>
              <a:t>Seamans</a:t>
            </a:r>
            <a:r>
              <a:rPr lang="en-US" dirty="0" smtClean="0"/>
              <a:t> K, </a:t>
            </a:r>
            <a:r>
              <a:rPr lang="en-US" dirty="0" err="1" smtClean="0"/>
              <a:t>Muldowney</a:t>
            </a:r>
            <a:r>
              <a:rPr lang="en-US" dirty="0" smtClean="0"/>
              <a:t> S, Fitzgerald AP, Flynn A, Strain JJ, Kiely M. Estimation of the dietary requirement for vitamin D in free-living adults ≥64 y of age. American Journal of Clinical Nutrition. 2009;89(5):1366–74. [</a:t>
            </a:r>
            <a:r>
              <a:rPr lang="en-US" dirty="0" smtClean="0">
                <a:hlinkClick r:id="rId91"/>
              </a:rPr>
              <a:t>PubMed: 19297462</a:t>
            </a:r>
            <a:r>
              <a:rPr lang="en-US" dirty="0" smtClean="0"/>
              <a:t>]</a:t>
            </a:r>
          </a:p>
          <a:p>
            <a:r>
              <a:rPr lang="en-US" dirty="0" err="1" smtClean="0"/>
              <a:t>Chel</a:t>
            </a:r>
            <a:r>
              <a:rPr lang="en-US" dirty="0" smtClean="0"/>
              <a:t> V, </a:t>
            </a:r>
            <a:r>
              <a:rPr lang="en-US" dirty="0" err="1" smtClean="0"/>
              <a:t>Wijnhoven</a:t>
            </a:r>
            <a:r>
              <a:rPr lang="en-US" dirty="0" smtClean="0"/>
              <a:t> HA, Smit JH, </a:t>
            </a:r>
            <a:r>
              <a:rPr lang="en-US" dirty="0" err="1" smtClean="0"/>
              <a:t>Ooms</a:t>
            </a:r>
            <a:r>
              <a:rPr lang="en-US" dirty="0" smtClean="0"/>
              <a:t> M, Lips P. Efficacy of different doses and time intervals of oral vitamin D supplementation with or without calcium in elderly nursing home residents. Osteoporosis International. 2008;19(5):663–71. [</a:t>
            </a:r>
            <a:r>
              <a:rPr lang="en-US" dirty="0" smtClean="0">
                <a:hlinkClick r:id="rId92"/>
              </a:rPr>
              <a:t>PMC free article: PMC2277446</a:t>
            </a:r>
            <a:r>
              <a:rPr lang="en-US" dirty="0" smtClean="0"/>
              <a:t>] [</a:t>
            </a:r>
            <a:r>
              <a:rPr lang="en-US" dirty="0" smtClean="0">
                <a:hlinkClick r:id="rId93"/>
              </a:rPr>
              <a:t>PubMed: 17874029</a:t>
            </a:r>
            <a:r>
              <a:rPr lang="en-US" dirty="0" smtClean="0"/>
              <a:t>]</a:t>
            </a:r>
          </a:p>
          <a:p>
            <a:r>
              <a:rPr lang="en-US" dirty="0" smtClean="0"/>
              <a:t>Chen PS Jr, </a:t>
            </a:r>
            <a:r>
              <a:rPr lang="en-US" dirty="0" err="1" smtClean="0"/>
              <a:t>Bosmann</a:t>
            </a:r>
            <a:r>
              <a:rPr lang="en-US" dirty="0" smtClean="0"/>
              <a:t> HB. Effect of vitamins D2 and D3 on serum calcium and phosphorus in rachitic chicks. Journal of Nutrition. 1964;83:133–9. [</a:t>
            </a:r>
            <a:r>
              <a:rPr lang="en-US" dirty="0" smtClean="0">
                <a:hlinkClick r:id="rId94"/>
              </a:rPr>
              <a:t>PubMed: 14171311</a:t>
            </a:r>
            <a:r>
              <a:rPr lang="en-US" dirty="0" smtClean="0"/>
              <a:t>]</a:t>
            </a:r>
          </a:p>
          <a:p>
            <a:r>
              <a:rPr lang="en-US" dirty="0" smtClean="0"/>
              <a:t>Chen TC, Shao A, Heath H 3rd, </a:t>
            </a:r>
            <a:r>
              <a:rPr lang="en-US" dirty="0" err="1" smtClean="0"/>
              <a:t>Holick</a:t>
            </a:r>
            <a:r>
              <a:rPr lang="en-US" dirty="0" smtClean="0"/>
              <a:t> MF. An update on the vitamin D content of fortified milk from the United States and Canada. New England Journal of Medicine. 1993;329(20):1507. [</a:t>
            </a:r>
            <a:r>
              <a:rPr lang="en-US" dirty="0" smtClean="0">
                <a:hlinkClick r:id="rId95"/>
              </a:rPr>
              <a:t>PubMed: 8413473</a:t>
            </a:r>
            <a:r>
              <a:rPr lang="en-US" dirty="0" smtClean="0"/>
              <a:t>]</a:t>
            </a:r>
          </a:p>
          <a:p>
            <a:r>
              <a:rPr lang="en-US" dirty="0" smtClean="0"/>
              <a:t>Chen TC, </a:t>
            </a:r>
            <a:r>
              <a:rPr lang="en-US" dirty="0" err="1" smtClean="0"/>
              <a:t>Chimeh</a:t>
            </a:r>
            <a:r>
              <a:rPr lang="en-US" dirty="0" smtClean="0"/>
              <a:t> F, Lu Z, Mathieu J, Person KS, Zhang A, Kohn N, </a:t>
            </a:r>
            <a:r>
              <a:rPr lang="en-US" dirty="0" err="1" smtClean="0"/>
              <a:t>Martinello</a:t>
            </a:r>
            <a:r>
              <a:rPr lang="en-US" dirty="0" smtClean="0"/>
              <a:t> S, Berkowitz R, </a:t>
            </a:r>
            <a:r>
              <a:rPr lang="en-US" dirty="0" err="1" smtClean="0"/>
              <a:t>Holick</a:t>
            </a:r>
            <a:r>
              <a:rPr lang="en-US" dirty="0" smtClean="0"/>
              <a:t> MF. Factors that influence the cutaneous synthesis and dietary sources of vitamin D. Archives of Biochemistry and Biophysics. 2007;460(2):213–7. [</a:t>
            </a:r>
            <a:r>
              <a:rPr lang="en-US" dirty="0" smtClean="0">
                <a:hlinkClick r:id="rId96"/>
              </a:rPr>
              <a:t>PMC free article: PMC2698590</a:t>
            </a:r>
            <a:r>
              <a:rPr lang="en-US" dirty="0" smtClean="0"/>
              <a:t>] [</a:t>
            </a:r>
            <a:r>
              <a:rPr lang="en-US" dirty="0" smtClean="0">
                <a:hlinkClick r:id="rId97"/>
              </a:rPr>
              <a:t>PubMed: 17254541</a:t>
            </a:r>
            <a:r>
              <a:rPr lang="en-US" dirty="0" smtClean="0"/>
              <a:t>]</a:t>
            </a:r>
          </a:p>
          <a:p>
            <a:r>
              <a:rPr lang="en-US" dirty="0" smtClean="0"/>
              <a:t>Cheng JB, </a:t>
            </a:r>
            <a:r>
              <a:rPr lang="en-US" dirty="0" err="1" smtClean="0"/>
              <a:t>Motola</a:t>
            </a:r>
            <a:r>
              <a:rPr lang="en-US" dirty="0" smtClean="0"/>
              <a:t> DL, </a:t>
            </a:r>
            <a:r>
              <a:rPr lang="en-US" dirty="0" err="1" smtClean="0"/>
              <a:t>Mangelsdorf</a:t>
            </a:r>
            <a:r>
              <a:rPr lang="en-US" dirty="0" smtClean="0"/>
              <a:t> DJ, Russell DW. De-</a:t>
            </a:r>
            <a:r>
              <a:rPr lang="en-US" dirty="0" err="1" smtClean="0"/>
              <a:t>orphanization</a:t>
            </a:r>
            <a:r>
              <a:rPr lang="en-US" dirty="0" smtClean="0"/>
              <a:t> of cytochrome P450 2R1: a microsomal vitamin D 25-hydroxilase. Journal of Biological Chemistry. 2003;278(39):38084–93. [</a:t>
            </a:r>
            <a:r>
              <a:rPr lang="en-US" dirty="0" smtClean="0">
                <a:hlinkClick r:id="rId98"/>
              </a:rPr>
              <a:t>PMC free article: PMC4450819</a:t>
            </a:r>
            <a:r>
              <a:rPr lang="en-US" dirty="0" smtClean="0"/>
              <a:t>] [</a:t>
            </a:r>
            <a:r>
              <a:rPr lang="en-US" dirty="0" smtClean="0">
                <a:hlinkClick r:id="rId99"/>
              </a:rPr>
              <a:t>PubMed: 12867411</a:t>
            </a:r>
            <a:r>
              <a:rPr lang="en-US" dirty="0" smtClean="0"/>
              <a:t>]</a:t>
            </a:r>
          </a:p>
          <a:p>
            <a:r>
              <a:rPr lang="en-US" dirty="0" smtClean="0"/>
              <a:t>Christiansen C, </a:t>
            </a:r>
            <a:r>
              <a:rPr lang="en-US" dirty="0" err="1" smtClean="0"/>
              <a:t>Rodbro</a:t>
            </a:r>
            <a:r>
              <a:rPr lang="en-US" dirty="0" smtClean="0"/>
              <a:t> P, </a:t>
            </a:r>
            <a:r>
              <a:rPr lang="en-US" dirty="0" err="1" smtClean="0"/>
              <a:t>Munck</a:t>
            </a:r>
            <a:r>
              <a:rPr lang="en-US" dirty="0" smtClean="0"/>
              <a:t> O. Actions of vitamins D</a:t>
            </a:r>
            <a:r>
              <a:rPr lang="en-US" baseline="-25000" dirty="0" smtClean="0"/>
              <a:t>2</a:t>
            </a:r>
            <a:r>
              <a:rPr lang="en-US" dirty="0" smtClean="0"/>
              <a:t> and D</a:t>
            </a:r>
            <a:r>
              <a:rPr lang="en-US" baseline="-25000" dirty="0" smtClean="0"/>
              <a:t>3</a:t>
            </a:r>
            <a:r>
              <a:rPr lang="en-US" dirty="0" smtClean="0"/>
              <a:t> and 25-OHD</a:t>
            </a:r>
            <a:r>
              <a:rPr lang="en-US" baseline="-25000" dirty="0" smtClean="0"/>
              <a:t>3</a:t>
            </a:r>
            <a:r>
              <a:rPr lang="en-US" dirty="0" smtClean="0"/>
              <a:t> in anticonvulsant </a:t>
            </a:r>
            <a:r>
              <a:rPr lang="en-US" dirty="0" err="1" smtClean="0"/>
              <a:t>osteomalacia</a:t>
            </a:r>
            <a:r>
              <a:rPr lang="en-US" dirty="0" smtClean="0"/>
              <a:t>. British Medical Journal. 1975;2(5967):363–5. [</a:t>
            </a:r>
            <a:r>
              <a:rPr lang="en-US" dirty="0" smtClean="0">
                <a:hlinkClick r:id="rId100"/>
              </a:rPr>
              <a:t>PMC free article: PMC1673157</a:t>
            </a:r>
            <a:r>
              <a:rPr lang="en-US" dirty="0" smtClean="0"/>
              <a:t>] [</a:t>
            </a:r>
            <a:r>
              <a:rPr lang="en-US" dirty="0" smtClean="0">
                <a:hlinkClick r:id="rId101"/>
              </a:rPr>
              <a:t>PubMed: 165857</a:t>
            </a:r>
            <a:r>
              <a:rPr lang="en-US" dirty="0" smtClean="0"/>
              <a:t>]</a:t>
            </a:r>
          </a:p>
          <a:p>
            <a:r>
              <a:rPr lang="en-US" dirty="0" smtClean="0"/>
              <a:t>Chung M, Balk EM, </a:t>
            </a:r>
            <a:r>
              <a:rPr lang="en-US" dirty="0" err="1" smtClean="0"/>
              <a:t>Brendel</a:t>
            </a:r>
            <a:r>
              <a:rPr lang="en-US" dirty="0" smtClean="0"/>
              <a:t> M, </a:t>
            </a:r>
            <a:r>
              <a:rPr lang="en-US" dirty="0" err="1" smtClean="0"/>
              <a:t>Ip</a:t>
            </a:r>
            <a:r>
              <a:rPr lang="en-US" dirty="0" smtClean="0"/>
              <a:t> S, Lau J, Lee J, Lichtenstein A, Patel K, Raman G, </a:t>
            </a:r>
            <a:r>
              <a:rPr lang="en-US" dirty="0" err="1" smtClean="0"/>
              <a:t>Tatsioni</a:t>
            </a:r>
            <a:r>
              <a:rPr lang="en-US" dirty="0" smtClean="0"/>
              <a:t> A, </a:t>
            </a:r>
            <a:r>
              <a:rPr lang="en-US" dirty="0" err="1" smtClean="0"/>
              <a:t>Terasawa</a:t>
            </a:r>
            <a:r>
              <a:rPr lang="en-US" dirty="0" smtClean="0"/>
              <a:t> T, </a:t>
            </a:r>
            <a:r>
              <a:rPr lang="en-US" dirty="0" err="1" smtClean="0"/>
              <a:t>Trikalinos</a:t>
            </a:r>
            <a:r>
              <a:rPr lang="en-US" dirty="0" smtClean="0"/>
              <a:t> TA. Vitamin D and calcium: a systematic review of health outcomes, Evidence Report No. 183 (Prepared by the Tufts Evidence-based Practice Center under Contract No. HHSA 290-2007-10055-I.). Rockville, MD: Agency for Healthcare Research and Quality; 2009. AHRQ Publication No. 09-E015.</a:t>
            </a:r>
          </a:p>
          <a:p>
            <a:r>
              <a:rPr lang="en-US" dirty="0" smtClean="0"/>
              <a:t>Clements MR, Davies M, Fraser DR, </a:t>
            </a:r>
            <a:r>
              <a:rPr lang="en-US" dirty="0" err="1" smtClean="0"/>
              <a:t>Lumb</a:t>
            </a:r>
            <a:r>
              <a:rPr lang="en-US" dirty="0" smtClean="0"/>
              <a:t> GA, </a:t>
            </a:r>
            <a:r>
              <a:rPr lang="en-US" dirty="0" err="1" smtClean="0"/>
              <a:t>Mawer</a:t>
            </a:r>
            <a:r>
              <a:rPr lang="en-US" dirty="0" smtClean="0"/>
              <a:t> EB, Adams PH. Metabolic inactivation of vitamin D is enhanced in primary hyperparathyroidism. Clinical Science (London). 1987;73(6):659–64. [</a:t>
            </a:r>
            <a:r>
              <a:rPr lang="en-US" dirty="0" smtClean="0">
                <a:hlinkClick r:id="rId102"/>
              </a:rPr>
              <a:t>PubMed: 3690980</a:t>
            </a:r>
            <a:r>
              <a:rPr lang="en-US" dirty="0" smtClean="0"/>
              <a:t>]</a:t>
            </a:r>
          </a:p>
          <a:p>
            <a:r>
              <a:rPr lang="en-US" dirty="0" err="1" smtClean="0"/>
              <a:t>Compston</a:t>
            </a:r>
            <a:r>
              <a:rPr lang="en-US" dirty="0" smtClean="0"/>
              <a:t> JE, Merrett AL, Hammett FG, Magill P. Comparison of the appearance of </a:t>
            </a:r>
            <a:r>
              <a:rPr lang="en-US" dirty="0" err="1" smtClean="0"/>
              <a:t>radiolabelled</a:t>
            </a:r>
            <a:r>
              <a:rPr lang="en-US" dirty="0" smtClean="0"/>
              <a:t> vitamin D</a:t>
            </a:r>
            <a:r>
              <a:rPr lang="en-US" baseline="-25000" dirty="0" smtClean="0"/>
              <a:t>3</a:t>
            </a:r>
            <a:r>
              <a:rPr lang="en-US" dirty="0" smtClean="0"/>
              <a:t> and 25-hydroxy-vitamin D</a:t>
            </a:r>
            <a:r>
              <a:rPr lang="en-US" baseline="-25000" dirty="0" smtClean="0"/>
              <a:t>3</a:t>
            </a:r>
            <a:r>
              <a:rPr lang="en-US" dirty="0" smtClean="0"/>
              <a:t> in the chylomicron fraction of plasma after oral administration in man. Clinical Science (London). 1981;60(2):241–3. [</a:t>
            </a:r>
            <a:r>
              <a:rPr lang="en-US" dirty="0" smtClean="0">
                <a:hlinkClick r:id="rId103"/>
              </a:rPr>
              <a:t>PubMed: 6263539</a:t>
            </a:r>
            <a:r>
              <a:rPr lang="en-US" dirty="0" smtClean="0"/>
              <a:t>]</a:t>
            </a:r>
          </a:p>
          <a:p>
            <a:r>
              <a:rPr lang="en-US" dirty="0" err="1" smtClean="0"/>
              <a:t>Cranney</a:t>
            </a:r>
            <a:r>
              <a:rPr lang="en-US" dirty="0" smtClean="0"/>
              <a:t> A, Horsley T, O'Donnell S, </a:t>
            </a:r>
            <a:r>
              <a:rPr lang="en-US" dirty="0" err="1" smtClean="0"/>
              <a:t>Weiler</a:t>
            </a:r>
            <a:r>
              <a:rPr lang="en-US" dirty="0" smtClean="0"/>
              <a:t> HA, </a:t>
            </a:r>
            <a:r>
              <a:rPr lang="en-US" dirty="0" err="1" smtClean="0"/>
              <a:t>Puil</a:t>
            </a:r>
            <a:r>
              <a:rPr lang="en-US" dirty="0" smtClean="0"/>
              <a:t> L, </a:t>
            </a:r>
            <a:r>
              <a:rPr lang="en-US" dirty="0" err="1" smtClean="0"/>
              <a:t>Ooi</a:t>
            </a:r>
            <a:r>
              <a:rPr lang="en-US" dirty="0" smtClean="0"/>
              <a:t> DS, Atkinson SA, Ward LM, Moher D, Hanley DA, Fang M, </a:t>
            </a:r>
            <a:r>
              <a:rPr lang="en-US" dirty="0" err="1" smtClean="0"/>
              <a:t>Yazdi</a:t>
            </a:r>
            <a:r>
              <a:rPr lang="en-US" dirty="0" smtClean="0"/>
              <a:t> F, </a:t>
            </a:r>
            <a:r>
              <a:rPr lang="en-US" dirty="0" err="1" smtClean="0"/>
              <a:t>Garritty</a:t>
            </a:r>
            <a:r>
              <a:rPr lang="en-US" dirty="0" smtClean="0"/>
              <a:t> C, Sampson M, Barrowman N, </a:t>
            </a:r>
            <a:r>
              <a:rPr lang="en-US" dirty="0" err="1" smtClean="0"/>
              <a:t>Tsertsvadze</a:t>
            </a:r>
            <a:r>
              <a:rPr lang="en-US" dirty="0" smtClean="0"/>
              <a:t> A, </a:t>
            </a:r>
            <a:r>
              <a:rPr lang="en-US" dirty="0" err="1" smtClean="0"/>
              <a:t>Mamaladze</a:t>
            </a:r>
            <a:r>
              <a:rPr lang="en-US" dirty="0" smtClean="0"/>
              <a:t> V. Effectiveness and safety of vitamin D in relation to bone health, Evidence Report/Technology Assessment No. 158 (Prepared by the University of Ottawa Evidence-based Practice Center [UO-EPC] under Contract No. 290-02-0021). Rockville, MD: Agency for Healthcare Research and Quality; 2007. AHRQ Publication No. 07-E013.</a:t>
            </a:r>
          </a:p>
          <a:p>
            <a:r>
              <a:rPr lang="en-US" dirty="0" err="1" smtClean="0"/>
              <a:t>Cranney</a:t>
            </a:r>
            <a:r>
              <a:rPr lang="en-US" dirty="0" smtClean="0"/>
              <a:t> A, </a:t>
            </a:r>
            <a:r>
              <a:rPr lang="en-US" dirty="0" err="1" smtClean="0"/>
              <a:t>Weiler</a:t>
            </a:r>
            <a:r>
              <a:rPr lang="en-US" dirty="0" smtClean="0"/>
              <a:t> HA, O'Donnell S, </a:t>
            </a:r>
            <a:r>
              <a:rPr lang="en-US" dirty="0" err="1" smtClean="0"/>
              <a:t>Puil</a:t>
            </a:r>
            <a:r>
              <a:rPr lang="en-US" dirty="0" smtClean="0"/>
              <a:t> L. Summary of evidence-based review on vitamin D efficacy and safety in relation to bone health. American Journal of Clinical Nutrition. 2008;88(2):513S–9S. [</a:t>
            </a:r>
            <a:r>
              <a:rPr lang="en-US" dirty="0" smtClean="0">
                <a:hlinkClick r:id="rId104"/>
              </a:rPr>
              <a:t>PubMed: 18689393</a:t>
            </a:r>
            <a:r>
              <a:rPr lang="en-US" dirty="0" smtClean="0"/>
              <a:t>]</a:t>
            </a:r>
          </a:p>
          <a:p>
            <a:r>
              <a:rPr lang="en-US" dirty="0" smtClean="0"/>
              <a:t>Davis CD, </a:t>
            </a:r>
            <a:r>
              <a:rPr lang="en-US" dirty="0" err="1" smtClean="0"/>
              <a:t>Hartmuller</a:t>
            </a:r>
            <a:r>
              <a:rPr lang="en-US" dirty="0" smtClean="0"/>
              <a:t> V, Freedman DM, </a:t>
            </a:r>
            <a:r>
              <a:rPr lang="en-US" dirty="0" err="1" smtClean="0"/>
              <a:t>Hartge</a:t>
            </a:r>
            <a:r>
              <a:rPr lang="en-US" dirty="0" smtClean="0"/>
              <a:t> P, </a:t>
            </a:r>
            <a:r>
              <a:rPr lang="en-US" dirty="0" err="1" smtClean="0"/>
              <a:t>Picciano</a:t>
            </a:r>
            <a:r>
              <a:rPr lang="en-US" dirty="0" smtClean="0"/>
              <a:t> MF, Swanson CA, Milner JA. Vitamin D and cancer: current dilemmas and future needs. Nutrition Reviews. 2007;65(8 Pt 2):S71–4. [</a:t>
            </a:r>
            <a:r>
              <a:rPr lang="en-US" dirty="0" smtClean="0">
                <a:hlinkClick r:id="rId105"/>
              </a:rPr>
              <a:t>PubMed: 17867373</a:t>
            </a:r>
            <a:r>
              <a:rPr lang="en-US" dirty="0" smtClean="0"/>
              <a:t>]</a:t>
            </a:r>
          </a:p>
          <a:p>
            <a:r>
              <a:rPr lang="en-US" dirty="0" smtClean="0"/>
              <a:t>Davis CD. Vitamin D and cancer: current dilemmas and future research needs. American Journal of Clinical Nutrition. 2008;88(2):565S–9S. [</a:t>
            </a:r>
            <a:r>
              <a:rPr lang="en-US" dirty="0" smtClean="0">
                <a:hlinkClick r:id="rId106"/>
              </a:rPr>
              <a:t>PubMed: 18689403</a:t>
            </a:r>
            <a:r>
              <a:rPr lang="en-US" dirty="0" smtClean="0"/>
              <a:t>]</a:t>
            </a:r>
          </a:p>
          <a:p>
            <a:r>
              <a:rPr lang="en-US" dirty="0" err="1" smtClean="0"/>
              <a:t>Deeb</a:t>
            </a:r>
            <a:r>
              <a:rPr lang="en-US" dirty="0" smtClean="0"/>
              <a:t> KK, Trump DL, Johnson CS. Vitamin D </a:t>
            </a:r>
            <a:r>
              <a:rPr lang="en-US" dirty="0" err="1" smtClean="0"/>
              <a:t>signalling</a:t>
            </a:r>
            <a:r>
              <a:rPr lang="en-US" dirty="0" smtClean="0"/>
              <a:t> pathways in cancer: potential for anticancer therapeutics. Nature Reviews Cancer. 2007;7(9):684–700. [</a:t>
            </a:r>
            <a:r>
              <a:rPr lang="en-US" dirty="0" smtClean="0">
                <a:hlinkClick r:id="rId107"/>
              </a:rPr>
              <a:t>PubMed: 17721433</a:t>
            </a:r>
            <a:r>
              <a:rPr lang="en-US" dirty="0" smtClean="0"/>
              <a:t>]</a:t>
            </a:r>
          </a:p>
          <a:p>
            <a:r>
              <a:rPr lang="en-US" dirty="0" smtClean="0"/>
              <a:t>DeLuca HF. Vitamin D: the vitamin and the hormone. Federation Proceedings. 1974;33(11):2211–9. [</a:t>
            </a:r>
            <a:r>
              <a:rPr lang="en-US" dirty="0" smtClean="0">
                <a:hlinkClick r:id="rId108"/>
              </a:rPr>
              <a:t>PubMed: 4372106</a:t>
            </a:r>
            <a:r>
              <a:rPr lang="en-US" dirty="0" smtClean="0"/>
              <a:t>]</a:t>
            </a:r>
          </a:p>
          <a:p>
            <a:r>
              <a:rPr lang="en-US" dirty="0" smtClean="0"/>
              <a:t>Deluca HF. Vitamin D-resistant rickets. A prototype of nutritional management of a genetic disorder. Current Concepts in Nutrition. 1979;8:3–32. [</a:t>
            </a:r>
            <a:r>
              <a:rPr lang="en-US" dirty="0" smtClean="0">
                <a:hlinkClick r:id="rId109"/>
              </a:rPr>
              <a:t>PubMed: 230941</a:t>
            </a:r>
            <a:r>
              <a:rPr lang="en-US" dirty="0" smtClean="0"/>
              <a:t>]</a:t>
            </a:r>
          </a:p>
          <a:p>
            <a:r>
              <a:rPr lang="en-US" dirty="0" smtClean="0"/>
              <a:t>Deluca HF. The transformation of a vitamin into a hormone: the vitamin D story. Harvey lectures. 1979;75:333–79. [</a:t>
            </a:r>
            <a:r>
              <a:rPr lang="en-US" dirty="0" smtClean="0">
                <a:hlinkClick r:id="rId110"/>
              </a:rPr>
              <a:t>PubMed: 400608</a:t>
            </a:r>
            <a:r>
              <a:rPr lang="en-US" dirty="0" smtClean="0"/>
              <a:t>]</a:t>
            </a:r>
          </a:p>
          <a:p>
            <a:r>
              <a:rPr lang="en-US" dirty="0" smtClean="0"/>
              <a:t>DeLuca HF, </a:t>
            </a:r>
            <a:r>
              <a:rPr lang="en-US" dirty="0" err="1" smtClean="0"/>
              <a:t>Schnoes</a:t>
            </a:r>
            <a:r>
              <a:rPr lang="en-US" dirty="0" smtClean="0"/>
              <a:t> HK. Vitamin D: recent advances. Annual Review of Biochemistry. 1983;52:411–39. [</a:t>
            </a:r>
            <a:r>
              <a:rPr lang="en-US" dirty="0" smtClean="0">
                <a:hlinkClick r:id="rId111"/>
              </a:rPr>
              <a:t>PubMed: 6311080</a:t>
            </a:r>
            <a:r>
              <a:rPr lang="en-US" dirty="0" smtClean="0"/>
              <a:t>]</a:t>
            </a:r>
          </a:p>
          <a:p>
            <a:r>
              <a:rPr lang="en-US" dirty="0" smtClean="0"/>
              <a:t>DeLuca HF. The vitamin D story: a collaborative effort of basic science and clinical medicine. FASEB Journal. 1988;2(3):224–36. [</a:t>
            </a:r>
            <a:r>
              <a:rPr lang="en-US" dirty="0" smtClean="0">
                <a:hlinkClick r:id="rId112"/>
              </a:rPr>
              <a:t>PubMed: 3280376</a:t>
            </a:r>
            <a:r>
              <a:rPr lang="en-US" dirty="0" smtClean="0"/>
              <a:t>]</a:t>
            </a:r>
          </a:p>
          <a:p>
            <a:r>
              <a:rPr lang="en-US" dirty="0" smtClean="0"/>
              <a:t>DeLuca HF, </a:t>
            </a:r>
            <a:r>
              <a:rPr lang="en-US" dirty="0" err="1" smtClean="0"/>
              <a:t>Cantorna</a:t>
            </a:r>
            <a:r>
              <a:rPr lang="en-US" dirty="0" smtClean="0"/>
              <a:t> MT. Vitamin D: its role and uses in immunology. FASEB Journal. 2001;15(14):2579–85. [</a:t>
            </a:r>
            <a:r>
              <a:rPr lang="en-US" dirty="0" smtClean="0">
                <a:hlinkClick r:id="rId113"/>
              </a:rPr>
              <a:t>PubMed: 11726533</a:t>
            </a:r>
            <a:r>
              <a:rPr lang="en-US" dirty="0" smtClean="0"/>
              <a:t>]</a:t>
            </a:r>
          </a:p>
          <a:p>
            <a:r>
              <a:rPr lang="en-US" dirty="0" smtClean="0"/>
              <a:t>Deluca HF. Vitamin D toxicity. Paper prepared for the Committee to Review Dietary Reference Intakes for Vitamin D and Calcium; Washington, DC. 2009. </a:t>
            </a:r>
          </a:p>
          <a:p>
            <a:r>
              <a:rPr lang="en-US" dirty="0" err="1" smtClean="0"/>
              <a:t>DeLucia</a:t>
            </a:r>
            <a:r>
              <a:rPr lang="en-US" dirty="0" smtClean="0"/>
              <a:t> MC, </a:t>
            </a:r>
            <a:r>
              <a:rPr lang="en-US" dirty="0" err="1" smtClean="0"/>
              <a:t>Mitnick</a:t>
            </a:r>
            <a:r>
              <a:rPr lang="en-US" dirty="0" smtClean="0"/>
              <a:t> ME, Carpenter TO. Nutritional rickets with normal circulating 25-hydroxyvitamin D: a call for reexamining the role of dietary calcium intake in North American infants. Journal of Clinical Endocrinology and Metabolism. 2003;88(8):3539–45. [</a:t>
            </a:r>
            <a:r>
              <a:rPr lang="en-US" dirty="0" smtClean="0">
                <a:hlinkClick r:id="rId114"/>
              </a:rPr>
              <a:t>PubMed: 12915633</a:t>
            </a:r>
            <a:r>
              <a:rPr lang="en-US" dirty="0" smtClean="0"/>
              <a:t>]</a:t>
            </a:r>
          </a:p>
          <a:p>
            <a:r>
              <a:rPr lang="en-US" dirty="0" smtClean="0"/>
              <a:t>Diaz GD, </a:t>
            </a:r>
            <a:r>
              <a:rPr lang="en-US" dirty="0" err="1" smtClean="0"/>
              <a:t>Paraskeva</a:t>
            </a:r>
            <a:r>
              <a:rPr lang="en-US" dirty="0" smtClean="0"/>
              <a:t> C, Thomas MG, </a:t>
            </a:r>
            <a:r>
              <a:rPr lang="en-US" dirty="0" err="1" smtClean="0"/>
              <a:t>Binderup</a:t>
            </a:r>
            <a:r>
              <a:rPr lang="en-US" dirty="0" smtClean="0"/>
              <a:t> L, Hague A. Apoptosis is induced by the active metabolite of vitamin D</a:t>
            </a:r>
            <a:r>
              <a:rPr lang="en-US" baseline="-25000" dirty="0" smtClean="0"/>
              <a:t>3</a:t>
            </a:r>
            <a:r>
              <a:rPr lang="en-US" dirty="0" smtClean="0"/>
              <a:t> and its analogue EB1089 in colorectal adenoma and carcinoma cells: possible implications for prevention and therapy. Cancer Research. 2000;60(8):2304–12. [</a:t>
            </a:r>
            <a:r>
              <a:rPr lang="en-US" dirty="0" smtClean="0">
                <a:hlinkClick r:id="rId115"/>
              </a:rPr>
              <a:t>PubMed: 10786699</a:t>
            </a:r>
            <a:r>
              <a:rPr lang="en-US" dirty="0" smtClean="0"/>
              <a:t>]</a:t>
            </a:r>
          </a:p>
          <a:p>
            <a:r>
              <a:rPr lang="en-US" dirty="0" smtClean="0"/>
              <a:t>Diehl JW, Chiu MW. Effects of ambient sunlight and </a:t>
            </a:r>
            <a:r>
              <a:rPr lang="en-US" dirty="0" err="1" smtClean="0"/>
              <a:t>photoprotection</a:t>
            </a:r>
            <a:r>
              <a:rPr lang="en-US" dirty="0" smtClean="0"/>
              <a:t> on vitamin D status. Dermatologic Therapy. 2010;23(1):48–60. [</a:t>
            </a:r>
            <a:r>
              <a:rPr lang="en-US" dirty="0" smtClean="0">
                <a:hlinkClick r:id="rId116"/>
              </a:rPr>
              <a:t>PubMed: 20136908</a:t>
            </a:r>
            <a:r>
              <a:rPr lang="en-US" dirty="0" smtClean="0"/>
              <a:t>]</a:t>
            </a:r>
          </a:p>
          <a:p>
            <a:r>
              <a:rPr lang="en-US" dirty="0" err="1" smtClean="0"/>
              <a:t>Diesing</a:t>
            </a:r>
            <a:r>
              <a:rPr lang="en-US" dirty="0" smtClean="0"/>
              <a:t> D, </a:t>
            </a:r>
            <a:r>
              <a:rPr lang="en-US" dirty="0" err="1" smtClean="0"/>
              <a:t>Cordes</a:t>
            </a:r>
            <a:r>
              <a:rPr lang="en-US" dirty="0" smtClean="0"/>
              <a:t> T, Fischer D, </a:t>
            </a:r>
            <a:r>
              <a:rPr lang="en-US" dirty="0" err="1" smtClean="0"/>
              <a:t>Diedrich</a:t>
            </a:r>
            <a:r>
              <a:rPr lang="en-US" dirty="0" smtClean="0"/>
              <a:t> K, Friedrich M. Vitamin D—metabolism in the human breast cancer cell line MCF-7. Anticancer Research. 2006;26(4A):2755–9. [</a:t>
            </a:r>
            <a:r>
              <a:rPr lang="en-US" dirty="0" smtClean="0">
                <a:hlinkClick r:id="rId117"/>
              </a:rPr>
              <a:t>PubMed: 16886688</a:t>
            </a:r>
            <a:r>
              <a:rPr lang="en-US" dirty="0" smtClean="0"/>
              <a:t>]</a:t>
            </a:r>
          </a:p>
          <a:p>
            <a:r>
              <a:rPr lang="en-US" dirty="0" err="1" smtClean="0"/>
              <a:t>Drescher</a:t>
            </a:r>
            <a:r>
              <a:rPr lang="en-US" dirty="0" smtClean="0"/>
              <a:t> D, Deluca HF, </a:t>
            </a:r>
            <a:r>
              <a:rPr lang="en-US" dirty="0" err="1" smtClean="0"/>
              <a:t>Imrie</a:t>
            </a:r>
            <a:r>
              <a:rPr lang="en-US" dirty="0" smtClean="0"/>
              <a:t> MH. On the site of discrimination of chicks against vitamin D. Archives of Biochemistry and Biophysics. 1969;130(1):657–61. [</a:t>
            </a:r>
            <a:r>
              <a:rPr lang="en-US" dirty="0" smtClean="0">
                <a:hlinkClick r:id="rId118"/>
              </a:rPr>
              <a:t>PubMed: 4305169</a:t>
            </a:r>
            <a:r>
              <a:rPr lang="en-US" dirty="0" smtClean="0"/>
              <a:t>]</a:t>
            </a:r>
          </a:p>
          <a:p>
            <a:r>
              <a:rPr lang="en-US" dirty="0" smtClean="0"/>
              <a:t>Faulkner H, Hussein A, </a:t>
            </a:r>
            <a:r>
              <a:rPr lang="en-US" dirty="0" err="1" smtClean="0"/>
              <a:t>Foran</a:t>
            </a:r>
            <a:r>
              <a:rPr lang="en-US" dirty="0" smtClean="0"/>
              <a:t> M, </a:t>
            </a:r>
            <a:r>
              <a:rPr lang="en-US" dirty="0" err="1" smtClean="0"/>
              <a:t>Szijarto</a:t>
            </a:r>
            <a:r>
              <a:rPr lang="en-US" dirty="0" smtClean="0"/>
              <a:t> L. A survey of vitamin A and D contents of fortified fluid milk in Ontario. Journal of Dairy Science. 2000;83(6):1210–6. [</a:t>
            </a:r>
            <a:r>
              <a:rPr lang="en-US" dirty="0" smtClean="0">
                <a:hlinkClick r:id="rId119"/>
              </a:rPr>
              <a:t>PubMed: 10877385</a:t>
            </a:r>
            <a:r>
              <a:rPr lang="en-US" dirty="0" smtClean="0"/>
              <a:t>]</a:t>
            </a:r>
          </a:p>
          <a:p>
            <a:r>
              <a:rPr lang="en-US" dirty="0" smtClean="0"/>
              <a:t>FDA (Food and Drug Administration). Agency Information Collection Activities; Submission for Office of Management and Budget Review; Comment Request; Food Labeling Regulations. Federal Register. 2009;74(201):53743–6.</a:t>
            </a:r>
          </a:p>
          <a:p>
            <a:r>
              <a:rPr lang="en-US" dirty="0" err="1" smtClean="0"/>
              <a:t>Fieser</a:t>
            </a:r>
            <a:r>
              <a:rPr lang="en-US" dirty="0" smtClean="0"/>
              <a:t> LF, </a:t>
            </a:r>
            <a:r>
              <a:rPr lang="en-US" dirty="0" err="1" smtClean="0"/>
              <a:t>Fieser</a:t>
            </a:r>
            <a:r>
              <a:rPr lang="en-US" dirty="0" smtClean="0"/>
              <a:t> M. Vitamin D. New York: Reinhold; 1959. pp. 90–168.</a:t>
            </a:r>
          </a:p>
          <a:p>
            <a:r>
              <a:rPr lang="en-US" dirty="0" smtClean="0"/>
              <a:t>Fleet JC, </a:t>
            </a:r>
            <a:r>
              <a:rPr lang="en-US" dirty="0" err="1" smtClean="0"/>
              <a:t>Gliniak</a:t>
            </a:r>
            <a:r>
              <a:rPr lang="en-US" dirty="0" smtClean="0"/>
              <a:t> C, Zhang Z, </a:t>
            </a:r>
            <a:r>
              <a:rPr lang="en-US" dirty="0" err="1" smtClean="0"/>
              <a:t>Xue</a:t>
            </a:r>
            <a:r>
              <a:rPr lang="en-US" dirty="0" smtClean="0"/>
              <a:t> Y, Smith KB, </a:t>
            </a:r>
            <a:r>
              <a:rPr lang="en-US" dirty="0" err="1" smtClean="0"/>
              <a:t>McReedy</a:t>
            </a:r>
            <a:r>
              <a:rPr lang="en-US" dirty="0" smtClean="0"/>
              <a:t> R, </a:t>
            </a:r>
            <a:r>
              <a:rPr lang="en-US" dirty="0" err="1" smtClean="0"/>
              <a:t>Adedokon</a:t>
            </a:r>
            <a:r>
              <a:rPr lang="en-US" dirty="0" smtClean="0"/>
              <a:t> SA. Serum metabolite profiles and target tissue gene expression define the effect of cholecalciferol intake on calcium metabolism in rats and mice. Journal of Nutrition. 2008;138(6):1114–20. [</a:t>
            </a:r>
            <a:r>
              <a:rPr lang="en-US" dirty="0" smtClean="0">
                <a:hlinkClick r:id="rId120"/>
              </a:rPr>
              <a:t>PMC free article: PMC2542586</a:t>
            </a:r>
            <a:r>
              <a:rPr lang="en-US" dirty="0" smtClean="0"/>
              <a:t>] [</a:t>
            </a:r>
            <a:r>
              <a:rPr lang="en-US" dirty="0" smtClean="0">
                <a:hlinkClick r:id="rId121"/>
              </a:rPr>
              <a:t>PubMed: 18492843</a:t>
            </a:r>
            <a:r>
              <a:rPr lang="en-US" dirty="0" smtClean="0"/>
              <a:t>]</a:t>
            </a:r>
          </a:p>
          <a:p>
            <a:r>
              <a:rPr lang="en-US" dirty="0" smtClean="0"/>
              <a:t>Fraser D, </a:t>
            </a:r>
            <a:r>
              <a:rPr lang="en-US" dirty="0" err="1" smtClean="0"/>
              <a:t>Kooh</a:t>
            </a:r>
            <a:r>
              <a:rPr lang="en-US" dirty="0" smtClean="0"/>
              <a:t> SW, Kind HP, </a:t>
            </a:r>
            <a:r>
              <a:rPr lang="en-US" dirty="0" err="1" smtClean="0"/>
              <a:t>Holick</a:t>
            </a:r>
            <a:r>
              <a:rPr lang="en-US" dirty="0" smtClean="0"/>
              <a:t> MF, Tanaka Y, DeLuca HF. Pathogenesis of hereditary vitamin-D-dependent rickets. An inborn error of vitamin D metabolism involving defective conversion of 25-hydroxyvitamin D to 1 alpha,25-dihydroxyvitamin D. New England Journal of Medicine. 1973;289(16):817–22. [</a:t>
            </a:r>
            <a:r>
              <a:rPr lang="en-US" dirty="0" smtClean="0">
                <a:hlinkClick r:id="rId122"/>
              </a:rPr>
              <a:t>PubMed: 4357855</a:t>
            </a:r>
            <a:r>
              <a:rPr lang="en-US" dirty="0" smtClean="0"/>
              <a:t>]</a:t>
            </a:r>
          </a:p>
          <a:p>
            <a:r>
              <a:rPr lang="en-US" dirty="0" err="1" smtClean="0"/>
              <a:t>Galitzer</a:t>
            </a:r>
            <a:r>
              <a:rPr lang="en-US" dirty="0" smtClean="0"/>
              <a:t> H, Ben-</a:t>
            </a:r>
            <a:r>
              <a:rPr lang="en-US" dirty="0" err="1" smtClean="0"/>
              <a:t>Dov</a:t>
            </a:r>
            <a:r>
              <a:rPr lang="en-US" dirty="0" smtClean="0"/>
              <a:t> I, </a:t>
            </a:r>
            <a:r>
              <a:rPr lang="en-US" dirty="0" err="1" smtClean="0"/>
              <a:t>Lavi-Moshayoff</a:t>
            </a:r>
            <a:r>
              <a:rPr lang="en-US" dirty="0" smtClean="0"/>
              <a:t> V, </a:t>
            </a:r>
            <a:r>
              <a:rPr lang="en-US" dirty="0" err="1" smtClean="0"/>
              <a:t>Naveh</a:t>
            </a:r>
            <a:r>
              <a:rPr lang="en-US" dirty="0" smtClean="0"/>
              <a:t>-Many T, Silver J. Fibroblast growth factor 23 acts on the parathyroid to decrease parathyroid hormone secretion. Current Opinion in Nephrology and Hypertension. 2008;17(4):363–7. [</a:t>
            </a:r>
            <a:r>
              <a:rPr lang="en-US" dirty="0" smtClean="0">
                <a:hlinkClick r:id="rId123"/>
              </a:rPr>
              <a:t>PubMed: 18660671</a:t>
            </a:r>
            <a:r>
              <a:rPr lang="en-US" dirty="0" smtClean="0"/>
              <a:t>]</a:t>
            </a:r>
          </a:p>
          <a:p>
            <a:r>
              <a:rPr lang="en-US" dirty="0" err="1" smtClean="0"/>
              <a:t>Garabedian</a:t>
            </a:r>
            <a:r>
              <a:rPr lang="en-US" dirty="0" smtClean="0"/>
              <a:t> M, </a:t>
            </a:r>
            <a:r>
              <a:rPr lang="en-US" dirty="0" err="1" smtClean="0"/>
              <a:t>Holick</a:t>
            </a:r>
            <a:r>
              <a:rPr lang="en-US" dirty="0" smtClean="0"/>
              <a:t> MF, Deluca HF, Boyle IT. Control of 25-hydroxycholecalciferol metabolism by parathyroid glands. Proceedings of the National Academy of Sciences of the United States of America. 1972;69(7):1673–6. [</a:t>
            </a:r>
            <a:r>
              <a:rPr lang="en-US" dirty="0" smtClean="0">
                <a:hlinkClick r:id="rId124"/>
              </a:rPr>
              <a:t>PMC free article: PMC426775</a:t>
            </a:r>
            <a:r>
              <a:rPr lang="en-US" dirty="0" smtClean="0"/>
              <a:t>] [</a:t>
            </a:r>
            <a:r>
              <a:rPr lang="en-US" dirty="0" smtClean="0">
                <a:hlinkClick r:id="rId125"/>
              </a:rPr>
              <a:t>PubMed: 4340153</a:t>
            </a:r>
            <a:r>
              <a:rPr lang="en-US" dirty="0" smtClean="0"/>
              <a:t>]</a:t>
            </a:r>
          </a:p>
          <a:p>
            <a:r>
              <a:rPr lang="en-US" dirty="0" smtClean="0"/>
              <a:t>Gartner LM, Greer FR. Prevention of rickets and vitamin D deficiency: new guidelines for vitamin D intake. Pediatrics. 2003;111(4 Pt 1):908–10. [</a:t>
            </a:r>
            <a:r>
              <a:rPr lang="en-US" dirty="0" smtClean="0">
                <a:hlinkClick r:id="rId126"/>
              </a:rPr>
              <a:t>PubMed: 12671133</a:t>
            </a:r>
            <a:r>
              <a:rPr lang="en-US" dirty="0" smtClean="0"/>
              <a:t>]</a:t>
            </a:r>
          </a:p>
          <a:p>
            <a:r>
              <a:rPr lang="en-US" dirty="0" err="1" smtClean="0"/>
              <a:t>Gaschott</a:t>
            </a:r>
            <a:r>
              <a:rPr lang="en-US" dirty="0" smtClean="0"/>
              <a:t> T, Stein J. Short-chain fatty acids and colon cancer cells: the vitamin D receptor—butyrate connection. Recent Results in Cancer Research. 2003;164:247–57. [</a:t>
            </a:r>
            <a:r>
              <a:rPr lang="en-US" dirty="0" smtClean="0">
                <a:hlinkClick r:id="rId127"/>
              </a:rPr>
              <a:t>PubMed: 12899527</a:t>
            </a:r>
            <a:r>
              <a:rPr lang="en-US" dirty="0" smtClean="0"/>
              <a:t>]</a:t>
            </a:r>
          </a:p>
          <a:p>
            <a:r>
              <a:rPr lang="en-US" dirty="0" err="1" smtClean="0"/>
              <a:t>Gehrer</a:t>
            </a:r>
            <a:r>
              <a:rPr lang="en-US" dirty="0" smtClean="0"/>
              <a:t> S, Kern B, Peters T, </a:t>
            </a:r>
            <a:r>
              <a:rPr lang="en-US" dirty="0" err="1" smtClean="0"/>
              <a:t>Christoffel-Courtin</a:t>
            </a:r>
            <a:r>
              <a:rPr lang="en-US" dirty="0" smtClean="0"/>
              <a:t> C, </a:t>
            </a:r>
            <a:r>
              <a:rPr lang="en-US" dirty="0" err="1" smtClean="0"/>
              <a:t>Peterli</a:t>
            </a:r>
            <a:r>
              <a:rPr lang="en-US" dirty="0" smtClean="0"/>
              <a:t> R. Fewer nutrient deficiencies after laparoscopic sleeve gastrectomy (LSG) than after laparoscopic Roux-Y-gastric bypass (LRYGB)—a prospective study. Obesity Surgery. 2010;20(4):447–53. [</a:t>
            </a:r>
            <a:r>
              <a:rPr lang="en-US" dirty="0" smtClean="0">
                <a:hlinkClick r:id="rId128"/>
              </a:rPr>
              <a:t>PubMed: 20101473</a:t>
            </a:r>
            <a:r>
              <a:rPr lang="en-US" dirty="0" smtClean="0"/>
              <a:t>]</a:t>
            </a:r>
          </a:p>
          <a:p>
            <a:r>
              <a:rPr lang="en-US" dirty="0" smtClean="0"/>
              <a:t>Glendenning P, Taranto M, Noble JM, Musk AA, Hammond C, </a:t>
            </a:r>
            <a:r>
              <a:rPr lang="en-US" dirty="0" err="1" smtClean="0"/>
              <a:t>Goldswain</a:t>
            </a:r>
            <a:r>
              <a:rPr lang="en-US" dirty="0" smtClean="0"/>
              <a:t> PR, Fraser WD, </a:t>
            </a:r>
            <a:r>
              <a:rPr lang="en-US" dirty="0" err="1" smtClean="0"/>
              <a:t>Vasikaran</a:t>
            </a:r>
            <a:r>
              <a:rPr lang="en-US" dirty="0" smtClean="0"/>
              <a:t> SD. Current assays overestimate 25-hydroxyvitamin D</a:t>
            </a:r>
            <a:r>
              <a:rPr lang="en-US" baseline="-25000" dirty="0" smtClean="0"/>
              <a:t>3</a:t>
            </a:r>
            <a:r>
              <a:rPr lang="en-US" dirty="0" smtClean="0"/>
              <a:t> and underestimate 25-hydroxyvitamin D</a:t>
            </a:r>
            <a:r>
              <a:rPr lang="en-US" baseline="-25000" dirty="0" smtClean="0"/>
              <a:t>2</a:t>
            </a:r>
            <a:r>
              <a:rPr lang="en-US" dirty="0" smtClean="0"/>
              <a:t> compared with HPLC: need for assay-specific decision limits and metabolite-specific assays. Annals of Clinical Biochemistry. 2006;43(Pt 1):23–30. [</a:t>
            </a:r>
            <a:r>
              <a:rPr lang="en-US" dirty="0" smtClean="0">
                <a:hlinkClick r:id="rId129"/>
              </a:rPr>
              <a:t>PubMed: 16390606</a:t>
            </a:r>
            <a:r>
              <a:rPr lang="en-US" dirty="0" smtClean="0"/>
              <a:t>]</a:t>
            </a:r>
          </a:p>
          <a:p>
            <a:r>
              <a:rPr lang="en-US" dirty="0" err="1" smtClean="0"/>
              <a:t>Goldner</a:t>
            </a:r>
            <a:r>
              <a:rPr lang="en-US" dirty="0" smtClean="0"/>
              <a:t> WS, Stoner JA, </a:t>
            </a:r>
            <a:r>
              <a:rPr lang="en-US" dirty="0" err="1" smtClean="0"/>
              <a:t>Lyden</a:t>
            </a:r>
            <a:r>
              <a:rPr lang="en-US" dirty="0" smtClean="0"/>
              <a:t> E, Thompson J, Taylor K, Larson L, Erickson J, McBride C. Finding the optimal dose of vitamin D following Roux-</a:t>
            </a:r>
            <a:r>
              <a:rPr lang="en-US" dirty="0" err="1" smtClean="0"/>
              <a:t>en</a:t>
            </a:r>
            <a:r>
              <a:rPr lang="en-US" dirty="0" smtClean="0"/>
              <a:t>-Y gastric bypass: a prospective, randomized pilot clinical trial. Obesity Surgery. 2009;19(2):173–9. [</a:t>
            </a:r>
            <a:r>
              <a:rPr lang="en-US" dirty="0" smtClean="0">
                <a:hlinkClick r:id="rId130"/>
              </a:rPr>
              <a:t>PubMed: 18795378</a:t>
            </a:r>
            <a:r>
              <a:rPr lang="en-US" dirty="0" smtClean="0"/>
              <a:t>]</a:t>
            </a:r>
          </a:p>
          <a:p>
            <a:r>
              <a:rPr lang="en-US" dirty="0" err="1" smtClean="0"/>
              <a:t>Gozdik</a:t>
            </a:r>
            <a:r>
              <a:rPr lang="en-US" dirty="0" smtClean="0"/>
              <a:t> A, </a:t>
            </a:r>
            <a:r>
              <a:rPr lang="en-US" dirty="0" err="1" smtClean="0"/>
              <a:t>Barta</a:t>
            </a:r>
            <a:r>
              <a:rPr lang="en-US" dirty="0" smtClean="0"/>
              <a:t> JL, Wu H, Cole D, </a:t>
            </a:r>
            <a:r>
              <a:rPr lang="en-US" dirty="0" err="1" smtClean="0"/>
              <a:t>Vieth</a:t>
            </a:r>
            <a:r>
              <a:rPr lang="en-US" dirty="0" smtClean="0"/>
              <a:t> R, Whiting S, Parra E. Seasonal changes in vitamin D status in healthy young adults of different ancestry in the greater Toronto area. Presented at the 14th Workshop on Vitamin D; October 4-8, 2009; </a:t>
            </a:r>
            <a:r>
              <a:rPr lang="en-US" dirty="0" err="1" smtClean="0"/>
              <a:t>Brugge</a:t>
            </a:r>
            <a:r>
              <a:rPr lang="en-US" dirty="0" smtClean="0"/>
              <a:t>, Belgium. 2009. </a:t>
            </a:r>
          </a:p>
          <a:p>
            <a:r>
              <a:rPr lang="en-US" dirty="0" err="1" smtClean="0"/>
              <a:t>Guo</a:t>
            </a:r>
            <a:r>
              <a:rPr lang="en-US" dirty="0" smtClean="0"/>
              <a:t> YD, </a:t>
            </a:r>
            <a:r>
              <a:rPr lang="en-US" dirty="0" err="1" smtClean="0"/>
              <a:t>Strugnell</a:t>
            </a:r>
            <a:r>
              <a:rPr lang="en-US" dirty="0" smtClean="0"/>
              <a:t> S, Back DW, Jones G. Substrate specificity of the liver mitochondrial cytochrome P-450, CYP-27, towards vitamin D and its analogs. Proceedings of the National Academy of Sciences of the United States of America. 1993;90:8668–72. [</a:t>
            </a:r>
            <a:r>
              <a:rPr lang="en-US" dirty="0" smtClean="0">
                <a:hlinkClick r:id="rId131"/>
              </a:rPr>
              <a:t>PMC free article: PMC47419</a:t>
            </a:r>
            <a:r>
              <a:rPr lang="en-US" dirty="0" smtClean="0"/>
              <a:t>] [</a:t>
            </a:r>
            <a:r>
              <a:rPr lang="en-US" dirty="0" smtClean="0">
                <a:hlinkClick r:id="rId132"/>
              </a:rPr>
              <a:t>PubMed: 7690968</a:t>
            </a:r>
            <a:r>
              <a:rPr lang="en-US" dirty="0" smtClean="0"/>
              <a:t>]</a:t>
            </a:r>
          </a:p>
          <a:p>
            <a:r>
              <a:rPr lang="en-US" dirty="0" smtClean="0"/>
              <a:t>Gupta RP, Hollis BW, Patel SB, Patrick KS, Bell NH. CYP3A4 is a human microsomal vitamin D 25-hydroxylase. Journal of Bone and Mineral Research. 2004;19(4):680–8. [</a:t>
            </a:r>
            <a:r>
              <a:rPr lang="en-US" dirty="0" smtClean="0">
                <a:hlinkClick r:id="rId133"/>
              </a:rPr>
              <a:t>PubMed: 15005856</a:t>
            </a:r>
            <a:r>
              <a:rPr lang="en-US" dirty="0" smtClean="0"/>
              <a:t>]</a:t>
            </a:r>
          </a:p>
          <a:p>
            <a:r>
              <a:rPr lang="en-US" dirty="0" smtClean="0"/>
              <a:t>Gupta RP, He YA, Patrick KS, </a:t>
            </a:r>
            <a:r>
              <a:rPr lang="en-US" dirty="0" err="1" smtClean="0"/>
              <a:t>Halpert</a:t>
            </a:r>
            <a:r>
              <a:rPr lang="en-US" dirty="0" smtClean="0"/>
              <a:t> JR, Bell NH. CYP3A4 is a vitamin D-24- and 25-hydroxylase: analysis of structure function by site-directed mutagenesis. Journal of Clinical Endocrinology and Metabolism. 2005;90(2):1210–9. [</a:t>
            </a:r>
            <a:r>
              <a:rPr lang="en-US" dirty="0" smtClean="0">
                <a:hlinkClick r:id="rId134"/>
              </a:rPr>
              <a:t>PubMed: 15546903</a:t>
            </a:r>
            <a:r>
              <a:rPr lang="en-US" dirty="0" smtClean="0"/>
              <a:t>]</a:t>
            </a:r>
          </a:p>
          <a:p>
            <a:r>
              <a:rPr lang="en-US" dirty="0" smtClean="0"/>
              <a:t>Haddad JG Jr, Hahn TJ. Natural and synthetic sources of circulating 25-hydroxyvitamin D in man. Nature. 1973;244(5417):515–7. [</a:t>
            </a:r>
            <a:r>
              <a:rPr lang="en-US" dirty="0" smtClean="0">
                <a:hlinkClick r:id="rId135"/>
              </a:rPr>
              <a:t>PubMed: 4621128</a:t>
            </a:r>
            <a:r>
              <a:rPr lang="en-US" dirty="0" smtClean="0"/>
              <a:t>]</a:t>
            </a:r>
          </a:p>
          <a:p>
            <a:r>
              <a:rPr lang="en-US" dirty="0" smtClean="0"/>
              <a:t>Haddad JG, Matsuoka LY, Hollis BW, Hu YZ, </a:t>
            </a:r>
            <a:r>
              <a:rPr lang="en-US" dirty="0" err="1" smtClean="0"/>
              <a:t>Wortsman</a:t>
            </a:r>
            <a:r>
              <a:rPr lang="en-US" dirty="0" smtClean="0"/>
              <a:t> J. Human plasma transport of vitamin D after its endogenous synthesis. Journal of Clinical Investigation. 1993;91(6):2552–5. [</a:t>
            </a:r>
            <a:r>
              <a:rPr lang="en-US" dirty="0" smtClean="0">
                <a:hlinkClick r:id="rId136"/>
              </a:rPr>
              <a:t>PMC free article: PMC443317</a:t>
            </a:r>
            <a:r>
              <a:rPr lang="en-US" dirty="0" smtClean="0"/>
              <a:t>] [</a:t>
            </a:r>
            <a:r>
              <a:rPr lang="en-US" dirty="0" smtClean="0">
                <a:hlinkClick r:id="rId137"/>
              </a:rPr>
              <a:t>PubMed: 8390483</a:t>
            </a:r>
            <a:r>
              <a:rPr lang="en-US" dirty="0" smtClean="0"/>
              <a:t>]</a:t>
            </a:r>
          </a:p>
          <a:p>
            <a:r>
              <a:rPr lang="en-US" dirty="0" smtClean="0"/>
              <a:t>Harris SS, Dawson-Hughes B. Plasma vitamin D and 25OHD responses of young and old men to supplementation with vitamin D</a:t>
            </a:r>
            <a:r>
              <a:rPr lang="en-US" baseline="-25000" dirty="0" smtClean="0"/>
              <a:t>3</a:t>
            </a:r>
            <a:r>
              <a:rPr lang="en-US" dirty="0" smtClean="0"/>
              <a:t>. Journal of the American College of Nutrition. 2002;21(4):357–62. [</a:t>
            </a:r>
            <a:r>
              <a:rPr lang="en-US" dirty="0" smtClean="0">
                <a:hlinkClick r:id="rId138"/>
              </a:rPr>
              <a:t>PubMed: 12166534</a:t>
            </a:r>
            <a:r>
              <a:rPr lang="en-US" dirty="0" smtClean="0"/>
              <a:t>]</a:t>
            </a:r>
          </a:p>
          <a:p>
            <a:r>
              <a:rPr lang="en-US" dirty="0" err="1" smtClean="0"/>
              <a:t>Hashizume</a:t>
            </a:r>
            <a:r>
              <a:rPr lang="en-US" dirty="0" smtClean="0"/>
              <a:t> T, Xu Y, </a:t>
            </a:r>
            <a:r>
              <a:rPr lang="en-US" dirty="0" err="1" smtClean="0"/>
              <a:t>Mohutsky</a:t>
            </a:r>
            <a:r>
              <a:rPr lang="en-US" dirty="0" smtClean="0"/>
              <a:t> MA, Alberts J, </a:t>
            </a:r>
            <a:r>
              <a:rPr lang="en-US" dirty="0" err="1" smtClean="0"/>
              <a:t>Hadden</a:t>
            </a:r>
            <a:r>
              <a:rPr lang="en-US" dirty="0" smtClean="0"/>
              <a:t> C, </a:t>
            </a:r>
            <a:r>
              <a:rPr lang="en-US" dirty="0" err="1" smtClean="0"/>
              <a:t>Kalhorn</a:t>
            </a:r>
            <a:r>
              <a:rPr lang="en-US" dirty="0" smtClean="0"/>
              <a:t> TF, </a:t>
            </a:r>
            <a:r>
              <a:rPr lang="en-US" dirty="0" err="1" smtClean="0"/>
              <a:t>Isoherranen</a:t>
            </a:r>
            <a:r>
              <a:rPr lang="en-US" dirty="0" smtClean="0"/>
              <a:t> N, </a:t>
            </a:r>
            <a:r>
              <a:rPr lang="en-US" dirty="0" err="1" smtClean="0"/>
              <a:t>Shuhart</a:t>
            </a:r>
            <a:r>
              <a:rPr lang="en-US" dirty="0" smtClean="0"/>
              <a:t> MC, </a:t>
            </a:r>
            <a:r>
              <a:rPr lang="en-US" dirty="0" err="1" smtClean="0"/>
              <a:t>Thummel</a:t>
            </a:r>
            <a:r>
              <a:rPr lang="en-US" dirty="0" smtClean="0"/>
              <a:t> KE. Identification of human UDP-glucuronosyltransferases catalyzing hepatic 1alpha,25-dihydroxyvitamin D</a:t>
            </a:r>
            <a:r>
              <a:rPr lang="en-US" baseline="-25000" dirty="0" smtClean="0"/>
              <a:t>3</a:t>
            </a:r>
            <a:r>
              <a:rPr lang="en-US" dirty="0" smtClean="0"/>
              <a:t> conjugation. Biochemical Pharmacology. 2008;75(5):1240–50. [</a:t>
            </a:r>
            <a:r>
              <a:rPr lang="en-US" dirty="0" smtClean="0">
                <a:hlinkClick r:id="rId139"/>
              </a:rPr>
              <a:t>PMC free article: PMC2664830</a:t>
            </a:r>
            <a:r>
              <a:rPr lang="en-US" dirty="0" smtClean="0"/>
              <a:t>] [</a:t>
            </a:r>
            <a:r>
              <a:rPr lang="en-US" dirty="0" smtClean="0">
                <a:hlinkClick r:id="rId140"/>
              </a:rPr>
              <a:t>PubMed: 18177842</a:t>
            </a:r>
            <a:r>
              <a:rPr lang="en-US" dirty="0" smtClean="0"/>
              <a:t>]</a:t>
            </a:r>
          </a:p>
          <a:p>
            <a:r>
              <a:rPr lang="en-US" dirty="0" smtClean="0"/>
              <a:t>Hay AW, Watson G. The binding of 25-hydroxycholecalciferol and 25-hydroxyergocalciferol to receptor proteins in a New World and an Old World primate. Comparative Biochemistry and Physiology. B: Comparative Biochemistry. 1977;56(2):131–4. [</a:t>
            </a:r>
            <a:r>
              <a:rPr lang="en-US" dirty="0" smtClean="0">
                <a:hlinkClick r:id="rId141"/>
              </a:rPr>
              <a:t>PubMed: 401479</a:t>
            </a:r>
            <a:r>
              <a:rPr lang="en-US" dirty="0" smtClean="0"/>
              <a:t>]</a:t>
            </a:r>
          </a:p>
          <a:p>
            <a:r>
              <a:rPr lang="en-US" dirty="0" err="1" smtClean="0"/>
              <a:t>Helvig</a:t>
            </a:r>
            <a:r>
              <a:rPr lang="en-US" dirty="0" smtClean="0"/>
              <a:t> C, </a:t>
            </a:r>
            <a:r>
              <a:rPr lang="en-US" dirty="0" err="1" smtClean="0"/>
              <a:t>Cuerrier</a:t>
            </a:r>
            <a:r>
              <a:rPr lang="en-US" dirty="0" smtClean="0"/>
              <a:t> D, </a:t>
            </a:r>
            <a:r>
              <a:rPr lang="en-US" dirty="0" err="1" smtClean="0"/>
              <a:t>Kharebov</a:t>
            </a:r>
            <a:r>
              <a:rPr lang="en-US" dirty="0" smtClean="0"/>
              <a:t> A, Ireland B, Kim J, Ryder K, </a:t>
            </a:r>
            <a:r>
              <a:rPr lang="en-US" dirty="0" err="1" smtClean="0"/>
              <a:t>Petkovich</a:t>
            </a:r>
            <a:r>
              <a:rPr lang="en-US" dirty="0" smtClean="0"/>
              <a:t> M. Comparison of 1,25-dihydroxyvitamin D2 and calcitriol effects in an adenine-induced model of CKD reveals differential control over serum calcium and phosphate. Journal of Bone and Mineral Research. 2008;23((S357))</a:t>
            </a:r>
          </a:p>
          <a:p>
            <a:r>
              <a:rPr lang="en-US" dirty="0" err="1" smtClean="0"/>
              <a:t>Hewison</a:t>
            </a:r>
            <a:r>
              <a:rPr lang="en-US" dirty="0" smtClean="0"/>
              <a:t> M, Burke F, Evans KN, Lammas DA, </a:t>
            </a:r>
            <a:r>
              <a:rPr lang="en-US" dirty="0" err="1" smtClean="0"/>
              <a:t>Sansom</a:t>
            </a:r>
            <a:r>
              <a:rPr lang="en-US" dirty="0" smtClean="0"/>
              <a:t> DM, Liu P, </a:t>
            </a:r>
            <a:r>
              <a:rPr lang="en-US" dirty="0" err="1" smtClean="0"/>
              <a:t>Modlin</a:t>
            </a:r>
            <a:r>
              <a:rPr lang="en-US" dirty="0" smtClean="0"/>
              <a:t> RL, Adams JS. Extra-renal 25-hydroxyvitamin D3-1alpha-hydroxylase in human health and disease. Journal of Steroid Biochemistry and Molecular Biology. 2007;103(3-5):316–21. [</a:t>
            </a:r>
            <a:r>
              <a:rPr lang="en-US" dirty="0" smtClean="0">
                <a:hlinkClick r:id="rId142"/>
              </a:rPr>
              <a:t>PubMed: 17368179</a:t>
            </a:r>
            <a:r>
              <a:rPr lang="en-US" dirty="0" smtClean="0"/>
              <a:t>]</a:t>
            </a:r>
          </a:p>
          <a:p>
            <a:r>
              <a:rPr lang="en-US" dirty="0" err="1" smtClean="0"/>
              <a:t>Holick</a:t>
            </a:r>
            <a:r>
              <a:rPr lang="en-US" dirty="0" smtClean="0"/>
              <a:t> MF, </a:t>
            </a:r>
            <a:r>
              <a:rPr lang="en-US" dirty="0" err="1" smtClean="0"/>
              <a:t>MacLaughlin</a:t>
            </a:r>
            <a:r>
              <a:rPr lang="en-US" dirty="0" smtClean="0"/>
              <a:t> JA, </a:t>
            </a:r>
            <a:r>
              <a:rPr lang="en-US" dirty="0" err="1" smtClean="0"/>
              <a:t>Doppelt</a:t>
            </a:r>
            <a:r>
              <a:rPr lang="en-US" dirty="0" smtClean="0"/>
              <a:t> SH. Regulation of cutaneous </a:t>
            </a:r>
            <a:r>
              <a:rPr lang="en-US" dirty="0" err="1" smtClean="0"/>
              <a:t>previtamin</a:t>
            </a:r>
            <a:r>
              <a:rPr lang="en-US" dirty="0" smtClean="0"/>
              <a:t> D3 photosynthesis in man: skin pigment is not an essential regulator. Science. 1981;211(4482):590–3. [</a:t>
            </a:r>
            <a:r>
              <a:rPr lang="en-US" dirty="0" smtClean="0">
                <a:hlinkClick r:id="rId143"/>
              </a:rPr>
              <a:t>PubMed: 6256855</a:t>
            </a:r>
            <a:r>
              <a:rPr lang="en-US" dirty="0" smtClean="0"/>
              <a:t>]</a:t>
            </a:r>
          </a:p>
          <a:p>
            <a:r>
              <a:rPr lang="en-US" dirty="0" err="1" smtClean="0"/>
              <a:t>Holick</a:t>
            </a:r>
            <a:r>
              <a:rPr lang="en-US" dirty="0" smtClean="0"/>
              <a:t> MF. Skin: site of the synthesis of vitamin D and a target tissue for the active form, 1,25-dihydroxyvitamin D</a:t>
            </a:r>
            <a:r>
              <a:rPr lang="en-US" baseline="-25000" dirty="0" smtClean="0"/>
              <a:t>3</a:t>
            </a:r>
            <a:r>
              <a:rPr lang="en-US" dirty="0" smtClean="0"/>
              <a:t>. Annals of the New York Academy of Sciences. 1988;548:14–26. [</a:t>
            </a:r>
            <a:r>
              <a:rPr lang="en-US" dirty="0" smtClean="0">
                <a:hlinkClick r:id="rId144"/>
              </a:rPr>
              <a:t>PubMed: 2854716</a:t>
            </a:r>
            <a:r>
              <a:rPr lang="en-US" dirty="0" smtClean="0"/>
              <a:t>]</a:t>
            </a:r>
          </a:p>
          <a:p>
            <a:r>
              <a:rPr lang="en-US" dirty="0" err="1" smtClean="0"/>
              <a:t>Holick</a:t>
            </a:r>
            <a:r>
              <a:rPr lang="en-US" dirty="0" smtClean="0"/>
              <a:t> MF, Matsuoka LY, </a:t>
            </a:r>
            <a:r>
              <a:rPr lang="en-US" dirty="0" err="1" smtClean="0"/>
              <a:t>Wortsman</a:t>
            </a:r>
            <a:r>
              <a:rPr lang="en-US" dirty="0" smtClean="0"/>
              <a:t> J. Age, vitamin D, and solar ultraviolet. Lancet. 1989;334(8671):1104–5. [</a:t>
            </a:r>
            <a:r>
              <a:rPr lang="en-US" dirty="0" smtClean="0">
                <a:hlinkClick r:id="rId145"/>
              </a:rPr>
              <a:t>PubMed: 2572832</a:t>
            </a:r>
            <a:r>
              <a:rPr lang="en-US" dirty="0" smtClean="0"/>
              <a:t>]</a:t>
            </a:r>
          </a:p>
          <a:p>
            <a:r>
              <a:rPr lang="en-US" dirty="0" err="1" smtClean="0"/>
              <a:t>Holick</a:t>
            </a:r>
            <a:r>
              <a:rPr lang="en-US" dirty="0" smtClean="0"/>
              <a:t> MF, Shao Q, Liu WW, Chen TC. The vitamin D content of fortified milk and infant formula. New England Journal of Medicine. 1992;326(18):1178–81. [</a:t>
            </a:r>
            <a:r>
              <a:rPr lang="en-US" dirty="0" smtClean="0">
                <a:hlinkClick r:id="rId146"/>
              </a:rPr>
              <a:t>PubMed: 1313548</a:t>
            </a:r>
            <a:r>
              <a:rPr lang="en-US" dirty="0" smtClean="0"/>
              <a:t>]</a:t>
            </a:r>
          </a:p>
          <a:p>
            <a:r>
              <a:rPr lang="en-US" dirty="0" err="1" smtClean="0"/>
              <a:t>Holick</a:t>
            </a:r>
            <a:r>
              <a:rPr lang="en-US" dirty="0" smtClean="0"/>
              <a:t> M. McCollum Award Lecture, 1994: vitamin D—new horizons for the 21st century. American Journal of Clinical Nutrition. 1994;60(4):619–630. [</a:t>
            </a:r>
            <a:r>
              <a:rPr lang="en-US" dirty="0" smtClean="0">
                <a:hlinkClick r:id="rId147"/>
              </a:rPr>
              <a:t>PubMed: 8092101</a:t>
            </a:r>
            <a:r>
              <a:rPr lang="en-US" dirty="0" smtClean="0"/>
              <a:t>]</a:t>
            </a:r>
          </a:p>
          <a:p>
            <a:r>
              <a:rPr lang="en-US" dirty="0" err="1" smtClean="0"/>
              <a:t>Holick</a:t>
            </a:r>
            <a:r>
              <a:rPr lang="en-US" dirty="0" smtClean="0"/>
              <a:t> MF. Vitamin D: photobiology, metabolism, and clinical applications, Endocrinology. 3rd. </a:t>
            </a:r>
            <a:r>
              <a:rPr lang="en-US" dirty="0" err="1" smtClean="0"/>
              <a:t>DeGroot</a:t>
            </a:r>
            <a:r>
              <a:rPr lang="en-US" dirty="0" smtClean="0"/>
              <a:t> LJ, </a:t>
            </a:r>
            <a:r>
              <a:rPr lang="en-US" dirty="0" err="1" smtClean="0"/>
              <a:t>Besser</a:t>
            </a:r>
            <a:r>
              <a:rPr lang="en-US" dirty="0" smtClean="0"/>
              <a:t> M, Burger HG, et al., editors. Philadelphia, PA: W. B. Saunders; 1995. </a:t>
            </a:r>
          </a:p>
          <a:p>
            <a:r>
              <a:rPr lang="en-US" dirty="0" err="1" smtClean="0"/>
              <a:t>Holick</a:t>
            </a:r>
            <a:r>
              <a:rPr lang="en-US" dirty="0" smtClean="0"/>
              <a:t> MF. Vitamin D: photobiology, metabolism, mechanism of action, and clinical application, Primer on the Metabolic Bone Diseases and Disorders of Mineral Metabolism. 3rd. </a:t>
            </a:r>
            <a:r>
              <a:rPr lang="en-US" dirty="0" err="1" smtClean="0"/>
              <a:t>Favus</a:t>
            </a:r>
            <a:r>
              <a:rPr lang="en-US" dirty="0" smtClean="0"/>
              <a:t> MJ, editor. Philadelphia, PA: Lippincott-Raven; 1996. pp. 74–81.</a:t>
            </a:r>
          </a:p>
          <a:p>
            <a:r>
              <a:rPr lang="en-US" dirty="0" err="1" smtClean="0"/>
              <a:t>Holick</a:t>
            </a:r>
            <a:r>
              <a:rPr lang="en-US" dirty="0" smtClean="0"/>
              <a:t> MF. Vitamin D and sunlight: strategies for cancer prevention and other health benefits. Clinical Journal of the American Society of Nephrology. 2008;3(5):1548–54. [</a:t>
            </a:r>
            <a:r>
              <a:rPr lang="en-US" dirty="0" smtClean="0">
                <a:hlinkClick r:id="rId148"/>
              </a:rPr>
              <a:t>PMC free article: PMC4571149</a:t>
            </a:r>
            <a:r>
              <a:rPr lang="en-US" dirty="0" smtClean="0"/>
              <a:t>] [</a:t>
            </a:r>
            <a:r>
              <a:rPr lang="en-US" dirty="0" smtClean="0">
                <a:hlinkClick r:id="rId149"/>
              </a:rPr>
              <a:t>PubMed: 18550652</a:t>
            </a:r>
            <a:r>
              <a:rPr lang="en-US" dirty="0" smtClean="0"/>
              <a:t>]</a:t>
            </a:r>
          </a:p>
          <a:p>
            <a:r>
              <a:rPr lang="en-US" dirty="0" err="1" smtClean="0"/>
              <a:t>Holick</a:t>
            </a:r>
            <a:r>
              <a:rPr lang="en-US" dirty="0" smtClean="0"/>
              <a:t> MF, </a:t>
            </a:r>
            <a:r>
              <a:rPr lang="en-US" dirty="0" err="1" smtClean="0"/>
              <a:t>Biancuzzo</a:t>
            </a:r>
            <a:r>
              <a:rPr lang="en-US" dirty="0" smtClean="0"/>
              <a:t> RM, Chen TC, Klein EK, Young A, </a:t>
            </a:r>
            <a:r>
              <a:rPr lang="en-US" dirty="0" err="1" smtClean="0"/>
              <a:t>Bibuld</a:t>
            </a:r>
            <a:r>
              <a:rPr lang="en-US" dirty="0" smtClean="0"/>
              <a:t> D, Reitz R, </a:t>
            </a:r>
            <a:r>
              <a:rPr lang="en-US" dirty="0" err="1" smtClean="0"/>
              <a:t>Salameh</a:t>
            </a:r>
            <a:r>
              <a:rPr lang="en-US" dirty="0" smtClean="0"/>
              <a:t> W, </a:t>
            </a:r>
            <a:r>
              <a:rPr lang="en-US" dirty="0" err="1" smtClean="0"/>
              <a:t>Ameri</a:t>
            </a:r>
            <a:r>
              <a:rPr lang="en-US" dirty="0" smtClean="0"/>
              <a:t> A, Tannenbaum AD. Vitamin D</a:t>
            </a:r>
            <a:r>
              <a:rPr lang="en-US" baseline="-25000" dirty="0" smtClean="0"/>
              <a:t>2</a:t>
            </a:r>
            <a:r>
              <a:rPr lang="en-US" dirty="0" smtClean="0"/>
              <a:t> is as effective as vitamin D</a:t>
            </a:r>
            <a:r>
              <a:rPr lang="en-US" baseline="-25000" dirty="0" smtClean="0"/>
              <a:t>3</a:t>
            </a:r>
            <a:r>
              <a:rPr lang="en-US" dirty="0" smtClean="0"/>
              <a:t> in maintaining circulating concentrations of 25-hydroxyvitamin D. Journal of Clinical Endocrinology and Metabolism. 2008;93(3):677–81. [</a:t>
            </a:r>
            <a:r>
              <a:rPr lang="en-US" dirty="0" smtClean="0">
                <a:hlinkClick r:id="rId150"/>
              </a:rPr>
              <a:t>PMC free article: PMC2266966</a:t>
            </a:r>
            <a:r>
              <a:rPr lang="en-US" dirty="0" smtClean="0"/>
              <a:t>] [</a:t>
            </a:r>
            <a:r>
              <a:rPr lang="en-US" dirty="0" smtClean="0">
                <a:hlinkClick r:id="rId151"/>
              </a:rPr>
              <a:t>PubMed: 18089691</a:t>
            </a:r>
            <a:r>
              <a:rPr lang="en-US" dirty="0" smtClean="0"/>
              <a:t>]</a:t>
            </a:r>
          </a:p>
          <a:p>
            <a:r>
              <a:rPr lang="en-US" dirty="0" smtClean="0"/>
              <a:t>Hollis BW, </a:t>
            </a:r>
            <a:r>
              <a:rPr lang="en-US" dirty="0" err="1" smtClean="0"/>
              <a:t>Roos</a:t>
            </a:r>
            <a:r>
              <a:rPr lang="en-US" dirty="0" smtClean="0"/>
              <a:t> BA, Draper HH, Lambert PW. Vitamin D and its metabolites in human and bovine milk. Journal of Nutrition. 1981;111(7):1240–8. [</a:t>
            </a:r>
            <a:r>
              <a:rPr lang="en-US" dirty="0" smtClean="0">
                <a:hlinkClick r:id="rId152"/>
              </a:rPr>
              <a:t>PubMed: 6788913</a:t>
            </a:r>
            <a:r>
              <a:rPr lang="en-US" dirty="0" smtClean="0"/>
              <a:t>]</a:t>
            </a:r>
          </a:p>
          <a:p>
            <a:r>
              <a:rPr lang="en-US" dirty="0" smtClean="0"/>
              <a:t>Hollis BW, Napoli JL. Improved radioimmunoassay for vitamin D and its use in assessing vitamin D status. Clinical Chemistry. 1985;31(11):1815–9. [</a:t>
            </a:r>
            <a:r>
              <a:rPr lang="en-US" dirty="0" smtClean="0">
                <a:hlinkClick r:id="rId153"/>
              </a:rPr>
              <a:t>PubMed: 4053351</a:t>
            </a:r>
            <a:r>
              <a:rPr lang="en-US" dirty="0" smtClean="0"/>
              <a:t>]</a:t>
            </a:r>
          </a:p>
          <a:p>
            <a:r>
              <a:rPr lang="en-US" dirty="0" smtClean="0"/>
              <a:t>Hollis BW. Measuring 25-hydroxyvitamin D in a clinical environment: challenges and needs. American Journal of Clinical Nutrition. 2008;88(2):507S–10S. [</a:t>
            </a:r>
            <a:r>
              <a:rPr lang="en-US" dirty="0" smtClean="0">
                <a:hlinkClick r:id="rId154"/>
              </a:rPr>
              <a:t>PubMed: 18689391</a:t>
            </a:r>
            <a:r>
              <a:rPr lang="en-US" dirty="0" smtClean="0"/>
              <a:t>]</a:t>
            </a:r>
          </a:p>
          <a:p>
            <a:r>
              <a:rPr lang="en-US" dirty="0" smtClean="0"/>
              <a:t>Horst RL, Shepard RM, Jorgensen NA, DeLuca HF. The determination of the vitamin D metabolites on a single plasma sample: changes during parturition in dairy cows. Archives of Biochemistry and Biophysics. 1979;192(2):512–23. [</a:t>
            </a:r>
            <a:r>
              <a:rPr lang="en-US" dirty="0" smtClean="0">
                <a:hlinkClick r:id="rId155"/>
              </a:rPr>
              <a:t>PubMed: 434838</a:t>
            </a:r>
            <a:r>
              <a:rPr lang="en-US" dirty="0" smtClean="0"/>
              <a:t>]</a:t>
            </a:r>
          </a:p>
          <a:p>
            <a:r>
              <a:rPr lang="en-US" dirty="0" smtClean="0"/>
              <a:t>Horst RL, Reinhardt TA, </a:t>
            </a:r>
            <a:r>
              <a:rPr lang="en-US" dirty="0" err="1" smtClean="0"/>
              <a:t>Ramberg</a:t>
            </a:r>
            <a:r>
              <a:rPr lang="en-US" dirty="0" smtClean="0"/>
              <a:t> CF, </a:t>
            </a:r>
            <a:r>
              <a:rPr lang="en-US" dirty="0" err="1" smtClean="0"/>
              <a:t>Koszewski</a:t>
            </a:r>
            <a:r>
              <a:rPr lang="en-US" dirty="0" smtClean="0"/>
              <a:t> NJ, Napoli JL. 24-hydroxylation of 1,25-dihydroxyergocalciferol. An unambiguous deactivation process. Journal of Biological Chemistry. 1986;261(20):9250–6. [</a:t>
            </a:r>
            <a:r>
              <a:rPr lang="en-US" dirty="0" smtClean="0">
                <a:hlinkClick r:id="rId156"/>
              </a:rPr>
              <a:t>PubMed: 3013880</a:t>
            </a:r>
            <a:r>
              <a:rPr lang="en-US" dirty="0" smtClean="0"/>
              <a:t>]</a:t>
            </a:r>
          </a:p>
          <a:p>
            <a:r>
              <a:rPr lang="en-US" dirty="0" err="1" smtClean="0"/>
              <a:t>Hosseinpour</a:t>
            </a:r>
            <a:r>
              <a:rPr lang="en-US" dirty="0" smtClean="0"/>
              <a:t> F, </a:t>
            </a:r>
            <a:r>
              <a:rPr lang="en-US" dirty="0" err="1" smtClean="0"/>
              <a:t>Ellfolk</a:t>
            </a:r>
            <a:r>
              <a:rPr lang="en-US" dirty="0" smtClean="0"/>
              <a:t> M, </a:t>
            </a:r>
            <a:r>
              <a:rPr lang="en-US" dirty="0" err="1" smtClean="0"/>
              <a:t>Norlin</a:t>
            </a:r>
            <a:r>
              <a:rPr lang="en-US" dirty="0" smtClean="0"/>
              <a:t> M, </a:t>
            </a:r>
            <a:r>
              <a:rPr lang="en-US" dirty="0" err="1" smtClean="0"/>
              <a:t>Wikvall</a:t>
            </a:r>
            <a:r>
              <a:rPr lang="en-US" dirty="0" smtClean="0"/>
              <a:t> K. Phenobarbital suppresses vitamin D</a:t>
            </a:r>
            <a:r>
              <a:rPr lang="en-US" baseline="-25000" dirty="0" smtClean="0"/>
              <a:t>3</a:t>
            </a:r>
            <a:r>
              <a:rPr lang="en-US" dirty="0" smtClean="0"/>
              <a:t> 25-hydroxylase expression: a potential new mechanism for drug-induced </a:t>
            </a:r>
            <a:r>
              <a:rPr lang="en-US" dirty="0" err="1" smtClean="0"/>
              <a:t>osteomalacia</a:t>
            </a:r>
            <a:r>
              <a:rPr lang="en-US" dirty="0" smtClean="0"/>
              <a:t>. Biochemical and Biophysical Research Communications. 2007;357(3):603–7. [</a:t>
            </a:r>
            <a:r>
              <a:rPr lang="en-US" dirty="0" smtClean="0">
                <a:hlinkClick r:id="rId157"/>
              </a:rPr>
              <a:t>PubMed: 17445763</a:t>
            </a:r>
            <a:r>
              <a:rPr lang="en-US" dirty="0" smtClean="0"/>
              <a:t>]</a:t>
            </a:r>
          </a:p>
          <a:p>
            <a:r>
              <a:rPr lang="en-US" dirty="0" smtClean="0"/>
              <a:t>Hunt RD, Garcia FG, Walsh RJ. A comparison of the toxicity of </a:t>
            </a:r>
            <a:r>
              <a:rPr lang="en-US" dirty="0" err="1" smtClean="0"/>
              <a:t>ergocalciferol</a:t>
            </a:r>
            <a:r>
              <a:rPr lang="en-US" dirty="0" smtClean="0"/>
              <a:t> and cholecalciferol in rhesus monkeys (</a:t>
            </a:r>
            <a:r>
              <a:rPr lang="en-US" dirty="0" err="1" smtClean="0"/>
              <a:t>Macaca</a:t>
            </a:r>
            <a:r>
              <a:rPr lang="en-US" dirty="0" smtClean="0"/>
              <a:t> </a:t>
            </a:r>
            <a:r>
              <a:rPr lang="en-US" dirty="0" err="1" smtClean="0"/>
              <a:t>mulatta</a:t>
            </a:r>
            <a:r>
              <a:rPr lang="en-US" dirty="0" smtClean="0"/>
              <a:t>). Journal of Nutrition. 1972;102(8):975–86. [</a:t>
            </a:r>
            <a:r>
              <a:rPr lang="en-US" dirty="0" smtClean="0">
                <a:hlinkClick r:id="rId158"/>
              </a:rPr>
              <a:t>PubMed: 4340673</a:t>
            </a:r>
            <a:r>
              <a:rPr lang="en-US" dirty="0" smtClean="0"/>
              <a:t>]</a:t>
            </a:r>
          </a:p>
          <a:p>
            <a:r>
              <a:rPr lang="en-US" dirty="0" smtClean="0"/>
              <a:t>IOM (Institute of Medicine). Dietary Reference Intakes for Calcium, Phosphorus, Magnesium, Vitamin D, and Fluoride. Washington, DC: National Academy Press; 1997. </a:t>
            </a:r>
          </a:p>
          <a:p>
            <a:r>
              <a:rPr lang="en-US" dirty="0" smtClean="0"/>
              <a:t>IOM. Dietary Reference Intakes Research Synthesis: Workshop Summary. Washington, DC: The National Academies Press; 2007. </a:t>
            </a:r>
          </a:p>
          <a:p>
            <a:r>
              <a:rPr lang="en-US" dirty="0" err="1" smtClean="0"/>
              <a:t>Ish</a:t>
            </a:r>
            <a:r>
              <a:rPr lang="en-US" dirty="0" smtClean="0"/>
              <a:t>-Shalom S, Segal E, </a:t>
            </a:r>
            <a:r>
              <a:rPr lang="en-US" dirty="0" err="1" smtClean="0"/>
              <a:t>Salganik</a:t>
            </a:r>
            <a:r>
              <a:rPr lang="en-US" dirty="0" smtClean="0"/>
              <a:t> T, </a:t>
            </a:r>
            <a:r>
              <a:rPr lang="en-US" dirty="0" err="1" smtClean="0"/>
              <a:t>Raz</a:t>
            </a:r>
            <a:r>
              <a:rPr lang="en-US" dirty="0" smtClean="0"/>
              <a:t> B, Bromberg IL, </a:t>
            </a:r>
            <a:r>
              <a:rPr lang="en-US" dirty="0" err="1" smtClean="0"/>
              <a:t>Vieth</a:t>
            </a:r>
            <a:r>
              <a:rPr lang="en-US" dirty="0" smtClean="0"/>
              <a:t> R. Comparison of daily, weekly, and monthly vitamin D</a:t>
            </a:r>
            <a:r>
              <a:rPr lang="en-US" baseline="-25000" dirty="0" smtClean="0"/>
              <a:t>3</a:t>
            </a:r>
            <a:r>
              <a:rPr lang="en-US" dirty="0" smtClean="0"/>
              <a:t> in ethanol dosing protocols for two months in elderly hip fracture patients. Journal of Clinical Endocrinology and Metabolism. 2008;93(9):3430–5. [</a:t>
            </a:r>
            <a:r>
              <a:rPr lang="en-US" dirty="0" smtClean="0">
                <a:hlinkClick r:id="rId159"/>
              </a:rPr>
              <a:t>PubMed: 18544622</a:t>
            </a:r>
            <a:r>
              <a:rPr lang="en-US" dirty="0" smtClean="0"/>
              <a:t>]</a:t>
            </a:r>
          </a:p>
          <a:p>
            <a:r>
              <a:rPr lang="en-US" dirty="0" smtClean="0"/>
              <a:t>James SY, Mackay AG, </a:t>
            </a:r>
            <a:r>
              <a:rPr lang="en-US" dirty="0" err="1" smtClean="0"/>
              <a:t>Colston</a:t>
            </a:r>
            <a:r>
              <a:rPr lang="en-US" dirty="0" smtClean="0"/>
              <a:t> KW. Effects of 1,25 </a:t>
            </a:r>
            <a:r>
              <a:rPr lang="en-US" dirty="0" err="1" smtClean="0"/>
              <a:t>dihydroxyvitamin</a:t>
            </a:r>
            <a:r>
              <a:rPr lang="en-US" dirty="0" smtClean="0"/>
              <a:t> D</a:t>
            </a:r>
            <a:r>
              <a:rPr lang="en-US" baseline="-25000" dirty="0" smtClean="0"/>
              <a:t>3</a:t>
            </a:r>
            <a:r>
              <a:rPr lang="en-US" dirty="0" smtClean="0"/>
              <a:t> and its analogues on induction of apoptosis in breast cancer cells. Journal of Steroid Biochemistry and Molecular Biology. 1996;58(4):395–401. [</a:t>
            </a:r>
            <a:r>
              <a:rPr lang="en-US" dirty="0" smtClean="0">
                <a:hlinkClick r:id="rId160"/>
              </a:rPr>
              <a:t>PubMed: 8903423</a:t>
            </a:r>
            <a:r>
              <a:rPr lang="en-US" dirty="0" smtClean="0"/>
              <a:t>]</a:t>
            </a:r>
          </a:p>
          <a:p>
            <a:r>
              <a:rPr lang="en-US" dirty="0" smtClean="0"/>
              <a:t>James WP, </a:t>
            </a:r>
            <a:r>
              <a:rPr lang="en-US" dirty="0" err="1" smtClean="0"/>
              <a:t>Avenell</a:t>
            </a:r>
            <a:r>
              <a:rPr lang="en-US" dirty="0" smtClean="0"/>
              <a:t> A, Broom J, Whitehead J. A one-year trial to assess the value of orlistat in the management of obesity. International Journal of Obesity and Related Metabolic Disorders. 1997;21(</a:t>
            </a:r>
            <a:r>
              <a:rPr lang="en-US" dirty="0" err="1" smtClean="0"/>
              <a:t>Suppl</a:t>
            </a:r>
            <a:r>
              <a:rPr lang="en-US" dirty="0" smtClean="0"/>
              <a:t> 3):S24–30. [</a:t>
            </a:r>
            <a:r>
              <a:rPr lang="en-US" dirty="0" smtClean="0">
                <a:hlinkClick r:id="rId161"/>
              </a:rPr>
              <a:t>PubMed: 9225173</a:t>
            </a:r>
            <a:r>
              <a:rPr lang="en-US" dirty="0" smtClean="0"/>
              <a:t>]</a:t>
            </a:r>
          </a:p>
          <a:p>
            <a:r>
              <a:rPr lang="en-US" dirty="0" smtClean="0"/>
              <a:t>Jiang F, </a:t>
            </a:r>
            <a:r>
              <a:rPr lang="en-US" dirty="0" err="1" smtClean="0"/>
              <a:t>Bao</a:t>
            </a:r>
            <a:r>
              <a:rPr lang="en-US" dirty="0" smtClean="0"/>
              <a:t> J, Li P, Nicosia SV, Bai W. Induction of ovarian cancer cell apoptosis by 1,25-dihydroxyvitamin D</a:t>
            </a:r>
            <a:r>
              <a:rPr lang="en-US" baseline="-25000" dirty="0" smtClean="0"/>
              <a:t>3</a:t>
            </a:r>
            <a:r>
              <a:rPr lang="en-US" dirty="0" smtClean="0"/>
              <a:t> through the down-regulation of telomerase. Journal of Biological Chemistry. 2004;279(51):53213–21. [</a:t>
            </a:r>
            <a:r>
              <a:rPr lang="en-US" dirty="0" smtClean="0">
                <a:hlinkClick r:id="rId162"/>
              </a:rPr>
              <a:t>PubMed: 15485861</a:t>
            </a:r>
            <a:r>
              <a:rPr lang="en-US" dirty="0" smtClean="0"/>
              <a:t>]</a:t>
            </a:r>
          </a:p>
          <a:p>
            <a:r>
              <a:rPr lang="en-US" dirty="0" smtClean="0"/>
              <a:t>Johnson JL, Mistry VV, </a:t>
            </a:r>
            <a:r>
              <a:rPr lang="en-US" dirty="0" err="1" smtClean="0"/>
              <a:t>Vukovich</a:t>
            </a:r>
            <a:r>
              <a:rPr lang="en-US" dirty="0" smtClean="0"/>
              <a:t> MD, </a:t>
            </a:r>
            <a:r>
              <a:rPr lang="en-US" dirty="0" err="1" smtClean="0"/>
              <a:t>Hogie-Lorenzen</a:t>
            </a:r>
            <a:r>
              <a:rPr lang="en-US" dirty="0" smtClean="0"/>
              <a:t> T, Hollis BW, </a:t>
            </a:r>
            <a:r>
              <a:rPr lang="en-US" dirty="0" err="1" smtClean="0"/>
              <a:t>Specker</a:t>
            </a:r>
            <a:r>
              <a:rPr lang="en-US" dirty="0" smtClean="0"/>
              <a:t> BL. Bioavailability of vitamin D from fortified process cheese and effects on vitamin D status in the elderly. Journal of Dairy Science. 2005;88(7):2295–301. [</a:t>
            </a:r>
            <a:r>
              <a:rPr lang="en-US" dirty="0" smtClean="0">
                <a:hlinkClick r:id="rId163"/>
              </a:rPr>
              <a:t>PubMed: 15956292</a:t>
            </a:r>
            <a:r>
              <a:rPr lang="en-US" dirty="0" smtClean="0"/>
              <a:t>]</a:t>
            </a:r>
          </a:p>
          <a:p>
            <a:r>
              <a:rPr lang="en-US" dirty="0" smtClean="0"/>
              <a:t>Jones G, </a:t>
            </a:r>
            <a:r>
              <a:rPr lang="en-US" dirty="0" err="1" smtClean="0"/>
              <a:t>Schnoes</a:t>
            </a:r>
            <a:r>
              <a:rPr lang="en-US" dirty="0" smtClean="0"/>
              <a:t> HK, DeLuca HF. Isolation and identification of 1,25-dihydroxyvitamin D</a:t>
            </a:r>
            <a:r>
              <a:rPr lang="en-US" baseline="-25000" dirty="0" smtClean="0"/>
              <a:t>2</a:t>
            </a:r>
            <a:r>
              <a:rPr lang="en-US" dirty="0" smtClean="0"/>
              <a:t>. Biochemistry. 1975;14(6):1250–6. [</a:t>
            </a:r>
            <a:r>
              <a:rPr lang="en-US" dirty="0" smtClean="0">
                <a:hlinkClick r:id="rId164"/>
              </a:rPr>
              <a:t>PubMed: 1078978</a:t>
            </a:r>
            <a:r>
              <a:rPr lang="en-US" dirty="0" smtClean="0"/>
              <a:t>]</a:t>
            </a:r>
          </a:p>
          <a:p>
            <a:r>
              <a:rPr lang="en-US" dirty="0" smtClean="0"/>
              <a:t>Jones G. Assay of vitamins D</a:t>
            </a:r>
            <a:r>
              <a:rPr lang="en-US" baseline="-25000" dirty="0" smtClean="0"/>
              <a:t>2</a:t>
            </a:r>
            <a:r>
              <a:rPr lang="en-US" dirty="0" smtClean="0"/>
              <a:t> and D</a:t>
            </a:r>
            <a:r>
              <a:rPr lang="en-US" baseline="-25000" dirty="0" smtClean="0"/>
              <a:t>3</a:t>
            </a:r>
            <a:r>
              <a:rPr lang="en-US" dirty="0" smtClean="0"/>
              <a:t>, and 25-hydroxyvitamins D</a:t>
            </a:r>
            <a:r>
              <a:rPr lang="en-US" baseline="-25000" dirty="0" smtClean="0"/>
              <a:t>2</a:t>
            </a:r>
            <a:r>
              <a:rPr lang="en-US" dirty="0" smtClean="0"/>
              <a:t> and D</a:t>
            </a:r>
            <a:r>
              <a:rPr lang="en-US" baseline="-25000" dirty="0" smtClean="0"/>
              <a:t>3</a:t>
            </a:r>
            <a:r>
              <a:rPr lang="en-US" dirty="0" smtClean="0"/>
              <a:t> in human plasma by high-performance liquid chromatography. Clinical Chemistry. 1978;24(2):287–98. [</a:t>
            </a:r>
            <a:r>
              <a:rPr lang="en-US" dirty="0" smtClean="0">
                <a:hlinkClick r:id="rId165"/>
              </a:rPr>
              <a:t>PubMed: 203413</a:t>
            </a:r>
            <a:r>
              <a:rPr lang="en-US" dirty="0" smtClean="0"/>
              <a:t>]</a:t>
            </a:r>
          </a:p>
          <a:p>
            <a:r>
              <a:rPr lang="en-US" dirty="0" smtClean="0"/>
              <a:t>Jones G, Rosenthal A, </a:t>
            </a:r>
            <a:r>
              <a:rPr lang="en-US" dirty="0" err="1" smtClean="0"/>
              <a:t>Segev</a:t>
            </a:r>
            <a:r>
              <a:rPr lang="en-US" dirty="0" smtClean="0"/>
              <a:t> D, Mazur Y, </a:t>
            </a:r>
            <a:r>
              <a:rPr lang="en-US" dirty="0" err="1" smtClean="0"/>
              <a:t>Frolow</a:t>
            </a:r>
            <a:r>
              <a:rPr lang="en-US" dirty="0" smtClean="0"/>
              <a:t> F, </a:t>
            </a:r>
            <a:r>
              <a:rPr lang="en-US" dirty="0" err="1" smtClean="0"/>
              <a:t>Halfon</a:t>
            </a:r>
            <a:r>
              <a:rPr lang="en-US" dirty="0" smtClean="0"/>
              <a:t> Y, </a:t>
            </a:r>
            <a:r>
              <a:rPr lang="en-US" dirty="0" err="1" smtClean="0"/>
              <a:t>Rabinovich</a:t>
            </a:r>
            <a:r>
              <a:rPr lang="en-US" dirty="0" smtClean="0"/>
              <a:t> D, </a:t>
            </a:r>
            <a:r>
              <a:rPr lang="en-US" dirty="0" err="1" smtClean="0"/>
              <a:t>Shakked</a:t>
            </a:r>
            <a:r>
              <a:rPr lang="en-US" dirty="0" smtClean="0"/>
              <a:t> Z. Isolation and identification of 24,25-dihydroxyvitamin D</a:t>
            </a:r>
            <a:r>
              <a:rPr lang="en-US" baseline="-25000" dirty="0" smtClean="0"/>
              <a:t>2</a:t>
            </a:r>
            <a:r>
              <a:rPr lang="en-US" dirty="0" smtClean="0"/>
              <a:t> using the perfused rat kidney. Biochemistry. 1979;18(6):1094–11. [</a:t>
            </a:r>
            <a:r>
              <a:rPr lang="en-US" dirty="0" smtClean="0">
                <a:hlinkClick r:id="rId166"/>
              </a:rPr>
              <a:t>PubMed: 311655</a:t>
            </a:r>
            <a:r>
              <a:rPr lang="en-US" dirty="0" smtClean="0"/>
              <a:t>]</a:t>
            </a:r>
          </a:p>
          <a:p>
            <a:r>
              <a:rPr lang="en-US" dirty="0" smtClean="0"/>
              <a:t>Jones G, Byrnes B, Palma F, </a:t>
            </a:r>
            <a:r>
              <a:rPr lang="en-US" dirty="0" err="1" smtClean="0"/>
              <a:t>Segev</a:t>
            </a:r>
            <a:r>
              <a:rPr lang="en-US" dirty="0" smtClean="0"/>
              <a:t> D, Mazur Y. Displacement potency of vitamin D</a:t>
            </a:r>
            <a:r>
              <a:rPr lang="en-US" baseline="-25000" dirty="0" smtClean="0"/>
              <a:t>2</a:t>
            </a:r>
            <a:r>
              <a:rPr lang="en-US" dirty="0" smtClean="0"/>
              <a:t> analogs in competitive protein-binding assays for 25-hydroxyvitamin D</a:t>
            </a:r>
            <a:r>
              <a:rPr lang="en-US" baseline="-25000" dirty="0" smtClean="0"/>
              <a:t>3</a:t>
            </a:r>
            <a:r>
              <a:rPr lang="en-US" dirty="0" smtClean="0"/>
              <a:t>, 24,25-dihydroxyvitamin D</a:t>
            </a:r>
            <a:r>
              <a:rPr lang="en-US" baseline="-25000" dirty="0" smtClean="0"/>
              <a:t>3</a:t>
            </a:r>
            <a:r>
              <a:rPr lang="en-US" dirty="0" smtClean="0"/>
              <a:t>, and 1,25-dihydroxyvitamin D</a:t>
            </a:r>
            <a:r>
              <a:rPr lang="en-US" baseline="-25000" dirty="0" smtClean="0"/>
              <a:t>3</a:t>
            </a:r>
            <a:r>
              <a:rPr lang="en-US" dirty="0" smtClean="0"/>
              <a:t>. Journal of Clinical Endocrinology and Metabolism. 1980;50(4):773–5. [</a:t>
            </a:r>
            <a:r>
              <a:rPr lang="en-US" dirty="0" smtClean="0">
                <a:hlinkClick r:id="rId167"/>
              </a:rPr>
              <a:t>PubMed: 6965943</a:t>
            </a:r>
            <a:r>
              <a:rPr lang="en-US" dirty="0" smtClean="0"/>
              <a:t>]</a:t>
            </a:r>
          </a:p>
          <a:p>
            <a:r>
              <a:rPr lang="en-US" dirty="0" smtClean="0"/>
              <a:t>Jones G, </a:t>
            </a:r>
            <a:r>
              <a:rPr lang="en-US" dirty="0" err="1" smtClean="0"/>
              <a:t>Schnoes</a:t>
            </a:r>
            <a:r>
              <a:rPr lang="en-US" dirty="0" smtClean="0"/>
              <a:t> HK, Levan L, Deluca HF. Isolation and identification of 24-hydroxyvitamin D</a:t>
            </a:r>
            <a:r>
              <a:rPr lang="en-US" baseline="-25000" dirty="0" smtClean="0"/>
              <a:t>2</a:t>
            </a:r>
            <a:r>
              <a:rPr lang="en-US" dirty="0" smtClean="0"/>
              <a:t> and 24,25-dihydroxyvitamin D</a:t>
            </a:r>
            <a:r>
              <a:rPr lang="en-US" baseline="-25000" dirty="0" smtClean="0"/>
              <a:t>2</a:t>
            </a:r>
            <a:r>
              <a:rPr lang="en-US" dirty="0" smtClean="0"/>
              <a:t>. Archives of Biochemistry and Biophysics. 1980;202(2):450–7. [</a:t>
            </a:r>
            <a:r>
              <a:rPr lang="en-US" dirty="0" smtClean="0">
                <a:hlinkClick r:id="rId168"/>
              </a:rPr>
              <a:t>PubMed: 6970013</a:t>
            </a:r>
            <a:r>
              <a:rPr lang="en-US" dirty="0" smtClean="0"/>
              <a:t>]</a:t>
            </a:r>
          </a:p>
          <a:p>
            <a:r>
              <a:rPr lang="en-US" dirty="0" smtClean="0"/>
              <a:t>Jones G, </a:t>
            </a:r>
            <a:r>
              <a:rPr lang="en-US" dirty="0" err="1" smtClean="0"/>
              <a:t>Vriezen</a:t>
            </a:r>
            <a:r>
              <a:rPr lang="en-US" dirty="0" smtClean="0"/>
              <a:t> D, </a:t>
            </a:r>
            <a:r>
              <a:rPr lang="en-US" dirty="0" err="1" smtClean="0"/>
              <a:t>Lohnes</a:t>
            </a:r>
            <a:r>
              <a:rPr lang="en-US" dirty="0" smtClean="0"/>
              <a:t> D, </a:t>
            </a:r>
            <a:r>
              <a:rPr lang="en-US" dirty="0" err="1" smtClean="0"/>
              <a:t>Palda</a:t>
            </a:r>
            <a:r>
              <a:rPr lang="en-US" dirty="0" smtClean="0"/>
              <a:t> V, Edwards NS. Side-chain hydroxylation of vitamin D</a:t>
            </a:r>
            <a:r>
              <a:rPr lang="en-US" baseline="-25000" dirty="0" smtClean="0"/>
              <a:t>3</a:t>
            </a:r>
            <a:r>
              <a:rPr lang="en-US" dirty="0" smtClean="0"/>
              <a:t> and its physiological implications. Steroids. 1987;49(1-3):29–53. [</a:t>
            </a:r>
            <a:r>
              <a:rPr lang="en-US" dirty="0" smtClean="0">
                <a:hlinkClick r:id="rId169"/>
              </a:rPr>
              <a:t>PubMed: 2842896</a:t>
            </a:r>
            <a:r>
              <a:rPr lang="en-US" dirty="0" smtClean="0"/>
              <a:t>]</a:t>
            </a:r>
          </a:p>
          <a:p>
            <a:r>
              <a:rPr lang="en-US" dirty="0" smtClean="0"/>
              <a:t>Jones G, </a:t>
            </a:r>
            <a:r>
              <a:rPr lang="en-US" dirty="0" err="1" smtClean="0"/>
              <a:t>Strugnell</a:t>
            </a:r>
            <a:r>
              <a:rPr lang="en-US" dirty="0" smtClean="0"/>
              <a:t> SA, DeLuca HF. Current understanding of the molecular actions of vitamin D. Physiological Reviews. 1998;78(4):1193–231. [</a:t>
            </a:r>
            <a:r>
              <a:rPr lang="en-US" dirty="0" smtClean="0">
                <a:hlinkClick r:id="rId170"/>
              </a:rPr>
              <a:t>PubMed: 9790574</a:t>
            </a:r>
            <a:r>
              <a:rPr lang="en-US" dirty="0" smtClean="0"/>
              <a:t>]</a:t>
            </a:r>
          </a:p>
          <a:p>
            <a:r>
              <a:rPr lang="en-US" dirty="0" smtClean="0"/>
              <a:t>Jones G, Makin HL. Vitamin Ds: metabolites and analogs, Modern Chromatographic Analysis of Vitamins. 3rd. de </a:t>
            </a:r>
            <a:r>
              <a:rPr lang="en-US" dirty="0" err="1" smtClean="0"/>
              <a:t>Leenheer</a:t>
            </a:r>
            <a:r>
              <a:rPr lang="en-US" dirty="0" smtClean="0"/>
              <a:t> AP, Lambert WE, Van </a:t>
            </a:r>
            <a:r>
              <a:rPr lang="en-US" dirty="0" err="1" smtClean="0"/>
              <a:t>Bocxlaer</a:t>
            </a:r>
            <a:r>
              <a:rPr lang="en-US" dirty="0" smtClean="0"/>
              <a:t> JF, editors. New York: Marcel Dekker; 2000. </a:t>
            </a:r>
          </a:p>
          <a:p>
            <a:r>
              <a:rPr lang="en-US" dirty="0" smtClean="0"/>
              <a:t>Jones G. Pharmacokinetics of vitamin D toxicity. American Journal of Clinical Nutrition. 2008;88(2):582S–6S. [</a:t>
            </a:r>
            <a:r>
              <a:rPr lang="en-US" dirty="0" smtClean="0">
                <a:hlinkClick r:id="rId171"/>
              </a:rPr>
              <a:t>PubMed: 18689406</a:t>
            </a:r>
            <a:r>
              <a:rPr lang="en-US" dirty="0" smtClean="0"/>
              <a:t>]</a:t>
            </a:r>
          </a:p>
          <a:p>
            <a:r>
              <a:rPr lang="en-US" dirty="0" smtClean="0"/>
              <a:t>Jones G, Byford V, </a:t>
            </a:r>
            <a:r>
              <a:rPr lang="en-US" dirty="0" err="1" smtClean="0"/>
              <a:t>Helvig</a:t>
            </a:r>
            <a:r>
              <a:rPr lang="en-US" dirty="0" smtClean="0"/>
              <a:t> C, </a:t>
            </a:r>
            <a:r>
              <a:rPr lang="en-US" dirty="0" err="1" smtClean="0"/>
              <a:t>Petkovich</a:t>
            </a:r>
            <a:r>
              <a:rPr lang="en-US" dirty="0" smtClean="0"/>
              <a:t> M. Differential disposition of vitamin D</a:t>
            </a:r>
            <a:r>
              <a:rPr lang="en-US" baseline="-25000" dirty="0" smtClean="0"/>
              <a:t>2</a:t>
            </a:r>
            <a:r>
              <a:rPr lang="en-US" dirty="0" smtClean="0"/>
              <a:t> does not involve CYP24A1. Presented at 14th International Vitamin D Workshop; October 4-8, 2009; </a:t>
            </a:r>
            <a:r>
              <a:rPr lang="en-US" dirty="0" err="1" smtClean="0"/>
              <a:t>Brugge</a:t>
            </a:r>
            <a:r>
              <a:rPr lang="en-US" dirty="0" smtClean="0"/>
              <a:t>, Belgium. 2009. </a:t>
            </a:r>
          </a:p>
          <a:p>
            <a:r>
              <a:rPr lang="en-US" dirty="0" err="1" smtClean="0"/>
              <a:t>Jongen</a:t>
            </a:r>
            <a:r>
              <a:rPr lang="en-US" dirty="0" smtClean="0"/>
              <a:t> MJ, Van </a:t>
            </a:r>
            <a:r>
              <a:rPr lang="en-US" dirty="0" err="1" smtClean="0"/>
              <a:t>Ginkel</a:t>
            </a:r>
            <a:r>
              <a:rPr lang="en-US" dirty="0" smtClean="0"/>
              <a:t> FC, van der </a:t>
            </a:r>
            <a:r>
              <a:rPr lang="en-US" dirty="0" err="1" smtClean="0"/>
              <a:t>Vijgh</a:t>
            </a:r>
            <a:r>
              <a:rPr lang="en-US" dirty="0" smtClean="0"/>
              <a:t> WJ, Kuiper S, </a:t>
            </a:r>
            <a:r>
              <a:rPr lang="en-US" dirty="0" err="1" smtClean="0"/>
              <a:t>Netelenbos</a:t>
            </a:r>
            <a:r>
              <a:rPr lang="en-US" dirty="0" smtClean="0"/>
              <a:t> JC, Lips P. An international comparison of vitamin D metabolite measurements. Clinical Chemistry. 1984;30(3):399–403. [</a:t>
            </a:r>
            <a:r>
              <a:rPr lang="en-US" dirty="0" smtClean="0">
                <a:hlinkClick r:id="rId172"/>
              </a:rPr>
              <a:t>PubMed: 6607788</a:t>
            </a:r>
            <a:r>
              <a:rPr lang="en-US" dirty="0" smtClean="0"/>
              <a:t>]</a:t>
            </a:r>
          </a:p>
          <a:p>
            <a:r>
              <a:rPr lang="en-US" dirty="0" err="1" smtClean="0"/>
              <a:t>Jongen</a:t>
            </a:r>
            <a:r>
              <a:rPr lang="en-US" dirty="0" smtClean="0"/>
              <a:t> M, van der </a:t>
            </a:r>
            <a:r>
              <a:rPr lang="en-US" dirty="0" err="1" smtClean="0"/>
              <a:t>Vijgh</a:t>
            </a:r>
            <a:r>
              <a:rPr lang="en-US" dirty="0" smtClean="0"/>
              <a:t> WJ, </a:t>
            </a:r>
            <a:r>
              <a:rPr lang="en-US" dirty="0" err="1" smtClean="0"/>
              <a:t>Netelenbos</a:t>
            </a:r>
            <a:r>
              <a:rPr lang="en-US" dirty="0" smtClean="0"/>
              <a:t> JC, </a:t>
            </a:r>
            <a:r>
              <a:rPr lang="en-US" dirty="0" err="1" smtClean="0"/>
              <a:t>Postma</a:t>
            </a:r>
            <a:r>
              <a:rPr lang="en-US" dirty="0" smtClean="0"/>
              <a:t> GJ, Lips P. Pharmacokinetics of 24,25-dihydroxyvitamin D</a:t>
            </a:r>
            <a:r>
              <a:rPr lang="en-US" baseline="-25000" dirty="0" smtClean="0"/>
              <a:t>3</a:t>
            </a:r>
            <a:r>
              <a:rPr lang="en-US" dirty="0" smtClean="0"/>
              <a:t> in humans. Hormone and Metabolic Research. 1989;21(10):577–80. [</a:t>
            </a:r>
            <a:r>
              <a:rPr lang="en-US" dirty="0" smtClean="0">
                <a:hlinkClick r:id="rId173"/>
              </a:rPr>
              <a:t>PubMed: 2807147</a:t>
            </a:r>
            <a:r>
              <a:rPr lang="en-US" dirty="0" smtClean="0"/>
              <a:t>]</a:t>
            </a:r>
          </a:p>
          <a:p>
            <a:r>
              <a:rPr lang="en-US" dirty="0" err="1" smtClean="0"/>
              <a:t>Jurutka</a:t>
            </a:r>
            <a:r>
              <a:rPr lang="en-US" dirty="0" smtClean="0"/>
              <a:t> PW, Whitfield GK, Hsieh JC, Thompson PD, Haussler CA, Haussler MR. Molecular nature of the vitamin D receptor and its role in regulation of gene expression. Reviews in Endocrinology and </a:t>
            </a:r>
            <a:r>
              <a:rPr lang="en-US" dirty="0" err="1" smtClean="0"/>
              <a:t>Metabloic</a:t>
            </a:r>
            <a:r>
              <a:rPr lang="en-US" dirty="0" smtClean="0"/>
              <a:t> Disorders. 2001;2(2):203–16. [</a:t>
            </a:r>
            <a:r>
              <a:rPr lang="en-US" dirty="0" smtClean="0">
                <a:hlinkClick r:id="rId174"/>
              </a:rPr>
              <a:t>PubMed: 11705326</a:t>
            </a:r>
            <a:r>
              <a:rPr lang="en-US" dirty="0" smtClean="0"/>
              <a:t>]</a:t>
            </a:r>
          </a:p>
          <a:p>
            <a:r>
              <a:rPr lang="en-US" dirty="0" smtClean="0"/>
              <a:t>Kawa S, </a:t>
            </a:r>
            <a:r>
              <a:rPr lang="en-US" dirty="0" err="1" smtClean="0"/>
              <a:t>Yoshizawa</a:t>
            </a:r>
            <a:r>
              <a:rPr lang="en-US" dirty="0" smtClean="0"/>
              <a:t> K, </a:t>
            </a:r>
            <a:r>
              <a:rPr lang="en-US" dirty="0" err="1" smtClean="0"/>
              <a:t>Tokoo</a:t>
            </a:r>
            <a:r>
              <a:rPr lang="en-US" dirty="0" smtClean="0"/>
              <a:t> M, Imai H, </a:t>
            </a:r>
            <a:r>
              <a:rPr lang="en-US" dirty="0" err="1" smtClean="0"/>
              <a:t>Oguchi</a:t>
            </a:r>
            <a:r>
              <a:rPr lang="en-US" dirty="0" smtClean="0"/>
              <a:t> H, </a:t>
            </a:r>
            <a:r>
              <a:rPr lang="en-US" dirty="0" err="1" smtClean="0"/>
              <a:t>Kiyosawa</a:t>
            </a:r>
            <a:r>
              <a:rPr lang="en-US" dirty="0" smtClean="0"/>
              <a:t> K, Homma T, </a:t>
            </a:r>
            <a:r>
              <a:rPr lang="en-US" dirty="0" err="1" smtClean="0"/>
              <a:t>Nikaido</a:t>
            </a:r>
            <a:r>
              <a:rPr lang="en-US" dirty="0" smtClean="0"/>
              <a:t> T, </a:t>
            </a:r>
            <a:r>
              <a:rPr lang="en-US" dirty="0" err="1" smtClean="0"/>
              <a:t>Furihata</a:t>
            </a:r>
            <a:r>
              <a:rPr lang="en-US" dirty="0" smtClean="0"/>
              <a:t> K. Inhibitory effect of 220-oxa-1,25-dihydroxyvitamin D</a:t>
            </a:r>
            <a:r>
              <a:rPr lang="en-US" baseline="-25000" dirty="0" smtClean="0"/>
              <a:t>3</a:t>
            </a:r>
            <a:r>
              <a:rPr lang="en-US" dirty="0" smtClean="0"/>
              <a:t> on the proliferation of pancreatic cancer cell lines. Gastroenterology. 1996;110(5):1605–13. [</a:t>
            </a:r>
            <a:r>
              <a:rPr lang="en-US" dirty="0" smtClean="0">
                <a:hlinkClick r:id="rId175"/>
              </a:rPr>
              <a:t>PubMed: 8613068</a:t>
            </a:r>
            <a:r>
              <a:rPr lang="en-US" dirty="0" smtClean="0"/>
              <a:t>]</a:t>
            </a:r>
          </a:p>
          <a:p>
            <a:r>
              <a:rPr lang="en-US" dirty="0" err="1" smtClean="0"/>
              <a:t>Kimlin</a:t>
            </a:r>
            <a:r>
              <a:rPr lang="en-US" dirty="0" smtClean="0"/>
              <a:t> MG, Olds WJ, Moore MR. Location and vitamin D synthesis: is the hypothesis validated by geophysical data? Journal of Photochemistry and Photobiology. B, Biology. 2007;86(3):234–9. [</a:t>
            </a:r>
            <a:r>
              <a:rPr lang="en-US" dirty="0" smtClean="0">
                <a:hlinkClick r:id="rId176"/>
              </a:rPr>
              <a:t>PubMed: 17142054</a:t>
            </a:r>
            <a:r>
              <a:rPr lang="en-US" dirty="0" smtClean="0"/>
              <a:t>]</a:t>
            </a:r>
          </a:p>
          <a:p>
            <a:r>
              <a:rPr lang="en-US" dirty="0" smtClean="0"/>
              <a:t>Knutson JC, </a:t>
            </a:r>
            <a:r>
              <a:rPr lang="en-US" dirty="0" err="1" smtClean="0"/>
              <a:t>LeVan</a:t>
            </a:r>
            <a:r>
              <a:rPr lang="en-US" dirty="0" smtClean="0"/>
              <a:t> LW, </a:t>
            </a:r>
            <a:r>
              <a:rPr lang="en-US" dirty="0" err="1" smtClean="0"/>
              <a:t>Valliere</a:t>
            </a:r>
            <a:r>
              <a:rPr lang="en-US" dirty="0" smtClean="0"/>
              <a:t> CR, Bishop CW. Pharmacokinetics and systemic effect on calcium homeostasis of 1 alpha,24-dihydroxyvitamin D</a:t>
            </a:r>
            <a:r>
              <a:rPr lang="en-US" baseline="-25000" dirty="0" smtClean="0"/>
              <a:t>2</a:t>
            </a:r>
            <a:r>
              <a:rPr lang="en-US" dirty="0" smtClean="0"/>
              <a:t> in rats. Comparison with 1 alpha,25-dihydroxyvitamin D</a:t>
            </a:r>
            <a:r>
              <a:rPr lang="en-US" baseline="-25000" dirty="0" smtClean="0"/>
              <a:t>2</a:t>
            </a:r>
            <a:r>
              <a:rPr lang="en-US" dirty="0" smtClean="0"/>
              <a:t>, calcitriol, and </a:t>
            </a:r>
            <a:r>
              <a:rPr lang="en-US" dirty="0" err="1" smtClean="0"/>
              <a:t>calcipotriol</a:t>
            </a:r>
            <a:r>
              <a:rPr lang="en-US" dirty="0" smtClean="0"/>
              <a:t>. Biochemical Pharmacology. 1997;53(6):829–37. [</a:t>
            </a:r>
            <a:r>
              <a:rPr lang="en-US" dirty="0" smtClean="0">
                <a:hlinkClick r:id="rId177"/>
              </a:rPr>
              <a:t>PubMed: 9113104</a:t>
            </a:r>
            <a:r>
              <a:rPr lang="en-US" dirty="0" smtClean="0"/>
              <a:t>]</a:t>
            </a:r>
          </a:p>
          <a:p>
            <a:r>
              <a:rPr lang="en-US" dirty="0" smtClean="0"/>
              <a:t>Koga M, </a:t>
            </a:r>
            <a:r>
              <a:rPr lang="en-US" dirty="0" err="1" smtClean="0"/>
              <a:t>Eisman</a:t>
            </a:r>
            <a:r>
              <a:rPr lang="en-US" dirty="0" smtClean="0"/>
              <a:t> JA, Sutherland RL. Regulation of epidermal growth factor receptor levels by 1,25-dihydroxyvitamin D</a:t>
            </a:r>
            <a:r>
              <a:rPr lang="en-US" baseline="-25000" dirty="0" smtClean="0"/>
              <a:t>3</a:t>
            </a:r>
            <a:r>
              <a:rPr lang="en-US" dirty="0" smtClean="0"/>
              <a:t> in human breast cancer cells. Cancer Research. 1988;48(10):2734–9. [</a:t>
            </a:r>
            <a:r>
              <a:rPr lang="en-US" dirty="0" smtClean="0">
                <a:hlinkClick r:id="rId178"/>
              </a:rPr>
              <a:t>PubMed: 2834048</a:t>
            </a:r>
            <a:r>
              <a:rPr lang="en-US" dirty="0" smtClean="0"/>
              <a:t>]</a:t>
            </a:r>
          </a:p>
          <a:p>
            <a:r>
              <a:rPr lang="en-US" dirty="0" smtClean="0"/>
              <a:t>Kovacs CS, </a:t>
            </a:r>
            <a:r>
              <a:rPr lang="en-US" dirty="0" err="1" smtClean="0"/>
              <a:t>Kronenberg</a:t>
            </a:r>
            <a:r>
              <a:rPr lang="en-US" dirty="0" smtClean="0"/>
              <a:t> HM. Maternal-fetal calcium and bone metabolism during pregnancy, puerperium, and lactation. Endocrine Reviews. 1997;18(6):832–72. [</a:t>
            </a:r>
            <a:r>
              <a:rPr lang="en-US" dirty="0" smtClean="0">
                <a:hlinkClick r:id="rId179"/>
              </a:rPr>
              <a:t>PubMed: 9408745</a:t>
            </a:r>
            <a:r>
              <a:rPr lang="en-US" dirty="0" smtClean="0"/>
              <a:t>]</a:t>
            </a:r>
          </a:p>
          <a:p>
            <a:r>
              <a:rPr lang="en-US" dirty="0" err="1" smtClean="0"/>
              <a:t>Kovalenko</a:t>
            </a:r>
            <a:r>
              <a:rPr lang="en-US" dirty="0" smtClean="0"/>
              <a:t> PL, Zhang Z, Cui M, Clinton SK, Fleet JC. 1,25 </a:t>
            </a:r>
            <a:r>
              <a:rPr lang="en-US" dirty="0" err="1" smtClean="0"/>
              <a:t>dihydroxyvitamin</a:t>
            </a:r>
            <a:r>
              <a:rPr lang="en-US" dirty="0" smtClean="0"/>
              <a:t> D-mediated orchestration of anticancer, transcript-level effects in the immortalized, non-transformed prostate epithelial cell line, RWPE1. BMC Genomics. 2010;11:26. [</a:t>
            </a:r>
            <a:r>
              <a:rPr lang="en-US" dirty="0" smtClean="0">
                <a:hlinkClick r:id="rId180"/>
              </a:rPr>
              <a:t>PMC free article: PMC2820456</a:t>
            </a:r>
            <a:r>
              <a:rPr lang="en-US" dirty="0" smtClean="0"/>
              <a:t>] [</a:t>
            </a:r>
            <a:r>
              <a:rPr lang="en-US" dirty="0" smtClean="0">
                <a:hlinkClick r:id="rId181"/>
              </a:rPr>
              <a:t>PubMed: 20070897</a:t>
            </a:r>
            <a:r>
              <a:rPr lang="en-US" dirty="0" smtClean="0"/>
              <a:t>]</a:t>
            </a:r>
          </a:p>
          <a:p>
            <a:r>
              <a:rPr lang="en-US" dirty="0" smtClean="0"/>
              <a:t>Kull M Jr, </a:t>
            </a:r>
            <a:r>
              <a:rPr lang="en-US" dirty="0" err="1" smtClean="0"/>
              <a:t>Kallikorm</a:t>
            </a:r>
            <a:r>
              <a:rPr lang="en-US" dirty="0" smtClean="0"/>
              <a:t> R, Tamm A, </a:t>
            </a:r>
            <a:r>
              <a:rPr lang="en-US" dirty="0" err="1" smtClean="0"/>
              <a:t>Lember</a:t>
            </a:r>
            <a:r>
              <a:rPr lang="en-US" dirty="0" smtClean="0"/>
              <a:t> M. Seasonal variance of 25-(OH) vitamin D in the general population of Estonia, a Northern European country. BMC Public Health. 2009;9:22. [</a:t>
            </a:r>
            <a:r>
              <a:rPr lang="en-US" dirty="0" smtClean="0">
                <a:hlinkClick r:id="rId182"/>
              </a:rPr>
              <a:t>PMC free article: PMC2632995</a:t>
            </a:r>
            <a:r>
              <a:rPr lang="en-US" dirty="0" smtClean="0"/>
              <a:t>] [</a:t>
            </a:r>
            <a:r>
              <a:rPr lang="en-US" dirty="0" smtClean="0">
                <a:hlinkClick r:id="rId183"/>
              </a:rPr>
              <a:t>PubMed: 19152676</a:t>
            </a:r>
            <a:r>
              <a:rPr lang="en-US" dirty="0" smtClean="0"/>
              <a:t>]</a:t>
            </a:r>
          </a:p>
          <a:p>
            <a:r>
              <a:rPr lang="en-US" dirty="0" err="1" smtClean="0"/>
              <a:t>Kumagai</a:t>
            </a:r>
            <a:r>
              <a:rPr lang="en-US" dirty="0" smtClean="0"/>
              <a:t> T, Shih LY, Hughes SV, Desmond JC, O'Kelly J, </a:t>
            </a:r>
            <a:r>
              <a:rPr lang="en-US" dirty="0" err="1" smtClean="0"/>
              <a:t>Hewison</a:t>
            </a:r>
            <a:r>
              <a:rPr lang="en-US" dirty="0" smtClean="0"/>
              <a:t> M, </a:t>
            </a:r>
            <a:r>
              <a:rPr lang="en-US" dirty="0" err="1" smtClean="0"/>
              <a:t>Koeffler</a:t>
            </a:r>
            <a:r>
              <a:rPr lang="en-US" dirty="0" smtClean="0"/>
              <a:t> HP. 19-Nor-l,25(OH)2D2 (a novel, </a:t>
            </a:r>
            <a:r>
              <a:rPr lang="en-US" dirty="0" err="1" smtClean="0"/>
              <a:t>noncalcemic</a:t>
            </a:r>
            <a:r>
              <a:rPr lang="en-US" dirty="0" smtClean="0"/>
              <a:t> vitamin D analogue), combined with arsenic trioxide, has potent antitumor activity against myeloid leukemia. Cancer Research. 2005;65(6):2488–97. [</a:t>
            </a:r>
            <a:r>
              <a:rPr lang="en-US" dirty="0" smtClean="0">
                <a:hlinkClick r:id="rId184"/>
              </a:rPr>
              <a:t>PubMed: 15781666</a:t>
            </a:r>
            <a:r>
              <a:rPr lang="en-US" dirty="0" smtClean="0"/>
              <a:t>]</a:t>
            </a:r>
          </a:p>
          <a:p>
            <a:r>
              <a:rPr lang="en-US" dirty="0" smtClean="0"/>
              <a:t>Kumar R, </a:t>
            </a:r>
            <a:r>
              <a:rPr lang="en-US" dirty="0" err="1" smtClean="0"/>
              <a:t>Harnden</a:t>
            </a:r>
            <a:r>
              <a:rPr lang="en-US" dirty="0" smtClean="0"/>
              <a:t> D, DeLuca HF. Metabolism of 1,25-dihydroxyvitamin D</a:t>
            </a:r>
            <a:r>
              <a:rPr lang="en-US" baseline="-25000" dirty="0" smtClean="0"/>
              <a:t>3</a:t>
            </a:r>
            <a:r>
              <a:rPr lang="en-US" dirty="0" smtClean="0"/>
              <a:t>: evidence for side-chain oxidation. Biochemistry. 1976;15(11):2420–3. [</a:t>
            </a:r>
            <a:r>
              <a:rPr lang="en-US" dirty="0" smtClean="0">
                <a:hlinkClick r:id="rId185"/>
              </a:rPr>
              <a:t>PubMed: 1276151</a:t>
            </a:r>
            <a:r>
              <a:rPr lang="en-US" dirty="0" smtClean="0"/>
              <a:t>]</a:t>
            </a:r>
          </a:p>
          <a:p>
            <a:r>
              <a:rPr lang="en-US" dirty="0" smtClean="0"/>
              <a:t>Laing CJ, Cooke NE. Chapter 8: Vitamin D binding protein, Vitamin D. 2nd. Feldman D, Pike JW, Glorieux FH, editors. Burlington MA: Elsevier Academic Press; 2005. </a:t>
            </a:r>
          </a:p>
          <a:p>
            <a:r>
              <a:rPr lang="en-US" dirty="0" err="1" smtClean="0"/>
              <a:t>Leerbeck</a:t>
            </a:r>
            <a:r>
              <a:rPr lang="en-US" dirty="0" smtClean="0"/>
              <a:t> E, </a:t>
            </a:r>
            <a:r>
              <a:rPr lang="en-US" dirty="0" err="1" smtClean="0"/>
              <a:t>Sondergaard</a:t>
            </a:r>
            <a:r>
              <a:rPr lang="en-US" dirty="0" smtClean="0"/>
              <a:t> H. The total content of vitamin D in human milk and cow's milk. British Journal of Nutrition. 1980;44(1):7–12. [</a:t>
            </a:r>
            <a:r>
              <a:rPr lang="en-US" dirty="0" smtClean="0">
                <a:hlinkClick r:id="rId186"/>
              </a:rPr>
              <a:t>PubMed: 7426605</a:t>
            </a:r>
            <a:r>
              <a:rPr lang="en-US" dirty="0" smtClean="0"/>
              <a:t>]</a:t>
            </a:r>
          </a:p>
          <a:p>
            <a:r>
              <a:rPr lang="en-US" dirty="0" err="1" smtClean="0"/>
              <a:t>Lensmeyer</a:t>
            </a:r>
            <a:r>
              <a:rPr lang="en-US" dirty="0" smtClean="0"/>
              <a:t> GL, Wiebe DA, Binkley N, </a:t>
            </a:r>
            <a:r>
              <a:rPr lang="en-US" dirty="0" err="1" smtClean="0"/>
              <a:t>Drezner</a:t>
            </a:r>
            <a:r>
              <a:rPr lang="en-US" dirty="0" smtClean="0"/>
              <a:t> MK. HPLC method for 25-hydroxyvitamin D measurement: comparison with contemporary assays. Clinical Chemistry. 2006;52(6):1120–6. [</a:t>
            </a:r>
            <a:r>
              <a:rPr lang="en-US" dirty="0" smtClean="0">
                <a:hlinkClick r:id="rId187"/>
              </a:rPr>
              <a:t>PubMed: 16574756</a:t>
            </a:r>
            <a:r>
              <a:rPr lang="en-US" dirty="0" smtClean="0"/>
              <a:t>]</a:t>
            </a:r>
          </a:p>
          <a:p>
            <a:r>
              <a:rPr lang="en-US" dirty="0" err="1" smtClean="0"/>
              <a:t>LeVan</a:t>
            </a:r>
            <a:r>
              <a:rPr lang="en-US" dirty="0" smtClean="0"/>
              <a:t> LW, </a:t>
            </a:r>
            <a:r>
              <a:rPr lang="en-US" dirty="0" err="1" smtClean="0"/>
              <a:t>Schnoes</a:t>
            </a:r>
            <a:r>
              <a:rPr lang="en-US" dirty="0" smtClean="0"/>
              <a:t> HK, DeLuca HF. Isolation and identification of 25-hydroxyvitamin D</a:t>
            </a:r>
            <a:r>
              <a:rPr lang="en-US" baseline="-25000" dirty="0" smtClean="0"/>
              <a:t>2</a:t>
            </a:r>
            <a:r>
              <a:rPr lang="en-US" dirty="0" smtClean="0"/>
              <a:t> 25-glucuronide: a biliary metabolite of vitamin D</a:t>
            </a:r>
            <a:r>
              <a:rPr lang="en-US" baseline="-25000" dirty="0" smtClean="0"/>
              <a:t>2</a:t>
            </a:r>
            <a:r>
              <a:rPr lang="en-US" dirty="0" smtClean="0"/>
              <a:t> in the chick. Biochemistry. 1981;20(1):222–6. [</a:t>
            </a:r>
            <a:r>
              <a:rPr lang="en-US" dirty="0" smtClean="0">
                <a:hlinkClick r:id="rId188"/>
              </a:rPr>
              <a:t>PubMed: 6970592</a:t>
            </a:r>
            <a:r>
              <a:rPr lang="en-US" dirty="0" smtClean="0"/>
              <a:t>]</a:t>
            </a:r>
          </a:p>
          <a:p>
            <a:r>
              <a:rPr lang="en-US" dirty="0" smtClean="0"/>
              <a:t>Li P, Li C, Zhao X, Zhang X, Nicosia SV, Bai W. p27(Kip1) stabilization and G(1) arrest by 1,25-dihydroxyvitamin D(3) in ovarian cancer cells mediated through down-regulation of cyclin E/cyclin-dependent kinase 2 and Skp1-Cullin-F-box protein/Skp2 ubiquitin ligase. Journal of Biological Chemistry. 2004;279(24):25260–7. [</a:t>
            </a:r>
            <a:r>
              <a:rPr lang="en-US" dirty="0" smtClean="0">
                <a:hlinkClick r:id="rId189"/>
              </a:rPr>
              <a:t>PubMed: 15075339</a:t>
            </a:r>
            <a:r>
              <a:rPr lang="en-US" dirty="0" smtClean="0"/>
              <a:t>]</a:t>
            </a:r>
          </a:p>
          <a:p>
            <a:r>
              <a:rPr lang="en-US" dirty="0" err="1" smtClean="0"/>
              <a:t>Liel</a:t>
            </a:r>
            <a:r>
              <a:rPr lang="en-US" dirty="0" smtClean="0"/>
              <a:t> Y, Edwards J, </a:t>
            </a:r>
            <a:r>
              <a:rPr lang="en-US" dirty="0" err="1" smtClean="0"/>
              <a:t>Shary</a:t>
            </a:r>
            <a:r>
              <a:rPr lang="en-US" dirty="0" smtClean="0"/>
              <a:t> J, Spicer KM, Gordon L, Bell NH. The effects of race and body habitus on bone mineral density of the radius, hip, and spine in premenopausal women. Journal of Clinical Endocrinology and Metabolism. 1988;66(6):1247–50. [</a:t>
            </a:r>
            <a:r>
              <a:rPr lang="en-US" dirty="0" smtClean="0">
                <a:hlinkClick r:id="rId190"/>
              </a:rPr>
              <a:t>PubMed: 3372686</a:t>
            </a:r>
            <a:r>
              <a:rPr lang="en-US" dirty="0" smtClean="0"/>
              <a:t>]</a:t>
            </a:r>
          </a:p>
          <a:p>
            <a:r>
              <a:rPr lang="en-US" dirty="0" smtClean="0"/>
              <a:t>Lips P. Vitamin D physiology. Progress in Biophysics and Molecular Biology. 2006;92(1):4–8. [</a:t>
            </a:r>
            <a:r>
              <a:rPr lang="en-US" dirty="0" smtClean="0">
                <a:hlinkClick r:id="rId191"/>
              </a:rPr>
              <a:t>PubMed: 16563471</a:t>
            </a:r>
            <a:r>
              <a:rPr lang="en-US" dirty="0" smtClean="0"/>
              <a:t>]</a:t>
            </a:r>
          </a:p>
          <a:p>
            <a:r>
              <a:rPr lang="en-US" dirty="0" smtClean="0"/>
              <a:t>Liu PT, </a:t>
            </a:r>
            <a:r>
              <a:rPr lang="en-US" dirty="0" err="1" smtClean="0"/>
              <a:t>Stenger</a:t>
            </a:r>
            <a:r>
              <a:rPr lang="en-US" dirty="0" smtClean="0"/>
              <a:t> S, Li H, Wenzel L, Tan BH, </a:t>
            </a:r>
            <a:r>
              <a:rPr lang="en-US" dirty="0" err="1" smtClean="0"/>
              <a:t>Krutzik</a:t>
            </a:r>
            <a:r>
              <a:rPr lang="en-US" dirty="0" smtClean="0"/>
              <a:t> SR, Ochoa MT, </a:t>
            </a:r>
            <a:r>
              <a:rPr lang="en-US" dirty="0" err="1" smtClean="0"/>
              <a:t>Schauber</a:t>
            </a:r>
            <a:r>
              <a:rPr lang="en-US" dirty="0" smtClean="0"/>
              <a:t> J, Wu K, </a:t>
            </a:r>
            <a:r>
              <a:rPr lang="en-US" dirty="0" err="1" smtClean="0"/>
              <a:t>Meinken</a:t>
            </a:r>
            <a:r>
              <a:rPr lang="en-US" dirty="0" smtClean="0"/>
              <a:t> C, </a:t>
            </a:r>
            <a:r>
              <a:rPr lang="en-US" dirty="0" err="1" smtClean="0"/>
              <a:t>Kamen</a:t>
            </a:r>
            <a:r>
              <a:rPr lang="en-US" dirty="0" smtClean="0"/>
              <a:t> DL, Wagner M, Bals R, </a:t>
            </a:r>
            <a:r>
              <a:rPr lang="en-US" dirty="0" err="1" smtClean="0"/>
              <a:t>Steinmeyer</a:t>
            </a:r>
            <a:r>
              <a:rPr lang="en-US" dirty="0" smtClean="0"/>
              <a:t> A, </a:t>
            </a:r>
            <a:r>
              <a:rPr lang="en-US" dirty="0" err="1" smtClean="0"/>
              <a:t>Zugel</a:t>
            </a:r>
            <a:r>
              <a:rPr lang="en-US" dirty="0" smtClean="0"/>
              <a:t> U, Gallo RL, Eisenberg D, </a:t>
            </a:r>
            <a:r>
              <a:rPr lang="en-US" dirty="0" err="1" smtClean="0"/>
              <a:t>Hewison</a:t>
            </a:r>
            <a:r>
              <a:rPr lang="en-US" dirty="0" smtClean="0"/>
              <a:t> M, Hollis BW, Adams JS, Bloom BR, </a:t>
            </a:r>
            <a:r>
              <a:rPr lang="en-US" dirty="0" err="1" smtClean="0"/>
              <a:t>Modlin</a:t>
            </a:r>
            <a:r>
              <a:rPr lang="en-US" dirty="0" smtClean="0"/>
              <a:t> RL. Toll-like receptor triggering of a vitamin D-mediated human antimicrobial response. Science. 2006;311(5768):1770–3. [</a:t>
            </a:r>
            <a:r>
              <a:rPr lang="en-US" dirty="0" smtClean="0">
                <a:hlinkClick r:id="rId192"/>
              </a:rPr>
              <a:t>PubMed: 16497887</a:t>
            </a:r>
            <a:r>
              <a:rPr lang="en-US" dirty="0" smtClean="0"/>
              <a:t>]</a:t>
            </a:r>
          </a:p>
          <a:p>
            <a:r>
              <a:rPr lang="en-US" dirty="0" smtClean="0"/>
              <a:t>Liu S, Gupta A, Quarles LD. Emerging role of fibroblast growth factor 23 in a bone-kidney axis regulating systemic phosphate homeostasis and extracellular matrix mineralization. Current Opinion in Nephrology and Hypertension. 2007;16(4):329–35. [</a:t>
            </a:r>
            <a:r>
              <a:rPr lang="en-US" dirty="0" smtClean="0">
                <a:hlinkClick r:id="rId193"/>
              </a:rPr>
              <a:t>PubMed: 17565275</a:t>
            </a:r>
            <a:r>
              <a:rPr lang="en-US" dirty="0" smtClean="0"/>
              <a:t>]</a:t>
            </a:r>
          </a:p>
          <a:p>
            <a:r>
              <a:rPr lang="en-US" dirty="0" smtClean="0"/>
              <a:t>Liu N, Nguyen L, Chun RF, </a:t>
            </a:r>
            <a:r>
              <a:rPr lang="en-US" dirty="0" err="1" smtClean="0"/>
              <a:t>Lagishetty</a:t>
            </a:r>
            <a:r>
              <a:rPr lang="en-US" dirty="0" smtClean="0"/>
              <a:t> V, Ren S, Wu S, Hollis B, DeLuca HF, Adams JS, </a:t>
            </a:r>
            <a:r>
              <a:rPr lang="en-US" dirty="0" err="1" smtClean="0"/>
              <a:t>Hewison</a:t>
            </a:r>
            <a:r>
              <a:rPr lang="en-US" dirty="0" smtClean="0"/>
              <a:t> M. Altered endocrine and autocrine metabolism of vitamin D in a mouse model of gastrointestinal inflammation. Endocrinology. 2008;149(10):4799–808. [</a:t>
            </a:r>
            <a:r>
              <a:rPr lang="en-US" dirty="0" smtClean="0">
                <a:hlinkClick r:id="rId194"/>
              </a:rPr>
              <a:t>PMC free article: PMC2582909</a:t>
            </a:r>
            <a:r>
              <a:rPr lang="en-US" dirty="0" smtClean="0"/>
              <a:t>] [</a:t>
            </a:r>
            <a:r>
              <a:rPr lang="en-US" dirty="0" smtClean="0">
                <a:hlinkClick r:id="rId195"/>
              </a:rPr>
              <a:t>PubMed: 18535110</a:t>
            </a:r>
            <a:r>
              <a:rPr lang="en-US" dirty="0" smtClean="0"/>
              <a:t>]</a:t>
            </a:r>
          </a:p>
          <a:p>
            <a:r>
              <a:rPr lang="en-US" dirty="0" err="1" smtClean="0"/>
              <a:t>Lohnes</a:t>
            </a:r>
            <a:r>
              <a:rPr lang="en-US" dirty="0" smtClean="0"/>
              <a:t> D, Jones G. Further metabolism of 1α,25-dihydroxyvitamin D3 in target cells. Proceedings of the First International Congress on Vitamins and </a:t>
            </a:r>
            <a:r>
              <a:rPr lang="en-US" dirty="0" err="1" smtClean="0"/>
              <a:t>Biofactors</a:t>
            </a:r>
            <a:r>
              <a:rPr lang="en-US" dirty="0" smtClean="0"/>
              <a:t> in Life Science. Journal Nutritional Science and </a:t>
            </a:r>
            <a:r>
              <a:rPr lang="en-US" dirty="0" err="1" smtClean="0"/>
              <a:t>Vitaminology</a:t>
            </a:r>
            <a:r>
              <a:rPr lang="en-US" dirty="0" smtClean="0"/>
              <a:t> (Special Issue). 1992:75–78.</a:t>
            </a:r>
          </a:p>
          <a:p>
            <a:r>
              <a:rPr lang="en-US" dirty="0" smtClean="0"/>
              <a:t>Looker AC. Body fat and vitamin D status in black versus white women. Journal of Clinical Endocrinology and Metabolism. 2005;90(2):635–40. [</a:t>
            </a:r>
            <a:r>
              <a:rPr lang="en-US" dirty="0" smtClean="0">
                <a:hlinkClick r:id="rId196"/>
              </a:rPr>
              <a:t>PubMed: 15546897</a:t>
            </a:r>
            <a:r>
              <a:rPr lang="en-US" dirty="0" smtClean="0"/>
              <a:t>]</a:t>
            </a:r>
          </a:p>
          <a:p>
            <a:r>
              <a:rPr lang="en-US" dirty="0" smtClean="0"/>
              <a:t>Looker AC. Do body fat and exercise modulate vitamin D status? Nutrition Reviews. 2007;65(8 Pt 2):S124–6. [</a:t>
            </a:r>
            <a:r>
              <a:rPr lang="en-US" dirty="0" smtClean="0">
                <a:hlinkClick r:id="rId197"/>
              </a:rPr>
              <a:t>PubMed: 17867388</a:t>
            </a:r>
            <a:r>
              <a:rPr lang="en-US" dirty="0" smtClean="0"/>
              <a:t>]</a:t>
            </a:r>
          </a:p>
          <a:p>
            <a:r>
              <a:rPr lang="en-US" dirty="0" smtClean="0"/>
              <a:t>Looker AC, Pfeiffer CM, </a:t>
            </a:r>
            <a:r>
              <a:rPr lang="en-US" dirty="0" err="1" smtClean="0"/>
              <a:t>Lacher</a:t>
            </a:r>
            <a:r>
              <a:rPr lang="en-US" dirty="0" smtClean="0"/>
              <a:t> DA, Schleicher RL, </a:t>
            </a:r>
            <a:r>
              <a:rPr lang="en-US" dirty="0" err="1" smtClean="0"/>
              <a:t>Picciano</a:t>
            </a:r>
            <a:r>
              <a:rPr lang="en-US" dirty="0" smtClean="0"/>
              <a:t> MF, </a:t>
            </a:r>
            <a:r>
              <a:rPr lang="en-US" dirty="0" err="1" smtClean="0"/>
              <a:t>Yetley</a:t>
            </a:r>
            <a:r>
              <a:rPr lang="en-US" dirty="0" smtClean="0"/>
              <a:t> EA. Serum 25-hydroxyvitamin D status of the US population: 1988-1994 compared with 2000-2004. American Journal of Clinical Nutrition. 2008;88(6):1519–27. [</a:t>
            </a:r>
            <a:r>
              <a:rPr lang="en-US" dirty="0" smtClean="0">
                <a:hlinkClick r:id="rId198"/>
              </a:rPr>
              <a:t>PMC free article: PMC2745830</a:t>
            </a:r>
            <a:r>
              <a:rPr lang="en-US" dirty="0" smtClean="0"/>
              <a:t>] [</a:t>
            </a:r>
            <a:r>
              <a:rPr lang="en-US" dirty="0" smtClean="0">
                <a:hlinkClick r:id="rId199"/>
              </a:rPr>
              <a:t>PubMed: 19064511</a:t>
            </a:r>
            <a:r>
              <a:rPr lang="en-US" dirty="0" smtClean="0"/>
              <a:t>]</a:t>
            </a:r>
          </a:p>
          <a:p>
            <a:r>
              <a:rPr lang="en-US" dirty="0" err="1" smtClean="0"/>
              <a:t>Lubin</a:t>
            </a:r>
            <a:r>
              <a:rPr lang="en-US" dirty="0" smtClean="0"/>
              <a:t> D, Jensen EH, </a:t>
            </a:r>
            <a:r>
              <a:rPr lang="en-US" dirty="0" err="1" smtClean="0"/>
              <a:t>Gies</a:t>
            </a:r>
            <a:r>
              <a:rPr lang="en-US" dirty="0" smtClean="0"/>
              <a:t> HP. Global surface ultraviolet radiation climatology from TOMS and ERBE data. Journal of Geophysical Research. 1998;103(D20):26061–91.</a:t>
            </a:r>
          </a:p>
          <a:p>
            <a:r>
              <a:rPr lang="en-US" dirty="0" smtClean="0"/>
              <a:t>Lucas JA, </a:t>
            </a:r>
            <a:r>
              <a:rPr lang="en-US" dirty="0" err="1" smtClean="0"/>
              <a:t>Bolland</a:t>
            </a:r>
            <a:r>
              <a:rPr lang="en-US" dirty="0" smtClean="0"/>
              <a:t> MJ, Grey AB, Ames RW, Mason BH, Horne AM, Gamble GD, Reid IR. Determinants of vitamin D status in older women living in a subtropical climate. Osteoporosis International. 2005;16(12):1641–8. [</a:t>
            </a:r>
            <a:r>
              <a:rPr lang="en-US" dirty="0" smtClean="0">
                <a:hlinkClick r:id="rId200"/>
              </a:rPr>
              <a:t>PubMed: 16027959</a:t>
            </a:r>
            <a:r>
              <a:rPr lang="en-US" dirty="0" smtClean="0"/>
              <a:t>]</a:t>
            </a:r>
          </a:p>
          <a:p>
            <a:r>
              <a:rPr lang="en-US" dirty="0" smtClean="0"/>
              <a:t>Ma JF, </a:t>
            </a:r>
            <a:r>
              <a:rPr lang="en-US" dirty="0" err="1" smtClean="0"/>
              <a:t>Nonn</a:t>
            </a:r>
            <a:r>
              <a:rPr lang="en-US" dirty="0" smtClean="0"/>
              <a:t> L, Campbell MJ, </a:t>
            </a:r>
            <a:r>
              <a:rPr lang="en-US" dirty="0" err="1" smtClean="0"/>
              <a:t>Hewison</a:t>
            </a:r>
            <a:r>
              <a:rPr lang="en-US" dirty="0" smtClean="0"/>
              <a:t> M, Feldman D, </a:t>
            </a:r>
            <a:r>
              <a:rPr lang="en-US" dirty="0" err="1" smtClean="0"/>
              <a:t>Peehl</a:t>
            </a:r>
            <a:r>
              <a:rPr lang="en-US" dirty="0" smtClean="0"/>
              <a:t> DM. Mechanisms of decreased vitamin D 1alpha-hydroxylase activity in prostate cancer cells. Molecular and Cellular Endocrinology. 2004;221(1-2):67–74. [</a:t>
            </a:r>
            <a:r>
              <a:rPr lang="en-US" dirty="0" smtClean="0">
                <a:hlinkClick r:id="rId201"/>
              </a:rPr>
              <a:t>PubMed: 15223133</a:t>
            </a:r>
            <a:r>
              <a:rPr lang="en-US" dirty="0" smtClean="0"/>
              <a:t>]</a:t>
            </a:r>
          </a:p>
          <a:p>
            <a:r>
              <a:rPr lang="en-US" dirty="0" err="1" smtClean="0"/>
              <a:t>MacLaughlin</a:t>
            </a:r>
            <a:r>
              <a:rPr lang="en-US" dirty="0" smtClean="0"/>
              <a:t> J, </a:t>
            </a:r>
            <a:r>
              <a:rPr lang="en-US" dirty="0" err="1" smtClean="0"/>
              <a:t>Holick</a:t>
            </a:r>
            <a:r>
              <a:rPr lang="en-US" dirty="0" smtClean="0"/>
              <a:t> MF. Aging decreases the capacity of human skin to produce vitamin D</a:t>
            </a:r>
            <a:r>
              <a:rPr lang="en-US" baseline="-25000" dirty="0" smtClean="0"/>
              <a:t>3</a:t>
            </a:r>
            <a:r>
              <a:rPr lang="en-US" dirty="0" smtClean="0"/>
              <a:t>. Journal of Clinical Investigation. 1985;76(4):1536–8. [</a:t>
            </a:r>
            <a:r>
              <a:rPr lang="en-US" dirty="0" smtClean="0">
                <a:hlinkClick r:id="rId202"/>
              </a:rPr>
              <a:t>PMC free article: PMC424123</a:t>
            </a:r>
            <a:r>
              <a:rPr lang="en-US" dirty="0" smtClean="0"/>
              <a:t>] [</a:t>
            </a:r>
            <a:r>
              <a:rPr lang="en-US" dirty="0" smtClean="0">
                <a:hlinkClick r:id="rId203"/>
              </a:rPr>
              <a:t>PubMed: 2997282</a:t>
            </a:r>
            <a:r>
              <a:rPr lang="en-US" dirty="0" smtClean="0"/>
              <a:t>]</a:t>
            </a:r>
          </a:p>
          <a:p>
            <a:r>
              <a:rPr lang="en-US" dirty="0" err="1" smtClean="0"/>
              <a:t>Mahdy</a:t>
            </a:r>
            <a:r>
              <a:rPr lang="en-US" dirty="0" smtClean="0"/>
              <a:t> T, </a:t>
            </a:r>
            <a:r>
              <a:rPr lang="en-US" dirty="0" err="1" smtClean="0"/>
              <a:t>Atia</a:t>
            </a:r>
            <a:r>
              <a:rPr lang="en-US" dirty="0" smtClean="0"/>
              <a:t> S, </a:t>
            </a:r>
            <a:r>
              <a:rPr lang="en-US" dirty="0" err="1" smtClean="0"/>
              <a:t>Farid</a:t>
            </a:r>
            <a:r>
              <a:rPr lang="en-US" dirty="0" smtClean="0"/>
              <a:t> M, </a:t>
            </a:r>
            <a:r>
              <a:rPr lang="en-US" dirty="0" err="1" smtClean="0"/>
              <a:t>Adulatif</a:t>
            </a:r>
            <a:r>
              <a:rPr lang="en-US" dirty="0" smtClean="0"/>
              <a:t> A. Effect of Roux-</a:t>
            </a:r>
            <a:r>
              <a:rPr lang="en-US" dirty="0" err="1" smtClean="0"/>
              <a:t>en</a:t>
            </a:r>
            <a:r>
              <a:rPr lang="en-US" dirty="0" smtClean="0"/>
              <a:t> Y gastric bypass on bone metabolism in patients with morbid obesity: Mansoura experiences. Obesity Surgery. 2008;18(12):1526–31. [</a:t>
            </a:r>
            <a:r>
              <a:rPr lang="en-US" dirty="0" smtClean="0">
                <a:hlinkClick r:id="rId204"/>
              </a:rPr>
              <a:t>PubMed: 18716852</a:t>
            </a:r>
            <a:r>
              <a:rPr lang="en-US" dirty="0" smtClean="0"/>
              <a:t>]</a:t>
            </a:r>
          </a:p>
          <a:p>
            <a:r>
              <a:rPr lang="en-US" dirty="0" smtClean="0"/>
              <a:t>Makin HLJ, Jones G, Kaufman M, Calverley MJ. Chapter 11: Analysis of vitamins D, their metabolites and analogs, Steroid Analysis. Makin HLJ, Gower DB, editors. New York: Springer; 2010. </a:t>
            </a:r>
          </a:p>
          <a:p>
            <a:r>
              <a:rPr lang="en-US" dirty="0" err="1" smtClean="0"/>
              <a:t>Mantell</a:t>
            </a:r>
            <a:r>
              <a:rPr lang="en-US" dirty="0" smtClean="0"/>
              <a:t> DJ, Owens PE, </a:t>
            </a:r>
            <a:r>
              <a:rPr lang="en-US" dirty="0" err="1" smtClean="0"/>
              <a:t>Bundred</a:t>
            </a:r>
            <a:r>
              <a:rPr lang="en-US" dirty="0" smtClean="0"/>
              <a:t> NJ, </a:t>
            </a:r>
            <a:r>
              <a:rPr lang="en-US" dirty="0" err="1" smtClean="0"/>
              <a:t>Mawer</a:t>
            </a:r>
            <a:r>
              <a:rPr lang="en-US" dirty="0" smtClean="0"/>
              <a:t> EB, Canfield AE. 1 Alpha,25-dihydroxyvitamin D(3) inhibits angiogenesis in vitro and in vivo. Circulation Research. 2000;87(3):214–20. [</a:t>
            </a:r>
            <a:r>
              <a:rPr lang="en-US" dirty="0" smtClean="0">
                <a:hlinkClick r:id="rId205"/>
              </a:rPr>
              <a:t>PubMed: 10926872</a:t>
            </a:r>
            <a:r>
              <a:rPr lang="en-US" dirty="0" smtClean="0"/>
              <a:t>]</a:t>
            </a:r>
          </a:p>
          <a:p>
            <a:r>
              <a:rPr lang="en-US" dirty="0" smtClean="0"/>
              <a:t>Martinez ME, Del Campo MT, Sanchez-</a:t>
            </a:r>
            <a:r>
              <a:rPr lang="en-US" dirty="0" err="1" smtClean="0"/>
              <a:t>Cabezudo</a:t>
            </a:r>
            <a:r>
              <a:rPr lang="en-US" dirty="0" smtClean="0"/>
              <a:t> MJ, </a:t>
            </a:r>
            <a:r>
              <a:rPr lang="en-US" dirty="0" err="1" smtClean="0"/>
              <a:t>Balaguer</a:t>
            </a:r>
            <a:r>
              <a:rPr lang="en-US" dirty="0" smtClean="0"/>
              <a:t> G, Rodriguez-Carmona A, </a:t>
            </a:r>
            <a:r>
              <a:rPr lang="en-US" dirty="0" err="1" smtClean="0"/>
              <a:t>Selgas</a:t>
            </a:r>
            <a:r>
              <a:rPr lang="en-US" dirty="0" smtClean="0"/>
              <a:t> R. Effect of oral </a:t>
            </a:r>
            <a:r>
              <a:rPr lang="en-US" dirty="0" err="1" smtClean="0"/>
              <a:t>calcidiol</a:t>
            </a:r>
            <a:r>
              <a:rPr lang="en-US" dirty="0" smtClean="0"/>
              <a:t> treatment on its serum levels and peritoneal losses. Peritoneal Dialysis International. 1995;15(1):65–70. [</a:t>
            </a:r>
            <a:r>
              <a:rPr lang="en-US" dirty="0" smtClean="0">
                <a:hlinkClick r:id="rId206"/>
              </a:rPr>
              <a:t>PubMed: 7734564</a:t>
            </a:r>
            <a:r>
              <a:rPr lang="en-US" dirty="0" smtClean="0"/>
              <a:t>]</a:t>
            </a:r>
          </a:p>
          <a:p>
            <a:r>
              <a:rPr lang="en-US" dirty="0" smtClean="0"/>
              <a:t>Masuda S, Byford V, Arabian A, Sakai Y, </a:t>
            </a:r>
            <a:r>
              <a:rPr lang="en-US" dirty="0" err="1" smtClean="0"/>
              <a:t>Demay</a:t>
            </a:r>
            <a:r>
              <a:rPr lang="en-US" dirty="0" smtClean="0"/>
              <a:t> MB, St-Arnaud R, Jones G. Altered pharmacokinetics of 1alpha,25-dihydroxyvitamin D</a:t>
            </a:r>
            <a:r>
              <a:rPr lang="en-US" baseline="-25000" dirty="0" smtClean="0"/>
              <a:t>3</a:t>
            </a:r>
            <a:r>
              <a:rPr lang="en-US" dirty="0" smtClean="0"/>
              <a:t> and 25-hydroxyvitamin D</a:t>
            </a:r>
            <a:r>
              <a:rPr lang="en-US" baseline="-25000" dirty="0" smtClean="0"/>
              <a:t>3</a:t>
            </a:r>
            <a:r>
              <a:rPr lang="en-US" dirty="0" smtClean="0"/>
              <a:t> in the blood and tissues of the 25-hydroxyvitamin D-24-hydroxylase (Cyp24a1) null mouse. Endocrinology. 2005;146(2):825–34. [</a:t>
            </a:r>
            <a:r>
              <a:rPr lang="en-US" dirty="0" smtClean="0">
                <a:hlinkClick r:id="rId207"/>
              </a:rPr>
              <a:t>PubMed: 15498883</a:t>
            </a:r>
            <a:r>
              <a:rPr lang="en-US" dirty="0" smtClean="0"/>
              <a:t>]</a:t>
            </a:r>
          </a:p>
          <a:p>
            <a:r>
              <a:rPr lang="en-US" dirty="0" smtClean="0"/>
              <a:t>Masuda S, Jones G. Promise of vitamin D analogues in the treatment of hyper-proliferative conditions. Molecular Cancer Therapeutics. 2006;5(4):797–808. [</a:t>
            </a:r>
            <a:r>
              <a:rPr lang="en-US" dirty="0" smtClean="0">
                <a:hlinkClick r:id="rId208"/>
              </a:rPr>
              <a:t>PubMed: 16648549</a:t>
            </a:r>
            <a:r>
              <a:rPr lang="en-US" dirty="0" smtClean="0"/>
              <a:t>]</a:t>
            </a:r>
          </a:p>
          <a:p>
            <a:r>
              <a:rPr lang="en-US" dirty="0" smtClean="0"/>
              <a:t>Matsuoka LY, </a:t>
            </a:r>
            <a:r>
              <a:rPr lang="en-US" dirty="0" err="1" smtClean="0"/>
              <a:t>Wortsman</a:t>
            </a:r>
            <a:r>
              <a:rPr lang="en-US" dirty="0" smtClean="0"/>
              <a:t> J, Haddad JG, Hollis BW. In vivo threshold for cutaneous synthesis of vitamin D</a:t>
            </a:r>
            <a:r>
              <a:rPr lang="en-US" baseline="-25000" dirty="0" smtClean="0"/>
              <a:t>3</a:t>
            </a:r>
            <a:r>
              <a:rPr lang="en-US" dirty="0" smtClean="0"/>
              <a:t>. Journal of Laboratory and Clinical Medicine. 1989;114(3):301–5. [</a:t>
            </a:r>
            <a:r>
              <a:rPr lang="en-US" dirty="0" smtClean="0">
                <a:hlinkClick r:id="rId209"/>
              </a:rPr>
              <a:t>PubMed: 2549141</a:t>
            </a:r>
            <a:r>
              <a:rPr lang="en-US" dirty="0" smtClean="0"/>
              <a:t>]</a:t>
            </a:r>
          </a:p>
          <a:p>
            <a:r>
              <a:rPr lang="en-US" dirty="0" smtClean="0"/>
              <a:t>McDuffie JR, </a:t>
            </a:r>
            <a:r>
              <a:rPr lang="en-US" dirty="0" err="1" smtClean="0"/>
              <a:t>Calis</a:t>
            </a:r>
            <a:r>
              <a:rPr lang="en-US" dirty="0" smtClean="0"/>
              <a:t> KA, Booth SL, </a:t>
            </a:r>
            <a:r>
              <a:rPr lang="en-US" dirty="0" err="1" smtClean="0"/>
              <a:t>Uwaifo</a:t>
            </a:r>
            <a:r>
              <a:rPr lang="en-US" dirty="0" smtClean="0"/>
              <a:t> GI, </a:t>
            </a:r>
            <a:r>
              <a:rPr lang="en-US" dirty="0" err="1" smtClean="0"/>
              <a:t>Yanovski</a:t>
            </a:r>
            <a:r>
              <a:rPr lang="en-US" dirty="0" smtClean="0"/>
              <a:t> JA. Effects of orlistat on fat-soluble vitamins in obese adolescents. Pharmacotherapy. 2002;22(7):814–22. [</a:t>
            </a:r>
            <a:r>
              <a:rPr lang="en-US" dirty="0" smtClean="0">
                <a:hlinkClick r:id="rId210"/>
              </a:rPr>
              <a:t>PubMed: 12126214</a:t>
            </a:r>
            <a:r>
              <a:rPr lang="en-US" dirty="0" smtClean="0"/>
              <a:t>]</a:t>
            </a:r>
          </a:p>
          <a:p>
            <a:r>
              <a:rPr lang="en-US" dirty="0" err="1" smtClean="0"/>
              <a:t>Misra</a:t>
            </a:r>
            <a:r>
              <a:rPr lang="en-US" dirty="0" smtClean="0"/>
              <a:t> M, </a:t>
            </a:r>
            <a:r>
              <a:rPr lang="en-US" dirty="0" err="1" smtClean="0"/>
              <a:t>Pacaud</a:t>
            </a:r>
            <a:r>
              <a:rPr lang="en-US" dirty="0" smtClean="0"/>
              <a:t> D, </a:t>
            </a:r>
            <a:r>
              <a:rPr lang="en-US" dirty="0" err="1" smtClean="0"/>
              <a:t>Petryk</a:t>
            </a:r>
            <a:r>
              <a:rPr lang="en-US" dirty="0" smtClean="0"/>
              <a:t> A, </a:t>
            </a:r>
            <a:r>
              <a:rPr lang="en-US" dirty="0" err="1" smtClean="0"/>
              <a:t>Collett</a:t>
            </a:r>
            <a:r>
              <a:rPr lang="en-US" dirty="0" smtClean="0"/>
              <a:t>-Solberg PF, </a:t>
            </a:r>
            <a:r>
              <a:rPr lang="en-US" dirty="0" err="1" smtClean="0"/>
              <a:t>Kappy</a:t>
            </a:r>
            <a:r>
              <a:rPr lang="en-US" dirty="0" smtClean="0"/>
              <a:t> M. Vitamin D deficiency in children and its management: review of current knowledge and recommendations. Pediatrics. 2008;122(2):398–417. [</a:t>
            </a:r>
            <a:r>
              <a:rPr lang="en-US" dirty="0" smtClean="0">
                <a:hlinkClick r:id="rId211"/>
              </a:rPr>
              <a:t>PubMed: 18676559</a:t>
            </a:r>
            <a:r>
              <a:rPr lang="en-US" dirty="0" smtClean="0"/>
              <a:t>]</a:t>
            </a:r>
          </a:p>
          <a:p>
            <a:r>
              <a:rPr lang="en-US" dirty="0" smtClean="0"/>
              <a:t>Moreno J, Krishnan AV, Swami S, </a:t>
            </a:r>
            <a:r>
              <a:rPr lang="en-US" dirty="0" err="1" smtClean="0"/>
              <a:t>Nonn</a:t>
            </a:r>
            <a:r>
              <a:rPr lang="en-US" dirty="0" smtClean="0"/>
              <a:t> L, </a:t>
            </a:r>
            <a:r>
              <a:rPr lang="en-US" dirty="0" err="1" smtClean="0"/>
              <a:t>Peehl</a:t>
            </a:r>
            <a:r>
              <a:rPr lang="en-US" dirty="0" smtClean="0"/>
              <a:t> DM, Feldman D. Regulation of prostaglandin metabolism by calcitriol attenuates growth stimulation in prostate cancer cells. Cancer Research. 2005;65(17):7917–25. [</a:t>
            </a:r>
            <a:r>
              <a:rPr lang="en-US" dirty="0" smtClean="0">
                <a:hlinkClick r:id="rId212"/>
              </a:rPr>
              <a:t>PubMed: 16140963</a:t>
            </a:r>
            <a:r>
              <a:rPr lang="en-US" dirty="0" smtClean="0"/>
              <a:t>]</a:t>
            </a:r>
          </a:p>
          <a:p>
            <a:r>
              <a:rPr lang="en-US" dirty="0" smtClean="0"/>
              <a:t>Morris JF, Peacock M. Assay of plasma 25-hydroxy vitamin D. </a:t>
            </a:r>
            <a:r>
              <a:rPr lang="en-US" dirty="0" err="1" smtClean="0"/>
              <a:t>Clinica</a:t>
            </a:r>
            <a:r>
              <a:rPr lang="en-US" dirty="0" smtClean="0"/>
              <a:t> </a:t>
            </a:r>
            <a:r>
              <a:rPr lang="en-US" dirty="0" err="1" smtClean="0"/>
              <a:t>Chimica</a:t>
            </a:r>
            <a:r>
              <a:rPr lang="en-US" dirty="0" smtClean="0"/>
              <a:t> </a:t>
            </a:r>
            <a:r>
              <a:rPr lang="en-US" dirty="0" err="1" smtClean="0"/>
              <a:t>Acta</a:t>
            </a:r>
            <a:r>
              <a:rPr lang="en-US" dirty="0" smtClean="0"/>
              <a:t>. 1976;72(3):383–91. [</a:t>
            </a:r>
            <a:r>
              <a:rPr lang="en-US" dirty="0" smtClean="0">
                <a:hlinkClick r:id="rId213"/>
              </a:rPr>
              <a:t>PubMed: 975590</a:t>
            </a:r>
            <a:r>
              <a:rPr lang="en-US" dirty="0" smtClean="0"/>
              <a:t>]</a:t>
            </a:r>
          </a:p>
          <a:p>
            <a:r>
              <a:rPr lang="en-US" dirty="0" smtClean="0"/>
              <a:t>Mulligan GB, Licata A. Taking vitamin D with the largest meal improves absorption and results in higher serum levels of 25-hydroxyvitamin D. Journal of Bone and Mineral Research. 2010;25(4):928–30. [</a:t>
            </a:r>
            <a:r>
              <a:rPr lang="en-US" dirty="0" smtClean="0">
                <a:hlinkClick r:id="rId214"/>
              </a:rPr>
              <a:t>PubMed: 20200983</a:t>
            </a:r>
            <a:r>
              <a:rPr lang="en-US" dirty="0" smtClean="0"/>
              <a:t>]</a:t>
            </a:r>
          </a:p>
          <a:p>
            <a:r>
              <a:rPr lang="en-US" dirty="0" smtClean="0"/>
              <a:t>Murphy SC, Whited LJ, </a:t>
            </a:r>
            <a:r>
              <a:rPr lang="en-US" dirty="0" err="1" smtClean="0"/>
              <a:t>Rosenberry</a:t>
            </a:r>
            <a:r>
              <a:rPr lang="en-US" dirty="0" smtClean="0"/>
              <a:t> LC, Hammond BH, </a:t>
            </a:r>
            <a:r>
              <a:rPr lang="en-US" dirty="0" err="1" smtClean="0"/>
              <a:t>Bandler</a:t>
            </a:r>
            <a:r>
              <a:rPr lang="en-US" dirty="0" smtClean="0"/>
              <a:t> DK, Boor KJ. Fluid milk vitamin fortification compliance in New York State. Journal of Dairy Science. 2001;84(12):2813–20. [</a:t>
            </a:r>
            <a:r>
              <a:rPr lang="en-US" dirty="0" smtClean="0">
                <a:hlinkClick r:id="rId215"/>
              </a:rPr>
              <a:t>PubMed: 11814039</a:t>
            </a:r>
            <a:r>
              <a:rPr lang="en-US" dirty="0" smtClean="0"/>
              <a:t>]</a:t>
            </a:r>
          </a:p>
          <a:p>
            <a:r>
              <a:rPr lang="en-US" dirty="0" smtClean="0"/>
              <a:t>Olds WJ, McKinley AR, Moore MR, </a:t>
            </a:r>
            <a:r>
              <a:rPr lang="en-US" dirty="0" err="1" smtClean="0"/>
              <a:t>Kimlin</a:t>
            </a:r>
            <a:r>
              <a:rPr lang="en-US" dirty="0" smtClean="0"/>
              <a:t> MG. In vitro model of vitamin D3 (cholecalciferol) synthesis by UV radiation: dose-response relationships. Journal of Photochemistry and Photobiology. B, Biology. 2008;93(2):88–93. [</a:t>
            </a:r>
            <a:r>
              <a:rPr lang="en-US" dirty="0" smtClean="0">
                <a:hlinkClick r:id="rId216"/>
              </a:rPr>
              <a:t>PubMed: 18755599</a:t>
            </a:r>
            <a:r>
              <a:rPr lang="en-US" dirty="0" smtClean="0"/>
              <a:t>]</a:t>
            </a:r>
          </a:p>
          <a:p>
            <a:r>
              <a:rPr lang="en-US" dirty="0" smtClean="0"/>
              <a:t>Park EA. The therapy of rickets. JAMA. 1940;94:370–9.</a:t>
            </a:r>
          </a:p>
          <a:p>
            <a:r>
              <a:rPr lang="en-US" dirty="0" smtClean="0"/>
              <a:t>Penna G, Amuchastegui S, </a:t>
            </a:r>
            <a:r>
              <a:rPr lang="en-US" dirty="0" err="1" smtClean="0"/>
              <a:t>Giarratana</a:t>
            </a:r>
            <a:r>
              <a:rPr lang="en-US" dirty="0" smtClean="0"/>
              <a:t> N, Daniel KC, </a:t>
            </a:r>
            <a:r>
              <a:rPr lang="en-US" dirty="0" err="1" smtClean="0"/>
              <a:t>Vulcano</a:t>
            </a:r>
            <a:r>
              <a:rPr lang="en-US" dirty="0" smtClean="0"/>
              <a:t> M, </a:t>
            </a:r>
            <a:r>
              <a:rPr lang="en-US" dirty="0" err="1" smtClean="0"/>
              <a:t>Sozzani</a:t>
            </a:r>
            <a:r>
              <a:rPr lang="en-US" dirty="0" smtClean="0"/>
              <a:t> S, </a:t>
            </a:r>
            <a:r>
              <a:rPr lang="en-US" dirty="0" err="1" smtClean="0"/>
              <a:t>Adorini</a:t>
            </a:r>
            <a:r>
              <a:rPr lang="en-US" dirty="0" smtClean="0"/>
              <a:t> L. 1,25-Dihydroxyvitamin D</a:t>
            </a:r>
            <a:r>
              <a:rPr lang="en-US" baseline="-25000" dirty="0" smtClean="0"/>
              <a:t>3</a:t>
            </a:r>
            <a:r>
              <a:rPr lang="en-US" dirty="0" smtClean="0"/>
              <a:t> selectively modulates </a:t>
            </a:r>
            <a:r>
              <a:rPr lang="en-US" dirty="0" err="1" smtClean="0"/>
              <a:t>tolerogenic</a:t>
            </a:r>
            <a:r>
              <a:rPr lang="en-US" dirty="0" smtClean="0"/>
              <a:t> properties in myeloid but not </a:t>
            </a:r>
            <a:r>
              <a:rPr lang="en-US" dirty="0" err="1" smtClean="0"/>
              <a:t>plasmacytoid</a:t>
            </a:r>
            <a:r>
              <a:rPr lang="en-US" dirty="0" smtClean="0"/>
              <a:t> dendritic cells. Journal of Immunology. 2007;178(1):145–53. [</a:t>
            </a:r>
            <a:r>
              <a:rPr lang="en-US" dirty="0" smtClean="0">
                <a:hlinkClick r:id="rId217"/>
              </a:rPr>
              <a:t>PubMed: 17182549</a:t>
            </a:r>
            <a:r>
              <a:rPr lang="en-US" dirty="0" smtClean="0"/>
              <a:t>]</a:t>
            </a:r>
          </a:p>
          <a:p>
            <a:r>
              <a:rPr lang="en-US" dirty="0" err="1" smtClean="0"/>
              <a:t>Phinney</a:t>
            </a:r>
            <a:r>
              <a:rPr lang="en-US" dirty="0" smtClean="0"/>
              <a:t> KW. Methods development and standard reference materials for 25(OH) D. Presented at the Committee to Review Dietary Reference Intakes for Vitamin D and Calcium Information-gathering Workshop; August 4, 2009; Washington, DC. 2009. </a:t>
            </a:r>
          </a:p>
          <a:p>
            <a:r>
              <a:rPr lang="en-US" dirty="0" err="1" smtClean="0"/>
              <a:t>Picciano</a:t>
            </a:r>
            <a:r>
              <a:rPr lang="en-US" dirty="0" smtClean="0"/>
              <a:t> MF, Dwyer JT, </a:t>
            </a:r>
            <a:r>
              <a:rPr lang="en-US" dirty="0" err="1" smtClean="0"/>
              <a:t>Radimer</a:t>
            </a:r>
            <a:r>
              <a:rPr lang="en-US" dirty="0" smtClean="0"/>
              <a:t> KL, Wilson DH, Fisher KD, Thomas PR, </a:t>
            </a:r>
            <a:r>
              <a:rPr lang="en-US" dirty="0" err="1" smtClean="0"/>
              <a:t>Yetley</a:t>
            </a:r>
            <a:r>
              <a:rPr lang="en-US" dirty="0" smtClean="0"/>
              <a:t> EA, </a:t>
            </a:r>
            <a:r>
              <a:rPr lang="en-US" dirty="0" err="1" smtClean="0"/>
              <a:t>Moshfegh</a:t>
            </a:r>
            <a:r>
              <a:rPr lang="en-US" dirty="0" smtClean="0"/>
              <a:t> AJ, Levy PS, Nielsen SJ, Marriott BM. Dietary supplement use among infants, children, and adolescents in the United States, 1999-2002. Archives of Pediatrics and Adolescent Medicine. 2007;161(10):978–85. [</a:t>
            </a:r>
            <a:r>
              <a:rPr lang="en-US" dirty="0" smtClean="0">
                <a:hlinkClick r:id="rId218"/>
              </a:rPr>
              <a:t>PubMed: 17909142</a:t>
            </a:r>
            <a:r>
              <a:rPr lang="en-US" dirty="0" smtClean="0"/>
              <a:t>]</a:t>
            </a:r>
          </a:p>
          <a:p>
            <a:r>
              <a:rPr lang="en-US" dirty="0" smtClean="0"/>
              <a:t>Pike JW, </a:t>
            </a:r>
            <a:r>
              <a:rPr lang="en-US" dirty="0" err="1" smtClean="0"/>
              <a:t>Shevde</a:t>
            </a:r>
            <a:r>
              <a:rPr lang="en-US" dirty="0" smtClean="0"/>
              <a:t> NK, Hollis BW, Cooke NE, Zella LA. Vitamin D—binding protein influences total circulating levels of 1,25-dihydroxyvitamin D-3 but does not directly modulate the bioactive levels of the hormone in vivo. Endocrinology. 2008;149(7):3656–67. [</a:t>
            </a:r>
            <a:r>
              <a:rPr lang="en-US" dirty="0" smtClean="0">
                <a:hlinkClick r:id="rId219"/>
              </a:rPr>
              <a:t>PMC free article: PMC2453093</a:t>
            </a:r>
            <a:r>
              <a:rPr lang="en-US" dirty="0" smtClean="0"/>
              <a:t>] [</a:t>
            </a:r>
            <a:r>
              <a:rPr lang="en-US" dirty="0" smtClean="0">
                <a:hlinkClick r:id="rId220"/>
              </a:rPr>
              <a:t>PubMed: 18372326</a:t>
            </a:r>
            <a:r>
              <a:rPr lang="en-US" dirty="0" smtClean="0"/>
              <a:t>]</a:t>
            </a:r>
          </a:p>
          <a:p>
            <a:r>
              <a:rPr lang="en-US" dirty="0" smtClean="0"/>
              <a:t>Quarles LD. Endocrine functions of bone in mineral metabolism regulation. Journal of Clinical Investigation. 2008;118(12):3820–8. [</a:t>
            </a:r>
            <a:r>
              <a:rPr lang="en-US" dirty="0" smtClean="0">
                <a:hlinkClick r:id="rId221"/>
              </a:rPr>
              <a:t>PMC free article: PMC2586800</a:t>
            </a:r>
            <a:r>
              <a:rPr lang="en-US" dirty="0" smtClean="0"/>
              <a:t>] [</a:t>
            </a:r>
            <a:r>
              <a:rPr lang="en-US" dirty="0" smtClean="0">
                <a:hlinkClick r:id="rId222"/>
              </a:rPr>
              <a:t>PubMed: 19033649</a:t>
            </a:r>
            <a:r>
              <a:rPr lang="en-US" dirty="0" smtClean="0"/>
              <a:t>]</a:t>
            </a:r>
          </a:p>
          <a:p>
            <a:r>
              <a:rPr lang="en-US" dirty="0" err="1" smtClean="0"/>
              <a:t>Radimer</a:t>
            </a:r>
            <a:r>
              <a:rPr lang="en-US" dirty="0" smtClean="0"/>
              <a:t> K, </a:t>
            </a:r>
            <a:r>
              <a:rPr lang="en-US" dirty="0" err="1" smtClean="0"/>
              <a:t>Bindewald</a:t>
            </a:r>
            <a:r>
              <a:rPr lang="en-US" dirty="0" smtClean="0"/>
              <a:t> B, Hughes J, Ervin B, Swanson C, </a:t>
            </a:r>
            <a:r>
              <a:rPr lang="en-US" dirty="0" err="1" smtClean="0"/>
              <a:t>Picciano</a:t>
            </a:r>
            <a:r>
              <a:rPr lang="en-US" dirty="0" smtClean="0"/>
              <a:t> MF. Dietary supplement use by US adults: data from the National Health and Nutrition Examination Survey, 1999-2000. American Journal of Epidemiology. 2004;160(4):339–49. [</a:t>
            </a:r>
            <a:r>
              <a:rPr lang="en-US" dirty="0" smtClean="0">
                <a:hlinkClick r:id="rId223"/>
              </a:rPr>
              <a:t>PubMed: 15286019</a:t>
            </a:r>
            <a:r>
              <a:rPr lang="en-US" dirty="0" smtClean="0"/>
              <a:t>]</a:t>
            </a:r>
          </a:p>
          <a:p>
            <a:r>
              <a:rPr lang="en-US" dirty="0" err="1" smtClean="0"/>
              <a:t>Rapuri</a:t>
            </a:r>
            <a:r>
              <a:rPr lang="en-US" dirty="0" smtClean="0"/>
              <a:t> PB, </a:t>
            </a:r>
            <a:r>
              <a:rPr lang="en-US" dirty="0" err="1" smtClean="0"/>
              <a:t>Kinyamu</a:t>
            </a:r>
            <a:r>
              <a:rPr lang="en-US" dirty="0" smtClean="0"/>
              <a:t> HK, Gallagher JC, </a:t>
            </a:r>
            <a:r>
              <a:rPr lang="en-US" dirty="0" err="1" smtClean="0"/>
              <a:t>Haynatzka</a:t>
            </a:r>
            <a:r>
              <a:rPr lang="en-US" dirty="0" smtClean="0"/>
              <a:t> V. Seasonal changes in </a:t>
            </a:r>
            <a:r>
              <a:rPr lang="en-US" dirty="0" err="1" smtClean="0"/>
              <a:t>calciotropic</a:t>
            </a:r>
            <a:r>
              <a:rPr lang="en-US" dirty="0" smtClean="0"/>
              <a:t> hormones, bone markers, and bone mineral density in elderly women. Journal of Clinical Endocrinology and Metabolism. 2002;87(5):2024–32. [</a:t>
            </a:r>
            <a:r>
              <a:rPr lang="en-US" dirty="0" smtClean="0">
                <a:hlinkClick r:id="rId224"/>
              </a:rPr>
              <a:t>PubMed: 11994336</a:t>
            </a:r>
            <a:r>
              <a:rPr lang="en-US" dirty="0" smtClean="0"/>
              <a:t>]</a:t>
            </a:r>
          </a:p>
          <a:p>
            <a:r>
              <a:rPr lang="en-US" dirty="0" err="1" smtClean="0"/>
              <a:t>Rapuri</a:t>
            </a:r>
            <a:r>
              <a:rPr lang="en-US" dirty="0" smtClean="0"/>
              <a:t> PB, Gallagher JC, </a:t>
            </a:r>
            <a:r>
              <a:rPr lang="en-US" dirty="0" err="1" smtClean="0"/>
              <a:t>Haynatzki</a:t>
            </a:r>
            <a:r>
              <a:rPr lang="en-US" dirty="0" smtClean="0"/>
              <a:t> G. Effect of vitamins D</a:t>
            </a:r>
            <a:r>
              <a:rPr lang="en-US" baseline="-25000" dirty="0" smtClean="0"/>
              <a:t>2</a:t>
            </a:r>
            <a:r>
              <a:rPr lang="en-US" dirty="0" smtClean="0"/>
              <a:t> and D</a:t>
            </a:r>
            <a:r>
              <a:rPr lang="en-US" baseline="-25000" dirty="0" smtClean="0"/>
              <a:t>3</a:t>
            </a:r>
            <a:r>
              <a:rPr lang="en-US" dirty="0" smtClean="0"/>
              <a:t> supplement use on serum 25OHD concentration in elderly women in summer and winter. Calcified Tissue International. 2004;74(2):150–6. [</a:t>
            </a:r>
            <a:r>
              <a:rPr lang="en-US" dirty="0" smtClean="0">
                <a:hlinkClick r:id="rId225"/>
              </a:rPr>
              <a:t>PubMed: 14648011</a:t>
            </a:r>
            <a:r>
              <a:rPr lang="en-US" dirty="0" smtClean="0"/>
              <a:t>]</a:t>
            </a:r>
          </a:p>
          <a:p>
            <a:r>
              <a:rPr lang="en-US" dirty="0" smtClean="0"/>
              <a:t>Reeve LE, Chesney RW, DeLuca HF. Vitamin D of human milk: identification of biologically active forms. American Journal of Clinical Nutrition. 1982;36(1):122–6. [</a:t>
            </a:r>
            <a:r>
              <a:rPr lang="en-US" dirty="0" smtClean="0">
                <a:hlinkClick r:id="rId226"/>
              </a:rPr>
              <a:t>PubMed: 7091022</a:t>
            </a:r>
            <a:r>
              <a:rPr lang="en-US" dirty="0" smtClean="0"/>
              <a:t>]</a:t>
            </a:r>
          </a:p>
          <a:p>
            <a:r>
              <a:rPr lang="en-US" dirty="0" err="1" smtClean="0"/>
              <a:t>Reichel</a:t>
            </a:r>
            <a:r>
              <a:rPr lang="en-US" dirty="0" smtClean="0"/>
              <a:t> H, </a:t>
            </a:r>
            <a:r>
              <a:rPr lang="en-US" dirty="0" err="1" smtClean="0"/>
              <a:t>Koeffler</a:t>
            </a:r>
            <a:r>
              <a:rPr lang="en-US" dirty="0" smtClean="0"/>
              <a:t> HP, Norman AW. The role of the vitamin D endocrine system in health and disease. New England Journal of Medicine. 1989;320(15):980–91. [</a:t>
            </a:r>
            <a:r>
              <a:rPr lang="en-US" dirty="0" smtClean="0">
                <a:hlinkClick r:id="rId227"/>
              </a:rPr>
              <a:t>PubMed: 2648151</a:t>
            </a:r>
            <a:r>
              <a:rPr lang="en-US" dirty="0" smtClean="0"/>
              <a:t>]</a:t>
            </a:r>
          </a:p>
          <a:p>
            <a:r>
              <a:rPr lang="en-US" dirty="0" err="1" smtClean="0"/>
              <a:t>Reinehr</a:t>
            </a:r>
            <a:r>
              <a:rPr lang="en-US" dirty="0" smtClean="0"/>
              <a:t> T, de Sousa G, </a:t>
            </a:r>
            <a:r>
              <a:rPr lang="en-US" dirty="0" err="1" smtClean="0"/>
              <a:t>Alexy</a:t>
            </a:r>
            <a:r>
              <a:rPr lang="en-US" dirty="0" smtClean="0"/>
              <a:t> U, </a:t>
            </a:r>
            <a:r>
              <a:rPr lang="en-US" dirty="0" err="1" smtClean="0"/>
              <a:t>Kersting</a:t>
            </a:r>
            <a:r>
              <a:rPr lang="en-US" dirty="0" smtClean="0"/>
              <a:t> M, </a:t>
            </a:r>
            <a:r>
              <a:rPr lang="en-US" dirty="0" err="1" smtClean="0"/>
              <a:t>Andler</a:t>
            </a:r>
            <a:r>
              <a:rPr lang="en-US" dirty="0" smtClean="0"/>
              <a:t> W. Vitamin D status and parathyroid hormone in obese children before and after weight loss. European Journal of Endocrinology/European Federation of Endocrine Societies. 2007;157(2):225–32. [</a:t>
            </a:r>
            <a:r>
              <a:rPr lang="en-US" dirty="0" smtClean="0">
                <a:hlinkClick r:id="rId228"/>
              </a:rPr>
              <a:t>PubMed: 17656603</a:t>
            </a:r>
            <a:r>
              <a:rPr lang="en-US" dirty="0" smtClean="0"/>
              <a:t>]</a:t>
            </a:r>
          </a:p>
          <a:p>
            <a:r>
              <a:rPr lang="en-US" dirty="0" smtClean="0"/>
              <a:t>Reinhardt TA, </a:t>
            </a:r>
            <a:r>
              <a:rPr lang="en-US" dirty="0" err="1" smtClean="0"/>
              <a:t>Ramberg</a:t>
            </a:r>
            <a:r>
              <a:rPr lang="en-US" dirty="0" smtClean="0"/>
              <a:t> CF, Horst RL. Comparison of receptor binding, biological activity, and in vivo tracer kinetics for 1,25-dihydroxyvitamin D</a:t>
            </a:r>
            <a:r>
              <a:rPr lang="en-US" baseline="-25000" dirty="0" smtClean="0"/>
              <a:t>3</a:t>
            </a:r>
            <a:r>
              <a:rPr lang="en-US" dirty="0" smtClean="0"/>
              <a:t>, 1,25-dihydroxyvitamin D</a:t>
            </a:r>
            <a:r>
              <a:rPr lang="en-US" baseline="-25000" dirty="0" smtClean="0"/>
              <a:t>2</a:t>
            </a:r>
            <a:r>
              <a:rPr lang="en-US" dirty="0" smtClean="0"/>
              <a:t>, and its 24 </a:t>
            </a:r>
            <a:r>
              <a:rPr lang="en-US" dirty="0" err="1" smtClean="0"/>
              <a:t>epimer</a:t>
            </a:r>
            <a:r>
              <a:rPr lang="en-US" dirty="0" smtClean="0"/>
              <a:t>. Archives of Biochemistry and Biophysics. 1989;273(1):64–71. [</a:t>
            </a:r>
            <a:r>
              <a:rPr lang="en-US" dirty="0" smtClean="0">
                <a:hlinkClick r:id="rId229"/>
              </a:rPr>
              <a:t>PubMed: 2547343</a:t>
            </a:r>
            <a:r>
              <a:rPr lang="en-US" dirty="0" smtClean="0"/>
              <a:t>]</a:t>
            </a:r>
          </a:p>
          <a:p>
            <a:r>
              <a:rPr lang="en-US" dirty="0" err="1" smtClean="0"/>
              <a:t>Riedt</a:t>
            </a:r>
            <a:r>
              <a:rPr lang="en-US" dirty="0" smtClean="0"/>
              <a:t> CS, </a:t>
            </a:r>
            <a:r>
              <a:rPr lang="en-US" dirty="0" err="1" smtClean="0"/>
              <a:t>Cifuentes</a:t>
            </a:r>
            <a:r>
              <a:rPr lang="en-US" dirty="0" smtClean="0"/>
              <a:t> M, Stahl T, Chowdhury HA, </a:t>
            </a:r>
            <a:r>
              <a:rPr lang="en-US" dirty="0" err="1" smtClean="0"/>
              <a:t>Schlussel</a:t>
            </a:r>
            <a:r>
              <a:rPr lang="en-US" dirty="0" smtClean="0"/>
              <a:t> Y, </a:t>
            </a:r>
            <a:r>
              <a:rPr lang="en-US" dirty="0" err="1" smtClean="0"/>
              <a:t>Shapses</a:t>
            </a:r>
            <a:r>
              <a:rPr lang="en-US" dirty="0" smtClean="0"/>
              <a:t> SA. Overweight postmenopausal women lose bone with moderate weight reduction and 1 g/day calcium intake. Journal of Bone and Mineral Research. 2005;20(3):455–63. [</a:t>
            </a:r>
            <a:r>
              <a:rPr lang="en-US" dirty="0" smtClean="0">
                <a:hlinkClick r:id="rId230"/>
              </a:rPr>
              <a:t>PMC free article: PMC4042194</a:t>
            </a:r>
            <a:r>
              <a:rPr lang="en-US" dirty="0" smtClean="0"/>
              <a:t>] [</a:t>
            </a:r>
            <a:r>
              <a:rPr lang="en-US" dirty="0" smtClean="0">
                <a:hlinkClick r:id="rId231"/>
              </a:rPr>
              <a:t>PubMed: 15746990</a:t>
            </a:r>
            <a:r>
              <a:rPr lang="en-US" dirty="0" smtClean="0"/>
              <a:t>]</a:t>
            </a:r>
          </a:p>
          <a:p>
            <a:r>
              <a:rPr lang="en-US" dirty="0" err="1" smtClean="0"/>
              <a:t>Riedt</a:t>
            </a:r>
            <a:r>
              <a:rPr lang="en-US" dirty="0" smtClean="0"/>
              <a:t> CS, Brolin RE, </a:t>
            </a:r>
            <a:r>
              <a:rPr lang="en-US" dirty="0" err="1" smtClean="0"/>
              <a:t>Sherrell</a:t>
            </a:r>
            <a:r>
              <a:rPr lang="en-US" dirty="0" smtClean="0"/>
              <a:t> RM, Field MP, </a:t>
            </a:r>
            <a:r>
              <a:rPr lang="en-US" dirty="0" err="1" smtClean="0"/>
              <a:t>Shapses</a:t>
            </a:r>
            <a:r>
              <a:rPr lang="en-US" dirty="0" smtClean="0"/>
              <a:t> SA. True fractional calcium absorption is decreased after Roux-</a:t>
            </a:r>
            <a:r>
              <a:rPr lang="en-US" dirty="0" err="1" smtClean="0"/>
              <a:t>en</a:t>
            </a:r>
            <a:r>
              <a:rPr lang="en-US" dirty="0" smtClean="0"/>
              <a:t>-Y gastric bypass surgery. Obesity (Silver Spring). 2006;14(11):1940–8. [</a:t>
            </a:r>
            <a:r>
              <a:rPr lang="en-US" dirty="0" smtClean="0">
                <a:hlinkClick r:id="rId232"/>
              </a:rPr>
              <a:t>PMC free article: PMC4016232</a:t>
            </a:r>
            <a:r>
              <a:rPr lang="en-US" dirty="0" smtClean="0"/>
              <a:t>] [</a:t>
            </a:r>
            <a:r>
              <a:rPr lang="en-US" dirty="0" smtClean="0">
                <a:hlinkClick r:id="rId233"/>
              </a:rPr>
              <a:t>PubMed: 17135609</a:t>
            </a:r>
            <a:r>
              <a:rPr lang="en-US" dirty="0" smtClean="0"/>
              <a:t>]</a:t>
            </a:r>
          </a:p>
          <a:p>
            <a:r>
              <a:rPr lang="en-US" dirty="0" err="1" smtClean="0"/>
              <a:t>Roborgh</a:t>
            </a:r>
            <a:r>
              <a:rPr lang="en-US" dirty="0" smtClean="0"/>
              <a:t> JR, de Man T. The hypercalcemic activity of dihydrotachysterol-2 and dihydrotachysterol-3 and of the vitamins D</a:t>
            </a:r>
            <a:r>
              <a:rPr lang="en-US" baseline="-25000" dirty="0" smtClean="0"/>
              <a:t>2</a:t>
            </a:r>
            <a:r>
              <a:rPr lang="en-US" dirty="0" smtClean="0"/>
              <a:t> and D</a:t>
            </a:r>
            <a:r>
              <a:rPr lang="en-US" baseline="-25000" dirty="0" smtClean="0"/>
              <a:t>3</a:t>
            </a:r>
            <a:r>
              <a:rPr lang="en-US" dirty="0" smtClean="0"/>
              <a:t>: comparative experiments on rats. Biochemical Pharmacology. 1959;2:1–6. [</a:t>
            </a:r>
            <a:r>
              <a:rPr lang="en-US" dirty="0" smtClean="0">
                <a:hlinkClick r:id="rId234"/>
              </a:rPr>
              <a:t>PubMed: 14438012</a:t>
            </a:r>
            <a:r>
              <a:rPr lang="en-US" dirty="0" smtClean="0"/>
              <a:t>]</a:t>
            </a:r>
          </a:p>
          <a:p>
            <a:r>
              <a:rPr lang="en-US" dirty="0" err="1" smtClean="0"/>
              <a:t>Roborgh</a:t>
            </a:r>
            <a:r>
              <a:rPr lang="en-US" dirty="0" smtClean="0"/>
              <a:t> JR, de Man T. The hypercalcemic activity of dihydrotachysterol-2 and dihydrotachysterol-3 and of the vitamins D</a:t>
            </a:r>
            <a:r>
              <a:rPr lang="en-US" baseline="-25000" dirty="0" smtClean="0"/>
              <a:t>2</a:t>
            </a:r>
            <a:r>
              <a:rPr lang="en-US" dirty="0" smtClean="0"/>
              <a:t> and D</a:t>
            </a:r>
            <a:r>
              <a:rPr lang="en-US" baseline="-25000" dirty="0" smtClean="0"/>
              <a:t>3</a:t>
            </a:r>
            <a:r>
              <a:rPr lang="en-US" dirty="0" smtClean="0"/>
              <a:t> after intravenous injection of the aqueous preparations. 2. Comparative experiments on rats. Biochemical Pharmacology. 1960;3:277–82. [</a:t>
            </a:r>
            <a:r>
              <a:rPr lang="en-US" dirty="0" smtClean="0">
                <a:hlinkClick r:id="rId234"/>
              </a:rPr>
              <a:t>PubMed: 14438012</a:t>
            </a:r>
            <a:r>
              <a:rPr lang="en-US" dirty="0" smtClean="0"/>
              <a:t>]</a:t>
            </a:r>
          </a:p>
          <a:p>
            <a:r>
              <a:rPr lang="en-US" dirty="0" err="1" smtClean="0"/>
              <a:t>Rosenstreich</a:t>
            </a:r>
            <a:r>
              <a:rPr lang="en-US" dirty="0" smtClean="0"/>
              <a:t> SJ, Rich C, </a:t>
            </a:r>
            <a:r>
              <a:rPr lang="en-US" dirty="0" err="1" smtClean="0"/>
              <a:t>Volwiler</a:t>
            </a:r>
            <a:r>
              <a:rPr lang="en-US" dirty="0" smtClean="0"/>
              <a:t> W. Deposition in and release of vitamin D</a:t>
            </a:r>
            <a:r>
              <a:rPr lang="en-US" baseline="-25000" dirty="0" smtClean="0"/>
              <a:t>3</a:t>
            </a:r>
            <a:r>
              <a:rPr lang="en-US" dirty="0" smtClean="0"/>
              <a:t> from body fat: evidence for a storage site in the rat. Journal of Clinical Investigation. 1971;50(3):679–87. [</a:t>
            </a:r>
            <a:r>
              <a:rPr lang="en-US" dirty="0" smtClean="0">
                <a:hlinkClick r:id="rId235"/>
              </a:rPr>
              <a:t>PMC free article: PMC291976</a:t>
            </a:r>
            <a:r>
              <a:rPr lang="en-US" dirty="0" smtClean="0"/>
              <a:t>] [</a:t>
            </a:r>
            <a:r>
              <a:rPr lang="en-US" dirty="0" smtClean="0">
                <a:hlinkClick r:id="rId236"/>
              </a:rPr>
              <a:t>PubMed: 4322721</a:t>
            </a:r>
            <a:r>
              <a:rPr lang="en-US" dirty="0" smtClean="0"/>
              <a:t>]</a:t>
            </a:r>
          </a:p>
          <a:p>
            <a:r>
              <a:rPr lang="en-US" dirty="0" smtClean="0"/>
              <a:t>Roth HJ, Schmidt-</a:t>
            </a:r>
            <a:r>
              <a:rPr lang="en-US" dirty="0" err="1" smtClean="0"/>
              <a:t>Gayk</a:t>
            </a:r>
            <a:r>
              <a:rPr lang="en-US" dirty="0" smtClean="0"/>
              <a:t> H, Weber H, </a:t>
            </a:r>
            <a:r>
              <a:rPr lang="en-US" dirty="0" err="1" smtClean="0"/>
              <a:t>Niederau</a:t>
            </a:r>
            <a:r>
              <a:rPr lang="en-US" dirty="0" smtClean="0"/>
              <a:t> C. Accuracy and clinical implications of seven 25-hydroxyvitamin D methods compared with liquid chromatography-tandem mass spectrometry as a reference. Annals of Clinical Biochemistry. 2008;45(Pt 2):153–9. [</a:t>
            </a:r>
            <a:r>
              <a:rPr lang="en-US" dirty="0" smtClean="0">
                <a:hlinkClick r:id="rId237"/>
              </a:rPr>
              <a:t>PubMed: 18325178</a:t>
            </a:r>
            <a:r>
              <a:rPr lang="en-US" dirty="0" smtClean="0"/>
              <a:t>]</a:t>
            </a:r>
          </a:p>
          <a:p>
            <a:r>
              <a:rPr lang="en-US" dirty="0" smtClean="0"/>
              <a:t>Sawada N, </a:t>
            </a:r>
            <a:r>
              <a:rPr lang="en-US" dirty="0" err="1" smtClean="0"/>
              <a:t>Sakaki</a:t>
            </a:r>
            <a:r>
              <a:rPr lang="en-US" dirty="0" smtClean="0"/>
              <a:t> T, </a:t>
            </a:r>
            <a:r>
              <a:rPr lang="en-US" dirty="0" err="1" smtClean="0"/>
              <a:t>Ohta</a:t>
            </a:r>
            <a:r>
              <a:rPr lang="en-US" dirty="0" smtClean="0"/>
              <a:t> M, Inouye K. Metabolism of vitamin D(3) by human CYP27A1. Biochemical and Biophysical Research Communications. 2000;273(3):977–84. [</a:t>
            </a:r>
            <a:r>
              <a:rPr lang="en-US" dirty="0" smtClean="0">
                <a:hlinkClick r:id="rId238"/>
              </a:rPr>
              <a:t>PubMed: 10891358</a:t>
            </a:r>
            <a:r>
              <a:rPr lang="en-US" dirty="0" smtClean="0"/>
              <a:t>]</a:t>
            </a:r>
          </a:p>
          <a:p>
            <a:r>
              <a:rPr lang="en-US" dirty="0" smtClean="0"/>
              <a:t>Silver J, </a:t>
            </a:r>
            <a:r>
              <a:rPr lang="en-US" dirty="0" err="1" smtClean="0"/>
              <a:t>Naveh</a:t>
            </a:r>
            <a:r>
              <a:rPr lang="en-US" dirty="0" smtClean="0"/>
              <a:t>-Many T, Mayer H, </a:t>
            </a:r>
            <a:r>
              <a:rPr lang="en-US" dirty="0" err="1" smtClean="0"/>
              <a:t>Schmelzer</a:t>
            </a:r>
            <a:r>
              <a:rPr lang="en-US" dirty="0" smtClean="0"/>
              <a:t> HJ, </a:t>
            </a:r>
            <a:r>
              <a:rPr lang="en-US" dirty="0" err="1" smtClean="0"/>
              <a:t>Popovtzer</a:t>
            </a:r>
            <a:r>
              <a:rPr lang="en-US" dirty="0" smtClean="0"/>
              <a:t> MM. Regulation by vitamin D metabolites of parathyroid hormone gene transcription in vivo in the rat. Journal of Clinical Investigation. 1986;78(5):1296–301. [</a:t>
            </a:r>
            <a:r>
              <a:rPr lang="en-US" dirty="0" smtClean="0">
                <a:hlinkClick r:id="rId239"/>
              </a:rPr>
              <a:t>PMC free article: PMC423816</a:t>
            </a:r>
            <a:r>
              <a:rPr lang="en-US" dirty="0" smtClean="0"/>
              <a:t>] [</a:t>
            </a:r>
            <a:r>
              <a:rPr lang="en-US" dirty="0" smtClean="0">
                <a:hlinkClick r:id="rId240"/>
              </a:rPr>
              <a:t>PubMed: 3771798</a:t>
            </a:r>
            <a:r>
              <a:rPr lang="en-US" dirty="0" smtClean="0"/>
              <a:t>]</a:t>
            </a:r>
          </a:p>
          <a:p>
            <a:r>
              <a:rPr lang="en-US" dirty="0" smtClean="0"/>
              <a:t>Singh RJ, Taylor RL, Reddy GS, Grebe SK. C-3 </a:t>
            </a:r>
            <a:r>
              <a:rPr lang="en-US" dirty="0" err="1" smtClean="0"/>
              <a:t>epimers</a:t>
            </a:r>
            <a:r>
              <a:rPr lang="en-US" dirty="0" smtClean="0"/>
              <a:t> can account for a significant proportion of total circulating 25-hydroxyvitamin D in infants, complicating accurate measurement and interpretation of vitamin D status. Journal of Clinical Endocrinology and Metabolism. 2006;91(8):3055–61. [</a:t>
            </a:r>
            <a:r>
              <a:rPr lang="en-US" dirty="0" smtClean="0">
                <a:hlinkClick r:id="rId241"/>
              </a:rPr>
              <a:t>PubMed: 16720650</a:t>
            </a:r>
            <a:r>
              <a:rPr lang="en-US" dirty="0" smtClean="0"/>
              <a:t>]</a:t>
            </a:r>
          </a:p>
          <a:p>
            <a:r>
              <a:rPr lang="en-US" dirty="0" smtClean="0"/>
              <a:t>Siu-Caldera ML, Sekimoto H, Peleg S, Nguyen C, </a:t>
            </a:r>
            <a:r>
              <a:rPr lang="en-US" dirty="0" err="1" smtClean="0"/>
              <a:t>Kissmeyer</a:t>
            </a:r>
            <a:r>
              <a:rPr lang="en-US" dirty="0" smtClean="0"/>
              <a:t> AM, </a:t>
            </a:r>
            <a:r>
              <a:rPr lang="en-US" dirty="0" err="1" smtClean="0"/>
              <a:t>Binderup</a:t>
            </a:r>
            <a:r>
              <a:rPr lang="en-US" dirty="0" smtClean="0"/>
              <a:t> L, Weiskopf A, </a:t>
            </a:r>
            <a:r>
              <a:rPr lang="en-US" dirty="0" err="1" smtClean="0"/>
              <a:t>Vouros</a:t>
            </a:r>
            <a:r>
              <a:rPr lang="en-US" dirty="0" smtClean="0"/>
              <a:t> P, </a:t>
            </a:r>
            <a:r>
              <a:rPr lang="en-US" dirty="0" err="1" smtClean="0"/>
              <a:t>Uskokovic</a:t>
            </a:r>
            <a:r>
              <a:rPr lang="en-US" dirty="0" smtClean="0"/>
              <a:t> MR, Reddy GS. Enhanced biological activity of 1alpha,25-dihydroxy-20-epi-vitamin D</a:t>
            </a:r>
            <a:r>
              <a:rPr lang="en-US" baseline="-25000" dirty="0" smtClean="0"/>
              <a:t>3</a:t>
            </a:r>
            <a:r>
              <a:rPr lang="en-US" dirty="0" smtClean="0"/>
              <a:t>, the C-20 </a:t>
            </a:r>
            <a:r>
              <a:rPr lang="en-US" dirty="0" err="1" smtClean="0"/>
              <a:t>epimer</a:t>
            </a:r>
            <a:r>
              <a:rPr lang="en-US" dirty="0" smtClean="0"/>
              <a:t> of 1alpha,25-dihydroxyvitamin D</a:t>
            </a:r>
            <a:r>
              <a:rPr lang="en-US" baseline="-25000" dirty="0" smtClean="0"/>
              <a:t>3</a:t>
            </a:r>
            <a:r>
              <a:rPr lang="en-US" dirty="0" smtClean="0"/>
              <a:t>, is in part due to its metabolism into stable intermediary metabolites with significant biological activity. Journal of Steroid Biochemistry and Molecular Biology. 1999;71(3-4):111–21. [</a:t>
            </a:r>
            <a:r>
              <a:rPr lang="en-US" dirty="0" smtClean="0">
                <a:hlinkClick r:id="rId242"/>
              </a:rPr>
              <a:t>PubMed: 10659699</a:t>
            </a:r>
            <a:r>
              <a:rPr lang="en-US" dirty="0" smtClean="0"/>
              <a:t>]</a:t>
            </a:r>
          </a:p>
          <a:p>
            <a:r>
              <a:rPr lang="en-US" dirty="0" err="1" smtClean="0"/>
              <a:t>Sjoden</a:t>
            </a:r>
            <a:r>
              <a:rPr lang="en-US" dirty="0" smtClean="0"/>
              <a:t> G, Smith C, Lindgren U, DeLuca HF. 1 alpha-</a:t>
            </a:r>
            <a:r>
              <a:rPr lang="en-US" dirty="0" err="1" smtClean="0"/>
              <a:t>hydroxyvitamin</a:t>
            </a:r>
            <a:r>
              <a:rPr lang="en-US" dirty="0" smtClean="0"/>
              <a:t> D</a:t>
            </a:r>
            <a:r>
              <a:rPr lang="en-US" baseline="-25000" dirty="0" smtClean="0"/>
              <a:t>2</a:t>
            </a:r>
            <a:r>
              <a:rPr lang="en-US" dirty="0" smtClean="0"/>
              <a:t> is less toxic than 1 alpha-</a:t>
            </a:r>
            <a:r>
              <a:rPr lang="en-US" dirty="0" err="1" smtClean="0"/>
              <a:t>hydroxyvitamin</a:t>
            </a:r>
            <a:r>
              <a:rPr lang="en-US" dirty="0" smtClean="0"/>
              <a:t> D</a:t>
            </a:r>
            <a:r>
              <a:rPr lang="en-US" baseline="-25000" dirty="0" smtClean="0"/>
              <a:t>3</a:t>
            </a:r>
            <a:r>
              <a:rPr lang="en-US" dirty="0" smtClean="0"/>
              <a:t> in the rat. Proceedings of the Society for Experimental Biology and Medicine. 1985;178(3):432–6. [</a:t>
            </a:r>
            <a:r>
              <a:rPr lang="en-US" dirty="0" smtClean="0">
                <a:hlinkClick r:id="rId243"/>
              </a:rPr>
              <a:t>PubMed: 3871952</a:t>
            </a:r>
            <a:r>
              <a:rPr lang="en-US" dirty="0" smtClean="0"/>
              <a:t>]</a:t>
            </a:r>
          </a:p>
          <a:p>
            <a:r>
              <a:rPr lang="en-US" dirty="0" err="1" smtClean="0"/>
              <a:t>Slatopolsky</a:t>
            </a:r>
            <a:r>
              <a:rPr lang="en-US" dirty="0" smtClean="0"/>
              <a:t> E, </a:t>
            </a:r>
            <a:r>
              <a:rPr lang="en-US" dirty="0" err="1" smtClean="0"/>
              <a:t>Weerts</a:t>
            </a:r>
            <a:r>
              <a:rPr lang="en-US" dirty="0" smtClean="0"/>
              <a:t> C, </a:t>
            </a:r>
            <a:r>
              <a:rPr lang="en-US" dirty="0" err="1" smtClean="0"/>
              <a:t>Thielan</a:t>
            </a:r>
            <a:r>
              <a:rPr lang="en-US" dirty="0" smtClean="0"/>
              <a:t> J, Horst R, Harter H, Martin KJ. Marked suppression of secondary hyperparathyroidism by intravenous administration of 1,25-dihydroxy-cholecalciferol in uremic patients. Journal of Clinical Investigation. 1984;74(6):2136–43. [</a:t>
            </a:r>
            <a:r>
              <a:rPr lang="en-US" dirty="0" smtClean="0">
                <a:hlinkClick r:id="rId244"/>
              </a:rPr>
              <a:t>PMC free article: PMC425405</a:t>
            </a:r>
            <a:r>
              <a:rPr lang="en-US" dirty="0" smtClean="0"/>
              <a:t>] [</a:t>
            </a:r>
            <a:r>
              <a:rPr lang="en-US" dirty="0" smtClean="0">
                <a:hlinkClick r:id="rId245"/>
              </a:rPr>
              <a:t>PubMed: 6549016</a:t>
            </a:r>
            <a:r>
              <a:rPr lang="en-US" dirty="0" smtClean="0"/>
              <a:t>]</a:t>
            </a:r>
          </a:p>
          <a:p>
            <a:r>
              <a:rPr lang="en-US" dirty="0" smtClean="0"/>
              <a:t>Smith SM, Gardner KK, Locke J, </a:t>
            </a:r>
            <a:r>
              <a:rPr lang="en-US" dirty="0" err="1" smtClean="0"/>
              <a:t>Zwart</a:t>
            </a:r>
            <a:r>
              <a:rPr lang="en-US" dirty="0" smtClean="0"/>
              <a:t> SR. Vitamin D supplementation during Antarctic winter. American Journal of Clinical Nutrition. 2009;89(4):1092–8. [</a:t>
            </a:r>
            <a:r>
              <a:rPr lang="en-US" dirty="0" smtClean="0">
                <a:hlinkClick r:id="rId246"/>
              </a:rPr>
              <a:t>PubMed: 19225122</a:t>
            </a:r>
            <a:r>
              <a:rPr lang="en-US" dirty="0" smtClean="0"/>
              <a:t>]</a:t>
            </a:r>
          </a:p>
          <a:p>
            <a:r>
              <a:rPr lang="en-US" dirty="0" err="1" smtClean="0"/>
              <a:t>Snellman</a:t>
            </a:r>
            <a:r>
              <a:rPr lang="en-US" dirty="0" smtClean="0"/>
              <a:t> G, </a:t>
            </a:r>
            <a:r>
              <a:rPr lang="en-US" dirty="0" err="1" smtClean="0"/>
              <a:t>Melhus</a:t>
            </a:r>
            <a:r>
              <a:rPr lang="en-US" dirty="0" smtClean="0"/>
              <a:t> H, </a:t>
            </a:r>
            <a:r>
              <a:rPr lang="en-US" dirty="0" err="1" smtClean="0"/>
              <a:t>Gedeborg</a:t>
            </a:r>
            <a:r>
              <a:rPr lang="en-US" dirty="0" smtClean="0"/>
              <a:t> R, </a:t>
            </a:r>
            <a:r>
              <a:rPr lang="en-US" dirty="0" err="1" smtClean="0"/>
              <a:t>Olofsson</a:t>
            </a:r>
            <a:r>
              <a:rPr lang="en-US" dirty="0" smtClean="0"/>
              <a:t> S, </a:t>
            </a:r>
            <a:r>
              <a:rPr lang="en-US" dirty="0" err="1" smtClean="0"/>
              <a:t>Wolk</a:t>
            </a:r>
            <a:r>
              <a:rPr lang="en-US" dirty="0" smtClean="0"/>
              <a:t> A, Pedersen NL, </a:t>
            </a:r>
            <a:r>
              <a:rPr lang="en-US" dirty="0" err="1" smtClean="0"/>
              <a:t>Michaelsson</a:t>
            </a:r>
            <a:r>
              <a:rPr lang="en-US" dirty="0" smtClean="0"/>
              <a:t> K. Seasonal genetic influence on serum 25-hydroxyvitamin D levels: a twin study. </a:t>
            </a:r>
            <a:r>
              <a:rPr lang="en-US" dirty="0" err="1" smtClean="0"/>
              <a:t>PLoS</a:t>
            </a:r>
            <a:r>
              <a:rPr lang="en-US" dirty="0" smtClean="0"/>
              <a:t> ONE [Electronic Resource] 2009;4(11):e7747. [</a:t>
            </a:r>
            <a:r>
              <a:rPr lang="en-US" dirty="0" smtClean="0">
                <a:hlinkClick r:id="rId247"/>
              </a:rPr>
              <a:t>PMC free article: PMC2774516</a:t>
            </a:r>
            <a:r>
              <a:rPr lang="en-US" dirty="0" smtClean="0"/>
              <a:t>] [</a:t>
            </a:r>
            <a:r>
              <a:rPr lang="en-US" dirty="0" smtClean="0">
                <a:hlinkClick r:id="rId248"/>
              </a:rPr>
              <a:t>PubMed: 19915719</a:t>
            </a:r>
            <a:r>
              <a:rPr lang="en-US" dirty="0" smtClean="0"/>
              <a:t>]</a:t>
            </a:r>
          </a:p>
          <a:p>
            <a:r>
              <a:rPr lang="en-US" dirty="0" err="1" smtClean="0"/>
              <a:t>Sneve</a:t>
            </a:r>
            <a:r>
              <a:rPr lang="en-US" dirty="0" smtClean="0"/>
              <a:t> M, </a:t>
            </a:r>
            <a:r>
              <a:rPr lang="en-US" dirty="0" err="1" smtClean="0"/>
              <a:t>Figenschau</a:t>
            </a:r>
            <a:r>
              <a:rPr lang="en-US" dirty="0" smtClean="0"/>
              <a:t> Y, </a:t>
            </a:r>
            <a:r>
              <a:rPr lang="en-US" dirty="0" err="1" smtClean="0"/>
              <a:t>Jorde</a:t>
            </a:r>
            <a:r>
              <a:rPr lang="en-US" dirty="0" smtClean="0"/>
              <a:t> R. Supplementation with cholecalciferol does not result in weight reduction in overweight and obese subjects. European Journal of Endocrinology/European Federation of Endocrine Societies. 2008;159(6):675–84. [</a:t>
            </a:r>
            <a:r>
              <a:rPr lang="en-US" dirty="0" smtClean="0">
                <a:hlinkClick r:id="rId249"/>
              </a:rPr>
              <a:t>PubMed: 19056900</a:t>
            </a:r>
            <a:r>
              <a:rPr lang="en-US" dirty="0" smtClean="0"/>
              <a:t>]</a:t>
            </a:r>
          </a:p>
          <a:p>
            <a:r>
              <a:rPr lang="en-US" dirty="0" err="1" smtClean="0"/>
              <a:t>Specker</a:t>
            </a:r>
            <a:r>
              <a:rPr lang="en-US" dirty="0" smtClean="0"/>
              <a:t> BL, </a:t>
            </a:r>
            <a:r>
              <a:rPr lang="en-US" dirty="0" err="1" smtClean="0"/>
              <a:t>Valanis</a:t>
            </a:r>
            <a:r>
              <a:rPr lang="en-US" dirty="0" smtClean="0"/>
              <a:t> B, Hertzberg V, Edwards N, Tsang RC. Sunshine exposure and serum 25-hydroxyvitamin D concentrations in exclusively breast-fed infants. Journal of Pediatrics. 1985;107(3):372–6. [</a:t>
            </a:r>
            <a:r>
              <a:rPr lang="en-US" dirty="0" smtClean="0">
                <a:hlinkClick r:id="rId250"/>
              </a:rPr>
              <a:t>PubMed: 3839846</a:t>
            </a:r>
            <a:r>
              <a:rPr lang="en-US" dirty="0" smtClean="0"/>
              <a:t>]</a:t>
            </a:r>
          </a:p>
          <a:p>
            <a:r>
              <a:rPr lang="en-US" dirty="0" err="1" smtClean="0"/>
              <a:t>Springbett</a:t>
            </a:r>
            <a:r>
              <a:rPr lang="en-US" dirty="0" smtClean="0"/>
              <a:t> P, </a:t>
            </a:r>
            <a:r>
              <a:rPr lang="en-US" dirty="0" err="1" smtClean="0"/>
              <a:t>Buglass</a:t>
            </a:r>
            <a:r>
              <a:rPr lang="en-US" dirty="0" smtClean="0"/>
              <a:t> S, Young AR. </a:t>
            </a:r>
            <a:r>
              <a:rPr lang="en-US" dirty="0" err="1" smtClean="0"/>
              <a:t>Photoprotection</a:t>
            </a:r>
            <a:r>
              <a:rPr lang="en-US" dirty="0" smtClean="0"/>
              <a:t> and vitamin D status. Journal of Photochemistry and Photobiology B: Biology. 2010;101(2):160–8. [</a:t>
            </a:r>
            <a:r>
              <a:rPr lang="en-US" dirty="0" smtClean="0">
                <a:hlinkClick r:id="rId251"/>
              </a:rPr>
              <a:t>PubMed: 20444619</a:t>
            </a:r>
            <a:r>
              <a:rPr lang="en-US" dirty="0" smtClean="0"/>
              <a:t>]</a:t>
            </a:r>
          </a:p>
          <a:p>
            <a:r>
              <a:rPr lang="en-US" dirty="0" smtClean="0"/>
              <a:t>Stamp TC, Haddad JG Jr, Exton-Smith AN, Reuben A, </a:t>
            </a:r>
            <a:r>
              <a:rPr lang="en-US" dirty="0" err="1" smtClean="0"/>
              <a:t>Twigg</a:t>
            </a:r>
            <a:r>
              <a:rPr lang="en-US" dirty="0" smtClean="0"/>
              <a:t> CA. Assay of vitamin D and its metabolites. Annals of Clinical Biochemistry. 1976;13(6):571–7. [</a:t>
            </a:r>
            <a:r>
              <a:rPr lang="en-US" dirty="0" smtClean="0">
                <a:hlinkClick r:id="rId252"/>
              </a:rPr>
              <a:t>PubMed: 189668</a:t>
            </a:r>
            <a:r>
              <a:rPr lang="en-US" dirty="0" smtClean="0"/>
              <a:t>]</a:t>
            </a:r>
          </a:p>
          <a:p>
            <a:r>
              <a:rPr lang="en-US" dirty="0" smtClean="0"/>
              <a:t>Stamp TC, Haddad JG, </a:t>
            </a:r>
            <a:r>
              <a:rPr lang="en-US" dirty="0" err="1" smtClean="0"/>
              <a:t>Twigg</a:t>
            </a:r>
            <a:r>
              <a:rPr lang="en-US" dirty="0" smtClean="0"/>
              <a:t> CA. Comparison of oral 25-hydroxycholecalciferol, vitamin D, and ultraviolet light as determinants of circulating 25-hydroxyvitamin D. Lancet. 1977;1(8026):1341–3. [</a:t>
            </a:r>
            <a:r>
              <a:rPr lang="en-US" dirty="0" smtClean="0">
                <a:hlinkClick r:id="rId253"/>
              </a:rPr>
              <a:t>PubMed: 69059</a:t>
            </a:r>
            <a:r>
              <a:rPr lang="en-US" dirty="0" smtClean="0"/>
              <a:t>]</a:t>
            </a:r>
          </a:p>
          <a:p>
            <a:r>
              <a:rPr lang="en-US" dirty="0" err="1" smtClean="0"/>
              <a:t>Steenbock</a:t>
            </a:r>
            <a:r>
              <a:rPr lang="en-US" dirty="0" smtClean="0"/>
              <a:t> H, Black A. Fat-soluble vitamins. Journal of Biological Chemistry. 1924;61(2):405–22.</a:t>
            </a:r>
          </a:p>
          <a:p>
            <a:r>
              <a:rPr lang="en-US" dirty="0" err="1" smtClean="0"/>
              <a:t>Strushkevich</a:t>
            </a:r>
            <a:r>
              <a:rPr lang="en-US" dirty="0" smtClean="0"/>
              <a:t> N, </a:t>
            </a:r>
            <a:r>
              <a:rPr lang="en-US" dirty="0" err="1" smtClean="0"/>
              <a:t>Usanov</a:t>
            </a:r>
            <a:r>
              <a:rPr lang="en-US" dirty="0" smtClean="0"/>
              <a:t> SA, </a:t>
            </a:r>
            <a:r>
              <a:rPr lang="en-US" dirty="0" err="1" smtClean="0"/>
              <a:t>Plotnikov</a:t>
            </a:r>
            <a:r>
              <a:rPr lang="en-US" dirty="0" smtClean="0"/>
              <a:t> AN, Jones G, Park HW. Structural analysis of CYP2R1 in complex with vitamin D</a:t>
            </a:r>
            <a:r>
              <a:rPr lang="en-US" baseline="-25000" dirty="0" smtClean="0"/>
              <a:t>3</a:t>
            </a:r>
            <a:r>
              <a:rPr lang="en-US" dirty="0" smtClean="0"/>
              <a:t>. Journal of Molecular Biology. 2008;380(1):95–106. [</a:t>
            </a:r>
            <a:r>
              <a:rPr lang="en-US" dirty="0" smtClean="0">
                <a:hlinkClick r:id="rId254"/>
              </a:rPr>
              <a:t>PubMed: 18511070</a:t>
            </a:r>
            <a:r>
              <a:rPr lang="en-US" dirty="0" smtClean="0"/>
              <a:t>]</a:t>
            </a:r>
          </a:p>
          <a:p>
            <a:r>
              <a:rPr lang="en-US" dirty="0" smtClean="0"/>
              <a:t>Stubbs JR, </a:t>
            </a:r>
            <a:r>
              <a:rPr lang="en-US" dirty="0" err="1" smtClean="0"/>
              <a:t>Idiculla</a:t>
            </a:r>
            <a:r>
              <a:rPr lang="en-US" dirty="0" smtClean="0"/>
              <a:t> A, </a:t>
            </a:r>
            <a:r>
              <a:rPr lang="en-US" dirty="0" err="1" smtClean="0"/>
              <a:t>Slusser</a:t>
            </a:r>
            <a:r>
              <a:rPr lang="en-US" dirty="0" smtClean="0"/>
              <a:t> J, Menard R, Quarles LD. Cholecalciferol supplementation alters calcitriol-responsive monocyte proteins and decreases inflammatory cytokines in ESRD. Journal of the American Society of Nephrology. 2010;21(2):353–61. [</a:t>
            </a:r>
            <a:r>
              <a:rPr lang="en-US" dirty="0" smtClean="0">
                <a:hlinkClick r:id="rId255"/>
              </a:rPr>
              <a:t>PMC free article: PMC2834546</a:t>
            </a:r>
            <a:r>
              <a:rPr lang="en-US" dirty="0" smtClean="0"/>
              <a:t>] [</a:t>
            </a:r>
            <a:r>
              <a:rPr lang="en-US" dirty="0" smtClean="0">
                <a:hlinkClick r:id="rId256"/>
              </a:rPr>
              <a:t>PubMed: 20007751</a:t>
            </a:r>
            <a:r>
              <a:rPr lang="en-US" dirty="0" smtClean="0"/>
              <a:t>]</a:t>
            </a:r>
          </a:p>
          <a:p>
            <a:r>
              <a:rPr lang="en-US" dirty="0" err="1" smtClean="0"/>
              <a:t>Suda</a:t>
            </a:r>
            <a:r>
              <a:rPr lang="en-US" dirty="0" smtClean="0"/>
              <a:t> T, DeLuca HF, </a:t>
            </a:r>
            <a:r>
              <a:rPr lang="en-US" dirty="0" err="1" smtClean="0"/>
              <a:t>Schnoes</a:t>
            </a:r>
            <a:r>
              <a:rPr lang="en-US" dirty="0" smtClean="0"/>
              <a:t> HK, Blunt JW. The isolation and identification of 25-hydroxyergocalciferol. Biochemistry. 1969;8(9):3515–20. [</a:t>
            </a:r>
            <a:r>
              <a:rPr lang="en-US" dirty="0" smtClean="0">
                <a:hlinkClick r:id="rId257"/>
              </a:rPr>
              <a:t>PubMed: 5307049</a:t>
            </a:r>
            <a:r>
              <a:rPr lang="en-US" dirty="0" smtClean="0"/>
              <a:t>]</a:t>
            </a:r>
          </a:p>
          <a:p>
            <a:r>
              <a:rPr lang="en-US" dirty="0" err="1" smtClean="0"/>
              <a:t>Suda</a:t>
            </a:r>
            <a:r>
              <a:rPr lang="en-US" dirty="0" smtClean="0"/>
              <a:t> T, Takahashi N, Abe E. Role of vitamin D in bone resorption. Journal of Cellular Biochemistry. 1992;49(1):53–8. [</a:t>
            </a:r>
            <a:r>
              <a:rPr lang="en-US" dirty="0" smtClean="0">
                <a:hlinkClick r:id="rId258"/>
              </a:rPr>
              <a:t>PubMed: 1644855</a:t>
            </a:r>
            <a:r>
              <a:rPr lang="en-US" dirty="0" smtClean="0"/>
              <a:t>]</a:t>
            </a:r>
          </a:p>
          <a:p>
            <a:r>
              <a:rPr lang="en-US" dirty="0" err="1" smtClean="0"/>
              <a:t>Sundaram</a:t>
            </a:r>
            <a:r>
              <a:rPr lang="en-US" dirty="0" smtClean="0"/>
              <a:t> S, Chaudhry M, Reardon D, Gupta M, </a:t>
            </a:r>
            <a:r>
              <a:rPr lang="en-US" dirty="0" err="1" smtClean="0"/>
              <a:t>Gewirtz</a:t>
            </a:r>
            <a:r>
              <a:rPr lang="en-US" dirty="0" smtClean="0"/>
              <a:t> DA. The vitamin D</a:t>
            </a:r>
            <a:r>
              <a:rPr lang="en-US" baseline="-25000" dirty="0" smtClean="0"/>
              <a:t>3</a:t>
            </a:r>
            <a:r>
              <a:rPr lang="en-US" dirty="0" smtClean="0"/>
              <a:t> analog EB 1089 enhances the </a:t>
            </a:r>
            <a:r>
              <a:rPr lang="en-US" dirty="0" err="1" smtClean="0"/>
              <a:t>antiproliferative</a:t>
            </a:r>
            <a:r>
              <a:rPr lang="en-US" dirty="0" smtClean="0"/>
              <a:t> and apoptotic effects of </a:t>
            </a:r>
            <a:r>
              <a:rPr lang="en-US" dirty="0" err="1" smtClean="0"/>
              <a:t>adriamycin</a:t>
            </a:r>
            <a:r>
              <a:rPr lang="en-US" dirty="0" smtClean="0"/>
              <a:t> in MCF-7 breast tumor cells. Breast Cancer Research and Treatment. 2000;63(1):1–10. [</a:t>
            </a:r>
            <a:r>
              <a:rPr lang="en-US" dirty="0" smtClean="0">
                <a:hlinkClick r:id="rId259"/>
              </a:rPr>
              <a:t>PubMed: 11079153</a:t>
            </a:r>
            <a:r>
              <a:rPr lang="en-US" dirty="0" smtClean="0"/>
              <a:t>]</a:t>
            </a:r>
          </a:p>
          <a:p>
            <a:r>
              <a:rPr lang="en-US" dirty="0" smtClean="0"/>
              <a:t>Sutton RA, Wong NL, Dirks JH. Effects of parathyroid hormone on sodium and calcium transport in the dog nephron. Clinical Science and Molecular Medicine. 1976;51(4):345–51. [</a:t>
            </a:r>
            <a:r>
              <a:rPr lang="en-US" dirty="0" smtClean="0">
                <a:hlinkClick r:id="rId260"/>
              </a:rPr>
              <a:t>PubMed: 971575</a:t>
            </a:r>
            <a:r>
              <a:rPr lang="en-US" dirty="0" smtClean="0"/>
              <a:t>]</a:t>
            </a:r>
          </a:p>
          <a:p>
            <a:r>
              <a:rPr lang="en-US" dirty="0" err="1" smtClean="0"/>
              <a:t>Talwar</a:t>
            </a:r>
            <a:r>
              <a:rPr lang="en-US" dirty="0" smtClean="0"/>
              <a:t> SA, </a:t>
            </a:r>
            <a:r>
              <a:rPr lang="en-US" dirty="0" err="1" smtClean="0"/>
              <a:t>Aloia</a:t>
            </a:r>
            <a:r>
              <a:rPr lang="en-US" dirty="0" smtClean="0"/>
              <a:t> JF, Pollack S, </a:t>
            </a:r>
            <a:r>
              <a:rPr lang="en-US" dirty="0" err="1" smtClean="0"/>
              <a:t>Yeh</a:t>
            </a:r>
            <a:r>
              <a:rPr lang="en-US" dirty="0" smtClean="0"/>
              <a:t> JK. Dose response to vitamin D supplementation among postmenopausal African American women. American Journal of Clinical Nutrition. 2007;86(6):1657–62. [</a:t>
            </a:r>
            <a:r>
              <a:rPr lang="en-US" dirty="0" smtClean="0">
                <a:hlinkClick r:id="rId261"/>
              </a:rPr>
              <a:t>PMC free article: PMC2581841</a:t>
            </a:r>
            <a:r>
              <a:rPr lang="en-US" dirty="0" smtClean="0"/>
              <a:t>] [</a:t>
            </a:r>
            <a:r>
              <a:rPr lang="en-US" dirty="0" smtClean="0">
                <a:hlinkClick r:id="rId262"/>
              </a:rPr>
              <a:t>PubMed: 18065583</a:t>
            </a:r>
            <a:r>
              <a:rPr lang="en-US" dirty="0" smtClean="0"/>
              <a:t>]</a:t>
            </a:r>
          </a:p>
          <a:p>
            <a:r>
              <a:rPr lang="en-US" dirty="0" smtClean="0"/>
              <a:t>Tanaka Y, DeLuca HF. Stimulation of 1,25-dihydroxyvitamin D</a:t>
            </a:r>
            <a:r>
              <a:rPr lang="en-US" baseline="-25000" dirty="0" smtClean="0"/>
              <a:t>3</a:t>
            </a:r>
            <a:r>
              <a:rPr lang="en-US" dirty="0" smtClean="0"/>
              <a:t> production by 1,25-dihydroxyvitamin D</a:t>
            </a:r>
            <a:r>
              <a:rPr lang="en-US" baseline="-25000" dirty="0" smtClean="0"/>
              <a:t>3</a:t>
            </a:r>
            <a:r>
              <a:rPr lang="en-US" dirty="0" smtClean="0"/>
              <a:t> in the </a:t>
            </a:r>
            <a:r>
              <a:rPr lang="en-US" dirty="0" err="1" smtClean="0"/>
              <a:t>hypocalcaemic</a:t>
            </a:r>
            <a:r>
              <a:rPr lang="en-US" dirty="0" smtClean="0"/>
              <a:t> rat. Biochemical Journal. 1983;214(3):893–7. [</a:t>
            </a:r>
            <a:r>
              <a:rPr lang="en-US" dirty="0" smtClean="0">
                <a:hlinkClick r:id="rId263"/>
              </a:rPr>
              <a:t>PMC free article: PMC1152329</a:t>
            </a:r>
            <a:r>
              <a:rPr lang="en-US" dirty="0" smtClean="0"/>
              <a:t>] [</a:t>
            </a:r>
            <a:r>
              <a:rPr lang="en-US" dirty="0" smtClean="0">
                <a:hlinkClick r:id="rId264"/>
              </a:rPr>
              <a:t>PubMed: 6312966</a:t>
            </a:r>
            <a:r>
              <a:rPr lang="en-US" dirty="0" smtClean="0"/>
              <a:t>]</a:t>
            </a:r>
          </a:p>
          <a:p>
            <a:r>
              <a:rPr lang="en-US" dirty="0" smtClean="0"/>
              <a:t>Tanner JT, Smith J, </a:t>
            </a:r>
            <a:r>
              <a:rPr lang="en-US" dirty="0" err="1" smtClean="0"/>
              <a:t>Defibaugh</a:t>
            </a:r>
            <a:r>
              <a:rPr lang="en-US" dirty="0" smtClean="0"/>
              <a:t> P, </a:t>
            </a:r>
            <a:r>
              <a:rPr lang="en-US" dirty="0" err="1" smtClean="0"/>
              <a:t>Angyal</a:t>
            </a:r>
            <a:r>
              <a:rPr lang="en-US" dirty="0" smtClean="0"/>
              <a:t> G, Villalobos M, Bueno MP, </a:t>
            </a:r>
            <a:r>
              <a:rPr lang="en-US" dirty="0" err="1" smtClean="0"/>
              <a:t>McGarrahan</a:t>
            </a:r>
            <a:r>
              <a:rPr lang="en-US" dirty="0" smtClean="0"/>
              <a:t> ET, </a:t>
            </a:r>
            <a:r>
              <a:rPr lang="en-US" dirty="0" err="1" smtClean="0"/>
              <a:t>Wehr</a:t>
            </a:r>
            <a:r>
              <a:rPr lang="en-US" dirty="0" smtClean="0"/>
              <a:t> HM, Muniz JF, Hollis BW, et al. Survey of vitamin content of fortified milk. Journal—Association of Official Analytical Chemists. 1988;71(3):607–10. [</a:t>
            </a:r>
            <a:r>
              <a:rPr lang="en-US" dirty="0" smtClean="0">
                <a:hlinkClick r:id="rId265"/>
              </a:rPr>
              <a:t>PubMed: 3391970</a:t>
            </a:r>
            <a:r>
              <a:rPr lang="en-US" dirty="0" smtClean="0"/>
              <a:t>]</a:t>
            </a:r>
          </a:p>
          <a:p>
            <a:r>
              <a:rPr lang="en-US" dirty="0" smtClean="0"/>
              <a:t>Thompson GR, Lewis B, Booth CC. Absorption of vitamin D3-3H in control subjects and patients with intestinal malabsorption. Journal of Clinical Investigation. 1966;45(1):94–102. [</a:t>
            </a:r>
            <a:r>
              <a:rPr lang="en-US" dirty="0" smtClean="0">
                <a:hlinkClick r:id="rId266"/>
              </a:rPr>
              <a:t>PMC free article: PMC292670</a:t>
            </a:r>
            <a:r>
              <a:rPr lang="en-US" dirty="0" smtClean="0"/>
              <a:t>] [</a:t>
            </a:r>
            <a:r>
              <a:rPr lang="en-US" dirty="0" smtClean="0">
                <a:hlinkClick r:id="rId267"/>
              </a:rPr>
              <a:t>PubMed: 4285212</a:t>
            </a:r>
            <a:r>
              <a:rPr lang="en-US" dirty="0" smtClean="0"/>
              <a:t>]</a:t>
            </a:r>
          </a:p>
          <a:p>
            <a:r>
              <a:rPr lang="en-US" dirty="0" smtClean="0"/>
              <a:t>Thompson PD, </a:t>
            </a:r>
            <a:r>
              <a:rPr lang="en-US" dirty="0" err="1" smtClean="0"/>
              <a:t>Jurutka</a:t>
            </a:r>
            <a:r>
              <a:rPr lang="en-US" dirty="0" smtClean="0"/>
              <a:t> PW, Whitfield GK, </a:t>
            </a:r>
            <a:r>
              <a:rPr lang="en-US" dirty="0" err="1" smtClean="0"/>
              <a:t>Myskowski</a:t>
            </a:r>
            <a:r>
              <a:rPr lang="en-US" dirty="0" smtClean="0"/>
              <a:t> SM, </a:t>
            </a:r>
            <a:r>
              <a:rPr lang="en-US" dirty="0" err="1" smtClean="0"/>
              <a:t>Eichhorst</a:t>
            </a:r>
            <a:r>
              <a:rPr lang="en-US" dirty="0" smtClean="0"/>
              <a:t> KR, Dominguez CE, Haussler CA, Haussler MR. </a:t>
            </a:r>
            <a:r>
              <a:rPr lang="en-US" dirty="0" err="1" smtClean="0"/>
              <a:t>Liganded</a:t>
            </a:r>
            <a:r>
              <a:rPr lang="en-US" dirty="0" smtClean="0"/>
              <a:t> VDR induces CYP3A4 in small intestinal and colon cancer cells via DR3 and ER6 vitamin D responsive elements. Biochemical and Biophysical Research Communications. 2002;299(5):730–8. [</a:t>
            </a:r>
            <a:r>
              <a:rPr lang="en-US" dirty="0" smtClean="0">
                <a:hlinkClick r:id="rId268"/>
              </a:rPr>
              <a:t>PubMed: 12470639</a:t>
            </a:r>
            <a:r>
              <a:rPr lang="en-US" dirty="0" smtClean="0"/>
              <a:t>]</a:t>
            </a:r>
          </a:p>
          <a:p>
            <a:r>
              <a:rPr lang="en-US" dirty="0" err="1" smtClean="0"/>
              <a:t>Tjellesen</a:t>
            </a:r>
            <a:r>
              <a:rPr lang="en-US" dirty="0" smtClean="0"/>
              <a:t> L, </a:t>
            </a:r>
            <a:r>
              <a:rPr lang="en-US" dirty="0" err="1" smtClean="0"/>
              <a:t>Gotfredsen</a:t>
            </a:r>
            <a:r>
              <a:rPr lang="en-US" dirty="0" smtClean="0"/>
              <a:t> A, Christiansen C. Different actions of vitamin D</a:t>
            </a:r>
            <a:r>
              <a:rPr lang="en-US" baseline="-25000" dirty="0" smtClean="0"/>
              <a:t>2</a:t>
            </a:r>
            <a:r>
              <a:rPr lang="en-US" dirty="0" smtClean="0"/>
              <a:t> and D</a:t>
            </a:r>
            <a:r>
              <a:rPr lang="en-US" baseline="-25000" dirty="0" smtClean="0"/>
              <a:t>3</a:t>
            </a:r>
            <a:r>
              <a:rPr lang="en-US" dirty="0" smtClean="0"/>
              <a:t> on bone metabolism in patients treated with </a:t>
            </a:r>
            <a:r>
              <a:rPr lang="en-US" dirty="0" err="1" smtClean="0"/>
              <a:t>phenobarbitone</a:t>
            </a:r>
            <a:r>
              <a:rPr lang="en-US" dirty="0" smtClean="0"/>
              <a:t>/phenytoin. Calcified Tissue International. 1985;37(3):218–22. [</a:t>
            </a:r>
            <a:r>
              <a:rPr lang="en-US" dirty="0" smtClean="0">
                <a:hlinkClick r:id="rId269"/>
              </a:rPr>
              <a:t>PubMed: 2990641</a:t>
            </a:r>
            <a:r>
              <a:rPr lang="en-US" dirty="0" smtClean="0"/>
              <a:t>]</a:t>
            </a:r>
          </a:p>
          <a:p>
            <a:r>
              <a:rPr lang="en-US" dirty="0" smtClean="0"/>
              <a:t>Trang HM, Cole DE, Rubin LA, </a:t>
            </a:r>
            <a:r>
              <a:rPr lang="en-US" dirty="0" err="1" smtClean="0"/>
              <a:t>Pierratos</a:t>
            </a:r>
            <a:r>
              <a:rPr lang="en-US" dirty="0" smtClean="0"/>
              <a:t> A, Siu S, </a:t>
            </a:r>
            <a:r>
              <a:rPr lang="en-US" dirty="0" err="1" smtClean="0"/>
              <a:t>Vieth</a:t>
            </a:r>
            <a:r>
              <a:rPr lang="en-US" dirty="0" smtClean="0"/>
              <a:t> R. Evidence that vitamin D3 increases serum 25-hydroxyvitamin D more efficiently than does vitamin D</a:t>
            </a:r>
            <a:r>
              <a:rPr lang="en-US" baseline="-25000" dirty="0" smtClean="0"/>
              <a:t>2</a:t>
            </a:r>
            <a:r>
              <a:rPr lang="en-US" dirty="0" smtClean="0"/>
              <a:t>. American Journal of Clinical Nutrition. 1998;68(4):854–8. [</a:t>
            </a:r>
            <a:r>
              <a:rPr lang="en-US" dirty="0" smtClean="0">
                <a:hlinkClick r:id="rId270"/>
              </a:rPr>
              <a:t>PubMed: 9771862</a:t>
            </a:r>
            <a:r>
              <a:rPr lang="en-US" dirty="0" smtClean="0"/>
              <a:t>]</a:t>
            </a:r>
          </a:p>
          <a:p>
            <a:r>
              <a:rPr lang="en-US" dirty="0" smtClean="0"/>
              <a:t>Trump DL, </a:t>
            </a:r>
            <a:r>
              <a:rPr lang="en-US" dirty="0" err="1" smtClean="0"/>
              <a:t>Deeb</a:t>
            </a:r>
            <a:r>
              <a:rPr lang="en-US" dirty="0" smtClean="0"/>
              <a:t> KK, Johnson CS. Vitamin D: considerations in the continued development as an agent for cancer prevention and therapy. Cancer Journal. 2010;16(1):1–9. [</a:t>
            </a:r>
            <a:r>
              <a:rPr lang="en-US" dirty="0" smtClean="0">
                <a:hlinkClick r:id="rId271"/>
              </a:rPr>
              <a:t>PMC free article: PMC2857702</a:t>
            </a:r>
            <a:r>
              <a:rPr lang="en-US" dirty="0" smtClean="0"/>
              <a:t>] [</a:t>
            </a:r>
            <a:r>
              <a:rPr lang="en-US" dirty="0" smtClean="0">
                <a:hlinkClick r:id="rId272"/>
              </a:rPr>
              <a:t>PubMed: 20164683</a:t>
            </a:r>
            <a:r>
              <a:rPr lang="en-US" dirty="0" smtClean="0"/>
              <a:t>]</a:t>
            </a:r>
          </a:p>
          <a:p>
            <a:r>
              <a:rPr lang="en-US" dirty="0" smtClean="0"/>
              <a:t>Turner M, Barre PE, Benjamin A, </a:t>
            </a:r>
            <a:r>
              <a:rPr lang="en-US" dirty="0" err="1" smtClean="0"/>
              <a:t>Goltzman</a:t>
            </a:r>
            <a:r>
              <a:rPr lang="en-US" dirty="0" smtClean="0"/>
              <a:t> D, </a:t>
            </a:r>
            <a:r>
              <a:rPr lang="en-US" dirty="0" err="1" smtClean="0"/>
              <a:t>Gascon</a:t>
            </a:r>
            <a:r>
              <a:rPr lang="en-US" dirty="0" smtClean="0"/>
              <a:t>-Barre M. Does the maternal kidney contribute to the increased circulating 1,25-dihydroxyvitamin D concentrations during pregnancy? Mineral and Electrolyte Metabolism. 1988;14(4):246–52. [</a:t>
            </a:r>
            <a:r>
              <a:rPr lang="en-US" dirty="0" smtClean="0">
                <a:hlinkClick r:id="rId273"/>
              </a:rPr>
              <a:t>PubMed: 3211093</a:t>
            </a:r>
            <a:r>
              <a:rPr lang="en-US" dirty="0" smtClean="0"/>
              <a:t>]</a:t>
            </a:r>
          </a:p>
          <a:p>
            <a:r>
              <a:rPr lang="en-US" dirty="0" err="1" smtClean="0"/>
              <a:t>Tzotzas</a:t>
            </a:r>
            <a:r>
              <a:rPr lang="en-US" dirty="0" smtClean="0"/>
              <a:t> T, </a:t>
            </a:r>
            <a:r>
              <a:rPr lang="en-US" dirty="0" err="1" smtClean="0"/>
              <a:t>Papadopoulou</a:t>
            </a:r>
            <a:r>
              <a:rPr lang="en-US" dirty="0" smtClean="0"/>
              <a:t> FG, </a:t>
            </a:r>
            <a:r>
              <a:rPr lang="en-US" dirty="0" err="1" smtClean="0"/>
              <a:t>Tziomalos</a:t>
            </a:r>
            <a:r>
              <a:rPr lang="en-US" dirty="0" smtClean="0"/>
              <a:t> K, </a:t>
            </a:r>
            <a:r>
              <a:rPr lang="en-US" dirty="0" err="1" smtClean="0"/>
              <a:t>Karras</a:t>
            </a:r>
            <a:r>
              <a:rPr lang="en-US" dirty="0" smtClean="0"/>
              <a:t> S, </a:t>
            </a:r>
            <a:r>
              <a:rPr lang="en-US" dirty="0" err="1" smtClean="0"/>
              <a:t>Gastaris</a:t>
            </a:r>
            <a:r>
              <a:rPr lang="en-US" dirty="0" smtClean="0"/>
              <a:t> K, </a:t>
            </a:r>
            <a:r>
              <a:rPr lang="en-US" dirty="0" err="1" smtClean="0"/>
              <a:t>Perros</a:t>
            </a:r>
            <a:r>
              <a:rPr lang="en-US" dirty="0" smtClean="0"/>
              <a:t> P, </a:t>
            </a:r>
            <a:r>
              <a:rPr lang="en-US" dirty="0" err="1" smtClean="0"/>
              <a:t>Krassas</a:t>
            </a:r>
            <a:r>
              <a:rPr lang="en-US" dirty="0" smtClean="0"/>
              <a:t> GE. Rising serum 25-hydroxy-vitamin D levels after weight loss in obese women correlate with improvement in insulin resistance. Journal of Clinical Endocrinology and Metabolism. 2010;95(9):4251–7. [</a:t>
            </a:r>
            <a:r>
              <a:rPr lang="en-US" dirty="0" smtClean="0">
                <a:hlinkClick r:id="rId274"/>
              </a:rPr>
              <a:t>PubMed: 20534751</a:t>
            </a:r>
            <a:r>
              <a:rPr lang="en-US" dirty="0" smtClean="0"/>
              <a:t>]</a:t>
            </a:r>
          </a:p>
          <a:p>
            <a:r>
              <a:rPr lang="en-US" dirty="0" err="1" smtClean="0"/>
              <a:t>Urushino</a:t>
            </a:r>
            <a:r>
              <a:rPr lang="en-US" dirty="0" smtClean="0"/>
              <a:t> N, Yasuda K, </a:t>
            </a:r>
            <a:r>
              <a:rPr lang="en-US" dirty="0" err="1" smtClean="0"/>
              <a:t>Ikushiro</a:t>
            </a:r>
            <a:r>
              <a:rPr lang="en-US" dirty="0" smtClean="0"/>
              <a:t> S, Kamakura M, </a:t>
            </a:r>
            <a:r>
              <a:rPr lang="en-US" dirty="0" err="1" smtClean="0"/>
              <a:t>Ohta</a:t>
            </a:r>
            <a:r>
              <a:rPr lang="en-US" dirty="0" smtClean="0"/>
              <a:t> M, </a:t>
            </a:r>
            <a:r>
              <a:rPr lang="en-US" dirty="0" err="1" smtClean="0"/>
              <a:t>Sakaki</a:t>
            </a:r>
            <a:r>
              <a:rPr lang="en-US" dirty="0" smtClean="0"/>
              <a:t> T. Metabolism of 1alpha,25-dihydroxyvitamin D</a:t>
            </a:r>
            <a:r>
              <a:rPr lang="en-US" baseline="-25000" dirty="0" smtClean="0"/>
              <a:t>2</a:t>
            </a:r>
            <a:r>
              <a:rPr lang="en-US" dirty="0" smtClean="0"/>
              <a:t> by human CYP24A1. Biochemical and Biophysical Research Communications. 2009;384(2):144–8. [</a:t>
            </a:r>
            <a:r>
              <a:rPr lang="en-US" dirty="0" smtClean="0">
                <a:hlinkClick r:id="rId275"/>
              </a:rPr>
              <a:t>PubMed: 19393625</a:t>
            </a:r>
            <a:r>
              <a:rPr lang="en-US" dirty="0" smtClean="0"/>
              <a:t>]</a:t>
            </a:r>
          </a:p>
          <a:p>
            <a:r>
              <a:rPr lang="en-US" dirty="0" err="1" smtClean="0"/>
              <a:t>Valderas</a:t>
            </a:r>
            <a:r>
              <a:rPr lang="en-US" dirty="0" smtClean="0"/>
              <a:t> JP, Velasco S, </a:t>
            </a:r>
            <a:r>
              <a:rPr lang="en-US" dirty="0" err="1" smtClean="0"/>
              <a:t>Solari</a:t>
            </a:r>
            <a:r>
              <a:rPr lang="en-US" dirty="0" smtClean="0"/>
              <a:t> S, </a:t>
            </a:r>
            <a:r>
              <a:rPr lang="en-US" dirty="0" err="1" smtClean="0"/>
              <a:t>Liberona</a:t>
            </a:r>
            <a:r>
              <a:rPr lang="en-US" dirty="0" smtClean="0"/>
              <a:t> Y, Viviani P, </a:t>
            </a:r>
            <a:r>
              <a:rPr lang="en-US" dirty="0" err="1" smtClean="0"/>
              <a:t>Maiz</a:t>
            </a:r>
            <a:r>
              <a:rPr lang="en-US" dirty="0" smtClean="0"/>
              <a:t> A, </a:t>
            </a:r>
            <a:r>
              <a:rPr lang="en-US" dirty="0" err="1" smtClean="0"/>
              <a:t>Escalona</a:t>
            </a:r>
            <a:r>
              <a:rPr lang="en-US" dirty="0" smtClean="0"/>
              <a:t> A, Gonzalez G. Increase of bone resorption and the parathyroid hormone in postmenopausal women in the long-term after Roux-</a:t>
            </a:r>
            <a:r>
              <a:rPr lang="en-US" dirty="0" err="1" smtClean="0"/>
              <a:t>en</a:t>
            </a:r>
            <a:r>
              <a:rPr lang="en-US" dirty="0" smtClean="0"/>
              <a:t>-Y gastric bypass. Obesity Surgery. 2009;19(8):1132–8. [</a:t>
            </a:r>
            <a:r>
              <a:rPr lang="en-US" dirty="0" smtClean="0">
                <a:hlinkClick r:id="rId276"/>
              </a:rPr>
              <a:t>PubMed: 19517199</a:t>
            </a:r>
            <a:r>
              <a:rPr lang="en-US" dirty="0" smtClean="0"/>
              <a:t>]</a:t>
            </a:r>
          </a:p>
          <a:p>
            <a:r>
              <a:rPr lang="en-US" dirty="0" smtClean="0"/>
              <a:t>van der Mei IA, </a:t>
            </a:r>
            <a:r>
              <a:rPr lang="en-US" dirty="0" err="1" smtClean="0"/>
              <a:t>Ponsonby</a:t>
            </a:r>
            <a:r>
              <a:rPr lang="en-US" dirty="0" smtClean="0"/>
              <a:t> AL, </a:t>
            </a:r>
            <a:r>
              <a:rPr lang="en-US" dirty="0" err="1" smtClean="0"/>
              <a:t>Engelsen</a:t>
            </a:r>
            <a:r>
              <a:rPr lang="en-US" dirty="0" smtClean="0"/>
              <a:t> O, Pasco JA, McGrath JJ, </a:t>
            </a:r>
            <a:r>
              <a:rPr lang="en-US" dirty="0" err="1" smtClean="0"/>
              <a:t>Eyles</a:t>
            </a:r>
            <a:r>
              <a:rPr lang="en-US" dirty="0" smtClean="0"/>
              <a:t> DW, Blizzard L, Dwyer T, Lucas R, Jones G. The high prevalence of vitamin D insufficiency across Australian populations is only partly explained by season and latitude. Environmental Health Perspectives. 2007;115(8):1132–9. [</a:t>
            </a:r>
            <a:r>
              <a:rPr lang="en-US" dirty="0" smtClean="0">
                <a:hlinkClick r:id="rId277"/>
              </a:rPr>
              <a:t>PMC free article: PMC1940076</a:t>
            </a:r>
            <a:r>
              <a:rPr lang="en-US" dirty="0" smtClean="0"/>
              <a:t>] [</a:t>
            </a:r>
            <a:r>
              <a:rPr lang="en-US" dirty="0" smtClean="0">
                <a:hlinkClick r:id="rId278"/>
              </a:rPr>
              <a:t>PubMed: 17687438</a:t>
            </a:r>
            <a:r>
              <a:rPr lang="en-US" dirty="0" smtClean="0"/>
              <a:t>]</a:t>
            </a:r>
          </a:p>
          <a:p>
            <a:r>
              <a:rPr lang="en-US" dirty="0" smtClean="0"/>
              <a:t>van </a:t>
            </a:r>
            <a:r>
              <a:rPr lang="en-US" dirty="0" err="1" smtClean="0"/>
              <a:t>Dijk</a:t>
            </a:r>
            <a:r>
              <a:rPr lang="en-US" dirty="0" smtClean="0"/>
              <a:t> CE, de Boer MR, </a:t>
            </a:r>
            <a:r>
              <a:rPr lang="en-US" dirty="0" err="1" smtClean="0"/>
              <a:t>Koppes</a:t>
            </a:r>
            <a:r>
              <a:rPr lang="en-US" dirty="0" smtClean="0"/>
              <a:t> LL, </a:t>
            </a:r>
            <a:r>
              <a:rPr lang="en-US" dirty="0" err="1" smtClean="0"/>
              <a:t>Roos</a:t>
            </a:r>
            <a:r>
              <a:rPr lang="en-US" dirty="0" smtClean="0"/>
              <a:t> JC, Lips P, </a:t>
            </a:r>
            <a:r>
              <a:rPr lang="en-US" dirty="0" err="1" smtClean="0"/>
              <a:t>Twisk</a:t>
            </a:r>
            <a:r>
              <a:rPr lang="en-US" dirty="0" smtClean="0"/>
              <a:t> JW. Positive association between the course of vitamin D intake and bone mineral density at 36 years in men. Bone. 2009;44(3):437–41. [</a:t>
            </a:r>
            <a:r>
              <a:rPr lang="en-US" dirty="0" smtClean="0">
                <a:hlinkClick r:id="rId279"/>
              </a:rPr>
              <a:t>PubMed: 19061980</a:t>
            </a:r>
            <a:r>
              <a:rPr lang="en-US" dirty="0" smtClean="0"/>
              <a:t>]</a:t>
            </a:r>
          </a:p>
          <a:p>
            <a:r>
              <a:rPr lang="en-US" dirty="0" err="1" smtClean="0"/>
              <a:t>Vieth</a:t>
            </a:r>
            <a:r>
              <a:rPr lang="en-US" dirty="0" smtClean="0"/>
              <a:t> R. The mechanisms of vitamin D toxicity. Bone and Mineral. 1990;11(3):267–72. [</a:t>
            </a:r>
            <a:r>
              <a:rPr lang="en-US" dirty="0" smtClean="0">
                <a:hlinkClick r:id="rId280"/>
              </a:rPr>
              <a:t>PubMed: 2085680</a:t>
            </a:r>
            <a:r>
              <a:rPr lang="en-US" dirty="0" smtClean="0"/>
              <a:t>]</a:t>
            </a:r>
          </a:p>
          <a:p>
            <a:r>
              <a:rPr lang="en-US" dirty="0" err="1" smtClean="0"/>
              <a:t>Vieth</a:t>
            </a:r>
            <a:r>
              <a:rPr lang="en-US" dirty="0" smtClean="0"/>
              <a:t> R. Why the optimal requirement for vitamin D</a:t>
            </a:r>
            <a:r>
              <a:rPr lang="en-US" baseline="-25000" dirty="0" smtClean="0"/>
              <a:t>3</a:t>
            </a:r>
            <a:r>
              <a:rPr lang="en-US" dirty="0" smtClean="0"/>
              <a:t> is probably much higher than what is officially recommended for adults. Journal of Steroid Biochemistry and Molecular Biology. 2004;89-90(1-5):575–9. [</a:t>
            </a:r>
            <a:r>
              <a:rPr lang="en-US" dirty="0" smtClean="0">
                <a:hlinkClick r:id="rId281"/>
              </a:rPr>
              <a:t>PubMed: 15225842</a:t>
            </a:r>
            <a:r>
              <a:rPr lang="en-US" dirty="0" smtClean="0"/>
              <a:t>]</a:t>
            </a:r>
          </a:p>
          <a:p>
            <a:r>
              <a:rPr lang="en-US" dirty="0" smtClean="0"/>
              <a:t>Wang L, Flanagan JN, </a:t>
            </a:r>
            <a:r>
              <a:rPr lang="en-US" dirty="0" err="1" smtClean="0"/>
              <a:t>Whitlatch</a:t>
            </a:r>
            <a:r>
              <a:rPr lang="en-US" dirty="0" smtClean="0"/>
              <a:t> LW, Jamieson DP, </a:t>
            </a:r>
            <a:r>
              <a:rPr lang="en-US" dirty="0" err="1" smtClean="0"/>
              <a:t>Holick</a:t>
            </a:r>
            <a:r>
              <a:rPr lang="en-US" dirty="0" smtClean="0"/>
              <a:t> MF, Chen TC. Regulation of 25-hydroxyvitamin D-1alpha-hydroxylase by epidermal growth factor in prostate cells. Journal of Steroid Biochemistry and Molecular Biology. 2004;89-90(1-5):127–30. [</a:t>
            </a:r>
            <a:r>
              <a:rPr lang="en-US" dirty="0" smtClean="0">
                <a:hlinkClick r:id="rId282"/>
              </a:rPr>
              <a:t>PubMed: 15225759</a:t>
            </a:r>
            <a:r>
              <a:rPr lang="en-US" dirty="0" smtClean="0"/>
              <a:t>]</a:t>
            </a:r>
          </a:p>
          <a:p>
            <a:r>
              <a:rPr lang="en-US" dirty="0" smtClean="0"/>
              <a:t>Wang TJ, Zhang F, Richards JB, </a:t>
            </a:r>
            <a:r>
              <a:rPr lang="en-US" dirty="0" err="1" smtClean="0"/>
              <a:t>Kestenbaum</a:t>
            </a:r>
            <a:r>
              <a:rPr lang="en-US" dirty="0" smtClean="0"/>
              <a:t> B, van </a:t>
            </a:r>
            <a:r>
              <a:rPr lang="en-US" dirty="0" err="1" smtClean="0"/>
              <a:t>Meurs</a:t>
            </a:r>
            <a:r>
              <a:rPr lang="en-US" dirty="0" smtClean="0"/>
              <a:t> JB, Berry D, Kiel DP, </a:t>
            </a:r>
            <a:r>
              <a:rPr lang="en-US" dirty="0" err="1" smtClean="0"/>
              <a:t>Streeten</a:t>
            </a:r>
            <a:r>
              <a:rPr lang="en-US" dirty="0" smtClean="0"/>
              <a:t> EA, </a:t>
            </a:r>
            <a:r>
              <a:rPr lang="en-US" dirty="0" err="1" smtClean="0"/>
              <a:t>Ohlsson</a:t>
            </a:r>
            <a:r>
              <a:rPr lang="en-US" dirty="0" smtClean="0"/>
              <a:t> C, </a:t>
            </a:r>
            <a:r>
              <a:rPr lang="en-US" dirty="0" err="1" smtClean="0"/>
              <a:t>Koller</a:t>
            </a:r>
            <a:r>
              <a:rPr lang="en-US" dirty="0" smtClean="0"/>
              <a:t> DL, </a:t>
            </a:r>
            <a:r>
              <a:rPr lang="en-US" dirty="0" err="1" smtClean="0"/>
              <a:t>Peltonen</a:t>
            </a:r>
            <a:r>
              <a:rPr lang="en-US" dirty="0" smtClean="0"/>
              <a:t> L, Cooper JD, O'Reilly PF, Houston DK, Glazer NL, </a:t>
            </a:r>
            <a:r>
              <a:rPr lang="en-US" dirty="0" err="1" smtClean="0"/>
              <a:t>Vandenput</a:t>
            </a:r>
            <a:r>
              <a:rPr lang="en-US" dirty="0" smtClean="0"/>
              <a:t> L, Peacock M, Shi J, </a:t>
            </a:r>
            <a:r>
              <a:rPr lang="en-US" dirty="0" err="1" smtClean="0"/>
              <a:t>Rivadeneira</a:t>
            </a:r>
            <a:r>
              <a:rPr lang="en-US" dirty="0" smtClean="0"/>
              <a:t> F, McCarthy MI, </a:t>
            </a:r>
            <a:r>
              <a:rPr lang="en-US" dirty="0" err="1" smtClean="0"/>
              <a:t>Anneli</a:t>
            </a:r>
            <a:r>
              <a:rPr lang="en-US" dirty="0" smtClean="0"/>
              <a:t> P, de Boer IH, </a:t>
            </a:r>
            <a:r>
              <a:rPr lang="en-US" dirty="0" err="1" smtClean="0"/>
              <a:t>Mangino</a:t>
            </a:r>
            <a:r>
              <a:rPr lang="en-US" dirty="0" smtClean="0"/>
              <a:t> M, Kato B, Smyth DJ, Booth SL, Jacques PF, Burke GL, </a:t>
            </a:r>
            <a:r>
              <a:rPr lang="en-US" dirty="0" err="1" smtClean="0"/>
              <a:t>Goodarzi</a:t>
            </a:r>
            <a:r>
              <a:rPr lang="en-US" dirty="0" smtClean="0"/>
              <a:t> M, Cheung CL, Wolf M, Rice K, </a:t>
            </a:r>
            <a:r>
              <a:rPr lang="en-US" dirty="0" err="1" smtClean="0"/>
              <a:t>Goltzman</a:t>
            </a:r>
            <a:r>
              <a:rPr lang="en-US" dirty="0" smtClean="0"/>
              <a:t> D, </a:t>
            </a:r>
            <a:r>
              <a:rPr lang="en-US" dirty="0" err="1" smtClean="0"/>
              <a:t>Hidiroglou</a:t>
            </a:r>
            <a:r>
              <a:rPr lang="en-US" dirty="0" smtClean="0"/>
              <a:t> N, </a:t>
            </a:r>
            <a:r>
              <a:rPr lang="en-US" dirty="0" err="1" smtClean="0"/>
              <a:t>Ladouceur</a:t>
            </a:r>
            <a:r>
              <a:rPr lang="en-US" dirty="0" smtClean="0"/>
              <a:t> M, Wareham NJ, Hocking LJ, Hart D, Arden NK, Cooper C, Malik S, Fraser WD, </a:t>
            </a:r>
            <a:r>
              <a:rPr lang="en-US" dirty="0" err="1" smtClean="0"/>
              <a:t>Hartikainen</a:t>
            </a:r>
            <a:r>
              <a:rPr lang="en-US" dirty="0" smtClean="0"/>
              <a:t> AL, </a:t>
            </a:r>
            <a:r>
              <a:rPr lang="en-US" dirty="0" err="1" smtClean="0"/>
              <a:t>Zhai</a:t>
            </a:r>
            <a:r>
              <a:rPr lang="en-US" dirty="0" smtClean="0"/>
              <a:t> G, Macdonald HM, </a:t>
            </a:r>
            <a:r>
              <a:rPr lang="en-US" dirty="0" err="1" smtClean="0"/>
              <a:t>Forouhi</a:t>
            </a:r>
            <a:r>
              <a:rPr lang="en-US" dirty="0" smtClean="0"/>
              <a:t> NG, Loos RJ, Reid DM, Hakim A, Dennison E, Liu Y, Power C, Stevens HE, </a:t>
            </a:r>
            <a:r>
              <a:rPr lang="en-US" dirty="0" err="1" smtClean="0"/>
              <a:t>Jaana</a:t>
            </a:r>
            <a:r>
              <a:rPr lang="en-US" dirty="0" smtClean="0"/>
              <a:t> L, </a:t>
            </a:r>
            <a:r>
              <a:rPr lang="en-US" dirty="0" err="1" smtClean="0"/>
              <a:t>Vasan</a:t>
            </a:r>
            <a:r>
              <a:rPr lang="en-US" dirty="0" smtClean="0"/>
              <a:t> RS, </a:t>
            </a:r>
            <a:r>
              <a:rPr lang="en-US" dirty="0" err="1" smtClean="0"/>
              <a:t>Soranzo</a:t>
            </a:r>
            <a:r>
              <a:rPr lang="en-US" dirty="0" smtClean="0"/>
              <a:t> N, </a:t>
            </a:r>
            <a:r>
              <a:rPr lang="en-US" dirty="0" err="1" smtClean="0"/>
              <a:t>Bojunga</a:t>
            </a:r>
            <a:r>
              <a:rPr lang="en-US" dirty="0" smtClean="0"/>
              <a:t> J, </a:t>
            </a:r>
            <a:r>
              <a:rPr lang="en-US" dirty="0" err="1" smtClean="0"/>
              <a:t>Psaty</a:t>
            </a:r>
            <a:r>
              <a:rPr lang="en-US" dirty="0" smtClean="0"/>
              <a:t> BM, </a:t>
            </a:r>
            <a:r>
              <a:rPr lang="en-US" dirty="0" err="1" smtClean="0"/>
              <a:t>Lorentzon</a:t>
            </a:r>
            <a:r>
              <a:rPr lang="en-US" dirty="0" smtClean="0"/>
              <a:t> M, </a:t>
            </a:r>
            <a:r>
              <a:rPr lang="en-US" dirty="0" err="1" smtClean="0"/>
              <a:t>Foroud</a:t>
            </a:r>
            <a:r>
              <a:rPr lang="en-US" dirty="0" smtClean="0"/>
              <a:t> T, Harris TB, </a:t>
            </a:r>
            <a:r>
              <a:rPr lang="en-US" dirty="0" err="1" smtClean="0"/>
              <a:t>Hofman</a:t>
            </a:r>
            <a:r>
              <a:rPr lang="en-US" dirty="0" smtClean="0"/>
              <a:t> A, </a:t>
            </a:r>
            <a:r>
              <a:rPr lang="en-US" dirty="0" err="1" smtClean="0"/>
              <a:t>Jansson</a:t>
            </a:r>
            <a:r>
              <a:rPr lang="en-US" dirty="0" smtClean="0"/>
              <a:t> JO, </a:t>
            </a:r>
            <a:r>
              <a:rPr lang="en-US" dirty="0" err="1" smtClean="0"/>
              <a:t>Cauley</a:t>
            </a:r>
            <a:r>
              <a:rPr lang="en-US" dirty="0" smtClean="0"/>
              <a:t> JA, </a:t>
            </a:r>
            <a:r>
              <a:rPr lang="en-US" dirty="0" err="1" smtClean="0"/>
              <a:t>Uitterlinden</a:t>
            </a:r>
            <a:r>
              <a:rPr lang="en-US" dirty="0" smtClean="0"/>
              <a:t> AG, Gibson Q, </a:t>
            </a:r>
            <a:r>
              <a:rPr lang="en-US" dirty="0" err="1" smtClean="0"/>
              <a:t>Jarvelin</a:t>
            </a:r>
            <a:r>
              <a:rPr lang="en-US" dirty="0" smtClean="0"/>
              <a:t> MR, </a:t>
            </a:r>
            <a:r>
              <a:rPr lang="en-US" dirty="0" err="1" smtClean="0"/>
              <a:t>Karasik</a:t>
            </a:r>
            <a:r>
              <a:rPr lang="en-US" dirty="0" smtClean="0"/>
              <a:t> D, </a:t>
            </a:r>
            <a:r>
              <a:rPr lang="en-US" dirty="0" err="1" smtClean="0"/>
              <a:t>Siscovick</a:t>
            </a:r>
            <a:r>
              <a:rPr lang="en-US" dirty="0" smtClean="0"/>
              <a:t> DS, </a:t>
            </a:r>
            <a:r>
              <a:rPr lang="en-US" dirty="0" err="1" smtClean="0"/>
              <a:t>Econs</a:t>
            </a:r>
            <a:r>
              <a:rPr lang="en-US" dirty="0" smtClean="0"/>
              <a:t> MJ, </a:t>
            </a:r>
            <a:r>
              <a:rPr lang="en-US" dirty="0" err="1" smtClean="0"/>
              <a:t>Kritchevsky</a:t>
            </a:r>
            <a:r>
              <a:rPr lang="en-US" dirty="0" smtClean="0"/>
              <a:t> SB, </a:t>
            </a:r>
            <a:r>
              <a:rPr lang="en-US" dirty="0" err="1" smtClean="0"/>
              <a:t>Florez</a:t>
            </a:r>
            <a:r>
              <a:rPr lang="en-US" dirty="0" smtClean="0"/>
              <a:t> JC, Todd JA, Dupuis J, </a:t>
            </a:r>
            <a:r>
              <a:rPr lang="en-US" dirty="0" err="1" smtClean="0"/>
              <a:t>Hypponen</a:t>
            </a:r>
            <a:r>
              <a:rPr lang="en-US" dirty="0" smtClean="0"/>
              <a:t> E, Spector TD. Common genetic determinants of vitamin D insufficiency: a genome-wide association study. Lancet. 2010;376(9736):180–8. [</a:t>
            </a:r>
            <a:r>
              <a:rPr lang="en-US" dirty="0" smtClean="0">
                <a:hlinkClick r:id="rId283"/>
              </a:rPr>
              <a:t>PMC free article: PMC3086761</a:t>
            </a:r>
            <a:r>
              <a:rPr lang="en-US" dirty="0" smtClean="0"/>
              <a:t>] [</a:t>
            </a:r>
            <a:r>
              <a:rPr lang="en-US" dirty="0" smtClean="0">
                <a:hlinkClick r:id="rId284"/>
              </a:rPr>
              <a:t>PubMed: 20541252</a:t>
            </a:r>
            <a:r>
              <a:rPr lang="en-US" dirty="0" smtClean="0"/>
              <a:t>]</a:t>
            </a:r>
          </a:p>
          <a:p>
            <a:r>
              <a:rPr lang="en-US" dirty="0" smtClean="0"/>
              <a:t>Ward LM, </a:t>
            </a:r>
            <a:r>
              <a:rPr lang="en-US" dirty="0" err="1" smtClean="0"/>
              <a:t>Gaboury</a:t>
            </a:r>
            <a:r>
              <a:rPr lang="en-US" dirty="0" smtClean="0"/>
              <a:t> I, </a:t>
            </a:r>
            <a:r>
              <a:rPr lang="en-US" dirty="0" err="1" smtClean="0"/>
              <a:t>Ladhani</a:t>
            </a:r>
            <a:r>
              <a:rPr lang="en-US" dirty="0" smtClean="0"/>
              <a:t> M, </a:t>
            </a:r>
            <a:r>
              <a:rPr lang="en-US" dirty="0" err="1" smtClean="0"/>
              <a:t>Zlotkin</a:t>
            </a:r>
            <a:r>
              <a:rPr lang="en-US" dirty="0" smtClean="0"/>
              <a:t> S. Vitamin D-deficiency rickets among children in Canada. Canadian Medical Association Journal. 2007;177(2):161–6. [</a:t>
            </a:r>
            <a:r>
              <a:rPr lang="en-US" dirty="0" smtClean="0">
                <a:hlinkClick r:id="rId285"/>
              </a:rPr>
              <a:t>PMC free article: PMC1913133</a:t>
            </a:r>
            <a:r>
              <a:rPr lang="en-US" dirty="0" smtClean="0"/>
              <a:t>] [</a:t>
            </a:r>
            <a:r>
              <a:rPr lang="en-US" dirty="0" smtClean="0">
                <a:hlinkClick r:id="rId286"/>
              </a:rPr>
              <a:t>PubMed: 17600035</a:t>
            </a:r>
            <a:r>
              <a:rPr lang="en-US" dirty="0" smtClean="0"/>
              <a:t>]</a:t>
            </a:r>
          </a:p>
          <a:p>
            <a:r>
              <a:rPr lang="en-US" dirty="0" err="1" smtClean="0"/>
              <a:t>Wastney</a:t>
            </a:r>
            <a:r>
              <a:rPr lang="en-US" dirty="0" smtClean="0"/>
              <a:t> ME, Ng J, Smith D, Martin BR, Peacock M, Weaver CM. Differences in calcium kinetics between adolescent girls and young women. American Journal of Physiology. 1996;271(1 Pt 2):R208–16. [</a:t>
            </a:r>
            <a:r>
              <a:rPr lang="en-US" dirty="0" smtClean="0">
                <a:hlinkClick r:id="rId287"/>
              </a:rPr>
              <a:t>PubMed: 8760222</a:t>
            </a:r>
            <a:r>
              <a:rPr lang="en-US" dirty="0" smtClean="0"/>
              <a:t>]</a:t>
            </a:r>
          </a:p>
          <a:p>
            <a:r>
              <a:rPr lang="en-US" dirty="0" smtClean="0"/>
              <a:t>Webb AR, Kline L, </a:t>
            </a:r>
            <a:r>
              <a:rPr lang="en-US" dirty="0" err="1" smtClean="0"/>
              <a:t>Holick</a:t>
            </a:r>
            <a:r>
              <a:rPr lang="en-US" dirty="0" smtClean="0"/>
              <a:t> MF. Influence of season and latitude on the cutaneous synthesis of vitamin D</a:t>
            </a:r>
            <a:r>
              <a:rPr lang="en-US" baseline="-25000" dirty="0" smtClean="0"/>
              <a:t>3</a:t>
            </a:r>
            <a:r>
              <a:rPr lang="en-US" dirty="0" smtClean="0"/>
              <a:t>: exposure to winter sunlight in Boston and Edmonton will not promote vitamin D</a:t>
            </a:r>
            <a:r>
              <a:rPr lang="en-US" baseline="-25000" dirty="0" smtClean="0"/>
              <a:t>3</a:t>
            </a:r>
            <a:r>
              <a:rPr lang="en-US" dirty="0" smtClean="0"/>
              <a:t> synthesis in human skin. Journal of Clinical Endocrinology and Metabolism. 1988;67(2):373–8. [</a:t>
            </a:r>
            <a:r>
              <a:rPr lang="en-US" dirty="0" smtClean="0">
                <a:hlinkClick r:id="rId288"/>
              </a:rPr>
              <a:t>PubMed: 2839537</a:t>
            </a:r>
            <a:r>
              <a:rPr lang="en-US" dirty="0" smtClean="0"/>
              <a:t>]</a:t>
            </a:r>
          </a:p>
          <a:p>
            <a:r>
              <a:rPr lang="en-US" dirty="0" smtClean="0"/>
              <a:t>Webb AR, </a:t>
            </a:r>
            <a:r>
              <a:rPr lang="en-US" dirty="0" err="1" smtClean="0"/>
              <a:t>DeCosta</a:t>
            </a:r>
            <a:r>
              <a:rPr lang="en-US" dirty="0" smtClean="0"/>
              <a:t> BR, </a:t>
            </a:r>
            <a:r>
              <a:rPr lang="en-US" dirty="0" err="1" smtClean="0"/>
              <a:t>Holick</a:t>
            </a:r>
            <a:r>
              <a:rPr lang="en-US" dirty="0" smtClean="0"/>
              <a:t> MF. Sunlight regulates the cutaneous production of vitamin D</a:t>
            </a:r>
            <a:r>
              <a:rPr lang="en-US" baseline="-25000" dirty="0" smtClean="0"/>
              <a:t>3</a:t>
            </a:r>
            <a:r>
              <a:rPr lang="en-US" dirty="0" smtClean="0"/>
              <a:t> by causing its </a:t>
            </a:r>
            <a:r>
              <a:rPr lang="en-US" dirty="0" err="1" smtClean="0"/>
              <a:t>photodegradation</a:t>
            </a:r>
            <a:r>
              <a:rPr lang="en-US" dirty="0" smtClean="0"/>
              <a:t>. Journal of Clinical Endocrinology and Metabolism. 1989;68(5):882–7. [</a:t>
            </a:r>
            <a:r>
              <a:rPr lang="en-US" dirty="0" smtClean="0">
                <a:hlinkClick r:id="rId289"/>
              </a:rPr>
              <a:t>PubMed: 2541158</a:t>
            </a:r>
            <a:r>
              <a:rPr lang="en-US" dirty="0" smtClean="0"/>
              <a:t>]</a:t>
            </a:r>
          </a:p>
          <a:p>
            <a:r>
              <a:rPr lang="en-US" dirty="0" smtClean="0"/>
              <a:t>Weber F. Absorption mechanisms for fat-soluble vitamins and the effect of other food constituents. Progress in Clinical and Biological Research. 1981;77:119–35. [</a:t>
            </a:r>
            <a:r>
              <a:rPr lang="en-US" dirty="0" smtClean="0">
                <a:hlinkClick r:id="rId290"/>
              </a:rPr>
              <a:t>PubMed: 7038701</a:t>
            </a:r>
            <a:r>
              <a:rPr lang="en-US" dirty="0" smtClean="0"/>
              <a:t>]</a:t>
            </a:r>
          </a:p>
          <a:p>
            <a:r>
              <a:rPr lang="en-US" dirty="0" smtClean="0"/>
              <a:t>Weber F. Absorption of fat-soluble vitamins. International Journal for Vitamin and Nutrition Research. 1983;(</a:t>
            </a:r>
            <a:r>
              <a:rPr lang="en-US" dirty="0" err="1" smtClean="0"/>
              <a:t>Suppl</a:t>
            </a:r>
            <a:r>
              <a:rPr lang="en-US" dirty="0" smtClean="0"/>
              <a:t> 25):55–65. [</a:t>
            </a:r>
            <a:r>
              <a:rPr lang="en-US" dirty="0" smtClean="0">
                <a:hlinkClick r:id="rId291"/>
              </a:rPr>
              <a:t>PubMed: 6317601</a:t>
            </a:r>
            <a:r>
              <a:rPr lang="en-US" dirty="0" smtClean="0"/>
              <a:t>]</a:t>
            </a:r>
          </a:p>
          <a:p>
            <a:r>
              <a:rPr lang="en-US" dirty="0" smtClean="0"/>
              <a:t>Weber K, Goldberg M, </a:t>
            </a:r>
            <a:r>
              <a:rPr lang="en-US" dirty="0" err="1" smtClean="0"/>
              <a:t>Stangassinger</a:t>
            </a:r>
            <a:r>
              <a:rPr lang="en-US" dirty="0" smtClean="0"/>
              <a:t> M, </a:t>
            </a:r>
            <a:r>
              <a:rPr lang="en-US" dirty="0" err="1" smtClean="0"/>
              <a:t>Erben</a:t>
            </a:r>
            <a:r>
              <a:rPr lang="en-US" dirty="0" smtClean="0"/>
              <a:t> RG. 1Alpha-hydroxyvitamin D</a:t>
            </a:r>
            <a:r>
              <a:rPr lang="en-US" baseline="-25000" dirty="0" smtClean="0"/>
              <a:t>2</a:t>
            </a:r>
            <a:r>
              <a:rPr lang="en-US" dirty="0" smtClean="0"/>
              <a:t> is less toxic but not bone selective relative to 1alpha-hydroxyvitamin D</a:t>
            </a:r>
            <a:r>
              <a:rPr lang="en-US" baseline="-25000" dirty="0" smtClean="0"/>
              <a:t>3</a:t>
            </a:r>
            <a:r>
              <a:rPr lang="en-US" dirty="0" smtClean="0"/>
              <a:t> in </a:t>
            </a:r>
            <a:r>
              <a:rPr lang="en-US" dirty="0" err="1" smtClean="0"/>
              <a:t>ovariectomized</a:t>
            </a:r>
            <a:r>
              <a:rPr lang="en-US" dirty="0" smtClean="0"/>
              <a:t> rats. Journal of Bone and Mineral Research. 2001;16(4):639–51. [</a:t>
            </a:r>
            <a:r>
              <a:rPr lang="en-US" dirty="0" smtClean="0">
                <a:hlinkClick r:id="rId292"/>
              </a:rPr>
              <a:t>PubMed: 11315991</a:t>
            </a:r>
            <a:r>
              <a:rPr lang="en-US" dirty="0" smtClean="0"/>
              <a:t>]</a:t>
            </a:r>
          </a:p>
          <a:p>
            <a:r>
              <a:rPr lang="en-US" dirty="0" err="1" smtClean="0"/>
              <a:t>Willnow</a:t>
            </a:r>
            <a:r>
              <a:rPr lang="en-US" dirty="0" smtClean="0"/>
              <a:t> T, </a:t>
            </a:r>
            <a:r>
              <a:rPr lang="en-US" dirty="0" err="1" smtClean="0"/>
              <a:t>Nykjaer</a:t>
            </a:r>
            <a:r>
              <a:rPr lang="en-US" dirty="0" smtClean="0"/>
              <a:t> A. Chapter 10: Endocytic pathways for 25-(OH) vitamin D</a:t>
            </a:r>
            <a:r>
              <a:rPr lang="en-US" baseline="-25000" dirty="0" smtClean="0"/>
              <a:t>3</a:t>
            </a:r>
            <a:r>
              <a:rPr lang="en-US" dirty="0" smtClean="0"/>
              <a:t>, Vitamin D. 2nd. Feldman D, Pike JW, Glorieux F, editors. Burlington, MA: Elsevier; 2005. </a:t>
            </a:r>
          </a:p>
          <a:p>
            <a:r>
              <a:rPr lang="en-US" dirty="0" err="1" smtClean="0"/>
              <a:t>Wortsman</a:t>
            </a:r>
            <a:r>
              <a:rPr lang="en-US" dirty="0" smtClean="0"/>
              <a:t> J, Matsuoka LY, Chen TC, Lu Z, </a:t>
            </a:r>
            <a:r>
              <a:rPr lang="en-US" dirty="0" err="1" smtClean="0"/>
              <a:t>Holick</a:t>
            </a:r>
            <a:r>
              <a:rPr lang="en-US" dirty="0" smtClean="0"/>
              <a:t> MF. Decreased bioavailability of vitamin D in obesity. American Journal of Clinical Nutrition. 2000;72(3):690–3. [</a:t>
            </a:r>
            <a:r>
              <a:rPr lang="en-US" dirty="0" smtClean="0">
                <a:hlinkClick r:id="rId293"/>
              </a:rPr>
              <a:t>PubMed: 10966885</a:t>
            </a:r>
            <a:r>
              <a:rPr lang="en-US" dirty="0" smtClean="0"/>
              <a:t>]</a:t>
            </a:r>
          </a:p>
          <a:p>
            <a:r>
              <a:rPr lang="en-US" dirty="0" err="1" smtClean="0"/>
              <a:t>Xie</a:t>
            </a:r>
            <a:r>
              <a:rPr lang="en-US" dirty="0" smtClean="0"/>
              <a:t> SP, James SY, </a:t>
            </a:r>
            <a:r>
              <a:rPr lang="en-US" dirty="0" err="1" smtClean="0"/>
              <a:t>Colston</a:t>
            </a:r>
            <a:r>
              <a:rPr lang="en-US" dirty="0" smtClean="0"/>
              <a:t> KW. Vitamin D derivatives inhibit the </a:t>
            </a:r>
            <a:r>
              <a:rPr lang="en-US" dirty="0" err="1" smtClean="0"/>
              <a:t>mitogenic</a:t>
            </a:r>
            <a:r>
              <a:rPr lang="en-US" dirty="0" smtClean="0"/>
              <a:t> effects of IGF-I on MCF-7 human breast cancer cells. Journal of Endocrinology. 1997;154(3):495–504. [</a:t>
            </a:r>
            <a:r>
              <a:rPr lang="en-US" dirty="0" smtClean="0">
                <a:hlinkClick r:id="rId294"/>
              </a:rPr>
              <a:t>PubMed: 9379127</a:t>
            </a:r>
            <a:r>
              <a:rPr lang="en-US" dirty="0" smtClean="0"/>
              <a:t>]</a:t>
            </a:r>
          </a:p>
          <a:p>
            <a:r>
              <a:rPr lang="en-US" dirty="0" smtClean="0"/>
              <a:t>Xu Y, </a:t>
            </a:r>
            <a:r>
              <a:rPr lang="en-US" dirty="0" err="1" smtClean="0"/>
              <a:t>Hashizume</a:t>
            </a:r>
            <a:r>
              <a:rPr lang="en-US" dirty="0" smtClean="0"/>
              <a:t> T, </a:t>
            </a:r>
            <a:r>
              <a:rPr lang="en-US" dirty="0" err="1" smtClean="0"/>
              <a:t>Shuhart</a:t>
            </a:r>
            <a:r>
              <a:rPr lang="en-US" dirty="0" smtClean="0"/>
              <a:t> MC, Davis CL, Nelson WL, </a:t>
            </a:r>
            <a:r>
              <a:rPr lang="en-US" dirty="0" err="1" smtClean="0"/>
              <a:t>Sakaki</a:t>
            </a:r>
            <a:r>
              <a:rPr lang="en-US" dirty="0" smtClean="0"/>
              <a:t> T, </a:t>
            </a:r>
            <a:r>
              <a:rPr lang="en-US" dirty="0" err="1" smtClean="0"/>
              <a:t>Kalhorn</a:t>
            </a:r>
            <a:r>
              <a:rPr lang="en-US" dirty="0" smtClean="0"/>
              <a:t> TF, Watkins PB, </a:t>
            </a:r>
            <a:r>
              <a:rPr lang="en-US" dirty="0" err="1" smtClean="0"/>
              <a:t>Schuetz</a:t>
            </a:r>
            <a:r>
              <a:rPr lang="en-US" dirty="0" smtClean="0"/>
              <a:t> EG, </a:t>
            </a:r>
            <a:r>
              <a:rPr lang="en-US" dirty="0" err="1" smtClean="0"/>
              <a:t>Thummel</a:t>
            </a:r>
            <a:r>
              <a:rPr lang="en-US" dirty="0" smtClean="0"/>
              <a:t> KE. Intestinal and hepatic CYP3A4 catalyze hydroxylation of 1alpha,25-dihydroxyvitamin D(3): implications for drug-induced </a:t>
            </a:r>
            <a:r>
              <a:rPr lang="en-US" dirty="0" err="1" smtClean="0"/>
              <a:t>osteomalacia</a:t>
            </a:r>
            <a:r>
              <a:rPr lang="en-US" dirty="0" smtClean="0"/>
              <a:t>. Molecular Pharmacology. 2006;69(1):56–65. [</a:t>
            </a:r>
            <a:r>
              <a:rPr lang="en-US" dirty="0" smtClean="0">
                <a:hlinkClick r:id="rId295"/>
              </a:rPr>
              <a:t>PubMed: 16207822</a:t>
            </a:r>
            <a:r>
              <a:rPr lang="en-US" dirty="0" smtClean="0"/>
              <a:t>]</a:t>
            </a:r>
          </a:p>
          <a:p>
            <a:r>
              <a:rPr lang="en-US" dirty="0" smtClean="0"/>
              <a:t>Yamamoto M, </a:t>
            </a:r>
            <a:r>
              <a:rPr lang="en-US" dirty="0" err="1" smtClean="0"/>
              <a:t>Kawanobe</a:t>
            </a:r>
            <a:r>
              <a:rPr lang="en-US" dirty="0" smtClean="0"/>
              <a:t> Y, Takahashi H, </a:t>
            </a:r>
            <a:r>
              <a:rPr lang="en-US" dirty="0" err="1" smtClean="0"/>
              <a:t>Shimazawa</a:t>
            </a:r>
            <a:r>
              <a:rPr lang="en-US" dirty="0" smtClean="0"/>
              <a:t> E, Kimura S, Ogata E. Vitamin D deficiency and renal calcium transport in the rat. Journal of Clinical Investigation. 1984;74(2):507–13. [</a:t>
            </a:r>
            <a:r>
              <a:rPr lang="en-US" dirty="0" smtClean="0">
                <a:hlinkClick r:id="rId296"/>
              </a:rPr>
              <a:t>PMC free article: PMC370503</a:t>
            </a:r>
            <a:r>
              <a:rPr lang="en-US" dirty="0" smtClean="0"/>
              <a:t>] [</a:t>
            </a:r>
            <a:r>
              <a:rPr lang="en-US" dirty="0" smtClean="0">
                <a:hlinkClick r:id="rId297"/>
              </a:rPr>
              <a:t>PubMed: 6086715</a:t>
            </a:r>
            <a:r>
              <a:rPr lang="en-US" dirty="0" smtClean="0"/>
              <a:t>]</a:t>
            </a:r>
          </a:p>
          <a:p>
            <a:r>
              <a:rPr lang="en-US" dirty="0" smtClean="0"/>
              <a:t>Yanagisawa J, </a:t>
            </a:r>
            <a:r>
              <a:rPr lang="en-US" dirty="0" err="1" smtClean="0"/>
              <a:t>Yanagi</a:t>
            </a:r>
            <a:r>
              <a:rPr lang="en-US" dirty="0" smtClean="0"/>
              <a:t> Y, </a:t>
            </a:r>
            <a:r>
              <a:rPr lang="en-US" dirty="0" err="1" smtClean="0"/>
              <a:t>Masuhiro</a:t>
            </a:r>
            <a:r>
              <a:rPr lang="en-US" dirty="0" smtClean="0"/>
              <a:t> Y, </a:t>
            </a:r>
            <a:r>
              <a:rPr lang="en-US" dirty="0" err="1" smtClean="0"/>
              <a:t>Suzawa</a:t>
            </a:r>
            <a:r>
              <a:rPr lang="en-US" dirty="0" smtClean="0"/>
              <a:t> M, Watanabe M, </a:t>
            </a:r>
            <a:r>
              <a:rPr lang="en-US" dirty="0" err="1" smtClean="0"/>
              <a:t>Kashiwagi</a:t>
            </a:r>
            <a:r>
              <a:rPr lang="en-US" dirty="0" smtClean="0"/>
              <a:t> K, </a:t>
            </a:r>
            <a:r>
              <a:rPr lang="en-US" dirty="0" err="1" smtClean="0"/>
              <a:t>Toriyabe</a:t>
            </a:r>
            <a:r>
              <a:rPr lang="en-US" dirty="0" smtClean="0"/>
              <a:t> T, Kawabata M, Miyazono K, Kato S. Convergence of transforming growth factor-beta and vitamin D signaling pathways on SMAD transcriptional coactivators. Science. 1999;283(5406):1317–21. [</a:t>
            </a:r>
            <a:r>
              <a:rPr lang="en-US" dirty="0" smtClean="0">
                <a:hlinkClick r:id="rId298"/>
              </a:rPr>
              <a:t>PubMed: 10037600</a:t>
            </a:r>
            <a:r>
              <a:rPr lang="en-US" dirty="0" smtClean="0"/>
              <a:t>]</a:t>
            </a:r>
          </a:p>
          <a:p>
            <a:r>
              <a:rPr lang="en-US" dirty="0" smtClean="0"/>
              <a:t>Yasuda H, </a:t>
            </a:r>
            <a:r>
              <a:rPr lang="en-US" dirty="0" err="1" smtClean="0"/>
              <a:t>Higashio</a:t>
            </a:r>
            <a:r>
              <a:rPr lang="en-US" dirty="0" smtClean="0"/>
              <a:t> K, </a:t>
            </a:r>
            <a:r>
              <a:rPr lang="en-US" dirty="0" err="1" smtClean="0"/>
              <a:t>Suda</a:t>
            </a:r>
            <a:r>
              <a:rPr lang="en-US" dirty="0" smtClean="0"/>
              <a:t> T. Vitamin D and </a:t>
            </a:r>
            <a:r>
              <a:rPr lang="en-US" dirty="0" err="1" smtClean="0"/>
              <a:t>osteoclastogenesis</a:t>
            </a:r>
            <a:r>
              <a:rPr lang="en-US" dirty="0" smtClean="0"/>
              <a:t>, Vitamin D. Feldman D, Pike JW, Glorieux FH, editors. Vol. 1. San Diego, CA: Elsevier Academic Press; 2005. pp. 665–85.</a:t>
            </a:r>
          </a:p>
          <a:p>
            <a:r>
              <a:rPr lang="en-US" dirty="0" err="1" smtClean="0"/>
              <a:t>Yetley</a:t>
            </a:r>
            <a:r>
              <a:rPr lang="en-US" dirty="0" smtClean="0"/>
              <a:t> EA. Assessing the vitamin D status of the US population. American Journal of Clinical Nutrition. 2008;88(2):558S–64S. [</a:t>
            </a:r>
            <a:r>
              <a:rPr lang="en-US" dirty="0" smtClean="0">
                <a:hlinkClick r:id="rId299"/>
              </a:rPr>
              <a:t>PubMed: 18689402</a:t>
            </a:r>
            <a:r>
              <a:rPr lang="en-US" dirty="0" smtClean="0"/>
              <a:t>]</a:t>
            </a:r>
          </a:p>
          <a:p>
            <a:r>
              <a:rPr lang="en-US" dirty="0" err="1" smtClean="0"/>
              <a:t>Yetley</a:t>
            </a:r>
            <a:r>
              <a:rPr lang="en-US" dirty="0" smtClean="0"/>
              <a:t> EA, Brule D, Cheney MC, Davis CD, </a:t>
            </a:r>
            <a:r>
              <a:rPr lang="en-US" dirty="0" err="1" smtClean="0"/>
              <a:t>Esslinger</a:t>
            </a:r>
            <a:r>
              <a:rPr lang="en-US" dirty="0" smtClean="0"/>
              <a:t> KA, Fischer PW, </a:t>
            </a:r>
            <a:r>
              <a:rPr lang="en-US" dirty="0" err="1" smtClean="0"/>
              <a:t>Friedl</a:t>
            </a:r>
            <a:r>
              <a:rPr lang="en-US" dirty="0" smtClean="0"/>
              <a:t> KE, Greene-</a:t>
            </a:r>
            <a:r>
              <a:rPr lang="en-US" dirty="0" err="1" smtClean="0"/>
              <a:t>Finestone</a:t>
            </a:r>
            <a:r>
              <a:rPr lang="en-US" dirty="0" smtClean="0"/>
              <a:t> LS, Guenther PM, </a:t>
            </a:r>
            <a:r>
              <a:rPr lang="en-US" dirty="0" err="1" smtClean="0"/>
              <a:t>Klurfeld</a:t>
            </a:r>
            <a:r>
              <a:rPr lang="en-US" dirty="0" smtClean="0"/>
              <a:t> DM, </a:t>
            </a:r>
            <a:r>
              <a:rPr lang="en-US" dirty="0" err="1" smtClean="0"/>
              <a:t>L'Abbe</a:t>
            </a:r>
            <a:r>
              <a:rPr lang="en-US" dirty="0" smtClean="0"/>
              <a:t> MR, </a:t>
            </a:r>
            <a:r>
              <a:rPr lang="en-US" dirty="0" err="1" smtClean="0"/>
              <a:t>McMurry</a:t>
            </a:r>
            <a:r>
              <a:rPr lang="en-US" dirty="0" smtClean="0"/>
              <a:t> KY, Starke-Reed PE, Trumbo PR. Dietary reference intakes for vitamin D: justification for a review of the 1997 values. American Journal of Clinical Nutrition. 2009;89(3):719–27. [</a:t>
            </a:r>
            <a:r>
              <a:rPr lang="en-US" dirty="0" smtClean="0">
                <a:hlinkClick r:id="rId300"/>
              </a:rPr>
              <a:t>PMC free article: PMC2667666</a:t>
            </a:r>
            <a:r>
              <a:rPr lang="en-US" dirty="0" smtClean="0"/>
              <a:t>] [</a:t>
            </a:r>
            <a:r>
              <a:rPr lang="en-US" dirty="0" smtClean="0">
                <a:hlinkClick r:id="rId301"/>
              </a:rPr>
              <a:t>PubMed: 19176741</a:t>
            </a:r>
            <a:r>
              <a:rPr lang="en-US" dirty="0" smtClean="0"/>
              <a:t>]</a:t>
            </a:r>
          </a:p>
          <a:p>
            <a:r>
              <a:rPr lang="en-US" dirty="0" err="1" smtClean="0"/>
              <a:t>Zinser</a:t>
            </a:r>
            <a:r>
              <a:rPr lang="en-US" dirty="0" smtClean="0"/>
              <a:t> GM, Welsh J. Accelerated mammary gland development during pregnancy and delayed </a:t>
            </a:r>
            <a:r>
              <a:rPr lang="en-US" dirty="0" err="1" smtClean="0"/>
              <a:t>postlactational</a:t>
            </a:r>
            <a:r>
              <a:rPr lang="en-US" dirty="0" smtClean="0"/>
              <a:t> involution in vitamin D</a:t>
            </a:r>
            <a:r>
              <a:rPr lang="en-US" baseline="-25000" dirty="0" smtClean="0"/>
              <a:t>3</a:t>
            </a:r>
            <a:r>
              <a:rPr lang="en-US" dirty="0" smtClean="0"/>
              <a:t> receptor null mice. Molecular Endocrinology. 2004;18(9):2208–23. [</a:t>
            </a:r>
            <a:r>
              <a:rPr lang="en-US" dirty="0" smtClean="0">
                <a:hlinkClick r:id="rId302"/>
              </a:rPr>
              <a:t>PubMed: 15178742</a:t>
            </a:r>
            <a:r>
              <a:rPr lang="en-US" dirty="0" smtClean="0"/>
              <a:t>]</a:t>
            </a:r>
          </a:p>
          <a:p>
            <a:r>
              <a:rPr lang="en-US" dirty="0" err="1" smtClean="0"/>
              <a:t>Zittermann</a:t>
            </a:r>
            <a:r>
              <a:rPr lang="en-US" dirty="0" smtClean="0"/>
              <a:t> A, Frisch S, Berthold HK, </a:t>
            </a:r>
            <a:r>
              <a:rPr lang="en-US" dirty="0" err="1" smtClean="0"/>
              <a:t>Gotting</a:t>
            </a:r>
            <a:r>
              <a:rPr lang="en-US" dirty="0" smtClean="0"/>
              <a:t> C, Kuhn J, </a:t>
            </a:r>
            <a:r>
              <a:rPr lang="en-US" dirty="0" err="1" smtClean="0"/>
              <a:t>Kleesiek</a:t>
            </a:r>
            <a:r>
              <a:rPr lang="en-US" dirty="0" smtClean="0"/>
              <a:t> K, </a:t>
            </a:r>
            <a:r>
              <a:rPr lang="en-US" dirty="0" err="1" smtClean="0"/>
              <a:t>Stehle</a:t>
            </a:r>
            <a:r>
              <a:rPr lang="en-US" dirty="0" smtClean="0"/>
              <a:t> P, </a:t>
            </a:r>
            <a:r>
              <a:rPr lang="en-US" dirty="0" err="1" smtClean="0"/>
              <a:t>Koertke</a:t>
            </a:r>
            <a:r>
              <a:rPr lang="en-US" dirty="0" smtClean="0"/>
              <a:t> H, </a:t>
            </a:r>
            <a:r>
              <a:rPr lang="en-US" dirty="0" err="1" smtClean="0"/>
              <a:t>Koerfer</a:t>
            </a:r>
            <a:r>
              <a:rPr lang="en-US" dirty="0" smtClean="0"/>
              <a:t> R. Vitamin D supplementation enhances the beneficial effects of weight loss on cardiovascular disease risk markers. American Journal of Clinical Nutrition. 2009;89(5):1321–7. [</a:t>
            </a:r>
            <a:r>
              <a:rPr lang="en-US" dirty="0" smtClean="0">
                <a:hlinkClick r:id="rId303"/>
              </a:rPr>
              <a:t>PubMed: 19321573</a:t>
            </a:r>
            <a:r>
              <a:rPr lang="en-US" dirty="0" smtClean="0"/>
              <a:t>]</a:t>
            </a:r>
          </a:p>
          <a:p>
            <a:r>
              <a:rPr lang="en-US" dirty="0" smtClean="0">
                <a:hlinkClick r:id="rId3" tooltip="Go to other sections in this page"/>
              </a:rPr>
              <a:t>Go to:</a:t>
            </a:r>
            <a:endParaRPr lang="en-US" dirty="0" smtClean="0"/>
          </a:p>
          <a:p>
            <a:r>
              <a:rPr lang="en-US" b="1" dirty="0" smtClean="0"/>
              <a:t>Footnotes</a:t>
            </a:r>
          </a:p>
          <a:p>
            <a:r>
              <a:rPr lang="en-US" dirty="0" smtClean="0"/>
              <a:t>1</a:t>
            </a:r>
            <a:r>
              <a:rPr lang="en-US" dirty="0" smtClean="0">
                <a:effectLst/>
              </a:rPr>
              <a:t>Available online at </a:t>
            </a:r>
            <a:r>
              <a:rPr lang="en-US" dirty="0" smtClean="0">
                <a:effectLst/>
                <a:hlinkClick r:id="rId304"/>
              </a:rPr>
              <a:t>http://laws​.</a:t>
            </a:r>
            <a:r>
              <a:rPr lang="en-US" dirty="0" err="1" smtClean="0">
                <a:effectLst/>
                <a:hlinkClick r:id="rId304"/>
              </a:rPr>
              <a:t>justice.gc</a:t>
            </a:r>
            <a:r>
              <a:rPr lang="en-US" dirty="0" smtClean="0">
                <a:effectLst/>
                <a:hlinkClick r:id="rId304"/>
              </a:rPr>
              <a:t>​.ca/PDF/Regulation/C/C​.R.C.,_c._870.pdf</a:t>
            </a:r>
            <a:r>
              <a:rPr lang="en-US" dirty="0" smtClean="0">
                <a:effectLst/>
              </a:rPr>
              <a:t> (accessed July 23, 2010).</a:t>
            </a:r>
          </a:p>
          <a:p>
            <a:r>
              <a:rPr lang="en-US" dirty="0" smtClean="0"/>
              <a:t>2</a:t>
            </a:r>
            <a:r>
              <a:rPr lang="en-US" dirty="0" smtClean="0">
                <a:effectLst/>
                <a:hlinkClick r:id="rId15"/>
              </a:rPr>
              <a:t>USDA</a:t>
            </a:r>
            <a:r>
              <a:rPr lang="en-US" dirty="0" smtClean="0">
                <a:effectLst/>
              </a:rPr>
              <a:t> National </a:t>
            </a:r>
            <a:r>
              <a:rPr lang="en-US" dirty="0" smtClean="0">
                <a:effectLst/>
                <a:hlinkClick r:id="rId305"/>
              </a:rPr>
              <a:t>Nutrient</a:t>
            </a:r>
            <a:r>
              <a:rPr lang="en-US" dirty="0" smtClean="0">
                <a:effectLst/>
              </a:rPr>
              <a:t> Database for Standard Reference Release 23. NBD No. 01107. Milk, human, mature, fluid. Available online at </a:t>
            </a:r>
            <a:r>
              <a:rPr lang="en-US" dirty="0" smtClean="0">
                <a:effectLst/>
                <a:hlinkClick r:id="rId306"/>
              </a:rPr>
              <a:t>http://www​.ars.usda.gov/Services/docs​.</a:t>
            </a:r>
            <a:r>
              <a:rPr lang="en-US" dirty="0" err="1" smtClean="0">
                <a:effectLst/>
                <a:hlinkClick r:id="rId306"/>
              </a:rPr>
              <a:t>htm?docid</a:t>
            </a:r>
            <a:r>
              <a:rPr lang="en-US" dirty="0" smtClean="0">
                <a:effectLst/>
                <a:hlinkClick r:id="rId306"/>
              </a:rPr>
              <a:t>=8964</a:t>
            </a:r>
            <a:r>
              <a:rPr lang="en-US" dirty="0" smtClean="0">
                <a:effectLst/>
              </a:rPr>
              <a:t> (accessed August 3, 2010).</a:t>
            </a:r>
          </a:p>
          <a:p>
            <a:r>
              <a:rPr lang="en-US" dirty="0" smtClean="0"/>
              <a:t>3</a:t>
            </a:r>
            <a:r>
              <a:rPr lang="en-US" dirty="0" smtClean="0">
                <a:effectLst/>
                <a:hlinkClick r:id="rId15"/>
              </a:rPr>
              <a:t>USDA</a:t>
            </a:r>
            <a:r>
              <a:rPr lang="en-US" dirty="0" smtClean="0">
                <a:effectLst/>
              </a:rPr>
              <a:t> National </a:t>
            </a:r>
            <a:r>
              <a:rPr lang="en-US" dirty="0" smtClean="0">
                <a:effectLst/>
                <a:hlinkClick r:id="rId305"/>
              </a:rPr>
              <a:t>Nutrient</a:t>
            </a:r>
            <a:r>
              <a:rPr lang="en-US" dirty="0" smtClean="0">
                <a:effectLst/>
              </a:rPr>
              <a:t> Database for Standard Reference Release 23. NBD No. 03946. Infant formula, ROSS, SIMILAC LACTOSE FREE ADVANCE, ready-to-feed, with ARA and DHA; and NDB no. 03815. Infant formula, MEAD JOHNSON, ENFAMIL LIPIL, with iron, ready-to-feed, with ARA and DHA. Available online at </a:t>
            </a:r>
            <a:r>
              <a:rPr lang="en-US" dirty="0" smtClean="0">
                <a:effectLst/>
                <a:hlinkClick r:id="rId307"/>
              </a:rPr>
              <a:t>http://www​.ars.usda.gov/main/</a:t>
            </a:r>
            <a:r>
              <a:rPr lang="en-US" dirty="0" err="1" smtClean="0">
                <a:effectLst/>
                <a:hlinkClick r:id="rId307"/>
              </a:rPr>
              <a:t>site_main</a:t>
            </a:r>
            <a:r>
              <a:rPr lang="en-US" dirty="0" smtClean="0">
                <a:effectLst/>
                <a:hlinkClick r:id="rId307"/>
              </a:rPr>
              <a:t>​.</a:t>
            </a:r>
            <a:r>
              <a:rPr lang="en-US" dirty="0" err="1" smtClean="0">
                <a:effectLst/>
                <a:hlinkClick r:id="rId307"/>
              </a:rPr>
              <a:t>htm?modecode</a:t>
            </a:r>
            <a:r>
              <a:rPr lang="en-US" dirty="0" smtClean="0">
                <a:effectLst/>
                <a:hlinkClick r:id="rId307"/>
              </a:rPr>
              <a:t>​=12-35-45-00</a:t>
            </a:r>
            <a:r>
              <a:rPr lang="en-US" dirty="0" smtClean="0">
                <a:effectLst/>
              </a:rPr>
              <a:t> (accessed April 28, 2010).</a:t>
            </a:r>
          </a:p>
          <a:p>
            <a:r>
              <a:rPr lang="en-US" dirty="0" smtClean="0"/>
              <a:t>4</a:t>
            </a:r>
            <a:r>
              <a:rPr lang="en-US" dirty="0" smtClean="0">
                <a:effectLst/>
              </a:rPr>
              <a:t>Available online at </a:t>
            </a:r>
            <a:r>
              <a:rPr lang="en-US" dirty="0" smtClean="0">
                <a:effectLst/>
                <a:hlinkClick r:id="rId308"/>
              </a:rPr>
              <a:t>http://www​.nal.usda.gov​/</a:t>
            </a:r>
            <a:r>
              <a:rPr lang="en-US" dirty="0" err="1" smtClean="0">
                <a:effectLst/>
                <a:hlinkClick r:id="rId308"/>
              </a:rPr>
              <a:t>fnic</a:t>
            </a:r>
            <a:r>
              <a:rPr lang="en-US" dirty="0" smtClean="0">
                <a:effectLst/>
                <a:hlinkClick r:id="rId308"/>
              </a:rPr>
              <a:t>/</a:t>
            </a:r>
            <a:r>
              <a:rPr lang="en-US" dirty="0" err="1" smtClean="0">
                <a:effectLst/>
                <a:hlinkClick r:id="rId308"/>
              </a:rPr>
              <a:t>foodcomp</a:t>
            </a:r>
            <a:r>
              <a:rPr lang="en-US" dirty="0" smtClean="0">
                <a:effectLst/>
                <a:hlinkClick r:id="rId308"/>
              </a:rPr>
              <a:t>/search/</a:t>
            </a:r>
            <a:r>
              <a:rPr lang="en-US" dirty="0" smtClean="0">
                <a:effectLst/>
              </a:rPr>
              <a:t> (accessed March 16, 2010).</a:t>
            </a:r>
          </a:p>
          <a:p>
            <a:r>
              <a:rPr lang="en-US" dirty="0" smtClean="0"/>
              <a:t>5</a:t>
            </a:r>
            <a:r>
              <a:rPr lang="en-US" dirty="0" smtClean="0">
                <a:effectLst/>
              </a:rPr>
              <a:t>The chemical processes that lead to the formation of vitamin D</a:t>
            </a:r>
            <a:r>
              <a:rPr lang="en-US" baseline="-25000" dirty="0" smtClean="0">
                <a:effectLst/>
              </a:rPr>
              <a:t>3</a:t>
            </a:r>
            <a:r>
              <a:rPr lang="en-US" dirty="0" smtClean="0">
                <a:effectLst/>
              </a:rPr>
              <a:t> from its precursor are non-enzymatic and can take place ex vivo and in organic solvents, as well as in vivo. Therefore, vitamin D</a:t>
            </a:r>
            <a:r>
              <a:rPr lang="en-US" baseline="-25000" dirty="0" smtClean="0">
                <a:effectLst/>
              </a:rPr>
              <a:t>3</a:t>
            </a:r>
            <a:r>
              <a:rPr lang="en-US" dirty="0" smtClean="0">
                <a:effectLst/>
              </a:rPr>
              <a:t> can also be synthesized commercially.</a:t>
            </a:r>
          </a:p>
          <a:p>
            <a:r>
              <a:rPr lang="en-US" dirty="0" smtClean="0"/>
              <a:t>6</a:t>
            </a:r>
            <a:r>
              <a:rPr lang="en-US" dirty="0" smtClean="0">
                <a:effectLst/>
              </a:rPr>
              <a:t>Available online at </a:t>
            </a:r>
            <a:r>
              <a:rPr lang="en-US" dirty="0" smtClean="0">
                <a:effectLst/>
                <a:hlinkClick r:id="rId309"/>
              </a:rPr>
              <a:t>http://www​.hc-sc.gc.ca​/</a:t>
            </a:r>
            <a:r>
              <a:rPr lang="en-US" dirty="0" err="1" smtClean="0">
                <a:effectLst/>
                <a:hlinkClick r:id="rId309"/>
              </a:rPr>
              <a:t>fn</a:t>
            </a:r>
            <a:r>
              <a:rPr lang="en-US" dirty="0" smtClean="0">
                <a:effectLst/>
                <a:hlinkClick r:id="rId309"/>
              </a:rPr>
              <a:t>-an/nutrition/infant-</a:t>
            </a:r>
            <a:r>
              <a:rPr lang="en-US" dirty="0" err="1" smtClean="0">
                <a:effectLst/>
                <a:hlinkClick r:id="rId309"/>
              </a:rPr>
              <a:t>nourisson</a:t>
            </a:r>
            <a:r>
              <a:rPr lang="en-US" dirty="0" smtClean="0">
                <a:effectLst/>
                <a:hlinkClick r:id="rId309"/>
              </a:rPr>
              <a:t>​/</a:t>
            </a:r>
            <a:r>
              <a:rPr lang="en-US" dirty="0" err="1" smtClean="0">
                <a:effectLst/>
                <a:hlinkClick r:id="rId309"/>
              </a:rPr>
              <a:t>vita_d_supp-eng.php</a:t>
            </a:r>
            <a:r>
              <a:rPr lang="en-US" dirty="0" smtClean="0">
                <a:effectLst/>
              </a:rPr>
              <a:t> (accessed September 1, 2010).</a:t>
            </a:r>
          </a:p>
          <a:p>
            <a:r>
              <a:rPr lang="en-US" dirty="0" smtClean="0"/>
              <a:t>7</a:t>
            </a:r>
            <a:r>
              <a:rPr lang="en-US" dirty="0" smtClean="0">
                <a:effectLst/>
              </a:rPr>
              <a:t>L*=70; the lightest skin tone of northern Europeans.</a:t>
            </a:r>
          </a:p>
          <a:p>
            <a:r>
              <a:rPr lang="en-US" dirty="0" smtClean="0"/>
              <a:t>8</a:t>
            </a:r>
            <a:r>
              <a:rPr lang="en-US" dirty="0" smtClean="0">
                <a:effectLst/>
              </a:rPr>
              <a:t>Available online at </a:t>
            </a:r>
            <a:r>
              <a:rPr lang="en-US" dirty="0" smtClean="0">
                <a:effectLst/>
                <a:hlinkClick r:id="rId310"/>
              </a:rPr>
              <a:t>http://www​.deqas.org/</a:t>
            </a:r>
            <a:r>
              <a:rPr lang="en-US" dirty="0" smtClean="0">
                <a:effectLst/>
              </a:rPr>
              <a:t> (accessed March 9, 2010).</a:t>
            </a:r>
          </a:p>
          <a:p>
            <a:r>
              <a:rPr lang="en-US" dirty="0" smtClean="0"/>
              <a:t>9</a:t>
            </a:r>
            <a:r>
              <a:rPr lang="en-US" dirty="0" smtClean="0">
                <a:effectLst/>
              </a:rPr>
              <a:t>Available online at </a:t>
            </a:r>
            <a:r>
              <a:rPr lang="en-US" dirty="0" smtClean="0">
                <a:effectLst/>
                <a:hlinkClick r:id="rId311"/>
              </a:rPr>
              <a:t>http://ts​.nist.gov/</a:t>
            </a:r>
            <a:r>
              <a:rPr lang="en-US" dirty="0" err="1" smtClean="0">
                <a:effectLst/>
                <a:hlinkClick r:id="rId311"/>
              </a:rPr>
              <a:t>measurementservices</a:t>
            </a:r>
            <a:r>
              <a:rPr lang="en-US" dirty="0" smtClean="0">
                <a:effectLst/>
                <a:hlinkClick r:id="rId311"/>
              </a:rPr>
              <a:t>​/</a:t>
            </a:r>
            <a:r>
              <a:rPr lang="en-US" dirty="0" err="1" smtClean="0">
                <a:effectLst/>
                <a:hlinkClick r:id="rId311"/>
              </a:rPr>
              <a:t>referencematerials</a:t>
            </a:r>
            <a:r>
              <a:rPr lang="en-US" dirty="0" smtClean="0">
                <a:effectLst/>
                <a:hlinkClick r:id="rId311"/>
              </a:rPr>
              <a:t>​/</a:t>
            </a:r>
            <a:r>
              <a:rPr lang="en-US" dirty="0" err="1" smtClean="0">
                <a:effectLst/>
                <a:hlinkClick r:id="rId311"/>
              </a:rPr>
              <a:t>index.cfm</a:t>
            </a:r>
            <a:r>
              <a:rPr lang="en-US" dirty="0" smtClean="0">
                <a:effectLst/>
              </a:rPr>
              <a:t> (accessed March 15, 2010).</a:t>
            </a:r>
          </a:p>
          <a:p>
            <a:r>
              <a:rPr lang="en-US" dirty="0" smtClean="0"/>
              <a:t>10</a:t>
            </a:r>
            <a:r>
              <a:rPr lang="en-US" dirty="0" smtClean="0">
                <a:effectLst/>
              </a:rPr>
              <a:t>Available online at </a:t>
            </a:r>
            <a:r>
              <a:rPr lang="en-US" dirty="0" smtClean="0">
                <a:effectLst/>
                <a:hlinkClick r:id="rId312"/>
              </a:rPr>
              <a:t>http://www​.cdc.gov/</a:t>
            </a:r>
            <a:r>
              <a:rPr lang="en-US" dirty="0" err="1" smtClean="0">
                <a:effectLst/>
                <a:hlinkClick r:id="rId312"/>
              </a:rPr>
              <a:t>nchs</a:t>
            </a:r>
            <a:r>
              <a:rPr lang="en-US" dirty="0" smtClean="0">
                <a:effectLst/>
                <a:hlinkClick r:id="rId312"/>
              </a:rPr>
              <a:t>​/data/</a:t>
            </a:r>
            <a:r>
              <a:rPr lang="en-US" dirty="0" err="1" smtClean="0">
                <a:effectLst/>
                <a:hlinkClick r:id="rId312"/>
              </a:rPr>
              <a:t>nhanes</a:t>
            </a:r>
            <a:r>
              <a:rPr lang="en-US" dirty="0" smtClean="0">
                <a:effectLst/>
                <a:hlinkClick r:id="rId312"/>
              </a:rPr>
              <a:t>/nhanes3​/VitaminD_analyticnote.pdf</a:t>
            </a:r>
            <a:r>
              <a:rPr lang="en-US" dirty="0" smtClean="0">
                <a:effectLst/>
              </a:rPr>
              <a:t> (accessed March 17, 2010).</a:t>
            </a:r>
          </a:p>
          <a:p>
            <a:r>
              <a:rPr lang="en-US" dirty="0" smtClean="0"/>
              <a:t>11</a:t>
            </a:r>
            <a:r>
              <a:rPr lang="en-US" dirty="0" smtClean="0">
                <a:effectLst/>
              </a:rPr>
              <a:t>DiaSorin Radio-immunoassay (</a:t>
            </a:r>
            <a:r>
              <a:rPr lang="en-US" dirty="0" smtClean="0">
                <a:effectLst/>
                <a:hlinkClick r:id="rId55"/>
              </a:rPr>
              <a:t>RIA</a:t>
            </a:r>
            <a:r>
              <a:rPr lang="en-US" dirty="0" smtClean="0">
                <a:effectLst/>
              </a:rPr>
              <a:t>) (Stillwater, MN).</a:t>
            </a:r>
          </a:p>
          <a:p>
            <a:r>
              <a:rPr lang="en-US" dirty="0" smtClean="0"/>
              <a:t>12</a:t>
            </a:r>
            <a:r>
              <a:rPr lang="en-US" dirty="0" smtClean="0">
                <a:effectLst/>
              </a:rPr>
              <a:t>DiaSorin Liaison (Stillwater, MN).</a:t>
            </a:r>
          </a:p>
          <a:p>
            <a:r>
              <a:rPr lang="en-US" dirty="0" smtClean="0">
                <a:effectLst/>
                <a:hlinkClick r:id="rId313"/>
              </a:rPr>
              <a:t>INTRODUCTION</a:t>
            </a:r>
            <a:endParaRPr lang="en-US" dirty="0" smtClean="0">
              <a:effectLst/>
            </a:endParaRPr>
          </a:p>
          <a:p>
            <a:r>
              <a:rPr lang="en-US" dirty="0" smtClean="0">
                <a:effectLst/>
                <a:hlinkClick r:id="rId314"/>
              </a:rPr>
              <a:t>SOURCES OF VITAMIN D</a:t>
            </a:r>
            <a:endParaRPr lang="en-US" dirty="0" smtClean="0">
              <a:effectLst/>
            </a:endParaRPr>
          </a:p>
          <a:p>
            <a:r>
              <a:rPr lang="en-US" dirty="0" smtClean="0">
                <a:effectLst/>
                <a:hlinkClick r:id="rId315"/>
              </a:rPr>
              <a:t>METABOLISM OF VITAMIN D</a:t>
            </a:r>
            <a:endParaRPr lang="en-US" dirty="0" smtClean="0">
              <a:effectLst/>
            </a:endParaRPr>
          </a:p>
          <a:p>
            <a:r>
              <a:rPr lang="en-US" dirty="0" smtClean="0">
                <a:effectLst/>
                <a:hlinkClick r:id="rId316"/>
              </a:rPr>
              <a:t>FUNCTIONS AND PHYSIOLOGICAL ACTIONS OF VITAMIN D</a:t>
            </a:r>
            <a:endParaRPr lang="en-US" dirty="0" smtClean="0">
              <a:effectLst/>
            </a:endParaRPr>
          </a:p>
          <a:p>
            <a:r>
              <a:rPr lang="en-US" dirty="0" smtClean="0">
                <a:effectLst/>
                <a:hlinkClick r:id="rId317"/>
              </a:rPr>
              <a:t>VITAMIN D ACROSS THE LIFE CYCLE</a:t>
            </a:r>
            <a:endParaRPr lang="en-US" dirty="0" smtClean="0">
              <a:effectLst/>
            </a:endParaRPr>
          </a:p>
          <a:p>
            <a:r>
              <a:rPr lang="en-US" dirty="0" smtClean="0">
                <a:effectLst/>
                <a:hlinkClick r:id="rId318"/>
              </a:rPr>
              <a:t>MEASURES ASSOCIATED WITH VITAMIN D: SERUM 25OHD</a:t>
            </a:r>
            <a:endParaRPr lang="en-US" dirty="0" smtClean="0">
              <a:effectLst/>
            </a:endParaRPr>
          </a:p>
          <a:p>
            <a:r>
              <a:rPr lang="en-US" dirty="0" smtClean="0">
                <a:effectLst/>
                <a:hlinkClick r:id="rId319"/>
              </a:rPr>
              <a:t>MEASURES ASSOCIATED WITH VITAMIN D: PARATHYROID HORMONE</a:t>
            </a:r>
            <a:endParaRPr lang="en-US" dirty="0" smtClean="0">
              <a:effectLst/>
            </a:endParaRPr>
          </a:p>
          <a:p>
            <a:r>
              <a:rPr lang="en-US" dirty="0" smtClean="0">
                <a:effectLst/>
                <a:hlinkClick r:id="rId320"/>
              </a:rPr>
              <a:t>REFERENCES</a:t>
            </a:r>
            <a:endParaRPr lang="en-US" dirty="0" smtClean="0">
              <a:effectLst/>
            </a:endParaRPr>
          </a:p>
          <a:p>
            <a:r>
              <a:rPr lang="en-US" dirty="0" smtClean="0">
                <a:effectLst/>
                <a:hlinkClick r:id="rId321"/>
              </a:rPr>
              <a:t>Footnotes</a:t>
            </a:r>
            <a:endParaRPr lang="en-US" dirty="0" smtClean="0">
              <a:effectLst/>
            </a:endParaRPr>
          </a:p>
          <a:p>
            <a:r>
              <a:rPr lang="en-US" dirty="0" smtClean="0">
                <a:hlinkClick r:id="rId322"/>
              </a:rPr>
              <a:t>Copyright</a:t>
            </a:r>
            <a:r>
              <a:rPr lang="en-US" dirty="0" smtClean="0"/>
              <a:t> © 2011, National Academy of Sciences.</a:t>
            </a:r>
          </a:p>
          <a:p>
            <a:r>
              <a:rPr lang="en-US" dirty="0" smtClean="0"/>
              <a:t>Bookshelf ID: NBK56061</a:t>
            </a:r>
          </a:p>
          <a:p>
            <a:r>
              <a:rPr lang="en-US" dirty="0" smtClean="0">
                <a:effectLst/>
                <a:hlinkClick r:id="rId323"/>
              </a:rPr>
              <a:t>Contents</a:t>
            </a:r>
            <a:r>
              <a:rPr lang="en-US" dirty="0" smtClean="0">
                <a:effectLst/>
                <a:hlinkClick r:id="rId25" tooltip="Previous page in this title"/>
              </a:rPr>
              <a:t>&lt; </a:t>
            </a:r>
            <a:r>
              <a:rPr lang="en-US" dirty="0" err="1" smtClean="0">
                <a:effectLst/>
                <a:hlinkClick r:id="rId25" tooltip="Previous page in this title"/>
              </a:rPr>
              <a:t>Prev</a:t>
            </a:r>
            <a:r>
              <a:rPr lang="en-US" dirty="0" err="1" smtClean="0">
                <a:effectLst/>
                <a:hlinkClick r:id="rId32" tooltip="Next page in this title"/>
              </a:rPr>
              <a:t>Next</a:t>
            </a:r>
            <a:r>
              <a:rPr lang="en-US" dirty="0" smtClean="0">
                <a:effectLst/>
                <a:hlinkClick r:id="rId32" tooltip="Next page in this title"/>
              </a:rPr>
              <a:t> &gt;</a:t>
            </a:r>
            <a:endParaRPr lang="en-US" dirty="0" smtClean="0">
              <a:effectLst/>
            </a:endParaRPr>
          </a:p>
          <a:p>
            <a:r>
              <a:rPr lang="en-US" dirty="0" smtClean="0"/>
              <a:t>Share on Facebook</a:t>
            </a:r>
          </a:p>
          <a:p>
            <a:r>
              <a:rPr lang="en-US" dirty="0" smtClean="0"/>
              <a:t>Share on Twitter</a:t>
            </a:r>
          </a:p>
          <a:p>
            <a:r>
              <a:rPr lang="en-US" dirty="0" smtClean="0"/>
              <a:t>Share on Google+</a:t>
            </a:r>
          </a:p>
          <a:p>
            <a:r>
              <a:rPr lang="en-US" b="1" dirty="0" smtClean="0"/>
              <a:t>Views</a:t>
            </a:r>
          </a:p>
          <a:p>
            <a:r>
              <a:rPr lang="en-US" dirty="0" err="1" smtClean="0">
                <a:hlinkClick r:id="rId324"/>
              </a:rPr>
              <a:t>PubReader</a:t>
            </a:r>
            <a:endParaRPr lang="en-US" dirty="0" smtClean="0"/>
          </a:p>
          <a:p>
            <a:r>
              <a:rPr lang="en-US" dirty="0" smtClean="0">
                <a:hlinkClick r:id="rId325"/>
              </a:rPr>
              <a:t>Print View</a:t>
            </a:r>
            <a:endParaRPr lang="en-US" dirty="0" smtClean="0"/>
          </a:p>
          <a:p>
            <a:r>
              <a:rPr lang="en-US" dirty="0" smtClean="0">
                <a:hlinkClick r:id="rId326"/>
              </a:rPr>
              <a:t>Cite this Page</a:t>
            </a:r>
            <a:endParaRPr lang="en-US" dirty="0" smtClean="0"/>
          </a:p>
          <a:p>
            <a:r>
              <a:rPr lang="en-US" dirty="0" smtClean="0">
                <a:hlinkClick r:id="rId327"/>
              </a:rPr>
              <a:t>PDF version of this title</a:t>
            </a:r>
            <a:r>
              <a:rPr lang="en-US" dirty="0" smtClean="0"/>
              <a:t> (6.7M)</a:t>
            </a:r>
          </a:p>
          <a:p>
            <a:r>
              <a:rPr lang="en-US" dirty="0" smtClean="0">
                <a:hlinkClick r:id="rId3" tooltip="Enable/disable links to the glossary"/>
              </a:rPr>
              <a:t>Disable Glossary Links</a:t>
            </a:r>
            <a:endParaRPr lang="en-US" dirty="0" smtClean="0"/>
          </a:p>
          <a:p>
            <a:r>
              <a:rPr lang="en-US" b="1" dirty="0" smtClean="0"/>
              <a:t>In this Page</a:t>
            </a:r>
          </a:p>
          <a:p>
            <a:r>
              <a:rPr lang="en-US" dirty="0" smtClean="0">
                <a:hlinkClick r:id="rId328"/>
              </a:rPr>
              <a:t>INTRODUCTION</a:t>
            </a:r>
            <a:endParaRPr lang="en-US" dirty="0" smtClean="0"/>
          </a:p>
          <a:p>
            <a:r>
              <a:rPr lang="en-US" dirty="0" smtClean="0">
                <a:hlinkClick r:id="rId329"/>
              </a:rPr>
              <a:t>SOURCES OF VITAMIN D</a:t>
            </a:r>
            <a:endParaRPr lang="en-US" dirty="0" smtClean="0"/>
          </a:p>
          <a:p>
            <a:r>
              <a:rPr lang="en-US" dirty="0" smtClean="0">
                <a:hlinkClick r:id="rId330"/>
              </a:rPr>
              <a:t>METABOLISM OF VITAMIN D</a:t>
            </a:r>
            <a:endParaRPr lang="en-US" dirty="0" smtClean="0"/>
          </a:p>
          <a:p>
            <a:r>
              <a:rPr lang="en-US" dirty="0" smtClean="0">
                <a:hlinkClick r:id="rId331"/>
              </a:rPr>
              <a:t>FUNCTIONS AND PHYSIOLOGICAL ACTIONS OF VITAMIN D</a:t>
            </a:r>
            <a:endParaRPr lang="en-US" dirty="0" smtClean="0"/>
          </a:p>
          <a:p>
            <a:r>
              <a:rPr lang="en-US" dirty="0" smtClean="0">
                <a:hlinkClick r:id="rId332"/>
              </a:rPr>
              <a:t>VITAMIN D ACROSS THE LIFE CYCLE</a:t>
            </a:r>
            <a:endParaRPr lang="en-US" dirty="0" smtClean="0"/>
          </a:p>
          <a:p>
            <a:r>
              <a:rPr lang="en-US" dirty="0" smtClean="0">
                <a:hlinkClick r:id="rId333"/>
              </a:rPr>
              <a:t>MEASURES ASSOCIATED WITH VITAMIN D: SERUM 25OHD</a:t>
            </a:r>
            <a:endParaRPr lang="en-US" dirty="0" smtClean="0"/>
          </a:p>
          <a:p>
            <a:r>
              <a:rPr lang="en-US" dirty="0" smtClean="0">
                <a:hlinkClick r:id="rId334"/>
              </a:rPr>
              <a:t>MEASURES ASSOCIATED WITH VITAMIN D: PARATHYROID HORMONE</a:t>
            </a:r>
            <a:endParaRPr lang="en-US" dirty="0" smtClean="0"/>
          </a:p>
          <a:p>
            <a:r>
              <a:rPr lang="en-US" dirty="0" smtClean="0">
                <a:hlinkClick r:id="rId335"/>
              </a:rPr>
              <a:t>REFERENCES</a:t>
            </a:r>
            <a:endParaRPr lang="en-US" dirty="0" smtClean="0"/>
          </a:p>
          <a:p>
            <a:r>
              <a:rPr lang="en-US" b="1" dirty="0" smtClean="0"/>
              <a:t>Other titles in this collection</a:t>
            </a:r>
          </a:p>
          <a:p>
            <a:r>
              <a:rPr lang="en-US" dirty="0" smtClean="0">
                <a:hlinkClick r:id="rId336"/>
              </a:rPr>
              <a:t>The National Academies Collection: Reports funded by National Institutes of Health</a:t>
            </a:r>
            <a:endParaRPr lang="en-US" dirty="0" smtClean="0"/>
          </a:p>
          <a:p>
            <a:r>
              <a:rPr lang="en-US" b="1" dirty="0" smtClean="0"/>
              <a:t>Related information</a:t>
            </a:r>
          </a:p>
          <a:p>
            <a:r>
              <a:rPr lang="en-US" dirty="0" err="1" smtClean="0">
                <a:hlinkClick r:id="rId337"/>
              </a:rPr>
              <a:t>PMC</a:t>
            </a:r>
            <a:r>
              <a:rPr lang="en-US" dirty="0" err="1" smtClean="0">
                <a:effectLst/>
              </a:rPr>
              <a:t>PubMed</a:t>
            </a:r>
            <a:r>
              <a:rPr lang="en-US" dirty="0" smtClean="0">
                <a:effectLst/>
              </a:rPr>
              <a:t> Central citations</a:t>
            </a:r>
          </a:p>
          <a:p>
            <a:r>
              <a:rPr lang="en-US" dirty="0" err="1" smtClean="0">
                <a:hlinkClick r:id="rId338"/>
              </a:rPr>
              <a:t>PubMed</a:t>
            </a:r>
            <a:r>
              <a:rPr lang="en-US" dirty="0" err="1" smtClean="0">
                <a:effectLst/>
              </a:rPr>
              <a:t>Links</a:t>
            </a:r>
            <a:r>
              <a:rPr lang="en-US" dirty="0" smtClean="0">
                <a:effectLst/>
              </a:rPr>
              <a:t> to PubMed</a:t>
            </a:r>
          </a:p>
          <a:p>
            <a:r>
              <a:rPr lang="en-US" b="1" dirty="0" smtClean="0"/>
              <a:t>Recent Activity</a:t>
            </a:r>
          </a:p>
          <a:p>
            <a:r>
              <a:rPr lang="en-US" dirty="0" err="1" smtClean="0"/>
              <a:t>ClearTurn</a:t>
            </a:r>
            <a:r>
              <a:rPr lang="en-US" dirty="0" smtClean="0"/>
              <a:t> </a:t>
            </a:r>
            <a:r>
              <a:rPr lang="en-US" dirty="0" err="1" smtClean="0"/>
              <a:t>OffTurn</a:t>
            </a:r>
            <a:r>
              <a:rPr lang="en-US" dirty="0" smtClean="0"/>
              <a:t> On</a:t>
            </a:r>
          </a:p>
          <a:p>
            <a:r>
              <a:rPr lang="en-US" dirty="0" smtClean="0">
                <a:hlinkClick r:id="rId339"/>
              </a:rPr>
              <a:t>Overview of Vitamin D - Dietary Reference Intakes for Calcium and Vitamin </a:t>
            </a:r>
            <a:r>
              <a:rPr lang="en-US" dirty="0" err="1" smtClean="0">
                <a:hlinkClick r:id="rId339"/>
              </a:rPr>
              <a:t>D</a:t>
            </a:r>
            <a:r>
              <a:rPr lang="en-US" dirty="0" err="1" smtClean="0">
                <a:effectLst/>
              </a:rPr>
              <a:t>Overview</a:t>
            </a:r>
            <a:r>
              <a:rPr lang="en-US" dirty="0" smtClean="0">
                <a:effectLst/>
              </a:rPr>
              <a:t> of Vitamin D - Dietary Reference Intakes for Calcium and Vitamin D</a:t>
            </a:r>
          </a:p>
          <a:p>
            <a:r>
              <a:rPr lang="en-US" dirty="0" smtClean="0">
                <a:hlinkClick r:id="rId340"/>
              </a:rPr>
              <a:t>Osteoporosis in liver disease: pathogenesis and </a:t>
            </a:r>
            <a:r>
              <a:rPr lang="en-US" dirty="0" err="1" smtClean="0">
                <a:hlinkClick r:id="rId340"/>
              </a:rPr>
              <a:t>management</a:t>
            </a:r>
            <a:r>
              <a:rPr lang="en-US" dirty="0" err="1" smtClean="0">
                <a:effectLst/>
              </a:rPr>
              <a:t>Osteoporosis</a:t>
            </a:r>
            <a:r>
              <a:rPr lang="en-US" dirty="0" smtClean="0">
                <a:effectLst/>
              </a:rPr>
              <a:t> in liver disease: pathogenesis and </a:t>
            </a:r>
            <a:r>
              <a:rPr lang="en-US" dirty="0" err="1" smtClean="0">
                <a:effectLst/>
              </a:rPr>
              <a:t>managementTherapeutic</a:t>
            </a:r>
            <a:r>
              <a:rPr lang="en-US" dirty="0" smtClean="0">
                <a:effectLst/>
              </a:rPr>
              <a:t> Advances in Endocrinology and Metabolism. 2016 Jun; 7(3)128</a:t>
            </a:r>
          </a:p>
          <a:p>
            <a:r>
              <a:rPr lang="en-US" dirty="0" smtClean="0">
                <a:hlinkClick r:id="rId341"/>
              </a:rPr>
              <a:t>Management of </a:t>
            </a:r>
            <a:r>
              <a:rPr lang="en-US" dirty="0" err="1" smtClean="0">
                <a:hlinkClick r:id="rId341"/>
              </a:rPr>
              <a:t>unresectable</a:t>
            </a:r>
            <a:r>
              <a:rPr lang="en-US" dirty="0" smtClean="0">
                <a:hlinkClick r:id="rId341"/>
              </a:rPr>
              <a:t> intrahepatic cholangiocarcinoma: how do we decide </a:t>
            </a:r>
            <a:r>
              <a:rPr lang="en-US" dirty="0" err="1" smtClean="0">
                <a:hlinkClick r:id="rId341"/>
              </a:rPr>
              <a:t>amo</a:t>
            </a:r>
            <a:r>
              <a:rPr lang="en-US" dirty="0" smtClean="0">
                <a:hlinkClick r:id="rId341"/>
              </a:rPr>
              <a:t>...</a:t>
            </a:r>
            <a:r>
              <a:rPr lang="en-US" dirty="0" smtClean="0">
                <a:effectLst/>
              </a:rPr>
              <a:t>Management of </a:t>
            </a:r>
            <a:r>
              <a:rPr lang="en-US" dirty="0" err="1" smtClean="0">
                <a:effectLst/>
              </a:rPr>
              <a:t>unresectable</a:t>
            </a:r>
            <a:r>
              <a:rPr lang="en-US" dirty="0" smtClean="0">
                <a:effectLst/>
              </a:rPr>
              <a:t> intrahepatic cholangiocarcinoma: how do we decide among the various liver-directed </a:t>
            </a:r>
            <a:r>
              <a:rPr lang="en-US" dirty="0" err="1" smtClean="0">
                <a:effectLst/>
              </a:rPr>
              <a:t>treatments?Hepatobiliary</a:t>
            </a:r>
            <a:r>
              <a:rPr lang="en-US" dirty="0" smtClean="0">
                <a:effectLst/>
              </a:rPr>
              <a:t> Surgery and Nutrition. 2017 Apr; 6(2)105</a:t>
            </a:r>
          </a:p>
          <a:p>
            <a:r>
              <a:rPr lang="en-US" dirty="0" smtClean="0">
                <a:hlinkClick r:id="rId342"/>
              </a:rPr>
              <a:t>Trans-arterial </a:t>
            </a:r>
            <a:r>
              <a:rPr lang="en-US" dirty="0" err="1" smtClean="0">
                <a:hlinkClick r:id="rId342"/>
              </a:rPr>
              <a:t>embolisation</a:t>
            </a:r>
            <a:r>
              <a:rPr lang="en-US" dirty="0" smtClean="0">
                <a:hlinkClick r:id="rId342"/>
              </a:rPr>
              <a:t> therapies for </a:t>
            </a:r>
            <a:r>
              <a:rPr lang="en-US" dirty="0" err="1" smtClean="0">
                <a:hlinkClick r:id="rId342"/>
              </a:rPr>
              <a:t>unresectable</a:t>
            </a:r>
            <a:r>
              <a:rPr lang="en-US" dirty="0" smtClean="0">
                <a:hlinkClick r:id="rId342"/>
              </a:rPr>
              <a:t> intrahepatic </a:t>
            </a:r>
            <a:r>
              <a:rPr lang="en-US" dirty="0" err="1" smtClean="0">
                <a:hlinkClick r:id="rId342"/>
              </a:rPr>
              <a:t>cholangiocar</a:t>
            </a:r>
            <a:r>
              <a:rPr lang="en-US" dirty="0" smtClean="0">
                <a:hlinkClick r:id="rId342"/>
              </a:rPr>
              <a:t>...</a:t>
            </a:r>
            <a:r>
              <a:rPr lang="en-US" dirty="0" smtClean="0">
                <a:effectLst/>
              </a:rPr>
              <a:t>Trans-arterial </a:t>
            </a:r>
            <a:r>
              <a:rPr lang="en-US" dirty="0" err="1" smtClean="0">
                <a:effectLst/>
              </a:rPr>
              <a:t>embolisation</a:t>
            </a:r>
            <a:r>
              <a:rPr lang="en-US" dirty="0" smtClean="0">
                <a:effectLst/>
              </a:rPr>
              <a:t> therapies for </a:t>
            </a:r>
            <a:r>
              <a:rPr lang="en-US" dirty="0" err="1" smtClean="0">
                <a:effectLst/>
              </a:rPr>
              <a:t>unresectable</a:t>
            </a:r>
            <a:r>
              <a:rPr lang="en-US" dirty="0" smtClean="0">
                <a:effectLst/>
              </a:rPr>
              <a:t> intrahepatic cholangiocarcinoma: a systematic </a:t>
            </a:r>
            <a:r>
              <a:rPr lang="en-US" dirty="0" err="1" smtClean="0">
                <a:effectLst/>
              </a:rPr>
              <a:t>reviewJournal</a:t>
            </a:r>
            <a:r>
              <a:rPr lang="en-US" dirty="0" smtClean="0">
                <a:effectLst/>
              </a:rPr>
              <a:t> of Gastrointestinal Oncology. 2015 Oct; 6(5)570</a:t>
            </a:r>
          </a:p>
          <a:p>
            <a:r>
              <a:rPr lang="en-US" dirty="0" smtClean="0">
                <a:hlinkClick r:id="rId343"/>
              </a:rPr>
              <a:t>Portal vein thrombosis: Insight into physiopathology, diagnosis, and </a:t>
            </a:r>
            <a:r>
              <a:rPr lang="en-US" dirty="0" err="1" smtClean="0">
                <a:hlinkClick r:id="rId343"/>
              </a:rPr>
              <a:t>treatment</a:t>
            </a:r>
            <a:r>
              <a:rPr lang="en-US" dirty="0" err="1" smtClean="0">
                <a:effectLst/>
              </a:rPr>
              <a:t>Portal</a:t>
            </a:r>
            <a:r>
              <a:rPr lang="en-US" dirty="0" smtClean="0">
                <a:effectLst/>
              </a:rPr>
              <a:t> vein thrombosis: Insight into physiopathology, diagnosis, and </a:t>
            </a:r>
            <a:r>
              <a:rPr lang="en-US" dirty="0" err="1" smtClean="0">
                <a:effectLst/>
              </a:rPr>
              <a:t>treatmentWorld</a:t>
            </a:r>
            <a:r>
              <a:rPr lang="en-US" dirty="0" smtClean="0">
                <a:effectLst/>
              </a:rPr>
              <a:t> Journal of Gastroenterology. 2010 Jan 14; 16(2)143</a:t>
            </a:r>
          </a:p>
          <a:p>
            <a:r>
              <a:rPr lang="en-US" dirty="0" smtClean="0">
                <a:effectLst/>
              </a:rPr>
              <a:t>Your browsing activity is empty.</a:t>
            </a:r>
          </a:p>
          <a:p>
            <a:r>
              <a:rPr lang="en-US" dirty="0" smtClean="0">
                <a:effectLst/>
              </a:rPr>
              <a:t>Activity recording is turned off.</a:t>
            </a:r>
          </a:p>
          <a:p>
            <a:r>
              <a:rPr lang="en-US" dirty="0" smtClean="0">
                <a:effectLst/>
              </a:rPr>
              <a:t>Turn recording back on</a:t>
            </a:r>
          </a:p>
          <a:p>
            <a:r>
              <a:rPr lang="en-US" dirty="0" smtClean="0">
                <a:hlinkClick r:id="rId344"/>
              </a:rPr>
              <a:t>See more...</a:t>
            </a:r>
            <a:endParaRPr lang="en-US" dirty="0" smtClean="0"/>
          </a:p>
          <a:p>
            <a:r>
              <a:rPr lang="en-US" dirty="0" smtClean="0"/>
              <a:t>Support Center </a:t>
            </a:r>
            <a:r>
              <a:rPr lang="en-US" dirty="0" smtClean="0">
                <a:hlinkClick r:id="rId345"/>
              </a:rPr>
              <a:t>Support Center</a:t>
            </a:r>
            <a:r>
              <a:rPr lang="en-US" dirty="0" smtClean="0"/>
              <a:t> </a:t>
            </a:r>
          </a:p>
          <a:p>
            <a:r>
              <a:rPr lang="en-US" dirty="0" smtClean="0"/>
              <a:t>External link. Please review our </a:t>
            </a:r>
            <a:r>
              <a:rPr lang="en-US" dirty="0" smtClean="0">
                <a:hlinkClick r:id="rId346"/>
              </a:rPr>
              <a:t>privacy policy</a:t>
            </a:r>
            <a:r>
              <a:rPr lang="en-US" dirty="0" smtClean="0"/>
              <a:t>. </a:t>
            </a:r>
          </a:p>
          <a:p>
            <a:endParaRPr lang="en-US" dirty="0"/>
          </a:p>
        </p:txBody>
      </p:sp>
      <p:sp>
        <p:nvSpPr>
          <p:cNvPr id="4" name="Slide Number Placeholder 3"/>
          <p:cNvSpPr>
            <a:spLocks noGrp="1"/>
          </p:cNvSpPr>
          <p:nvPr>
            <p:ph type="sldNum" sz="quarter" idx="10"/>
          </p:nvPr>
        </p:nvSpPr>
        <p:spPr/>
        <p:txBody>
          <a:bodyPr/>
          <a:lstStyle/>
          <a:p>
            <a:pPr>
              <a:defRPr/>
            </a:pPr>
            <a:fld id="{7DB2A8AD-D296-4D4F-B011-9008027F9263}" type="slidenum">
              <a:rPr lang="en-US" smtClean="0"/>
              <a:pPr>
                <a:defRPr/>
              </a:pPr>
              <a:t>17</a:t>
            </a:fld>
            <a:endParaRPr lang="en-US"/>
          </a:p>
        </p:txBody>
      </p:sp>
    </p:spTree>
    <p:extLst>
      <p:ext uri="{BB962C8B-B14F-4D97-AF65-F5344CB8AC3E}">
        <p14:creationId xmlns:p14="http://schemas.microsoft.com/office/powerpoint/2010/main" val="13946174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r>
              <a:rPr lang="en-US" dirty="0" smtClean="0">
                <a:effectLst/>
              </a:rPr>
              <a:t>vitamin D deficiency, the binding of calcium to undigested fats in the intestinal lumen and rapid transit due to intestinal inflammation and damage, and/or direct effects of glucocorticoids on calcium balance</a:t>
            </a:r>
            <a:endParaRPr lang="en-US" dirty="0"/>
          </a:p>
        </p:txBody>
      </p:sp>
      <p:sp>
        <p:nvSpPr>
          <p:cNvPr id="4" name="Slide Number Placeholder 3"/>
          <p:cNvSpPr>
            <a:spLocks noGrp="1"/>
          </p:cNvSpPr>
          <p:nvPr>
            <p:ph type="sldNum" sz="quarter" idx="10"/>
          </p:nvPr>
        </p:nvSpPr>
        <p:spPr/>
        <p:txBody>
          <a:bodyPr/>
          <a:lstStyle/>
          <a:p>
            <a:pPr>
              <a:defRPr/>
            </a:pPr>
            <a:fld id="{7DB2A8AD-D296-4D4F-B011-9008027F9263}" type="slidenum">
              <a:rPr lang="en-US" smtClean="0"/>
              <a:pPr>
                <a:defRPr/>
              </a:pPr>
              <a:t>18</a:t>
            </a:fld>
            <a:endParaRPr lang="en-US"/>
          </a:p>
        </p:txBody>
      </p:sp>
    </p:spTree>
    <p:extLst>
      <p:ext uri="{BB962C8B-B14F-4D97-AF65-F5344CB8AC3E}">
        <p14:creationId xmlns:p14="http://schemas.microsoft.com/office/powerpoint/2010/main" val="13946174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National osteoporosis foundation</a:t>
            </a:r>
            <a:endParaRPr lang="en-US" dirty="0"/>
          </a:p>
        </p:txBody>
      </p:sp>
      <p:sp>
        <p:nvSpPr>
          <p:cNvPr id="4" name="Slide Number Placeholder 3"/>
          <p:cNvSpPr>
            <a:spLocks noGrp="1"/>
          </p:cNvSpPr>
          <p:nvPr>
            <p:ph type="sldNum" sz="quarter" idx="10"/>
          </p:nvPr>
        </p:nvSpPr>
        <p:spPr/>
        <p:txBody>
          <a:bodyPr/>
          <a:lstStyle/>
          <a:p>
            <a:pPr>
              <a:defRPr/>
            </a:pPr>
            <a:fld id="{7DB2A8AD-D296-4D4F-B011-9008027F9263}" type="slidenum">
              <a:rPr lang="en-US" smtClean="0"/>
              <a:pPr>
                <a:defRPr/>
              </a:pPr>
              <a:t>21</a:t>
            </a:fld>
            <a:endParaRPr lang="en-US"/>
          </a:p>
        </p:txBody>
      </p:sp>
    </p:spTree>
    <p:extLst>
      <p:ext uri="{BB962C8B-B14F-4D97-AF65-F5344CB8AC3E}">
        <p14:creationId xmlns:p14="http://schemas.microsoft.com/office/powerpoint/2010/main" val="39221998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grpSp>
        <p:nvGrpSpPr>
          <p:cNvPr id="4" name="Group 58"/>
          <p:cNvGrpSpPr>
            <a:grpSpLocks/>
          </p:cNvGrpSpPr>
          <p:nvPr userDrawn="1"/>
        </p:nvGrpSpPr>
        <p:grpSpPr bwMode="auto">
          <a:xfrm>
            <a:off x="0" y="4564063"/>
            <a:ext cx="9140825" cy="2293937"/>
            <a:chOff x="3175" y="4564063"/>
            <a:chExt cx="9140825" cy="2293937"/>
          </a:xfrm>
        </p:grpSpPr>
        <p:sp>
          <p:nvSpPr>
            <p:cNvPr id="5" name="Freeform 15"/>
            <p:cNvSpPr>
              <a:spLocks/>
            </p:cNvSpPr>
            <p:nvPr/>
          </p:nvSpPr>
          <p:spPr bwMode="auto">
            <a:xfrm>
              <a:off x="3175" y="4564063"/>
              <a:ext cx="9140825" cy="2293937"/>
            </a:xfrm>
            <a:custGeom>
              <a:avLst/>
              <a:gdLst>
                <a:gd name="T0" fmla="*/ 0 w 2882"/>
                <a:gd name="T1" fmla="*/ 0 h 723"/>
                <a:gd name="T2" fmla="*/ 0 w 2882"/>
                <a:gd name="T3" fmla="*/ 723 h 723"/>
                <a:gd name="T4" fmla="*/ 2882 w 2882"/>
                <a:gd name="T5" fmla="*/ 723 h 723"/>
                <a:gd name="T6" fmla="*/ 2882 w 2882"/>
                <a:gd name="T7" fmla="*/ 659 h 723"/>
                <a:gd name="T8" fmla="*/ 2277 w 2882"/>
                <a:gd name="T9" fmla="*/ 646 h 723"/>
                <a:gd name="T10" fmla="*/ 1477 w 2882"/>
                <a:gd name="T11" fmla="*/ 515 h 723"/>
                <a:gd name="T12" fmla="*/ 951 w 2882"/>
                <a:gd name="T13" fmla="*/ 329 h 723"/>
                <a:gd name="T14" fmla="*/ 485 w 2882"/>
                <a:gd name="T15" fmla="*/ 132 h 723"/>
                <a:gd name="T16" fmla="*/ 113 w 2882"/>
                <a:gd name="T17" fmla="*/ 18 h 723"/>
                <a:gd name="T18" fmla="*/ 0 w 2882"/>
                <a:gd name="T19" fmla="*/ 0 h 7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882" h="723">
                  <a:moveTo>
                    <a:pt x="0" y="0"/>
                  </a:moveTo>
                  <a:cubicBezTo>
                    <a:pt x="0" y="723"/>
                    <a:pt x="0" y="723"/>
                    <a:pt x="0" y="723"/>
                  </a:cubicBezTo>
                  <a:cubicBezTo>
                    <a:pt x="2882" y="723"/>
                    <a:pt x="2882" y="723"/>
                    <a:pt x="2882" y="723"/>
                  </a:cubicBezTo>
                  <a:cubicBezTo>
                    <a:pt x="2882" y="659"/>
                    <a:pt x="2882" y="659"/>
                    <a:pt x="2882" y="659"/>
                  </a:cubicBezTo>
                  <a:cubicBezTo>
                    <a:pt x="2882" y="659"/>
                    <a:pt x="2441" y="659"/>
                    <a:pt x="2277" y="646"/>
                  </a:cubicBezTo>
                  <a:cubicBezTo>
                    <a:pt x="1985" y="625"/>
                    <a:pt x="1685" y="577"/>
                    <a:pt x="1477" y="515"/>
                  </a:cubicBezTo>
                  <a:cubicBezTo>
                    <a:pt x="1323" y="470"/>
                    <a:pt x="1114" y="401"/>
                    <a:pt x="951" y="329"/>
                  </a:cubicBezTo>
                  <a:cubicBezTo>
                    <a:pt x="785" y="255"/>
                    <a:pt x="679" y="203"/>
                    <a:pt x="485" y="132"/>
                  </a:cubicBezTo>
                  <a:cubicBezTo>
                    <a:pt x="285" y="58"/>
                    <a:pt x="210" y="37"/>
                    <a:pt x="113" y="18"/>
                  </a:cubicBezTo>
                  <a:cubicBezTo>
                    <a:pt x="47" y="6"/>
                    <a:pt x="0" y="0"/>
                    <a:pt x="0"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 name="Freeform 16"/>
            <p:cNvSpPr>
              <a:spLocks/>
            </p:cNvSpPr>
            <p:nvPr/>
          </p:nvSpPr>
          <p:spPr bwMode="auto">
            <a:xfrm>
              <a:off x="3175" y="4960938"/>
              <a:ext cx="9140825" cy="1897062"/>
            </a:xfrm>
            <a:custGeom>
              <a:avLst/>
              <a:gdLst>
                <a:gd name="T0" fmla="*/ 0 w 2882"/>
                <a:gd name="T1" fmla="*/ 0 h 598"/>
                <a:gd name="T2" fmla="*/ 0 w 2882"/>
                <a:gd name="T3" fmla="*/ 598 h 598"/>
                <a:gd name="T4" fmla="*/ 2882 w 2882"/>
                <a:gd name="T5" fmla="*/ 598 h 598"/>
                <a:gd name="T6" fmla="*/ 2882 w 2882"/>
                <a:gd name="T7" fmla="*/ 555 h 598"/>
                <a:gd name="T8" fmla="*/ 2277 w 2882"/>
                <a:gd name="T9" fmla="*/ 545 h 598"/>
                <a:gd name="T10" fmla="*/ 1477 w 2882"/>
                <a:gd name="T11" fmla="*/ 433 h 598"/>
                <a:gd name="T12" fmla="*/ 951 w 2882"/>
                <a:gd name="T13" fmla="*/ 272 h 598"/>
                <a:gd name="T14" fmla="*/ 485 w 2882"/>
                <a:gd name="T15" fmla="*/ 104 h 598"/>
                <a:gd name="T16" fmla="*/ 113 w 2882"/>
                <a:gd name="T17" fmla="*/ 16 h 598"/>
                <a:gd name="T18" fmla="*/ 0 w 2882"/>
                <a:gd name="T19" fmla="*/ 0 h 59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882" h="598">
                  <a:moveTo>
                    <a:pt x="0" y="0"/>
                  </a:moveTo>
                  <a:cubicBezTo>
                    <a:pt x="0" y="598"/>
                    <a:pt x="0" y="598"/>
                    <a:pt x="0" y="598"/>
                  </a:cubicBezTo>
                  <a:cubicBezTo>
                    <a:pt x="2882" y="598"/>
                    <a:pt x="2882" y="598"/>
                    <a:pt x="2882" y="598"/>
                  </a:cubicBezTo>
                  <a:cubicBezTo>
                    <a:pt x="2882" y="555"/>
                    <a:pt x="2882" y="555"/>
                    <a:pt x="2882" y="555"/>
                  </a:cubicBezTo>
                  <a:cubicBezTo>
                    <a:pt x="2882" y="555"/>
                    <a:pt x="2441" y="555"/>
                    <a:pt x="2277" y="545"/>
                  </a:cubicBezTo>
                  <a:cubicBezTo>
                    <a:pt x="1985" y="527"/>
                    <a:pt x="1685" y="484"/>
                    <a:pt x="1477" y="433"/>
                  </a:cubicBezTo>
                  <a:cubicBezTo>
                    <a:pt x="1323" y="395"/>
                    <a:pt x="1113" y="334"/>
                    <a:pt x="951" y="272"/>
                  </a:cubicBezTo>
                  <a:cubicBezTo>
                    <a:pt x="790" y="210"/>
                    <a:pt x="679" y="163"/>
                    <a:pt x="485" y="104"/>
                  </a:cubicBezTo>
                  <a:cubicBezTo>
                    <a:pt x="285" y="44"/>
                    <a:pt x="210" y="31"/>
                    <a:pt x="113" y="16"/>
                  </a:cubicBezTo>
                  <a:cubicBezTo>
                    <a:pt x="47" y="5"/>
                    <a:pt x="0" y="0"/>
                    <a:pt x="0"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 name="Freeform 17"/>
            <p:cNvSpPr>
              <a:spLocks/>
            </p:cNvSpPr>
            <p:nvPr/>
          </p:nvSpPr>
          <p:spPr bwMode="auto">
            <a:xfrm>
              <a:off x="3175" y="5716588"/>
              <a:ext cx="9140825" cy="1141412"/>
            </a:xfrm>
            <a:custGeom>
              <a:avLst/>
              <a:gdLst>
                <a:gd name="T0" fmla="*/ 0 w 2882"/>
                <a:gd name="T1" fmla="*/ 0 h 360"/>
                <a:gd name="T2" fmla="*/ 0 w 2882"/>
                <a:gd name="T3" fmla="*/ 360 h 360"/>
                <a:gd name="T4" fmla="*/ 2882 w 2882"/>
                <a:gd name="T5" fmla="*/ 360 h 360"/>
                <a:gd name="T6" fmla="*/ 2882 w 2882"/>
                <a:gd name="T7" fmla="*/ 335 h 360"/>
                <a:gd name="T8" fmla="*/ 2277 w 2882"/>
                <a:gd name="T9" fmla="*/ 331 h 360"/>
                <a:gd name="T10" fmla="*/ 1477 w 2882"/>
                <a:gd name="T11" fmla="*/ 265 h 360"/>
                <a:gd name="T12" fmla="*/ 905 w 2882"/>
                <a:gd name="T13" fmla="*/ 155 h 360"/>
                <a:gd name="T14" fmla="*/ 482 w 2882"/>
                <a:gd name="T15" fmla="*/ 62 h 360"/>
                <a:gd name="T16" fmla="*/ 118 w 2882"/>
                <a:gd name="T17" fmla="*/ 9 h 360"/>
                <a:gd name="T18" fmla="*/ 0 w 2882"/>
                <a:gd name="T19" fmla="*/ 0 h 3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882" h="360">
                  <a:moveTo>
                    <a:pt x="0" y="0"/>
                  </a:moveTo>
                  <a:cubicBezTo>
                    <a:pt x="0" y="360"/>
                    <a:pt x="0" y="360"/>
                    <a:pt x="0" y="360"/>
                  </a:cubicBezTo>
                  <a:cubicBezTo>
                    <a:pt x="2882" y="360"/>
                    <a:pt x="2882" y="360"/>
                    <a:pt x="2882" y="360"/>
                  </a:cubicBezTo>
                  <a:cubicBezTo>
                    <a:pt x="2882" y="335"/>
                    <a:pt x="2882" y="335"/>
                    <a:pt x="2882" y="335"/>
                  </a:cubicBezTo>
                  <a:cubicBezTo>
                    <a:pt x="2882" y="335"/>
                    <a:pt x="2441" y="337"/>
                    <a:pt x="2277" y="331"/>
                  </a:cubicBezTo>
                  <a:cubicBezTo>
                    <a:pt x="1985" y="321"/>
                    <a:pt x="1683" y="292"/>
                    <a:pt x="1477" y="265"/>
                  </a:cubicBezTo>
                  <a:cubicBezTo>
                    <a:pt x="1313" y="243"/>
                    <a:pt x="1067" y="190"/>
                    <a:pt x="905" y="155"/>
                  </a:cubicBezTo>
                  <a:cubicBezTo>
                    <a:pt x="744" y="119"/>
                    <a:pt x="688" y="98"/>
                    <a:pt x="482" y="62"/>
                  </a:cubicBezTo>
                  <a:cubicBezTo>
                    <a:pt x="285" y="27"/>
                    <a:pt x="185" y="16"/>
                    <a:pt x="118" y="9"/>
                  </a:cubicBezTo>
                  <a:cubicBezTo>
                    <a:pt x="51" y="3"/>
                    <a:pt x="0" y="0"/>
                    <a:pt x="0"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8" name="Group 38"/>
          <p:cNvGrpSpPr>
            <a:grpSpLocks noChangeAspect="1"/>
          </p:cNvGrpSpPr>
          <p:nvPr userDrawn="1"/>
        </p:nvGrpSpPr>
        <p:grpSpPr bwMode="auto">
          <a:xfrm>
            <a:off x="7354888" y="685800"/>
            <a:ext cx="1133475" cy="1235075"/>
            <a:chOff x="572" y="427"/>
            <a:chExt cx="1212" cy="1320"/>
          </a:xfrm>
        </p:grpSpPr>
        <p:sp>
          <p:nvSpPr>
            <p:cNvPr id="9" name="Freeform 39"/>
            <p:cNvSpPr>
              <a:spLocks noChangeAspect="1" noEditPoints="1"/>
            </p:cNvSpPr>
            <p:nvPr/>
          </p:nvSpPr>
          <p:spPr bwMode="auto">
            <a:xfrm>
              <a:off x="754" y="1070"/>
              <a:ext cx="848" cy="677"/>
            </a:xfrm>
            <a:custGeom>
              <a:avLst/>
              <a:gdLst>
                <a:gd name="T0" fmla="*/ 668 w 359"/>
                <a:gd name="T1" fmla="*/ 0 h 287"/>
                <a:gd name="T2" fmla="*/ 489 w 359"/>
                <a:gd name="T3" fmla="*/ 0 h 287"/>
                <a:gd name="T4" fmla="*/ 489 w 359"/>
                <a:gd name="T5" fmla="*/ 203 h 287"/>
                <a:gd name="T6" fmla="*/ 576 w 359"/>
                <a:gd name="T7" fmla="*/ 403 h 287"/>
                <a:gd name="T8" fmla="*/ 576 w 359"/>
                <a:gd name="T9" fmla="*/ 375 h 287"/>
                <a:gd name="T10" fmla="*/ 529 w 359"/>
                <a:gd name="T11" fmla="*/ 226 h 287"/>
                <a:gd name="T12" fmla="*/ 529 w 359"/>
                <a:gd name="T13" fmla="*/ 175 h 287"/>
                <a:gd name="T14" fmla="*/ 598 w 359"/>
                <a:gd name="T15" fmla="*/ 175 h 287"/>
                <a:gd name="T16" fmla="*/ 598 w 359"/>
                <a:gd name="T17" fmla="*/ 403 h 287"/>
                <a:gd name="T18" fmla="*/ 425 w 359"/>
                <a:gd name="T19" fmla="*/ 660 h 287"/>
                <a:gd name="T20" fmla="*/ 250 w 359"/>
                <a:gd name="T21" fmla="*/ 418 h 287"/>
                <a:gd name="T22" fmla="*/ 357 w 359"/>
                <a:gd name="T23" fmla="*/ 203 h 287"/>
                <a:gd name="T24" fmla="*/ 357 w 359"/>
                <a:gd name="T25" fmla="*/ 175 h 287"/>
                <a:gd name="T26" fmla="*/ 425 w 359"/>
                <a:gd name="T27" fmla="*/ 175 h 287"/>
                <a:gd name="T28" fmla="*/ 468 w 359"/>
                <a:gd name="T29" fmla="*/ 175 h 287"/>
                <a:gd name="T30" fmla="*/ 468 w 359"/>
                <a:gd name="T31" fmla="*/ 132 h 287"/>
                <a:gd name="T32" fmla="*/ 425 w 359"/>
                <a:gd name="T33" fmla="*/ 132 h 287"/>
                <a:gd name="T34" fmla="*/ 357 w 359"/>
                <a:gd name="T35" fmla="*/ 132 h 287"/>
                <a:gd name="T36" fmla="*/ 357 w 359"/>
                <a:gd name="T37" fmla="*/ 132 h 287"/>
                <a:gd name="T38" fmla="*/ 317 w 359"/>
                <a:gd name="T39" fmla="*/ 132 h 287"/>
                <a:gd name="T40" fmla="*/ 317 w 359"/>
                <a:gd name="T41" fmla="*/ 132 h 287"/>
                <a:gd name="T42" fmla="*/ 210 w 359"/>
                <a:gd name="T43" fmla="*/ 132 h 287"/>
                <a:gd name="T44" fmla="*/ 210 w 359"/>
                <a:gd name="T45" fmla="*/ 375 h 287"/>
                <a:gd name="T46" fmla="*/ 210 w 359"/>
                <a:gd name="T47" fmla="*/ 399 h 287"/>
                <a:gd name="T48" fmla="*/ 210 w 359"/>
                <a:gd name="T49" fmla="*/ 399 h 287"/>
                <a:gd name="T50" fmla="*/ 250 w 359"/>
                <a:gd name="T51" fmla="*/ 366 h 287"/>
                <a:gd name="T52" fmla="*/ 250 w 359"/>
                <a:gd name="T53" fmla="*/ 366 h 287"/>
                <a:gd name="T54" fmla="*/ 250 w 359"/>
                <a:gd name="T55" fmla="*/ 175 h 287"/>
                <a:gd name="T56" fmla="*/ 317 w 359"/>
                <a:gd name="T57" fmla="*/ 175 h 287"/>
                <a:gd name="T58" fmla="*/ 317 w 359"/>
                <a:gd name="T59" fmla="*/ 175 h 287"/>
                <a:gd name="T60" fmla="*/ 317 w 359"/>
                <a:gd name="T61" fmla="*/ 226 h 287"/>
                <a:gd name="T62" fmla="*/ 177 w 359"/>
                <a:gd name="T63" fmla="*/ 439 h 287"/>
                <a:gd name="T64" fmla="*/ 40 w 359"/>
                <a:gd name="T65" fmla="*/ 226 h 287"/>
                <a:gd name="T66" fmla="*/ 40 w 359"/>
                <a:gd name="T67" fmla="*/ 42 h 287"/>
                <a:gd name="T68" fmla="*/ 177 w 359"/>
                <a:gd name="T69" fmla="*/ 42 h 287"/>
                <a:gd name="T70" fmla="*/ 317 w 359"/>
                <a:gd name="T71" fmla="*/ 42 h 287"/>
                <a:gd name="T72" fmla="*/ 317 w 359"/>
                <a:gd name="T73" fmla="*/ 113 h 287"/>
                <a:gd name="T74" fmla="*/ 357 w 359"/>
                <a:gd name="T75" fmla="*/ 113 h 287"/>
                <a:gd name="T76" fmla="*/ 357 w 359"/>
                <a:gd name="T77" fmla="*/ 0 h 287"/>
                <a:gd name="T78" fmla="*/ 177 w 359"/>
                <a:gd name="T79" fmla="*/ 0 h 287"/>
                <a:gd name="T80" fmla="*/ 0 w 359"/>
                <a:gd name="T81" fmla="*/ 0 h 287"/>
                <a:gd name="T82" fmla="*/ 0 w 359"/>
                <a:gd name="T83" fmla="*/ 203 h 287"/>
                <a:gd name="T84" fmla="*/ 177 w 359"/>
                <a:gd name="T85" fmla="*/ 453 h 287"/>
                <a:gd name="T86" fmla="*/ 215 w 359"/>
                <a:gd name="T87" fmla="*/ 439 h 287"/>
                <a:gd name="T88" fmla="*/ 425 w 359"/>
                <a:gd name="T89" fmla="*/ 677 h 287"/>
                <a:gd name="T90" fmla="*/ 635 w 359"/>
                <a:gd name="T91" fmla="*/ 439 h 287"/>
                <a:gd name="T92" fmla="*/ 668 w 359"/>
                <a:gd name="T93" fmla="*/ 453 h 287"/>
                <a:gd name="T94" fmla="*/ 848 w 359"/>
                <a:gd name="T95" fmla="*/ 203 h 287"/>
                <a:gd name="T96" fmla="*/ 848 w 359"/>
                <a:gd name="T97" fmla="*/ 0 h 287"/>
                <a:gd name="T98" fmla="*/ 668 w 359"/>
                <a:gd name="T99" fmla="*/ 0 h 287"/>
                <a:gd name="T100" fmla="*/ 805 w 359"/>
                <a:gd name="T101" fmla="*/ 226 h 287"/>
                <a:gd name="T102" fmla="*/ 668 w 359"/>
                <a:gd name="T103" fmla="*/ 439 h 287"/>
                <a:gd name="T104" fmla="*/ 638 w 359"/>
                <a:gd name="T105" fmla="*/ 422 h 287"/>
                <a:gd name="T106" fmla="*/ 640 w 359"/>
                <a:gd name="T107" fmla="*/ 375 h 287"/>
                <a:gd name="T108" fmla="*/ 640 w 359"/>
                <a:gd name="T109" fmla="*/ 132 h 287"/>
                <a:gd name="T110" fmla="*/ 529 w 359"/>
                <a:gd name="T111" fmla="*/ 132 h 287"/>
                <a:gd name="T112" fmla="*/ 529 w 359"/>
                <a:gd name="T113" fmla="*/ 42 h 287"/>
                <a:gd name="T114" fmla="*/ 668 w 359"/>
                <a:gd name="T115" fmla="*/ 42 h 287"/>
                <a:gd name="T116" fmla="*/ 805 w 359"/>
                <a:gd name="T117" fmla="*/ 42 h 287"/>
                <a:gd name="T118" fmla="*/ 805 w 359"/>
                <a:gd name="T119" fmla="*/ 226 h 28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59" h="287">
                  <a:moveTo>
                    <a:pt x="283" y="0"/>
                  </a:moveTo>
                  <a:cubicBezTo>
                    <a:pt x="207" y="0"/>
                    <a:pt x="207" y="0"/>
                    <a:pt x="207" y="0"/>
                  </a:cubicBezTo>
                  <a:cubicBezTo>
                    <a:pt x="207" y="86"/>
                    <a:pt x="207" y="86"/>
                    <a:pt x="207" y="86"/>
                  </a:cubicBezTo>
                  <a:cubicBezTo>
                    <a:pt x="207" y="125"/>
                    <a:pt x="221" y="152"/>
                    <a:pt x="244" y="171"/>
                  </a:cubicBezTo>
                  <a:cubicBezTo>
                    <a:pt x="244" y="159"/>
                    <a:pt x="244" y="159"/>
                    <a:pt x="244" y="159"/>
                  </a:cubicBezTo>
                  <a:cubicBezTo>
                    <a:pt x="227" y="139"/>
                    <a:pt x="224" y="116"/>
                    <a:pt x="224" y="96"/>
                  </a:cubicBezTo>
                  <a:cubicBezTo>
                    <a:pt x="224" y="74"/>
                    <a:pt x="224" y="74"/>
                    <a:pt x="224" y="74"/>
                  </a:cubicBezTo>
                  <a:cubicBezTo>
                    <a:pt x="253" y="74"/>
                    <a:pt x="253" y="74"/>
                    <a:pt x="253" y="74"/>
                  </a:cubicBezTo>
                  <a:cubicBezTo>
                    <a:pt x="253" y="171"/>
                    <a:pt x="253" y="171"/>
                    <a:pt x="253" y="171"/>
                  </a:cubicBezTo>
                  <a:cubicBezTo>
                    <a:pt x="253" y="207"/>
                    <a:pt x="243" y="252"/>
                    <a:pt x="180" y="280"/>
                  </a:cubicBezTo>
                  <a:cubicBezTo>
                    <a:pt x="119" y="253"/>
                    <a:pt x="107" y="211"/>
                    <a:pt x="106" y="177"/>
                  </a:cubicBezTo>
                  <a:cubicBezTo>
                    <a:pt x="135" y="157"/>
                    <a:pt x="151" y="129"/>
                    <a:pt x="151" y="86"/>
                  </a:cubicBezTo>
                  <a:cubicBezTo>
                    <a:pt x="151" y="74"/>
                    <a:pt x="151" y="74"/>
                    <a:pt x="151" y="74"/>
                  </a:cubicBezTo>
                  <a:cubicBezTo>
                    <a:pt x="180" y="74"/>
                    <a:pt x="180" y="74"/>
                    <a:pt x="180" y="74"/>
                  </a:cubicBezTo>
                  <a:cubicBezTo>
                    <a:pt x="198" y="74"/>
                    <a:pt x="198" y="74"/>
                    <a:pt x="198" y="74"/>
                  </a:cubicBezTo>
                  <a:cubicBezTo>
                    <a:pt x="198" y="56"/>
                    <a:pt x="198" y="56"/>
                    <a:pt x="198" y="56"/>
                  </a:cubicBezTo>
                  <a:cubicBezTo>
                    <a:pt x="180" y="56"/>
                    <a:pt x="180" y="56"/>
                    <a:pt x="180" y="56"/>
                  </a:cubicBezTo>
                  <a:cubicBezTo>
                    <a:pt x="151" y="56"/>
                    <a:pt x="151" y="56"/>
                    <a:pt x="151" y="56"/>
                  </a:cubicBezTo>
                  <a:cubicBezTo>
                    <a:pt x="151" y="56"/>
                    <a:pt x="151" y="56"/>
                    <a:pt x="151" y="56"/>
                  </a:cubicBezTo>
                  <a:cubicBezTo>
                    <a:pt x="134" y="56"/>
                    <a:pt x="134" y="56"/>
                    <a:pt x="134" y="56"/>
                  </a:cubicBezTo>
                  <a:cubicBezTo>
                    <a:pt x="134" y="56"/>
                    <a:pt x="134" y="56"/>
                    <a:pt x="134" y="56"/>
                  </a:cubicBezTo>
                  <a:cubicBezTo>
                    <a:pt x="89" y="56"/>
                    <a:pt x="89" y="56"/>
                    <a:pt x="89" y="56"/>
                  </a:cubicBezTo>
                  <a:cubicBezTo>
                    <a:pt x="89" y="159"/>
                    <a:pt x="89" y="159"/>
                    <a:pt x="89" y="159"/>
                  </a:cubicBezTo>
                  <a:cubicBezTo>
                    <a:pt x="89" y="162"/>
                    <a:pt x="89" y="166"/>
                    <a:pt x="89" y="169"/>
                  </a:cubicBezTo>
                  <a:cubicBezTo>
                    <a:pt x="89" y="169"/>
                    <a:pt x="89" y="169"/>
                    <a:pt x="89" y="169"/>
                  </a:cubicBezTo>
                  <a:cubicBezTo>
                    <a:pt x="96" y="165"/>
                    <a:pt x="101" y="160"/>
                    <a:pt x="106" y="155"/>
                  </a:cubicBezTo>
                  <a:cubicBezTo>
                    <a:pt x="106" y="155"/>
                    <a:pt x="106" y="155"/>
                    <a:pt x="106" y="155"/>
                  </a:cubicBezTo>
                  <a:cubicBezTo>
                    <a:pt x="106" y="74"/>
                    <a:pt x="106" y="74"/>
                    <a:pt x="106" y="74"/>
                  </a:cubicBezTo>
                  <a:cubicBezTo>
                    <a:pt x="134" y="74"/>
                    <a:pt x="134" y="74"/>
                    <a:pt x="134" y="74"/>
                  </a:cubicBezTo>
                  <a:cubicBezTo>
                    <a:pt x="134" y="74"/>
                    <a:pt x="134" y="74"/>
                    <a:pt x="134" y="74"/>
                  </a:cubicBezTo>
                  <a:cubicBezTo>
                    <a:pt x="134" y="96"/>
                    <a:pt x="134" y="96"/>
                    <a:pt x="134" y="96"/>
                  </a:cubicBezTo>
                  <a:cubicBezTo>
                    <a:pt x="134" y="126"/>
                    <a:pt x="128" y="162"/>
                    <a:pt x="75" y="186"/>
                  </a:cubicBezTo>
                  <a:cubicBezTo>
                    <a:pt x="23" y="162"/>
                    <a:pt x="17" y="126"/>
                    <a:pt x="17" y="96"/>
                  </a:cubicBezTo>
                  <a:cubicBezTo>
                    <a:pt x="17" y="18"/>
                    <a:pt x="17" y="18"/>
                    <a:pt x="17" y="18"/>
                  </a:cubicBezTo>
                  <a:cubicBezTo>
                    <a:pt x="75" y="18"/>
                    <a:pt x="75" y="18"/>
                    <a:pt x="75" y="18"/>
                  </a:cubicBezTo>
                  <a:cubicBezTo>
                    <a:pt x="134" y="18"/>
                    <a:pt x="134" y="18"/>
                    <a:pt x="134" y="18"/>
                  </a:cubicBezTo>
                  <a:cubicBezTo>
                    <a:pt x="134" y="48"/>
                    <a:pt x="134" y="48"/>
                    <a:pt x="134" y="48"/>
                  </a:cubicBezTo>
                  <a:cubicBezTo>
                    <a:pt x="151" y="48"/>
                    <a:pt x="151" y="48"/>
                    <a:pt x="151" y="48"/>
                  </a:cubicBezTo>
                  <a:cubicBezTo>
                    <a:pt x="151" y="0"/>
                    <a:pt x="151" y="0"/>
                    <a:pt x="151" y="0"/>
                  </a:cubicBezTo>
                  <a:cubicBezTo>
                    <a:pt x="75" y="0"/>
                    <a:pt x="75" y="0"/>
                    <a:pt x="75" y="0"/>
                  </a:cubicBezTo>
                  <a:cubicBezTo>
                    <a:pt x="0" y="0"/>
                    <a:pt x="0" y="0"/>
                    <a:pt x="0" y="0"/>
                  </a:cubicBezTo>
                  <a:cubicBezTo>
                    <a:pt x="0" y="86"/>
                    <a:pt x="0" y="86"/>
                    <a:pt x="0" y="86"/>
                  </a:cubicBezTo>
                  <a:cubicBezTo>
                    <a:pt x="0" y="143"/>
                    <a:pt x="28" y="174"/>
                    <a:pt x="75" y="192"/>
                  </a:cubicBezTo>
                  <a:cubicBezTo>
                    <a:pt x="81" y="190"/>
                    <a:pt x="86" y="188"/>
                    <a:pt x="91" y="186"/>
                  </a:cubicBezTo>
                  <a:cubicBezTo>
                    <a:pt x="99" y="237"/>
                    <a:pt x="131" y="268"/>
                    <a:pt x="180" y="287"/>
                  </a:cubicBezTo>
                  <a:cubicBezTo>
                    <a:pt x="228" y="268"/>
                    <a:pt x="260" y="238"/>
                    <a:pt x="269" y="186"/>
                  </a:cubicBezTo>
                  <a:cubicBezTo>
                    <a:pt x="273" y="188"/>
                    <a:pt x="278" y="190"/>
                    <a:pt x="283" y="192"/>
                  </a:cubicBezTo>
                  <a:cubicBezTo>
                    <a:pt x="330" y="174"/>
                    <a:pt x="359" y="143"/>
                    <a:pt x="359" y="86"/>
                  </a:cubicBezTo>
                  <a:cubicBezTo>
                    <a:pt x="359" y="0"/>
                    <a:pt x="359" y="0"/>
                    <a:pt x="359" y="0"/>
                  </a:cubicBezTo>
                  <a:lnTo>
                    <a:pt x="283" y="0"/>
                  </a:lnTo>
                  <a:close/>
                  <a:moveTo>
                    <a:pt x="341" y="96"/>
                  </a:moveTo>
                  <a:cubicBezTo>
                    <a:pt x="341" y="126"/>
                    <a:pt x="336" y="162"/>
                    <a:pt x="283" y="186"/>
                  </a:cubicBezTo>
                  <a:cubicBezTo>
                    <a:pt x="278" y="184"/>
                    <a:pt x="274" y="182"/>
                    <a:pt x="270" y="179"/>
                  </a:cubicBezTo>
                  <a:cubicBezTo>
                    <a:pt x="270" y="173"/>
                    <a:pt x="271" y="166"/>
                    <a:pt x="271" y="159"/>
                  </a:cubicBezTo>
                  <a:cubicBezTo>
                    <a:pt x="271" y="56"/>
                    <a:pt x="271" y="56"/>
                    <a:pt x="271" y="56"/>
                  </a:cubicBezTo>
                  <a:cubicBezTo>
                    <a:pt x="224" y="56"/>
                    <a:pt x="224" y="56"/>
                    <a:pt x="224" y="56"/>
                  </a:cubicBezTo>
                  <a:cubicBezTo>
                    <a:pt x="224" y="18"/>
                    <a:pt x="224" y="18"/>
                    <a:pt x="224" y="18"/>
                  </a:cubicBezTo>
                  <a:cubicBezTo>
                    <a:pt x="283" y="18"/>
                    <a:pt x="283" y="18"/>
                    <a:pt x="283" y="18"/>
                  </a:cubicBezTo>
                  <a:cubicBezTo>
                    <a:pt x="341" y="18"/>
                    <a:pt x="341" y="18"/>
                    <a:pt x="341" y="18"/>
                  </a:cubicBezTo>
                  <a:lnTo>
                    <a:pt x="341" y="96"/>
                  </a:lnTo>
                  <a:close/>
                </a:path>
              </a:pathLst>
            </a:custGeom>
            <a:solidFill>
              <a:schemeClr val="tx2"/>
            </a:solidFill>
            <a:ln>
              <a:noFill/>
            </a:ln>
            <a:extLst>
              <a:ext uri="{91240B29-F687-4F45-9708-019B960494DF}">
                <a14:hiddenLine xmlns:a14="http://schemas.microsoft.com/office/drawing/2010/main" w="9525">
                  <a:solidFill>
                    <a:schemeClr val="bg2"/>
                  </a:solidFill>
                  <a:round/>
                  <a:headEnd/>
                  <a:tailEnd/>
                </a14:hiddenLine>
              </a:ext>
            </a:extLst>
          </p:spPr>
          <p:txBody>
            <a:bodyPr/>
            <a:lstStyle/>
            <a:p>
              <a:endParaRPr lang="en-US"/>
            </a:p>
          </p:txBody>
        </p:sp>
        <p:sp>
          <p:nvSpPr>
            <p:cNvPr id="10" name="Freeform 40"/>
            <p:cNvSpPr>
              <a:spLocks noChangeAspect="1"/>
            </p:cNvSpPr>
            <p:nvPr/>
          </p:nvSpPr>
          <p:spPr bwMode="auto">
            <a:xfrm>
              <a:off x="820" y="734"/>
              <a:ext cx="180" cy="227"/>
            </a:xfrm>
            <a:custGeom>
              <a:avLst/>
              <a:gdLst>
                <a:gd name="T0" fmla="*/ 14 w 76"/>
                <a:gd name="T1" fmla="*/ 227 h 96"/>
                <a:gd name="T2" fmla="*/ 14 w 76"/>
                <a:gd name="T3" fmla="*/ 218 h 96"/>
                <a:gd name="T4" fmla="*/ 28 w 76"/>
                <a:gd name="T5" fmla="*/ 210 h 96"/>
                <a:gd name="T6" fmla="*/ 31 w 76"/>
                <a:gd name="T7" fmla="*/ 208 h 96"/>
                <a:gd name="T8" fmla="*/ 31 w 76"/>
                <a:gd name="T9" fmla="*/ 189 h 96"/>
                <a:gd name="T10" fmla="*/ 33 w 76"/>
                <a:gd name="T11" fmla="*/ 161 h 96"/>
                <a:gd name="T12" fmla="*/ 33 w 76"/>
                <a:gd name="T13" fmla="*/ 76 h 96"/>
                <a:gd name="T14" fmla="*/ 31 w 76"/>
                <a:gd name="T15" fmla="*/ 33 h 96"/>
                <a:gd name="T16" fmla="*/ 28 w 76"/>
                <a:gd name="T17" fmla="*/ 14 h 96"/>
                <a:gd name="T18" fmla="*/ 24 w 76"/>
                <a:gd name="T19" fmla="*/ 12 h 96"/>
                <a:gd name="T20" fmla="*/ 0 w 76"/>
                <a:gd name="T21" fmla="*/ 9 h 96"/>
                <a:gd name="T22" fmla="*/ 0 w 76"/>
                <a:gd name="T23" fmla="*/ 0 h 96"/>
                <a:gd name="T24" fmla="*/ 50 w 76"/>
                <a:gd name="T25" fmla="*/ 0 h 96"/>
                <a:gd name="T26" fmla="*/ 97 w 76"/>
                <a:gd name="T27" fmla="*/ 0 h 96"/>
                <a:gd name="T28" fmla="*/ 97 w 76"/>
                <a:gd name="T29" fmla="*/ 9 h 96"/>
                <a:gd name="T30" fmla="*/ 73 w 76"/>
                <a:gd name="T31" fmla="*/ 12 h 96"/>
                <a:gd name="T32" fmla="*/ 69 w 76"/>
                <a:gd name="T33" fmla="*/ 14 h 96"/>
                <a:gd name="T34" fmla="*/ 66 w 76"/>
                <a:gd name="T35" fmla="*/ 31 h 96"/>
                <a:gd name="T36" fmla="*/ 64 w 76"/>
                <a:gd name="T37" fmla="*/ 76 h 96"/>
                <a:gd name="T38" fmla="*/ 64 w 76"/>
                <a:gd name="T39" fmla="*/ 184 h 96"/>
                <a:gd name="T40" fmla="*/ 66 w 76"/>
                <a:gd name="T41" fmla="*/ 210 h 96"/>
                <a:gd name="T42" fmla="*/ 92 w 76"/>
                <a:gd name="T43" fmla="*/ 213 h 96"/>
                <a:gd name="T44" fmla="*/ 159 w 76"/>
                <a:gd name="T45" fmla="*/ 206 h 96"/>
                <a:gd name="T46" fmla="*/ 163 w 76"/>
                <a:gd name="T47" fmla="*/ 194 h 96"/>
                <a:gd name="T48" fmla="*/ 171 w 76"/>
                <a:gd name="T49" fmla="*/ 168 h 96"/>
                <a:gd name="T50" fmla="*/ 180 w 76"/>
                <a:gd name="T51" fmla="*/ 168 h 96"/>
                <a:gd name="T52" fmla="*/ 173 w 76"/>
                <a:gd name="T53" fmla="*/ 225 h 96"/>
                <a:gd name="T54" fmla="*/ 163 w 76"/>
                <a:gd name="T55" fmla="*/ 227 h 96"/>
                <a:gd name="T56" fmla="*/ 135 w 76"/>
                <a:gd name="T57" fmla="*/ 227 h 96"/>
                <a:gd name="T58" fmla="*/ 47 w 76"/>
                <a:gd name="T59" fmla="*/ 225 h 96"/>
                <a:gd name="T60" fmla="*/ 14 w 76"/>
                <a:gd name="T61" fmla="*/ 227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6" h="96">
                  <a:moveTo>
                    <a:pt x="6" y="96"/>
                  </a:moveTo>
                  <a:cubicBezTo>
                    <a:pt x="6" y="92"/>
                    <a:pt x="6" y="92"/>
                    <a:pt x="6" y="92"/>
                  </a:cubicBezTo>
                  <a:cubicBezTo>
                    <a:pt x="9" y="91"/>
                    <a:pt x="11" y="90"/>
                    <a:pt x="12" y="89"/>
                  </a:cubicBezTo>
                  <a:cubicBezTo>
                    <a:pt x="12" y="89"/>
                    <a:pt x="12" y="88"/>
                    <a:pt x="13" y="88"/>
                  </a:cubicBezTo>
                  <a:cubicBezTo>
                    <a:pt x="13" y="86"/>
                    <a:pt x="13" y="84"/>
                    <a:pt x="13" y="80"/>
                  </a:cubicBezTo>
                  <a:cubicBezTo>
                    <a:pt x="14" y="73"/>
                    <a:pt x="14" y="70"/>
                    <a:pt x="14" y="68"/>
                  </a:cubicBezTo>
                  <a:cubicBezTo>
                    <a:pt x="14" y="32"/>
                    <a:pt x="14" y="32"/>
                    <a:pt x="14" y="32"/>
                  </a:cubicBezTo>
                  <a:cubicBezTo>
                    <a:pt x="14" y="26"/>
                    <a:pt x="14" y="20"/>
                    <a:pt x="13" y="14"/>
                  </a:cubicBezTo>
                  <a:cubicBezTo>
                    <a:pt x="13" y="10"/>
                    <a:pt x="13" y="7"/>
                    <a:pt x="12" y="6"/>
                  </a:cubicBezTo>
                  <a:cubicBezTo>
                    <a:pt x="12" y="6"/>
                    <a:pt x="11" y="5"/>
                    <a:pt x="10" y="5"/>
                  </a:cubicBezTo>
                  <a:cubicBezTo>
                    <a:pt x="9" y="4"/>
                    <a:pt x="5" y="4"/>
                    <a:pt x="0" y="4"/>
                  </a:cubicBezTo>
                  <a:cubicBezTo>
                    <a:pt x="0" y="0"/>
                    <a:pt x="0" y="0"/>
                    <a:pt x="0" y="0"/>
                  </a:cubicBezTo>
                  <a:cubicBezTo>
                    <a:pt x="11" y="0"/>
                    <a:pt x="18" y="0"/>
                    <a:pt x="21" y="0"/>
                  </a:cubicBezTo>
                  <a:cubicBezTo>
                    <a:pt x="24" y="0"/>
                    <a:pt x="31" y="0"/>
                    <a:pt x="41" y="0"/>
                  </a:cubicBezTo>
                  <a:cubicBezTo>
                    <a:pt x="41" y="4"/>
                    <a:pt x="41" y="4"/>
                    <a:pt x="41" y="4"/>
                  </a:cubicBezTo>
                  <a:cubicBezTo>
                    <a:pt x="36" y="4"/>
                    <a:pt x="32" y="4"/>
                    <a:pt x="31" y="5"/>
                  </a:cubicBezTo>
                  <a:cubicBezTo>
                    <a:pt x="30" y="5"/>
                    <a:pt x="29" y="6"/>
                    <a:pt x="29" y="6"/>
                  </a:cubicBezTo>
                  <a:cubicBezTo>
                    <a:pt x="28" y="7"/>
                    <a:pt x="28" y="9"/>
                    <a:pt x="28" y="13"/>
                  </a:cubicBezTo>
                  <a:cubicBezTo>
                    <a:pt x="27" y="14"/>
                    <a:pt x="27" y="20"/>
                    <a:pt x="27" y="32"/>
                  </a:cubicBezTo>
                  <a:cubicBezTo>
                    <a:pt x="27" y="78"/>
                    <a:pt x="27" y="78"/>
                    <a:pt x="27" y="78"/>
                  </a:cubicBezTo>
                  <a:cubicBezTo>
                    <a:pt x="27" y="82"/>
                    <a:pt x="27" y="86"/>
                    <a:pt x="28" y="89"/>
                  </a:cubicBezTo>
                  <a:cubicBezTo>
                    <a:pt x="33" y="89"/>
                    <a:pt x="33" y="90"/>
                    <a:pt x="39" y="90"/>
                  </a:cubicBezTo>
                  <a:cubicBezTo>
                    <a:pt x="52" y="90"/>
                    <a:pt x="62" y="89"/>
                    <a:pt x="67" y="87"/>
                  </a:cubicBezTo>
                  <a:cubicBezTo>
                    <a:pt x="68" y="86"/>
                    <a:pt x="68" y="84"/>
                    <a:pt x="69" y="82"/>
                  </a:cubicBezTo>
                  <a:cubicBezTo>
                    <a:pt x="72" y="71"/>
                    <a:pt x="72" y="71"/>
                    <a:pt x="72" y="71"/>
                  </a:cubicBezTo>
                  <a:cubicBezTo>
                    <a:pt x="76" y="71"/>
                    <a:pt x="76" y="71"/>
                    <a:pt x="76" y="71"/>
                  </a:cubicBezTo>
                  <a:cubicBezTo>
                    <a:pt x="75" y="78"/>
                    <a:pt x="74" y="86"/>
                    <a:pt x="73" y="95"/>
                  </a:cubicBezTo>
                  <a:cubicBezTo>
                    <a:pt x="71" y="95"/>
                    <a:pt x="70" y="95"/>
                    <a:pt x="69" y="96"/>
                  </a:cubicBezTo>
                  <a:cubicBezTo>
                    <a:pt x="66" y="96"/>
                    <a:pt x="63" y="96"/>
                    <a:pt x="57" y="96"/>
                  </a:cubicBezTo>
                  <a:cubicBezTo>
                    <a:pt x="20" y="95"/>
                    <a:pt x="20" y="95"/>
                    <a:pt x="20" y="95"/>
                  </a:cubicBezTo>
                  <a:cubicBezTo>
                    <a:pt x="15" y="95"/>
                    <a:pt x="11" y="95"/>
                    <a:pt x="6" y="96"/>
                  </a:cubicBezTo>
                  <a:close/>
                </a:path>
              </a:pathLst>
            </a:custGeom>
            <a:solidFill>
              <a:schemeClr val="tx1"/>
            </a:solidFill>
            <a:ln>
              <a:noFill/>
            </a:ln>
            <a:extLst>
              <a:ext uri="{91240B29-F687-4F45-9708-019B960494DF}">
                <a14:hiddenLine xmlns:a14="http://schemas.microsoft.com/office/drawing/2010/main" w="9525">
                  <a:solidFill>
                    <a:schemeClr val="bg2"/>
                  </a:solidFill>
                  <a:round/>
                  <a:headEnd/>
                  <a:tailEnd/>
                </a14:hiddenLine>
              </a:ext>
            </a:extLst>
          </p:spPr>
          <p:txBody>
            <a:bodyPr/>
            <a:lstStyle/>
            <a:p>
              <a:endParaRPr lang="en-US"/>
            </a:p>
          </p:txBody>
        </p:sp>
        <p:sp>
          <p:nvSpPr>
            <p:cNvPr id="11" name="Freeform 41"/>
            <p:cNvSpPr>
              <a:spLocks noChangeAspect="1" noEditPoints="1"/>
            </p:cNvSpPr>
            <p:nvPr/>
          </p:nvSpPr>
          <p:spPr bwMode="auto">
            <a:xfrm>
              <a:off x="1021" y="734"/>
              <a:ext cx="99" cy="227"/>
            </a:xfrm>
            <a:custGeom>
              <a:avLst/>
              <a:gdLst>
                <a:gd name="T0" fmla="*/ 99 w 42"/>
                <a:gd name="T1" fmla="*/ 215 h 96"/>
                <a:gd name="T2" fmla="*/ 99 w 42"/>
                <a:gd name="T3" fmla="*/ 227 h 96"/>
                <a:gd name="T4" fmla="*/ 52 w 42"/>
                <a:gd name="T5" fmla="*/ 225 h 96"/>
                <a:gd name="T6" fmla="*/ 0 w 42"/>
                <a:gd name="T7" fmla="*/ 227 h 96"/>
                <a:gd name="T8" fmla="*/ 0 w 42"/>
                <a:gd name="T9" fmla="*/ 215 h 96"/>
                <a:gd name="T10" fmla="*/ 24 w 42"/>
                <a:gd name="T11" fmla="*/ 215 h 96"/>
                <a:gd name="T12" fmla="*/ 31 w 42"/>
                <a:gd name="T13" fmla="*/ 210 h 96"/>
                <a:gd name="T14" fmla="*/ 33 w 42"/>
                <a:gd name="T15" fmla="*/ 196 h 96"/>
                <a:gd name="T16" fmla="*/ 33 w 42"/>
                <a:gd name="T17" fmla="*/ 149 h 96"/>
                <a:gd name="T18" fmla="*/ 33 w 42"/>
                <a:gd name="T19" fmla="*/ 76 h 96"/>
                <a:gd name="T20" fmla="*/ 33 w 42"/>
                <a:gd name="T21" fmla="*/ 33 h 96"/>
                <a:gd name="T22" fmla="*/ 31 w 42"/>
                <a:gd name="T23" fmla="*/ 14 h 96"/>
                <a:gd name="T24" fmla="*/ 24 w 42"/>
                <a:gd name="T25" fmla="*/ 12 h 96"/>
                <a:gd name="T26" fmla="*/ 0 w 42"/>
                <a:gd name="T27" fmla="*/ 9 h 96"/>
                <a:gd name="T28" fmla="*/ 0 w 42"/>
                <a:gd name="T29" fmla="*/ 0 h 96"/>
                <a:gd name="T30" fmla="*/ 50 w 42"/>
                <a:gd name="T31" fmla="*/ 0 h 96"/>
                <a:gd name="T32" fmla="*/ 99 w 42"/>
                <a:gd name="T33" fmla="*/ 0 h 96"/>
                <a:gd name="T34" fmla="*/ 99 w 42"/>
                <a:gd name="T35" fmla="*/ 9 h 96"/>
                <a:gd name="T36" fmla="*/ 75 w 42"/>
                <a:gd name="T37" fmla="*/ 12 h 96"/>
                <a:gd name="T38" fmla="*/ 68 w 42"/>
                <a:gd name="T39" fmla="*/ 14 h 96"/>
                <a:gd name="T40" fmla="*/ 66 w 42"/>
                <a:gd name="T41" fmla="*/ 31 h 96"/>
                <a:gd name="T42" fmla="*/ 66 w 42"/>
                <a:gd name="T43" fmla="*/ 76 h 96"/>
                <a:gd name="T44" fmla="*/ 66 w 42"/>
                <a:gd name="T45" fmla="*/ 149 h 96"/>
                <a:gd name="T46" fmla="*/ 66 w 42"/>
                <a:gd name="T47" fmla="*/ 192 h 96"/>
                <a:gd name="T48" fmla="*/ 68 w 42"/>
                <a:gd name="T49" fmla="*/ 210 h 96"/>
                <a:gd name="T50" fmla="*/ 75 w 42"/>
                <a:gd name="T51" fmla="*/ 215 h 96"/>
                <a:gd name="T52" fmla="*/ 99 w 42"/>
                <a:gd name="T53" fmla="*/ 215 h 96"/>
                <a:gd name="T54" fmla="*/ 66 w 42"/>
                <a:gd name="T55" fmla="*/ 31 h 96"/>
                <a:gd name="T56" fmla="*/ 66 w 42"/>
                <a:gd name="T57" fmla="*/ 76 h 96"/>
                <a:gd name="T58" fmla="*/ 66 w 42"/>
                <a:gd name="T59" fmla="*/ 149 h 9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2" h="96">
                  <a:moveTo>
                    <a:pt x="42" y="91"/>
                  </a:moveTo>
                  <a:cubicBezTo>
                    <a:pt x="42" y="96"/>
                    <a:pt x="42" y="96"/>
                    <a:pt x="42" y="96"/>
                  </a:cubicBezTo>
                  <a:cubicBezTo>
                    <a:pt x="32" y="95"/>
                    <a:pt x="25" y="95"/>
                    <a:pt x="22" y="95"/>
                  </a:cubicBezTo>
                  <a:cubicBezTo>
                    <a:pt x="0" y="96"/>
                    <a:pt x="0" y="96"/>
                    <a:pt x="0" y="96"/>
                  </a:cubicBezTo>
                  <a:cubicBezTo>
                    <a:pt x="0" y="91"/>
                    <a:pt x="0" y="91"/>
                    <a:pt x="0" y="91"/>
                  </a:cubicBezTo>
                  <a:cubicBezTo>
                    <a:pt x="6" y="91"/>
                    <a:pt x="9" y="91"/>
                    <a:pt x="10" y="91"/>
                  </a:cubicBezTo>
                  <a:cubicBezTo>
                    <a:pt x="12" y="90"/>
                    <a:pt x="12" y="90"/>
                    <a:pt x="13" y="89"/>
                  </a:cubicBezTo>
                  <a:cubicBezTo>
                    <a:pt x="13" y="88"/>
                    <a:pt x="14" y="86"/>
                    <a:pt x="14" y="83"/>
                  </a:cubicBezTo>
                  <a:cubicBezTo>
                    <a:pt x="14" y="82"/>
                    <a:pt x="14" y="75"/>
                    <a:pt x="14" y="63"/>
                  </a:cubicBezTo>
                  <a:cubicBezTo>
                    <a:pt x="14" y="32"/>
                    <a:pt x="14" y="32"/>
                    <a:pt x="14" y="32"/>
                  </a:cubicBezTo>
                  <a:cubicBezTo>
                    <a:pt x="14" y="26"/>
                    <a:pt x="14" y="20"/>
                    <a:pt x="14" y="14"/>
                  </a:cubicBezTo>
                  <a:cubicBezTo>
                    <a:pt x="14" y="10"/>
                    <a:pt x="13" y="7"/>
                    <a:pt x="13" y="6"/>
                  </a:cubicBezTo>
                  <a:cubicBezTo>
                    <a:pt x="12" y="6"/>
                    <a:pt x="12" y="5"/>
                    <a:pt x="10" y="5"/>
                  </a:cubicBezTo>
                  <a:cubicBezTo>
                    <a:pt x="9" y="4"/>
                    <a:pt x="6" y="4"/>
                    <a:pt x="0" y="4"/>
                  </a:cubicBezTo>
                  <a:cubicBezTo>
                    <a:pt x="0" y="0"/>
                    <a:pt x="0" y="0"/>
                    <a:pt x="0" y="0"/>
                  </a:cubicBezTo>
                  <a:cubicBezTo>
                    <a:pt x="9" y="0"/>
                    <a:pt x="16" y="0"/>
                    <a:pt x="21" y="0"/>
                  </a:cubicBezTo>
                  <a:cubicBezTo>
                    <a:pt x="26" y="0"/>
                    <a:pt x="33" y="0"/>
                    <a:pt x="42" y="0"/>
                  </a:cubicBezTo>
                  <a:cubicBezTo>
                    <a:pt x="42" y="4"/>
                    <a:pt x="42" y="4"/>
                    <a:pt x="42" y="4"/>
                  </a:cubicBezTo>
                  <a:cubicBezTo>
                    <a:pt x="36" y="4"/>
                    <a:pt x="33" y="4"/>
                    <a:pt x="32" y="5"/>
                  </a:cubicBezTo>
                  <a:cubicBezTo>
                    <a:pt x="30" y="5"/>
                    <a:pt x="30" y="6"/>
                    <a:pt x="29" y="6"/>
                  </a:cubicBezTo>
                  <a:cubicBezTo>
                    <a:pt x="29" y="7"/>
                    <a:pt x="28" y="9"/>
                    <a:pt x="28" y="13"/>
                  </a:cubicBezTo>
                  <a:cubicBezTo>
                    <a:pt x="28" y="14"/>
                    <a:pt x="28" y="20"/>
                    <a:pt x="28" y="32"/>
                  </a:cubicBezTo>
                  <a:cubicBezTo>
                    <a:pt x="28" y="63"/>
                    <a:pt x="28" y="63"/>
                    <a:pt x="28" y="63"/>
                  </a:cubicBezTo>
                  <a:cubicBezTo>
                    <a:pt x="28" y="69"/>
                    <a:pt x="28" y="75"/>
                    <a:pt x="28" y="81"/>
                  </a:cubicBezTo>
                  <a:cubicBezTo>
                    <a:pt x="28" y="86"/>
                    <a:pt x="28" y="88"/>
                    <a:pt x="29" y="89"/>
                  </a:cubicBezTo>
                  <a:cubicBezTo>
                    <a:pt x="29" y="90"/>
                    <a:pt x="30" y="90"/>
                    <a:pt x="32" y="91"/>
                  </a:cubicBezTo>
                  <a:cubicBezTo>
                    <a:pt x="33" y="91"/>
                    <a:pt x="36" y="91"/>
                    <a:pt x="42" y="91"/>
                  </a:cubicBezTo>
                  <a:close/>
                  <a:moveTo>
                    <a:pt x="28" y="13"/>
                  </a:moveTo>
                  <a:cubicBezTo>
                    <a:pt x="28" y="14"/>
                    <a:pt x="28" y="20"/>
                    <a:pt x="28" y="32"/>
                  </a:cubicBezTo>
                  <a:cubicBezTo>
                    <a:pt x="28" y="63"/>
                    <a:pt x="28" y="63"/>
                    <a:pt x="28" y="63"/>
                  </a:cubicBezTo>
                </a:path>
              </a:pathLst>
            </a:custGeom>
            <a:solidFill>
              <a:schemeClr val="tx1"/>
            </a:solidFill>
            <a:ln>
              <a:noFill/>
            </a:ln>
            <a:extLst>
              <a:ext uri="{91240B29-F687-4F45-9708-019B960494DF}">
                <a14:hiddenLine xmlns:a14="http://schemas.microsoft.com/office/drawing/2010/main" w="9525">
                  <a:solidFill>
                    <a:schemeClr val="bg2"/>
                  </a:solidFill>
                  <a:round/>
                  <a:headEnd/>
                  <a:tailEnd/>
                </a14:hiddenLine>
              </a:ext>
            </a:extLst>
          </p:spPr>
          <p:txBody>
            <a:bodyPr/>
            <a:lstStyle/>
            <a:p>
              <a:endParaRPr lang="en-US"/>
            </a:p>
          </p:txBody>
        </p:sp>
        <p:sp>
          <p:nvSpPr>
            <p:cNvPr id="12" name="Freeform 42"/>
            <p:cNvSpPr>
              <a:spLocks noChangeAspect="1"/>
            </p:cNvSpPr>
            <p:nvPr/>
          </p:nvSpPr>
          <p:spPr bwMode="auto">
            <a:xfrm>
              <a:off x="1156" y="734"/>
              <a:ext cx="262" cy="232"/>
            </a:xfrm>
            <a:custGeom>
              <a:avLst/>
              <a:gdLst>
                <a:gd name="T0" fmla="*/ 0 w 111"/>
                <a:gd name="T1" fmla="*/ 227 h 98"/>
                <a:gd name="T2" fmla="*/ 0 w 111"/>
                <a:gd name="T3" fmla="*/ 215 h 98"/>
                <a:gd name="T4" fmla="*/ 24 w 111"/>
                <a:gd name="T5" fmla="*/ 213 h 98"/>
                <a:gd name="T6" fmla="*/ 26 w 111"/>
                <a:gd name="T7" fmla="*/ 211 h 98"/>
                <a:gd name="T8" fmla="*/ 28 w 111"/>
                <a:gd name="T9" fmla="*/ 194 h 98"/>
                <a:gd name="T10" fmla="*/ 31 w 111"/>
                <a:gd name="T11" fmla="*/ 159 h 98"/>
                <a:gd name="T12" fmla="*/ 31 w 111"/>
                <a:gd name="T13" fmla="*/ 28 h 98"/>
                <a:gd name="T14" fmla="*/ 31 w 111"/>
                <a:gd name="T15" fmla="*/ 21 h 98"/>
                <a:gd name="T16" fmla="*/ 24 w 111"/>
                <a:gd name="T17" fmla="*/ 14 h 98"/>
                <a:gd name="T18" fmla="*/ 17 w 111"/>
                <a:gd name="T19" fmla="*/ 9 h 98"/>
                <a:gd name="T20" fmla="*/ 0 w 111"/>
                <a:gd name="T21" fmla="*/ 9 h 98"/>
                <a:gd name="T22" fmla="*/ 0 w 111"/>
                <a:gd name="T23" fmla="*/ 0 h 98"/>
                <a:gd name="T24" fmla="*/ 35 w 111"/>
                <a:gd name="T25" fmla="*/ 0 h 98"/>
                <a:gd name="T26" fmla="*/ 61 w 111"/>
                <a:gd name="T27" fmla="*/ 0 h 98"/>
                <a:gd name="T28" fmla="*/ 80 w 111"/>
                <a:gd name="T29" fmla="*/ 26 h 98"/>
                <a:gd name="T30" fmla="*/ 116 w 111"/>
                <a:gd name="T31" fmla="*/ 66 h 98"/>
                <a:gd name="T32" fmla="*/ 165 w 111"/>
                <a:gd name="T33" fmla="*/ 123 h 98"/>
                <a:gd name="T34" fmla="*/ 203 w 111"/>
                <a:gd name="T35" fmla="*/ 168 h 98"/>
                <a:gd name="T36" fmla="*/ 217 w 111"/>
                <a:gd name="T37" fmla="*/ 185 h 98"/>
                <a:gd name="T38" fmla="*/ 217 w 111"/>
                <a:gd name="T39" fmla="*/ 69 h 98"/>
                <a:gd name="T40" fmla="*/ 217 w 111"/>
                <a:gd name="T41" fmla="*/ 31 h 98"/>
                <a:gd name="T42" fmla="*/ 215 w 111"/>
                <a:gd name="T43" fmla="*/ 14 h 98"/>
                <a:gd name="T44" fmla="*/ 212 w 111"/>
                <a:gd name="T45" fmla="*/ 12 h 98"/>
                <a:gd name="T46" fmla="*/ 189 w 111"/>
                <a:gd name="T47" fmla="*/ 9 h 98"/>
                <a:gd name="T48" fmla="*/ 189 w 111"/>
                <a:gd name="T49" fmla="*/ 0 h 98"/>
                <a:gd name="T50" fmla="*/ 229 w 111"/>
                <a:gd name="T51" fmla="*/ 0 h 98"/>
                <a:gd name="T52" fmla="*/ 262 w 111"/>
                <a:gd name="T53" fmla="*/ 0 h 98"/>
                <a:gd name="T54" fmla="*/ 262 w 111"/>
                <a:gd name="T55" fmla="*/ 9 h 98"/>
                <a:gd name="T56" fmla="*/ 241 w 111"/>
                <a:gd name="T57" fmla="*/ 12 h 98"/>
                <a:gd name="T58" fmla="*/ 236 w 111"/>
                <a:gd name="T59" fmla="*/ 14 h 98"/>
                <a:gd name="T60" fmla="*/ 234 w 111"/>
                <a:gd name="T61" fmla="*/ 31 h 98"/>
                <a:gd name="T62" fmla="*/ 234 w 111"/>
                <a:gd name="T63" fmla="*/ 69 h 98"/>
                <a:gd name="T64" fmla="*/ 234 w 111"/>
                <a:gd name="T65" fmla="*/ 144 h 98"/>
                <a:gd name="T66" fmla="*/ 234 w 111"/>
                <a:gd name="T67" fmla="*/ 232 h 98"/>
                <a:gd name="T68" fmla="*/ 217 w 111"/>
                <a:gd name="T69" fmla="*/ 232 h 98"/>
                <a:gd name="T70" fmla="*/ 215 w 111"/>
                <a:gd name="T71" fmla="*/ 227 h 98"/>
                <a:gd name="T72" fmla="*/ 210 w 111"/>
                <a:gd name="T73" fmla="*/ 225 h 98"/>
                <a:gd name="T74" fmla="*/ 205 w 111"/>
                <a:gd name="T75" fmla="*/ 220 h 98"/>
                <a:gd name="T76" fmla="*/ 184 w 111"/>
                <a:gd name="T77" fmla="*/ 196 h 98"/>
                <a:gd name="T78" fmla="*/ 163 w 111"/>
                <a:gd name="T79" fmla="*/ 170 h 98"/>
                <a:gd name="T80" fmla="*/ 45 w 111"/>
                <a:gd name="T81" fmla="*/ 33 h 98"/>
                <a:gd name="T82" fmla="*/ 45 w 111"/>
                <a:gd name="T83" fmla="*/ 156 h 98"/>
                <a:gd name="T84" fmla="*/ 47 w 111"/>
                <a:gd name="T85" fmla="*/ 194 h 98"/>
                <a:gd name="T86" fmla="*/ 47 w 111"/>
                <a:gd name="T87" fmla="*/ 211 h 98"/>
                <a:gd name="T88" fmla="*/ 52 w 111"/>
                <a:gd name="T89" fmla="*/ 213 h 98"/>
                <a:gd name="T90" fmla="*/ 76 w 111"/>
                <a:gd name="T91" fmla="*/ 215 h 98"/>
                <a:gd name="T92" fmla="*/ 76 w 111"/>
                <a:gd name="T93" fmla="*/ 227 h 98"/>
                <a:gd name="T94" fmla="*/ 42 w 111"/>
                <a:gd name="T95" fmla="*/ 225 h 98"/>
                <a:gd name="T96" fmla="*/ 0 w 111"/>
                <a:gd name="T97" fmla="*/ 227 h 9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11" h="98">
                  <a:moveTo>
                    <a:pt x="0" y="96"/>
                  </a:moveTo>
                  <a:cubicBezTo>
                    <a:pt x="0" y="91"/>
                    <a:pt x="0" y="91"/>
                    <a:pt x="0" y="91"/>
                  </a:cubicBezTo>
                  <a:cubicBezTo>
                    <a:pt x="5" y="91"/>
                    <a:pt x="8" y="91"/>
                    <a:pt x="10" y="90"/>
                  </a:cubicBezTo>
                  <a:cubicBezTo>
                    <a:pt x="11" y="90"/>
                    <a:pt x="11" y="90"/>
                    <a:pt x="11" y="89"/>
                  </a:cubicBezTo>
                  <a:cubicBezTo>
                    <a:pt x="12" y="88"/>
                    <a:pt x="12" y="86"/>
                    <a:pt x="12" y="82"/>
                  </a:cubicBezTo>
                  <a:cubicBezTo>
                    <a:pt x="13" y="76"/>
                    <a:pt x="13" y="71"/>
                    <a:pt x="13" y="67"/>
                  </a:cubicBezTo>
                  <a:cubicBezTo>
                    <a:pt x="13" y="12"/>
                    <a:pt x="13" y="12"/>
                    <a:pt x="13" y="12"/>
                  </a:cubicBezTo>
                  <a:cubicBezTo>
                    <a:pt x="13" y="10"/>
                    <a:pt x="13" y="9"/>
                    <a:pt x="13" y="9"/>
                  </a:cubicBezTo>
                  <a:cubicBezTo>
                    <a:pt x="12" y="8"/>
                    <a:pt x="11" y="7"/>
                    <a:pt x="10" y="6"/>
                  </a:cubicBezTo>
                  <a:cubicBezTo>
                    <a:pt x="9" y="5"/>
                    <a:pt x="8" y="5"/>
                    <a:pt x="7" y="4"/>
                  </a:cubicBezTo>
                  <a:cubicBezTo>
                    <a:pt x="6" y="4"/>
                    <a:pt x="3" y="4"/>
                    <a:pt x="0" y="4"/>
                  </a:cubicBezTo>
                  <a:cubicBezTo>
                    <a:pt x="0" y="0"/>
                    <a:pt x="0" y="0"/>
                    <a:pt x="0" y="0"/>
                  </a:cubicBezTo>
                  <a:cubicBezTo>
                    <a:pt x="8" y="0"/>
                    <a:pt x="13" y="0"/>
                    <a:pt x="15" y="0"/>
                  </a:cubicBezTo>
                  <a:cubicBezTo>
                    <a:pt x="19" y="0"/>
                    <a:pt x="22" y="0"/>
                    <a:pt x="26" y="0"/>
                  </a:cubicBezTo>
                  <a:cubicBezTo>
                    <a:pt x="30" y="5"/>
                    <a:pt x="32" y="8"/>
                    <a:pt x="34" y="11"/>
                  </a:cubicBezTo>
                  <a:cubicBezTo>
                    <a:pt x="49" y="28"/>
                    <a:pt x="49" y="28"/>
                    <a:pt x="49" y="28"/>
                  </a:cubicBezTo>
                  <a:cubicBezTo>
                    <a:pt x="70" y="52"/>
                    <a:pt x="70" y="52"/>
                    <a:pt x="70" y="52"/>
                  </a:cubicBezTo>
                  <a:cubicBezTo>
                    <a:pt x="76" y="60"/>
                    <a:pt x="82" y="66"/>
                    <a:pt x="86" y="71"/>
                  </a:cubicBezTo>
                  <a:cubicBezTo>
                    <a:pt x="88" y="74"/>
                    <a:pt x="91" y="76"/>
                    <a:pt x="92" y="78"/>
                  </a:cubicBezTo>
                  <a:cubicBezTo>
                    <a:pt x="92" y="29"/>
                    <a:pt x="92" y="29"/>
                    <a:pt x="92" y="29"/>
                  </a:cubicBezTo>
                  <a:cubicBezTo>
                    <a:pt x="92" y="24"/>
                    <a:pt x="92" y="19"/>
                    <a:pt x="92" y="13"/>
                  </a:cubicBezTo>
                  <a:cubicBezTo>
                    <a:pt x="92" y="9"/>
                    <a:pt x="91" y="7"/>
                    <a:pt x="91" y="6"/>
                  </a:cubicBezTo>
                  <a:cubicBezTo>
                    <a:pt x="91" y="6"/>
                    <a:pt x="90" y="5"/>
                    <a:pt x="90" y="5"/>
                  </a:cubicBezTo>
                  <a:cubicBezTo>
                    <a:pt x="88" y="4"/>
                    <a:pt x="85" y="4"/>
                    <a:pt x="80" y="4"/>
                  </a:cubicBezTo>
                  <a:cubicBezTo>
                    <a:pt x="80" y="0"/>
                    <a:pt x="80" y="0"/>
                    <a:pt x="80" y="0"/>
                  </a:cubicBezTo>
                  <a:cubicBezTo>
                    <a:pt x="85" y="0"/>
                    <a:pt x="91" y="0"/>
                    <a:pt x="97" y="0"/>
                  </a:cubicBezTo>
                  <a:cubicBezTo>
                    <a:pt x="102" y="0"/>
                    <a:pt x="107" y="0"/>
                    <a:pt x="111" y="0"/>
                  </a:cubicBezTo>
                  <a:cubicBezTo>
                    <a:pt x="111" y="4"/>
                    <a:pt x="111" y="4"/>
                    <a:pt x="111" y="4"/>
                  </a:cubicBezTo>
                  <a:cubicBezTo>
                    <a:pt x="106" y="4"/>
                    <a:pt x="103" y="4"/>
                    <a:pt x="102" y="5"/>
                  </a:cubicBezTo>
                  <a:cubicBezTo>
                    <a:pt x="101" y="5"/>
                    <a:pt x="101" y="6"/>
                    <a:pt x="100" y="6"/>
                  </a:cubicBezTo>
                  <a:cubicBezTo>
                    <a:pt x="100" y="7"/>
                    <a:pt x="99" y="10"/>
                    <a:pt x="99" y="13"/>
                  </a:cubicBezTo>
                  <a:cubicBezTo>
                    <a:pt x="99" y="19"/>
                    <a:pt x="99" y="24"/>
                    <a:pt x="99" y="29"/>
                  </a:cubicBezTo>
                  <a:cubicBezTo>
                    <a:pt x="99" y="61"/>
                    <a:pt x="99" y="61"/>
                    <a:pt x="99" y="61"/>
                  </a:cubicBezTo>
                  <a:cubicBezTo>
                    <a:pt x="99" y="68"/>
                    <a:pt x="99" y="80"/>
                    <a:pt x="99" y="98"/>
                  </a:cubicBezTo>
                  <a:cubicBezTo>
                    <a:pt x="92" y="98"/>
                    <a:pt x="92" y="98"/>
                    <a:pt x="92" y="98"/>
                  </a:cubicBezTo>
                  <a:cubicBezTo>
                    <a:pt x="91" y="96"/>
                    <a:pt x="91" y="96"/>
                    <a:pt x="91" y="96"/>
                  </a:cubicBezTo>
                  <a:cubicBezTo>
                    <a:pt x="90" y="96"/>
                    <a:pt x="90" y="95"/>
                    <a:pt x="89" y="95"/>
                  </a:cubicBezTo>
                  <a:cubicBezTo>
                    <a:pt x="89" y="95"/>
                    <a:pt x="88" y="94"/>
                    <a:pt x="87" y="93"/>
                  </a:cubicBezTo>
                  <a:cubicBezTo>
                    <a:pt x="83" y="88"/>
                    <a:pt x="80" y="85"/>
                    <a:pt x="78" y="83"/>
                  </a:cubicBezTo>
                  <a:cubicBezTo>
                    <a:pt x="69" y="72"/>
                    <a:pt x="69" y="72"/>
                    <a:pt x="69" y="72"/>
                  </a:cubicBezTo>
                  <a:cubicBezTo>
                    <a:pt x="19" y="14"/>
                    <a:pt x="19" y="14"/>
                    <a:pt x="19" y="14"/>
                  </a:cubicBezTo>
                  <a:cubicBezTo>
                    <a:pt x="19" y="66"/>
                    <a:pt x="19" y="66"/>
                    <a:pt x="19" y="66"/>
                  </a:cubicBezTo>
                  <a:cubicBezTo>
                    <a:pt x="19" y="71"/>
                    <a:pt x="19" y="76"/>
                    <a:pt x="20" y="82"/>
                  </a:cubicBezTo>
                  <a:cubicBezTo>
                    <a:pt x="20" y="86"/>
                    <a:pt x="20" y="88"/>
                    <a:pt x="20" y="89"/>
                  </a:cubicBezTo>
                  <a:cubicBezTo>
                    <a:pt x="21" y="90"/>
                    <a:pt x="21" y="90"/>
                    <a:pt x="22" y="90"/>
                  </a:cubicBezTo>
                  <a:cubicBezTo>
                    <a:pt x="23" y="91"/>
                    <a:pt x="27" y="91"/>
                    <a:pt x="32" y="91"/>
                  </a:cubicBezTo>
                  <a:cubicBezTo>
                    <a:pt x="32" y="96"/>
                    <a:pt x="32" y="96"/>
                    <a:pt x="32" y="96"/>
                  </a:cubicBezTo>
                  <a:cubicBezTo>
                    <a:pt x="28" y="95"/>
                    <a:pt x="23" y="95"/>
                    <a:pt x="18" y="95"/>
                  </a:cubicBezTo>
                  <a:cubicBezTo>
                    <a:pt x="13" y="95"/>
                    <a:pt x="7" y="95"/>
                    <a:pt x="0" y="96"/>
                  </a:cubicBezTo>
                  <a:close/>
                </a:path>
              </a:pathLst>
            </a:custGeom>
            <a:solidFill>
              <a:schemeClr val="tx1"/>
            </a:solidFill>
            <a:ln>
              <a:noFill/>
            </a:ln>
            <a:extLst>
              <a:ext uri="{91240B29-F687-4F45-9708-019B960494DF}">
                <a14:hiddenLine xmlns:a14="http://schemas.microsoft.com/office/drawing/2010/main" w="9525">
                  <a:solidFill>
                    <a:schemeClr val="bg2"/>
                  </a:solidFill>
                  <a:round/>
                  <a:headEnd/>
                  <a:tailEnd/>
                </a14:hiddenLine>
              </a:ext>
            </a:extLst>
          </p:spPr>
          <p:txBody>
            <a:bodyPr/>
            <a:lstStyle/>
            <a:p>
              <a:endParaRPr lang="en-US"/>
            </a:p>
          </p:txBody>
        </p:sp>
        <p:sp>
          <p:nvSpPr>
            <p:cNvPr id="13" name="Freeform 43"/>
            <p:cNvSpPr>
              <a:spLocks noChangeAspect="1"/>
            </p:cNvSpPr>
            <p:nvPr/>
          </p:nvSpPr>
          <p:spPr bwMode="auto">
            <a:xfrm>
              <a:off x="1449" y="734"/>
              <a:ext cx="97" cy="227"/>
            </a:xfrm>
            <a:custGeom>
              <a:avLst/>
              <a:gdLst>
                <a:gd name="T0" fmla="*/ 97 w 41"/>
                <a:gd name="T1" fmla="*/ 215 h 96"/>
                <a:gd name="T2" fmla="*/ 97 w 41"/>
                <a:gd name="T3" fmla="*/ 227 h 96"/>
                <a:gd name="T4" fmla="*/ 50 w 41"/>
                <a:gd name="T5" fmla="*/ 225 h 96"/>
                <a:gd name="T6" fmla="*/ 0 w 41"/>
                <a:gd name="T7" fmla="*/ 227 h 96"/>
                <a:gd name="T8" fmla="*/ 0 w 41"/>
                <a:gd name="T9" fmla="*/ 215 h 96"/>
                <a:gd name="T10" fmla="*/ 24 w 41"/>
                <a:gd name="T11" fmla="*/ 215 h 96"/>
                <a:gd name="T12" fmla="*/ 28 w 41"/>
                <a:gd name="T13" fmla="*/ 210 h 96"/>
                <a:gd name="T14" fmla="*/ 31 w 41"/>
                <a:gd name="T15" fmla="*/ 196 h 96"/>
                <a:gd name="T16" fmla="*/ 33 w 41"/>
                <a:gd name="T17" fmla="*/ 149 h 96"/>
                <a:gd name="T18" fmla="*/ 33 w 41"/>
                <a:gd name="T19" fmla="*/ 76 h 96"/>
                <a:gd name="T20" fmla="*/ 31 w 41"/>
                <a:gd name="T21" fmla="*/ 33 h 96"/>
                <a:gd name="T22" fmla="*/ 28 w 41"/>
                <a:gd name="T23" fmla="*/ 14 h 96"/>
                <a:gd name="T24" fmla="*/ 24 w 41"/>
                <a:gd name="T25" fmla="*/ 12 h 96"/>
                <a:gd name="T26" fmla="*/ 0 w 41"/>
                <a:gd name="T27" fmla="*/ 9 h 96"/>
                <a:gd name="T28" fmla="*/ 0 w 41"/>
                <a:gd name="T29" fmla="*/ 0 h 96"/>
                <a:gd name="T30" fmla="*/ 47 w 41"/>
                <a:gd name="T31" fmla="*/ 0 h 96"/>
                <a:gd name="T32" fmla="*/ 97 w 41"/>
                <a:gd name="T33" fmla="*/ 0 h 96"/>
                <a:gd name="T34" fmla="*/ 97 w 41"/>
                <a:gd name="T35" fmla="*/ 9 h 96"/>
                <a:gd name="T36" fmla="*/ 73 w 41"/>
                <a:gd name="T37" fmla="*/ 12 h 96"/>
                <a:gd name="T38" fmla="*/ 66 w 41"/>
                <a:gd name="T39" fmla="*/ 14 h 96"/>
                <a:gd name="T40" fmla="*/ 64 w 41"/>
                <a:gd name="T41" fmla="*/ 31 h 96"/>
                <a:gd name="T42" fmla="*/ 64 w 41"/>
                <a:gd name="T43" fmla="*/ 76 h 96"/>
                <a:gd name="T44" fmla="*/ 64 w 41"/>
                <a:gd name="T45" fmla="*/ 149 h 96"/>
                <a:gd name="T46" fmla="*/ 64 w 41"/>
                <a:gd name="T47" fmla="*/ 192 h 96"/>
                <a:gd name="T48" fmla="*/ 66 w 41"/>
                <a:gd name="T49" fmla="*/ 210 h 96"/>
                <a:gd name="T50" fmla="*/ 73 w 41"/>
                <a:gd name="T51" fmla="*/ 215 h 96"/>
                <a:gd name="T52" fmla="*/ 97 w 41"/>
                <a:gd name="T53" fmla="*/ 215 h 9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1" h="96">
                  <a:moveTo>
                    <a:pt x="41" y="91"/>
                  </a:moveTo>
                  <a:cubicBezTo>
                    <a:pt x="41" y="96"/>
                    <a:pt x="41" y="96"/>
                    <a:pt x="41" y="96"/>
                  </a:cubicBezTo>
                  <a:cubicBezTo>
                    <a:pt x="31" y="95"/>
                    <a:pt x="24" y="95"/>
                    <a:pt x="21" y="95"/>
                  </a:cubicBezTo>
                  <a:cubicBezTo>
                    <a:pt x="0" y="96"/>
                    <a:pt x="0" y="96"/>
                    <a:pt x="0" y="96"/>
                  </a:cubicBezTo>
                  <a:cubicBezTo>
                    <a:pt x="0" y="91"/>
                    <a:pt x="0" y="91"/>
                    <a:pt x="0" y="91"/>
                  </a:cubicBezTo>
                  <a:cubicBezTo>
                    <a:pt x="5" y="91"/>
                    <a:pt x="8" y="91"/>
                    <a:pt x="10" y="91"/>
                  </a:cubicBezTo>
                  <a:cubicBezTo>
                    <a:pt x="11" y="90"/>
                    <a:pt x="12" y="90"/>
                    <a:pt x="12" y="89"/>
                  </a:cubicBezTo>
                  <a:cubicBezTo>
                    <a:pt x="13" y="88"/>
                    <a:pt x="13" y="86"/>
                    <a:pt x="13" y="83"/>
                  </a:cubicBezTo>
                  <a:cubicBezTo>
                    <a:pt x="13" y="82"/>
                    <a:pt x="13" y="75"/>
                    <a:pt x="14" y="63"/>
                  </a:cubicBezTo>
                  <a:cubicBezTo>
                    <a:pt x="14" y="32"/>
                    <a:pt x="14" y="32"/>
                    <a:pt x="14" y="32"/>
                  </a:cubicBezTo>
                  <a:cubicBezTo>
                    <a:pt x="14" y="26"/>
                    <a:pt x="13" y="20"/>
                    <a:pt x="13" y="14"/>
                  </a:cubicBezTo>
                  <a:cubicBezTo>
                    <a:pt x="13" y="10"/>
                    <a:pt x="13" y="7"/>
                    <a:pt x="12" y="6"/>
                  </a:cubicBezTo>
                  <a:cubicBezTo>
                    <a:pt x="12" y="6"/>
                    <a:pt x="11" y="5"/>
                    <a:pt x="10" y="5"/>
                  </a:cubicBezTo>
                  <a:cubicBezTo>
                    <a:pt x="8" y="4"/>
                    <a:pt x="5" y="4"/>
                    <a:pt x="0" y="4"/>
                  </a:cubicBezTo>
                  <a:cubicBezTo>
                    <a:pt x="0" y="0"/>
                    <a:pt x="0" y="0"/>
                    <a:pt x="0" y="0"/>
                  </a:cubicBezTo>
                  <a:cubicBezTo>
                    <a:pt x="9" y="0"/>
                    <a:pt x="15" y="0"/>
                    <a:pt x="20" y="0"/>
                  </a:cubicBezTo>
                  <a:cubicBezTo>
                    <a:pt x="25" y="0"/>
                    <a:pt x="32" y="0"/>
                    <a:pt x="41" y="0"/>
                  </a:cubicBezTo>
                  <a:cubicBezTo>
                    <a:pt x="41" y="4"/>
                    <a:pt x="41" y="4"/>
                    <a:pt x="41" y="4"/>
                  </a:cubicBezTo>
                  <a:cubicBezTo>
                    <a:pt x="35" y="4"/>
                    <a:pt x="32" y="4"/>
                    <a:pt x="31" y="5"/>
                  </a:cubicBezTo>
                  <a:cubicBezTo>
                    <a:pt x="30" y="5"/>
                    <a:pt x="29" y="6"/>
                    <a:pt x="28" y="6"/>
                  </a:cubicBezTo>
                  <a:cubicBezTo>
                    <a:pt x="28" y="7"/>
                    <a:pt x="27" y="9"/>
                    <a:pt x="27" y="13"/>
                  </a:cubicBezTo>
                  <a:cubicBezTo>
                    <a:pt x="27" y="14"/>
                    <a:pt x="27" y="20"/>
                    <a:pt x="27" y="32"/>
                  </a:cubicBezTo>
                  <a:cubicBezTo>
                    <a:pt x="27" y="63"/>
                    <a:pt x="27" y="63"/>
                    <a:pt x="27" y="63"/>
                  </a:cubicBezTo>
                  <a:cubicBezTo>
                    <a:pt x="27" y="69"/>
                    <a:pt x="27" y="75"/>
                    <a:pt x="27" y="81"/>
                  </a:cubicBezTo>
                  <a:cubicBezTo>
                    <a:pt x="27" y="86"/>
                    <a:pt x="28" y="88"/>
                    <a:pt x="28" y="89"/>
                  </a:cubicBezTo>
                  <a:cubicBezTo>
                    <a:pt x="29" y="90"/>
                    <a:pt x="30" y="90"/>
                    <a:pt x="31" y="91"/>
                  </a:cubicBezTo>
                  <a:cubicBezTo>
                    <a:pt x="32" y="91"/>
                    <a:pt x="35" y="91"/>
                    <a:pt x="41" y="91"/>
                  </a:cubicBezTo>
                  <a:close/>
                </a:path>
              </a:pathLst>
            </a:custGeom>
            <a:solidFill>
              <a:schemeClr val="tx1"/>
            </a:solidFill>
            <a:ln>
              <a:noFill/>
            </a:ln>
            <a:extLst>
              <a:ext uri="{91240B29-F687-4F45-9708-019B960494DF}">
                <a14:hiddenLine xmlns:a14="http://schemas.microsoft.com/office/drawing/2010/main" w="9525">
                  <a:solidFill>
                    <a:schemeClr val="bg2"/>
                  </a:solidFill>
                  <a:round/>
                  <a:headEnd/>
                  <a:tailEnd/>
                </a14:hiddenLine>
              </a:ext>
            </a:extLst>
          </p:spPr>
          <p:txBody>
            <a:bodyPr/>
            <a:lstStyle/>
            <a:p>
              <a:endParaRPr lang="en-US"/>
            </a:p>
          </p:txBody>
        </p:sp>
        <p:sp>
          <p:nvSpPr>
            <p:cNvPr id="14" name="Freeform 44"/>
            <p:cNvSpPr>
              <a:spLocks noChangeAspect="1"/>
            </p:cNvSpPr>
            <p:nvPr/>
          </p:nvSpPr>
          <p:spPr bwMode="auto">
            <a:xfrm>
              <a:off x="1562" y="729"/>
              <a:ext cx="222" cy="237"/>
            </a:xfrm>
            <a:custGeom>
              <a:avLst/>
              <a:gdLst>
                <a:gd name="T0" fmla="*/ 222 w 94"/>
                <a:gd name="T1" fmla="*/ 204 h 100"/>
                <a:gd name="T2" fmla="*/ 215 w 94"/>
                <a:gd name="T3" fmla="*/ 218 h 100"/>
                <a:gd name="T4" fmla="*/ 177 w 94"/>
                <a:gd name="T5" fmla="*/ 232 h 100"/>
                <a:gd name="T6" fmla="*/ 135 w 94"/>
                <a:gd name="T7" fmla="*/ 237 h 100"/>
                <a:gd name="T8" fmla="*/ 87 w 94"/>
                <a:gd name="T9" fmla="*/ 230 h 100"/>
                <a:gd name="T10" fmla="*/ 50 w 94"/>
                <a:gd name="T11" fmla="*/ 211 h 100"/>
                <a:gd name="T12" fmla="*/ 21 w 94"/>
                <a:gd name="T13" fmla="*/ 185 h 100"/>
                <a:gd name="T14" fmla="*/ 5 w 94"/>
                <a:gd name="T15" fmla="*/ 154 h 100"/>
                <a:gd name="T16" fmla="*/ 0 w 94"/>
                <a:gd name="T17" fmla="*/ 119 h 100"/>
                <a:gd name="T18" fmla="*/ 38 w 94"/>
                <a:gd name="T19" fmla="*/ 33 h 100"/>
                <a:gd name="T20" fmla="*/ 139 w 94"/>
                <a:gd name="T21" fmla="*/ 0 h 100"/>
                <a:gd name="T22" fmla="*/ 168 w 94"/>
                <a:gd name="T23" fmla="*/ 2 h 100"/>
                <a:gd name="T24" fmla="*/ 198 w 94"/>
                <a:gd name="T25" fmla="*/ 7 h 100"/>
                <a:gd name="T26" fmla="*/ 222 w 94"/>
                <a:gd name="T27" fmla="*/ 14 h 100"/>
                <a:gd name="T28" fmla="*/ 215 w 94"/>
                <a:gd name="T29" fmla="*/ 31 h 100"/>
                <a:gd name="T30" fmla="*/ 213 w 94"/>
                <a:gd name="T31" fmla="*/ 62 h 100"/>
                <a:gd name="T32" fmla="*/ 201 w 94"/>
                <a:gd name="T33" fmla="*/ 62 h 100"/>
                <a:gd name="T34" fmla="*/ 201 w 94"/>
                <a:gd name="T35" fmla="*/ 43 h 100"/>
                <a:gd name="T36" fmla="*/ 184 w 94"/>
                <a:gd name="T37" fmla="*/ 21 h 100"/>
                <a:gd name="T38" fmla="*/ 135 w 94"/>
                <a:gd name="T39" fmla="*/ 12 h 100"/>
                <a:gd name="T40" fmla="*/ 94 w 94"/>
                <a:gd name="T41" fmla="*/ 19 h 100"/>
                <a:gd name="T42" fmla="*/ 66 w 94"/>
                <a:gd name="T43" fmla="*/ 36 h 100"/>
                <a:gd name="T44" fmla="*/ 45 w 94"/>
                <a:gd name="T45" fmla="*/ 66 h 100"/>
                <a:gd name="T46" fmla="*/ 38 w 94"/>
                <a:gd name="T47" fmla="*/ 111 h 100"/>
                <a:gd name="T48" fmla="*/ 68 w 94"/>
                <a:gd name="T49" fmla="*/ 190 h 100"/>
                <a:gd name="T50" fmla="*/ 149 w 94"/>
                <a:gd name="T51" fmla="*/ 218 h 100"/>
                <a:gd name="T52" fmla="*/ 191 w 94"/>
                <a:gd name="T53" fmla="*/ 213 h 100"/>
                <a:gd name="T54" fmla="*/ 217 w 94"/>
                <a:gd name="T55" fmla="*/ 199 h 100"/>
                <a:gd name="T56" fmla="*/ 222 w 94"/>
                <a:gd name="T57" fmla="*/ 204 h 10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94" h="100">
                  <a:moveTo>
                    <a:pt x="94" y="86"/>
                  </a:moveTo>
                  <a:cubicBezTo>
                    <a:pt x="91" y="92"/>
                    <a:pt x="91" y="92"/>
                    <a:pt x="91" y="92"/>
                  </a:cubicBezTo>
                  <a:cubicBezTo>
                    <a:pt x="85" y="95"/>
                    <a:pt x="80" y="97"/>
                    <a:pt x="75" y="98"/>
                  </a:cubicBezTo>
                  <a:cubicBezTo>
                    <a:pt x="69" y="99"/>
                    <a:pt x="64" y="100"/>
                    <a:pt x="57" y="100"/>
                  </a:cubicBezTo>
                  <a:cubicBezTo>
                    <a:pt x="50" y="100"/>
                    <a:pt x="43" y="99"/>
                    <a:pt x="37" y="97"/>
                  </a:cubicBezTo>
                  <a:cubicBezTo>
                    <a:pt x="31" y="95"/>
                    <a:pt x="25" y="93"/>
                    <a:pt x="21" y="89"/>
                  </a:cubicBezTo>
                  <a:cubicBezTo>
                    <a:pt x="16" y="86"/>
                    <a:pt x="12" y="83"/>
                    <a:pt x="9" y="78"/>
                  </a:cubicBezTo>
                  <a:cubicBezTo>
                    <a:pt x="6" y="74"/>
                    <a:pt x="4" y="70"/>
                    <a:pt x="2" y="65"/>
                  </a:cubicBezTo>
                  <a:cubicBezTo>
                    <a:pt x="1" y="61"/>
                    <a:pt x="0" y="55"/>
                    <a:pt x="0" y="50"/>
                  </a:cubicBezTo>
                  <a:cubicBezTo>
                    <a:pt x="0" y="35"/>
                    <a:pt x="5" y="24"/>
                    <a:pt x="16" y="14"/>
                  </a:cubicBezTo>
                  <a:cubicBezTo>
                    <a:pt x="26" y="5"/>
                    <a:pt x="41" y="0"/>
                    <a:pt x="59" y="0"/>
                  </a:cubicBezTo>
                  <a:cubicBezTo>
                    <a:pt x="63" y="0"/>
                    <a:pt x="67" y="0"/>
                    <a:pt x="71" y="1"/>
                  </a:cubicBezTo>
                  <a:cubicBezTo>
                    <a:pt x="74" y="1"/>
                    <a:pt x="79" y="2"/>
                    <a:pt x="84" y="3"/>
                  </a:cubicBezTo>
                  <a:cubicBezTo>
                    <a:pt x="89" y="5"/>
                    <a:pt x="92" y="6"/>
                    <a:pt x="94" y="6"/>
                  </a:cubicBezTo>
                  <a:cubicBezTo>
                    <a:pt x="93" y="8"/>
                    <a:pt x="92" y="11"/>
                    <a:pt x="91" y="13"/>
                  </a:cubicBezTo>
                  <a:cubicBezTo>
                    <a:pt x="91" y="17"/>
                    <a:pt x="90" y="21"/>
                    <a:pt x="90" y="26"/>
                  </a:cubicBezTo>
                  <a:cubicBezTo>
                    <a:pt x="85" y="26"/>
                    <a:pt x="85" y="26"/>
                    <a:pt x="85" y="26"/>
                  </a:cubicBezTo>
                  <a:cubicBezTo>
                    <a:pt x="85" y="18"/>
                    <a:pt x="85" y="18"/>
                    <a:pt x="85" y="18"/>
                  </a:cubicBezTo>
                  <a:cubicBezTo>
                    <a:pt x="85" y="14"/>
                    <a:pt x="82" y="11"/>
                    <a:pt x="78" y="9"/>
                  </a:cubicBezTo>
                  <a:cubicBezTo>
                    <a:pt x="73" y="6"/>
                    <a:pt x="66" y="5"/>
                    <a:pt x="57" y="5"/>
                  </a:cubicBezTo>
                  <a:cubicBezTo>
                    <a:pt x="51" y="5"/>
                    <a:pt x="45" y="6"/>
                    <a:pt x="40" y="8"/>
                  </a:cubicBezTo>
                  <a:cubicBezTo>
                    <a:pt x="36" y="9"/>
                    <a:pt x="31" y="12"/>
                    <a:pt x="28" y="15"/>
                  </a:cubicBezTo>
                  <a:cubicBezTo>
                    <a:pt x="24" y="18"/>
                    <a:pt x="21" y="23"/>
                    <a:pt x="19" y="28"/>
                  </a:cubicBezTo>
                  <a:cubicBezTo>
                    <a:pt x="17" y="33"/>
                    <a:pt x="16" y="39"/>
                    <a:pt x="16" y="47"/>
                  </a:cubicBezTo>
                  <a:cubicBezTo>
                    <a:pt x="16" y="61"/>
                    <a:pt x="20" y="72"/>
                    <a:pt x="29" y="80"/>
                  </a:cubicBezTo>
                  <a:cubicBezTo>
                    <a:pt x="37" y="88"/>
                    <a:pt x="49" y="92"/>
                    <a:pt x="63" y="92"/>
                  </a:cubicBezTo>
                  <a:cubicBezTo>
                    <a:pt x="70" y="92"/>
                    <a:pt x="76" y="91"/>
                    <a:pt x="81" y="90"/>
                  </a:cubicBezTo>
                  <a:cubicBezTo>
                    <a:pt x="85" y="89"/>
                    <a:pt x="89" y="87"/>
                    <a:pt x="92" y="84"/>
                  </a:cubicBezTo>
                  <a:lnTo>
                    <a:pt x="94" y="86"/>
                  </a:lnTo>
                  <a:close/>
                </a:path>
              </a:pathLst>
            </a:custGeom>
            <a:solidFill>
              <a:schemeClr val="tx1"/>
            </a:solidFill>
            <a:ln>
              <a:noFill/>
            </a:ln>
            <a:extLst>
              <a:ext uri="{91240B29-F687-4F45-9708-019B960494DF}">
                <a14:hiddenLine xmlns:a14="http://schemas.microsoft.com/office/drawing/2010/main" w="9525">
                  <a:solidFill>
                    <a:schemeClr val="bg2"/>
                  </a:solidFill>
                  <a:round/>
                  <a:headEnd/>
                  <a:tailEnd/>
                </a14:hiddenLine>
              </a:ext>
            </a:extLst>
          </p:spPr>
          <p:txBody>
            <a:bodyPr/>
            <a:lstStyle/>
            <a:p>
              <a:endParaRPr lang="en-US"/>
            </a:p>
          </p:txBody>
        </p:sp>
        <p:sp>
          <p:nvSpPr>
            <p:cNvPr id="15" name="Freeform 45"/>
            <p:cNvSpPr>
              <a:spLocks noChangeAspect="1"/>
            </p:cNvSpPr>
            <p:nvPr/>
          </p:nvSpPr>
          <p:spPr bwMode="auto">
            <a:xfrm>
              <a:off x="572" y="729"/>
              <a:ext cx="222" cy="237"/>
            </a:xfrm>
            <a:custGeom>
              <a:avLst/>
              <a:gdLst>
                <a:gd name="T0" fmla="*/ 222 w 94"/>
                <a:gd name="T1" fmla="*/ 204 h 100"/>
                <a:gd name="T2" fmla="*/ 215 w 94"/>
                <a:gd name="T3" fmla="*/ 218 h 100"/>
                <a:gd name="T4" fmla="*/ 177 w 94"/>
                <a:gd name="T5" fmla="*/ 232 h 100"/>
                <a:gd name="T6" fmla="*/ 135 w 94"/>
                <a:gd name="T7" fmla="*/ 237 h 100"/>
                <a:gd name="T8" fmla="*/ 87 w 94"/>
                <a:gd name="T9" fmla="*/ 230 h 100"/>
                <a:gd name="T10" fmla="*/ 50 w 94"/>
                <a:gd name="T11" fmla="*/ 211 h 100"/>
                <a:gd name="T12" fmla="*/ 21 w 94"/>
                <a:gd name="T13" fmla="*/ 185 h 100"/>
                <a:gd name="T14" fmla="*/ 5 w 94"/>
                <a:gd name="T15" fmla="*/ 154 h 100"/>
                <a:gd name="T16" fmla="*/ 0 w 94"/>
                <a:gd name="T17" fmla="*/ 119 h 100"/>
                <a:gd name="T18" fmla="*/ 38 w 94"/>
                <a:gd name="T19" fmla="*/ 33 h 100"/>
                <a:gd name="T20" fmla="*/ 139 w 94"/>
                <a:gd name="T21" fmla="*/ 0 h 100"/>
                <a:gd name="T22" fmla="*/ 168 w 94"/>
                <a:gd name="T23" fmla="*/ 2 h 100"/>
                <a:gd name="T24" fmla="*/ 198 w 94"/>
                <a:gd name="T25" fmla="*/ 7 h 100"/>
                <a:gd name="T26" fmla="*/ 222 w 94"/>
                <a:gd name="T27" fmla="*/ 14 h 100"/>
                <a:gd name="T28" fmla="*/ 215 w 94"/>
                <a:gd name="T29" fmla="*/ 31 h 100"/>
                <a:gd name="T30" fmla="*/ 213 w 94"/>
                <a:gd name="T31" fmla="*/ 62 h 100"/>
                <a:gd name="T32" fmla="*/ 203 w 94"/>
                <a:gd name="T33" fmla="*/ 62 h 100"/>
                <a:gd name="T34" fmla="*/ 201 w 94"/>
                <a:gd name="T35" fmla="*/ 43 h 100"/>
                <a:gd name="T36" fmla="*/ 184 w 94"/>
                <a:gd name="T37" fmla="*/ 21 h 100"/>
                <a:gd name="T38" fmla="*/ 135 w 94"/>
                <a:gd name="T39" fmla="*/ 12 h 100"/>
                <a:gd name="T40" fmla="*/ 94 w 94"/>
                <a:gd name="T41" fmla="*/ 19 h 100"/>
                <a:gd name="T42" fmla="*/ 66 w 94"/>
                <a:gd name="T43" fmla="*/ 36 h 100"/>
                <a:gd name="T44" fmla="*/ 45 w 94"/>
                <a:gd name="T45" fmla="*/ 66 h 100"/>
                <a:gd name="T46" fmla="*/ 38 w 94"/>
                <a:gd name="T47" fmla="*/ 111 h 100"/>
                <a:gd name="T48" fmla="*/ 68 w 94"/>
                <a:gd name="T49" fmla="*/ 190 h 100"/>
                <a:gd name="T50" fmla="*/ 149 w 94"/>
                <a:gd name="T51" fmla="*/ 218 h 100"/>
                <a:gd name="T52" fmla="*/ 191 w 94"/>
                <a:gd name="T53" fmla="*/ 213 h 100"/>
                <a:gd name="T54" fmla="*/ 217 w 94"/>
                <a:gd name="T55" fmla="*/ 199 h 100"/>
                <a:gd name="T56" fmla="*/ 222 w 94"/>
                <a:gd name="T57" fmla="*/ 204 h 10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94" h="100">
                  <a:moveTo>
                    <a:pt x="94" y="86"/>
                  </a:moveTo>
                  <a:cubicBezTo>
                    <a:pt x="91" y="92"/>
                    <a:pt x="91" y="92"/>
                    <a:pt x="91" y="92"/>
                  </a:cubicBezTo>
                  <a:cubicBezTo>
                    <a:pt x="85" y="95"/>
                    <a:pt x="80" y="97"/>
                    <a:pt x="75" y="98"/>
                  </a:cubicBezTo>
                  <a:cubicBezTo>
                    <a:pt x="69" y="99"/>
                    <a:pt x="64" y="100"/>
                    <a:pt x="57" y="100"/>
                  </a:cubicBezTo>
                  <a:cubicBezTo>
                    <a:pt x="50" y="100"/>
                    <a:pt x="43" y="99"/>
                    <a:pt x="37" y="97"/>
                  </a:cubicBezTo>
                  <a:cubicBezTo>
                    <a:pt x="31" y="95"/>
                    <a:pt x="25" y="93"/>
                    <a:pt x="21" y="89"/>
                  </a:cubicBezTo>
                  <a:cubicBezTo>
                    <a:pt x="16" y="86"/>
                    <a:pt x="12" y="83"/>
                    <a:pt x="9" y="78"/>
                  </a:cubicBezTo>
                  <a:cubicBezTo>
                    <a:pt x="6" y="74"/>
                    <a:pt x="4" y="70"/>
                    <a:pt x="2" y="65"/>
                  </a:cubicBezTo>
                  <a:cubicBezTo>
                    <a:pt x="1" y="61"/>
                    <a:pt x="0" y="55"/>
                    <a:pt x="0" y="50"/>
                  </a:cubicBezTo>
                  <a:cubicBezTo>
                    <a:pt x="0" y="35"/>
                    <a:pt x="5" y="24"/>
                    <a:pt x="16" y="14"/>
                  </a:cubicBezTo>
                  <a:cubicBezTo>
                    <a:pt x="26" y="5"/>
                    <a:pt x="41" y="0"/>
                    <a:pt x="59" y="0"/>
                  </a:cubicBezTo>
                  <a:cubicBezTo>
                    <a:pt x="63" y="0"/>
                    <a:pt x="67" y="0"/>
                    <a:pt x="71" y="1"/>
                  </a:cubicBezTo>
                  <a:cubicBezTo>
                    <a:pt x="74" y="1"/>
                    <a:pt x="79" y="2"/>
                    <a:pt x="84" y="3"/>
                  </a:cubicBezTo>
                  <a:cubicBezTo>
                    <a:pt x="89" y="5"/>
                    <a:pt x="92" y="6"/>
                    <a:pt x="94" y="6"/>
                  </a:cubicBezTo>
                  <a:cubicBezTo>
                    <a:pt x="93" y="8"/>
                    <a:pt x="92" y="11"/>
                    <a:pt x="91" y="13"/>
                  </a:cubicBezTo>
                  <a:cubicBezTo>
                    <a:pt x="91" y="17"/>
                    <a:pt x="90" y="21"/>
                    <a:pt x="90" y="26"/>
                  </a:cubicBezTo>
                  <a:cubicBezTo>
                    <a:pt x="86" y="26"/>
                    <a:pt x="86" y="26"/>
                    <a:pt x="86" y="26"/>
                  </a:cubicBezTo>
                  <a:cubicBezTo>
                    <a:pt x="85" y="18"/>
                    <a:pt x="85" y="18"/>
                    <a:pt x="85" y="18"/>
                  </a:cubicBezTo>
                  <a:cubicBezTo>
                    <a:pt x="85" y="14"/>
                    <a:pt x="82" y="11"/>
                    <a:pt x="78" y="9"/>
                  </a:cubicBezTo>
                  <a:cubicBezTo>
                    <a:pt x="73" y="6"/>
                    <a:pt x="66" y="5"/>
                    <a:pt x="57" y="5"/>
                  </a:cubicBezTo>
                  <a:cubicBezTo>
                    <a:pt x="51" y="5"/>
                    <a:pt x="45" y="6"/>
                    <a:pt x="40" y="8"/>
                  </a:cubicBezTo>
                  <a:cubicBezTo>
                    <a:pt x="36" y="9"/>
                    <a:pt x="31" y="12"/>
                    <a:pt x="28" y="15"/>
                  </a:cubicBezTo>
                  <a:cubicBezTo>
                    <a:pt x="24" y="18"/>
                    <a:pt x="21" y="23"/>
                    <a:pt x="19" y="28"/>
                  </a:cubicBezTo>
                  <a:cubicBezTo>
                    <a:pt x="17" y="33"/>
                    <a:pt x="16" y="39"/>
                    <a:pt x="16" y="47"/>
                  </a:cubicBezTo>
                  <a:cubicBezTo>
                    <a:pt x="16" y="61"/>
                    <a:pt x="20" y="72"/>
                    <a:pt x="29" y="80"/>
                  </a:cubicBezTo>
                  <a:cubicBezTo>
                    <a:pt x="37" y="88"/>
                    <a:pt x="49" y="92"/>
                    <a:pt x="63" y="92"/>
                  </a:cubicBezTo>
                  <a:cubicBezTo>
                    <a:pt x="70" y="92"/>
                    <a:pt x="76" y="91"/>
                    <a:pt x="81" y="90"/>
                  </a:cubicBezTo>
                  <a:cubicBezTo>
                    <a:pt x="85" y="89"/>
                    <a:pt x="89" y="87"/>
                    <a:pt x="92" y="84"/>
                  </a:cubicBezTo>
                  <a:lnTo>
                    <a:pt x="94" y="86"/>
                  </a:lnTo>
                  <a:close/>
                </a:path>
              </a:pathLst>
            </a:custGeom>
            <a:solidFill>
              <a:schemeClr val="tx1"/>
            </a:solidFill>
            <a:ln>
              <a:noFill/>
            </a:ln>
            <a:extLst>
              <a:ext uri="{91240B29-F687-4F45-9708-019B960494DF}">
                <a14:hiddenLine xmlns:a14="http://schemas.microsoft.com/office/drawing/2010/main" w="9525">
                  <a:solidFill>
                    <a:schemeClr val="bg2"/>
                  </a:solidFill>
                  <a:round/>
                  <a:headEnd/>
                  <a:tailEnd/>
                </a14:hiddenLine>
              </a:ext>
            </a:extLst>
          </p:spPr>
          <p:txBody>
            <a:bodyPr/>
            <a:lstStyle/>
            <a:p>
              <a:endParaRPr lang="en-US"/>
            </a:p>
          </p:txBody>
        </p:sp>
        <p:sp>
          <p:nvSpPr>
            <p:cNvPr id="16" name="Freeform 46"/>
            <p:cNvSpPr>
              <a:spLocks noChangeAspect="1"/>
            </p:cNvSpPr>
            <p:nvPr/>
          </p:nvSpPr>
          <p:spPr bwMode="auto">
            <a:xfrm>
              <a:off x="669" y="432"/>
              <a:ext cx="307" cy="229"/>
            </a:xfrm>
            <a:custGeom>
              <a:avLst/>
              <a:gdLst>
                <a:gd name="T0" fmla="*/ 0 w 130"/>
                <a:gd name="T1" fmla="*/ 9 h 97"/>
                <a:gd name="T2" fmla="*/ 0 w 130"/>
                <a:gd name="T3" fmla="*/ 0 h 97"/>
                <a:gd name="T4" fmla="*/ 33 w 130"/>
                <a:gd name="T5" fmla="*/ 0 h 97"/>
                <a:gd name="T6" fmla="*/ 64 w 130"/>
                <a:gd name="T7" fmla="*/ 0 h 97"/>
                <a:gd name="T8" fmla="*/ 90 w 130"/>
                <a:gd name="T9" fmla="*/ 57 h 97"/>
                <a:gd name="T10" fmla="*/ 154 w 130"/>
                <a:gd name="T11" fmla="*/ 179 h 97"/>
                <a:gd name="T12" fmla="*/ 210 w 130"/>
                <a:gd name="T13" fmla="*/ 66 h 97"/>
                <a:gd name="T14" fmla="*/ 241 w 130"/>
                <a:gd name="T15" fmla="*/ 0 h 97"/>
                <a:gd name="T16" fmla="*/ 272 w 130"/>
                <a:gd name="T17" fmla="*/ 0 h 97"/>
                <a:gd name="T18" fmla="*/ 307 w 130"/>
                <a:gd name="T19" fmla="*/ 0 h 97"/>
                <a:gd name="T20" fmla="*/ 307 w 130"/>
                <a:gd name="T21" fmla="*/ 9 h 97"/>
                <a:gd name="T22" fmla="*/ 283 w 130"/>
                <a:gd name="T23" fmla="*/ 12 h 97"/>
                <a:gd name="T24" fmla="*/ 279 w 130"/>
                <a:gd name="T25" fmla="*/ 17 h 97"/>
                <a:gd name="T26" fmla="*/ 276 w 130"/>
                <a:gd name="T27" fmla="*/ 31 h 97"/>
                <a:gd name="T28" fmla="*/ 274 w 130"/>
                <a:gd name="T29" fmla="*/ 76 h 97"/>
                <a:gd name="T30" fmla="*/ 274 w 130"/>
                <a:gd name="T31" fmla="*/ 149 h 97"/>
                <a:gd name="T32" fmla="*/ 276 w 130"/>
                <a:gd name="T33" fmla="*/ 191 h 97"/>
                <a:gd name="T34" fmla="*/ 279 w 130"/>
                <a:gd name="T35" fmla="*/ 210 h 97"/>
                <a:gd name="T36" fmla="*/ 283 w 130"/>
                <a:gd name="T37" fmla="*/ 212 h 97"/>
                <a:gd name="T38" fmla="*/ 307 w 130"/>
                <a:gd name="T39" fmla="*/ 215 h 97"/>
                <a:gd name="T40" fmla="*/ 307 w 130"/>
                <a:gd name="T41" fmla="*/ 224 h 97"/>
                <a:gd name="T42" fmla="*/ 260 w 130"/>
                <a:gd name="T43" fmla="*/ 224 h 97"/>
                <a:gd name="T44" fmla="*/ 210 w 130"/>
                <a:gd name="T45" fmla="*/ 224 h 97"/>
                <a:gd name="T46" fmla="*/ 210 w 130"/>
                <a:gd name="T47" fmla="*/ 215 h 97"/>
                <a:gd name="T48" fmla="*/ 236 w 130"/>
                <a:gd name="T49" fmla="*/ 212 h 97"/>
                <a:gd name="T50" fmla="*/ 241 w 130"/>
                <a:gd name="T51" fmla="*/ 210 h 97"/>
                <a:gd name="T52" fmla="*/ 243 w 130"/>
                <a:gd name="T53" fmla="*/ 194 h 97"/>
                <a:gd name="T54" fmla="*/ 243 w 130"/>
                <a:gd name="T55" fmla="*/ 149 h 97"/>
                <a:gd name="T56" fmla="*/ 243 w 130"/>
                <a:gd name="T57" fmla="*/ 33 h 97"/>
                <a:gd name="T58" fmla="*/ 187 w 130"/>
                <a:gd name="T59" fmla="*/ 146 h 97"/>
                <a:gd name="T60" fmla="*/ 165 w 130"/>
                <a:gd name="T61" fmla="*/ 191 h 97"/>
                <a:gd name="T62" fmla="*/ 149 w 130"/>
                <a:gd name="T63" fmla="*/ 229 h 97"/>
                <a:gd name="T64" fmla="*/ 142 w 130"/>
                <a:gd name="T65" fmla="*/ 229 h 97"/>
                <a:gd name="T66" fmla="*/ 139 w 130"/>
                <a:gd name="T67" fmla="*/ 220 h 97"/>
                <a:gd name="T68" fmla="*/ 128 w 130"/>
                <a:gd name="T69" fmla="*/ 196 h 97"/>
                <a:gd name="T70" fmla="*/ 47 w 130"/>
                <a:gd name="T71" fmla="*/ 38 h 97"/>
                <a:gd name="T72" fmla="*/ 47 w 130"/>
                <a:gd name="T73" fmla="*/ 149 h 97"/>
                <a:gd name="T74" fmla="*/ 47 w 130"/>
                <a:gd name="T75" fmla="*/ 191 h 97"/>
                <a:gd name="T76" fmla="*/ 52 w 130"/>
                <a:gd name="T77" fmla="*/ 210 h 97"/>
                <a:gd name="T78" fmla="*/ 57 w 130"/>
                <a:gd name="T79" fmla="*/ 212 h 97"/>
                <a:gd name="T80" fmla="*/ 80 w 130"/>
                <a:gd name="T81" fmla="*/ 215 h 97"/>
                <a:gd name="T82" fmla="*/ 80 w 130"/>
                <a:gd name="T83" fmla="*/ 224 h 97"/>
                <a:gd name="T84" fmla="*/ 40 w 130"/>
                <a:gd name="T85" fmla="*/ 224 h 97"/>
                <a:gd name="T86" fmla="*/ 0 w 130"/>
                <a:gd name="T87" fmla="*/ 224 h 97"/>
                <a:gd name="T88" fmla="*/ 0 w 130"/>
                <a:gd name="T89" fmla="*/ 215 h 97"/>
                <a:gd name="T90" fmla="*/ 24 w 130"/>
                <a:gd name="T91" fmla="*/ 212 h 97"/>
                <a:gd name="T92" fmla="*/ 28 w 130"/>
                <a:gd name="T93" fmla="*/ 210 h 97"/>
                <a:gd name="T94" fmla="*/ 31 w 130"/>
                <a:gd name="T95" fmla="*/ 194 h 97"/>
                <a:gd name="T96" fmla="*/ 33 w 130"/>
                <a:gd name="T97" fmla="*/ 149 h 97"/>
                <a:gd name="T98" fmla="*/ 33 w 130"/>
                <a:gd name="T99" fmla="*/ 76 h 97"/>
                <a:gd name="T100" fmla="*/ 31 w 130"/>
                <a:gd name="T101" fmla="*/ 33 h 97"/>
                <a:gd name="T102" fmla="*/ 28 w 130"/>
                <a:gd name="T103" fmla="*/ 17 h 97"/>
                <a:gd name="T104" fmla="*/ 24 w 130"/>
                <a:gd name="T105" fmla="*/ 12 h 97"/>
                <a:gd name="T106" fmla="*/ 0 w 130"/>
                <a:gd name="T107" fmla="*/ 9 h 9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30" h="97">
                  <a:moveTo>
                    <a:pt x="0" y="4"/>
                  </a:moveTo>
                  <a:cubicBezTo>
                    <a:pt x="0" y="0"/>
                    <a:pt x="0" y="0"/>
                    <a:pt x="0" y="0"/>
                  </a:cubicBezTo>
                  <a:cubicBezTo>
                    <a:pt x="4" y="0"/>
                    <a:pt x="9" y="0"/>
                    <a:pt x="14" y="0"/>
                  </a:cubicBezTo>
                  <a:cubicBezTo>
                    <a:pt x="18" y="0"/>
                    <a:pt x="23" y="0"/>
                    <a:pt x="27" y="0"/>
                  </a:cubicBezTo>
                  <a:cubicBezTo>
                    <a:pt x="31" y="9"/>
                    <a:pt x="35" y="17"/>
                    <a:pt x="38" y="24"/>
                  </a:cubicBezTo>
                  <a:cubicBezTo>
                    <a:pt x="65" y="76"/>
                    <a:pt x="65" y="76"/>
                    <a:pt x="65" y="76"/>
                  </a:cubicBezTo>
                  <a:cubicBezTo>
                    <a:pt x="89" y="28"/>
                    <a:pt x="89" y="28"/>
                    <a:pt x="89" y="28"/>
                  </a:cubicBezTo>
                  <a:cubicBezTo>
                    <a:pt x="96" y="15"/>
                    <a:pt x="100" y="5"/>
                    <a:pt x="102" y="0"/>
                  </a:cubicBezTo>
                  <a:cubicBezTo>
                    <a:pt x="107" y="0"/>
                    <a:pt x="112" y="0"/>
                    <a:pt x="115" y="0"/>
                  </a:cubicBezTo>
                  <a:cubicBezTo>
                    <a:pt x="118" y="0"/>
                    <a:pt x="123" y="0"/>
                    <a:pt x="130" y="0"/>
                  </a:cubicBezTo>
                  <a:cubicBezTo>
                    <a:pt x="130" y="4"/>
                    <a:pt x="130" y="4"/>
                    <a:pt x="130" y="4"/>
                  </a:cubicBezTo>
                  <a:cubicBezTo>
                    <a:pt x="125" y="4"/>
                    <a:pt x="121" y="5"/>
                    <a:pt x="120" y="5"/>
                  </a:cubicBezTo>
                  <a:cubicBezTo>
                    <a:pt x="119" y="5"/>
                    <a:pt x="118" y="6"/>
                    <a:pt x="118" y="7"/>
                  </a:cubicBezTo>
                  <a:cubicBezTo>
                    <a:pt x="117" y="8"/>
                    <a:pt x="117" y="10"/>
                    <a:pt x="117" y="13"/>
                  </a:cubicBezTo>
                  <a:cubicBezTo>
                    <a:pt x="116" y="14"/>
                    <a:pt x="116" y="20"/>
                    <a:pt x="116" y="32"/>
                  </a:cubicBezTo>
                  <a:cubicBezTo>
                    <a:pt x="116" y="63"/>
                    <a:pt x="116" y="63"/>
                    <a:pt x="116" y="63"/>
                  </a:cubicBezTo>
                  <a:cubicBezTo>
                    <a:pt x="116" y="69"/>
                    <a:pt x="116" y="75"/>
                    <a:pt x="117" y="81"/>
                  </a:cubicBezTo>
                  <a:cubicBezTo>
                    <a:pt x="117" y="85"/>
                    <a:pt x="117" y="88"/>
                    <a:pt x="118" y="89"/>
                  </a:cubicBezTo>
                  <a:cubicBezTo>
                    <a:pt x="118" y="89"/>
                    <a:pt x="119" y="90"/>
                    <a:pt x="120" y="90"/>
                  </a:cubicBezTo>
                  <a:cubicBezTo>
                    <a:pt x="121" y="91"/>
                    <a:pt x="125" y="91"/>
                    <a:pt x="130" y="91"/>
                  </a:cubicBezTo>
                  <a:cubicBezTo>
                    <a:pt x="130" y="95"/>
                    <a:pt x="130" y="95"/>
                    <a:pt x="130" y="95"/>
                  </a:cubicBezTo>
                  <a:cubicBezTo>
                    <a:pt x="121" y="95"/>
                    <a:pt x="114" y="95"/>
                    <a:pt x="110" y="95"/>
                  </a:cubicBezTo>
                  <a:cubicBezTo>
                    <a:pt x="107" y="95"/>
                    <a:pt x="100" y="95"/>
                    <a:pt x="89" y="95"/>
                  </a:cubicBezTo>
                  <a:cubicBezTo>
                    <a:pt x="89" y="91"/>
                    <a:pt x="89" y="91"/>
                    <a:pt x="89" y="91"/>
                  </a:cubicBezTo>
                  <a:cubicBezTo>
                    <a:pt x="95" y="91"/>
                    <a:pt x="98" y="91"/>
                    <a:pt x="100" y="90"/>
                  </a:cubicBezTo>
                  <a:cubicBezTo>
                    <a:pt x="101" y="90"/>
                    <a:pt x="102" y="89"/>
                    <a:pt x="102" y="89"/>
                  </a:cubicBezTo>
                  <a:cubicBezTo>
                    <a:pt x="103" y="88"/>
                    <a:pt x="103" y="86"/>
                    <a:pt x="103" y="82"/>
                  </a:cubicBezTo>
                  <a:cubicBezTo>
                    <a:pt x="103" y="81"/>
                    <a:pt x="103" y="75"/>
                    <a:pt x="103" y="63"/>
                  </a:cubicBezTo>
                  <a:cubicBezTo>
                    <a:pt x="103" y="14"/>
                    <a:pt x="103" y="14"/>
                    <a:pt x="103" y="14"/>
                  </a:cubicBezTo>
                  <a:cubicBezTo>
                    <a:pt x="79" y="62"/>
                    <a:pt x="79" y="62"/>
                    <a:pt x="79" y="62"/>
                  </a:cubicBezTo>
                  <a:cubicBezTo>
                    <a:pt x="75" y="70"/>
                    <a:pt x="72" y="76"/>
                    <a:pt x="70" y="81"/>
                  </a:cubicBezTo>
                  <a:cubicBezTo>
                    <a:pt x="69" y="84"/>
                    <a:pt x="66" y="89"/>
                    <a:pt x="63" y="97"/>
                  </a:cubicBezTo>
                  <a:cubicBezTo>
                    <a:pt x="60" y="97"/>
                    <a:pt x="60" y="97"/>
                    <a:pt x="60" y="97"/>
                  </a:cubicBezTo>
                  <a:cubicBezTo>
                    <a:pt x="60" y="95"/>
                    <a:pt x="59" y="94"/>
                    <a:pt x="59" y="93"/>
                  </a:cubicBezTo>
                  <a:cubicBezTo>
                    <a:pt x="54" y="83"/>
                    <a:pt x="54" y="83"/>
                    <a:pt x="54" y="83"/>
                  </a:cubicBezTo>
                  <a:cubicBezTo>
                    <a:pt x="20" y="16"/>
                    <a:pt x="20" y="16"/>
                    <a:pt x="20" y="16"/>
                  </a:cubicBezTo>
                  <a:cubicBezTo>
                    <a:pt x="20" y="63"/>
                    <a:pt x="20" y="63"/>
                    <a:pt x="20" y="63"/>
                  </a:cubicBezTo>
                  <a:cubicBezTo>
                    <a:pt x="20" y="69"/>
                    <a:pt x="20" y="75"/>
                    <a:pt x="20" y="81"/>
                  </a:cubicBezTo>
                  <a:cubicBezTo>
                    <a:pt x="21" y="85"/>
                    <a:pt x="21" y="88"/>
                    <a:pt x="22" y="89"/>
                  </a:cubicBezTo>
                  <a:cubicBezTo>
                    <a:pt x="22" y="89"/>
                    <a:pt x="23" y="90"/>
                    <a:pt x="24" y="90"/>
                  </a:cubicBezTo>
                  <a:cubicBezTo>
                    <a:pt x="25" y="91"/>
                    <a:pt x="29" y="91"/>
                    <a:pt x="34" y="91"/>
                  </a:cubicBezTo>
                  <a:cubicBezTo>
                    <a:pt x="34" y="95"/>
                    <a:pt x="34" y="95"/>
                    <a:pt x="34" y="95"/>
                  </a:cubicBezTo>
                  <a:cubicBezTo>
                    <a:pt x="17" y="95"/>
                    <a:pt x="17" y="95"/>
                    <a:pt x="17" y="95"/>
                  </a:cubicBezTo>
                  <a:cubicBezTo>
                    <a:pt x="0" y="95"/>
                    <a:pt x="0" y="95"/>
                    <a:pt x="0" y="95"/>
                  </a:cubicBezTo>
                  <a:cubicBezTo>
                    <a:pt x="0" y="91"/>
                    <a:pt x="0" y="91"/>
                    <a:pt x="0" y="91"/>
                  </a:cubicBezTo>
                  <a:cubicBezTo>
                    <a:pt x="5" y="91"/>
                    <a:pt x="8" y="91"/>
                    <a:pt x="10" y="90"/>
                  </a:cubicBezTo>
                  <a:cubicBezTo>
                    <a:pt x="11" y="90"/>
                    <a:pt x="12" y="89"/>
                    <a:pt x="12" y="89"/>
                  </a:cubicBezTo>
                  <a:cubicBezTo>
                    <a:pt x="13" y="88"/>
                    <a:pt x="13" y="86"/>
                    <a:pt x="13" y="82"/>
                  </a:cubicBezTo>
                  <a:cubicBezTo>
                    <a:pt x="13" y="81"/>
                    <a:pt x="13" y="75"/>
                    <a:pt x="14" y="63"/>
                  </a:cubicBezTo>
                  <a:cubicBezTo>
                    <a:pt x="14" y="32"/>
                    <a:pt x="14" y="32"/>
                    <a:pt x="14" y="32"/>
                  </a:cubicBezTo>
                  <a:cubicBezTo>
                    <a:pt x="14" y="26"/>
                    <a:pt x="13" y="20"/>
                    <a:pt x="13" y="14"/>
                  </a:cubicBezTo>
                  <a:cubicBezTo>
                    <a:pt x="13" y="10"/>
                    <a:pt x="13" y="8"/>
                    <a:pt x="12" y="7"/>
                  </a:cubicBezTo>
                  <a:cubicBezTo>
                    <a:pt x="12" y="6"/>
                    <a:pt x="11" y="5"/>
                    <a:pt x="10" y="5"/>
                  </a:cubicBezTo>
                  <a:cubicBezTo>
                    <a:pt x="8" y="5"/>
                    <a:pt x="5" y="4"/>
                    <a:pt x="0" y="4"/>
                  </a:cubicBezTo>
                  <a:close/>
                </a:path>
              </a:pathLst>
            </a:custGeom>
            <a:solidFill>
              <a:schemeClr val="tx1"/>
            </a:solidFill>
            <a:ln>
              <a:noFill/>
            </a:ln>
            <a:extLst>
              <a:ext uri="{91240B29-F687-4F45-9708-019B960494DF}">
                <a14:hiddenLine xmlns:a14="http://schemas.microsoft.com/office/drawing/2010/main" w="9525">
                  <a:solidFill>
                    <a:schemeClr val="bg2"/>
                  </a:solidFill>
                  <a:round/>
                  <a:headEnd/>
                  <a:tailEnd/>
                </a14:hiddenLine>
              </a:ext>
            </a:extLst>
          </p:spPr>
          <p:txBody>
            <a:bodyPr/>
            <a:lstStyle/>
            <a:p>
              <a:endParaRPr lang="en-US"/>
            </a:p>
          </p:txBody>
        </p:sp>
        <p:sp>
          <p:nvSpPr>
            <p:cNvPr id="17" name="Freeform 47"/>
            <p:cNvSpPr>
              <a:spLocks noChangeAspect="1" noEditPoints="1"/>
            </p:cNvSpPr>
            <p:nvPr/>
          </p:nvSpPr>
          <p:spPr bwMode="auto">
            <a:xfrm>
              <a:off x="988" y="429"/>
              <a:ext cx="253" cy="227"/>
            </a:xfrm>
            <a:custGeom>
              <a:avLst/>
              <a:gdLst>
                <a:gd name="T0" fmla="*/ 35 w 107"/>
                <a:gd name="T1" fmla="*/ 227 h 96"/>
                <a:gd name="T2" fmla="*/ 78 w 107"/>
                <a:gd name="T3" fmla="*/ 227 h 96"/>
                <a:gd name="T4" fmla="*/ 78 w 107"/>
                <a:gd name="T5" fmla="*/ 218 h 96"/>
                <a:gd name="T6" fmla="*/ 57 w 107"/>
                <a:gd name="T7" fmla="*/ 218 h 96"/>
                <a:gd name="T8" fmla="*/ 50 w 107"/>
                <a:gd name="T9" fmla="*/ 213 h 96"/>
                <a:gd name="T10" fmla="*/ 50 w 107"/>
                <a:gd name="T11" fmla="*/ 210 h 96"/>
                <a:gd name="T12" fmla="*/ 54 w 107"/>
                <a:gd name="T13" fmla="*/ 194 h 96"/>
                <a:gd name="T14" fmla="*/ 71 w 107"/>
                <a:gd name="T15" fmla="*/ 154 h 96"/>
                <a:gd name="T16" fmla="*/ 168 w 107"/>
                <a:gd name="T17" fmla="*/ 154 h 96"/>
                <a:gd name="T18" fmla="*/ 189 w 107"/>
                <a:gd name="T19" fmla="*/ 201 h 96"/>
                <a:gd name="T20" fmla="*/ 192 w 107"/>
                <a:gd name="T21" fmla="*/ 210 h 96"/>
                <a:gd name="T22" fmla="*/ 189 w 107"/>
                <a:gd name="T23" fmla="*/ 215 h 96"/>
                <a:gd name="T24" fmla="*/ 184 w 107"/>
                <a:gd name="T25" fmla="*/ 218 h 96"/>
                <a:gd name="T26" fmla="*/ 161 w 107"/>
                <a:gd name="T27" fmla="*/ 218 h 96"/>
                <a:gd name="T28" fmla="*/ 161 w 107"/>
                <a:gd name="T29" fmla="*/ 227 h 96"/>
                <a:gd name="T30" fmla="*/ 215 w 107"/>
                <a:gd name="T31" fmla="*/ 227 h 96"/>
                <a:gd name="T32" fmla="*/ 253 w 107"/>
                <a:gd name="T33" fmla="*/ 227 h 96"/>
                <a:gd name="T34" fmla="*/ 253 w 107"/>
                <a:gd name="T35" fmla="*/ 218 h 96"/>
                <a:gd name="T36" fmla="*/ 234 w 107"/>
                <a:gd name="T37" fmla="*/ 215 h 96"/>
                <a:gd name="T38" fmla="*/ 227 w 107"/>
                <a:gd name="T39" fmla="*/ 208 h 96"/>
                <a:gd name="T40" fmla="*/ 206 w 107"/>
                <a:gd name="T41" fmla="*/ 161 h 96"/>
                <a:gd name="T42" fmla="*/ 132 w 107"/>
                <a:gd name="T43" fmla="*/ 0 h 96"/>
                <a:gd name="T44" fmla="*/ 123 w 107"/>
                <a:gd name="T45" fmla="*/ 0 h 96"/>
                <a:gd name="T46" fmla="*/ 95 w 107"/>
                <a:gd name="T47" fmla="*/ 66 h 96"/>
                <a:gd name="T48" fmla="*/ 52 w 107"/>
                <a:gd name="T49" fmla="*/ 156 h 96"/>
                <a:gd name="T50" fmla="*/ 31 w 107"/>
                <a:gd name="T51" fmla="*/ 201 h 96"/>
                <a:gd name="T52" fmla="*/ 21 w 107"/>
                <a:gd name="T53" fmla="*/ 213 h 96"/>
                <a:gd name="T54" fmla="*/ 17 w 107"/>
                <a:gd name="T55" fmla="*/ 218 h 96"/>
                <a:gd name="T56" fmla="*/ 0 w 107"/>
                <a:gd name="T57" fmla="*/ 218 h 96"/>
                <a:gd name="T58" fmla="*/ 0 w 107"/>
                <a:gd name="T59" fmla="*/ 227 h 96"/>
                <a:gd name="T60" fmla="*/ 35 w 107"/>
                <a:gd name="T61" fmla="*/ 227 h 96"/>
                <a:gd name="T62" fmla="*/ 121 w 107"/>
                <a:gd name="T63" fmla="*/ 43 h 96"/>
                <a:gd name="T64" fmla="*/ 161 w 107"/>
                <a:gd name="T65" fmla="*/ 140 h 96"/>
                <a:gd name="T66" fmla="*/ 78 w 107"/>
                <a:gd name="T67" fmla="*/ 140 h 96"/>
                <a:gd name="T68" fmla="*/ 121 w 107"/>
                <a:gd name="T69" fmla="*/ 43 h 9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7" h="96">
                  <a:moveTo>
                    <a:pt x="15" y="96"/>
                  </a:moveTo>
                  <a:cubicBezTo>
                    <a:pt x="19" y="96"/>
                    <a:pt x="25" y="96"/>
                    <a:pt x="33" y="96"/>
                  </a:cubicBezTo>
                  <a:cubicBezTo>
                    <a:pt x="33" y="92"/>
                    <a:pt x="33" y="92"/>
                    <a:pt x="33" y="92"/>
                  </a:cubicBezTo>
                  <a:cubicBezTo>
                    <a:pt x="28" y="92"/>
                    <a:pt x="25" y="92"/>
                    <a:pt x="24" y="92"/>
                  </a:cubicBezTo>
                  <a:cubicBezTo>
                    <a:pt x="22" y="91"/>
                    <a:pt x="22" y="91"/>
                    <a:pt x="21" y="90"/>
                  </a:cubicBezTo>
                  <a:cubicBezTo>
                    <a:pt x="21" y="90"/>
                    <a:pt x="21" y="89"/>
                    <a:pt x="21" y="89"/>
                  </a:cubicBezTo>
                  <a:cubicBezTo>
                    <a:pt x="21" y="87"/>
                    <a:pt x="21" y="85"/>
                    <a:pt x="23" y="82"/>
                  </a:cubicBezTo>
                  <a:cubicBezTo>
                    <a:pt x="30" y="65"/>
                    <a:pt x="30" y="65"/>
                    <a:pt x="30" y="65"/>
                  </a:cubicBezTo>
                  <a:cubicBezTo>
                    <a:pt x="71" y="65"/>
                    <a:pt x="71" y="65"/>
                    <a:pt x="71" y="65"/>
                  </a:cubicBezTo>
                  <a:cubicBezTo>
                    <a:pt x="80" y="85"/>
                    <a:pt x="80" y="85"/>
                    <a:pt x="80" y="85"/>
                  </a:cubicBezTo>
                  <a:cubicBezTo>
                    <a:pt x="81" y="87"/>
                    <a:pt x="81" y="88"/>
                    <a:pt x="81" y="89"/>
                  </a:cubicBezTo>
                  <a:cubicBezTo>
                    <a:pt x="81" y="90"/>
                    <a:pt x="81" y="90"/>
                    <a:pt x="80" y="91"/>
                  </a:cubicBezTo>
                  <a:cubicBezTo>
                    <a:pt x="80" y="91"/>
                    <a:pt x="79" y="91"/>
                    <a:pt x="78" y="92"/>
                  </a:cubicBezTo>
                  <a:cubicBezTo>
                    <a:pt x="77" y="92"/>
                    <a:pt x="74" y="92"/>
                    <a:pt x="68" y="92"/>
                  </a:cubicBezTo>
                  <a:cubicBezTo>
                    <a:pt x="68" y="96"/>
                    <a:pt x="68" y="96"/>
                    <a:pt x="68" y="96"/>
                  </a:cubicBezTo>
                  <a:cubicBezTo>
                    <a:pt x="91" y="96"/>
                    <a:pt x="91" y="96"/>
                    <a:pt x="91" y="96"/>
                  </a:cubicBezTo>
                  <a:cubicBezTo>
                    <a:pt x="94" y="96"/>
                    <a:pt x="99" y="96"/>
                    <a:pt x="107" y="96"/>
                  </a:cubicBezTo>
                  <a:cubicBezTo>
                    <a:pt x="107" y="92"/>
                    <a:pt x="107" y="92"/>
                    <a:pt x="107" y="92"/>
                  </a:cubicBezTo>
                  <a:cubicBezTo>
                    <a:pt x="103" y="92"/>
                    <a:pt x="100" y="92"/>
                    <a:pt x="99" y="91"/>
                  </a:cubicBezTo>
                  <a:cubicBezTo>
                    <a:pt x="98" y="91"/>
                    <a:pt x="97" y="90"/>
                    <a:pt x="96" y="88"/>
                  </a:cubicBezTo>
                  <a:cubicBezTo>
                    <a:pt x="95" y="85"/>
                    <a:pt x="92" y="79"/>
                    <a:pt x="87" y="68"/>
                  </a:cubicBezTo>
                  <a:cubicBezTo>
                    <a:pt x="56" y="0"/>
                    <a:pt x="56" y="0"/>
                    <a:pt x="56" y="0"/>
                  </a:cubicBezTo>
                  <a:cubicBezTo>
                    <a:pt x="52" y="0"/>
                    <a:pt x="52" y="0"/>
                    <a:pt x="52" y="0"/>
                  </a:cubicBezTo>
                  <a:cubicBezTo>
                    <a:pt x="46" y="14"/>
                    <a:pt x="42" y="24"/>
                    <a:pt x="40" y="28"/>
                  </a:cubicBezTo>
                  <a:cubicBezTo>
                    <a:pt x="22" y="66"/>
                    <a:pt x="22" y="66"/>
                    <a:pt x="22" y="66"/>
                  </a:cubicBezTo>
                  <a:cubicBezTo>
                    <a:pt x="17" y="77"/>
                    <a:pt x="13" y="83"/>
                    <a:pt x="13" y="85"/>
                  </a:cubicBezTo>
                  <a:cubicBezTo>
                    <a:pt x="11" y="88"/>
                    <a:pt x="10" y="90"/>
                    <a:pt x="9" y="90"/>
                  </a:cubicBezTo>
                  <a:cubicBezTo>
                    <a:pt x="8" y="91"/>
                    <a:pt x="8" y="91"/>
                    <a:pt x="7" y="92"/>
                  </a:cubicBezTo>
                  <a:cubicBezTo>
                    <a:pt x="6" y="92"/>
                    <a:pt x="3" y="92"/>
                    <a:pt x="0" y="92"/>
                  </a:cubicBezTo>
                  <a:cubicBezTo>
                    <a:pt x="0" y="96"/>
                    <a:pt x="0" y="96"/>
                    <a:pt x="0" y="96"/>
                  </a:cubicBezTo>
                  <a:cubicBezTo>
                    <a:pt x="5" y="96"/>
                    <a:pt x="10" y="96"/>
                    <a:pt x="15" y="96"/>
                  </a:cubicBezTo>
                  <a:close/>
                  <a:moveTo>
                    <a:pt x="51" y="18"/>
                  </a:moveTo>
                  <a:cubicBezTo>
                    <a:pt x="68" y="59"/>
                    <a:pt x="68" y="59"/>
                    <a:pt x="68" y="59"/>
                  </a:cubicBezTo>
                  <a:cubicBezTo>
                    <a:pt x="33" y="59"/>
                    <a:pt x="33" y="59"/>
                    <a:pt x="33" y="59"/>
                  </a:cubicBezTo>
                  <a:lnTo>
                    <a:pt x="51" y="18"/>
                  </a:lnTo>
                  <a:close/>
                </a:path>
              </a:pathLst>
            </a:custGeom>
            <a:solidFill>
              <a:schemeClr val="tx1"/>
            </a:solidFill>
            <a:ln>
              <a:noFill/>
            </a:ln>
            <a:extLst>
              <a:ext uri="{91240B29-F687-4F45-9708-019B960494DF}">
                <a14:hiddenLine xmlns:a14="http://schemas.microsoft.com/office/drawing/2010/main" w="9525">
                  <a:solidFill>
                    <a:schemeClr val="bg2"/>
                  </a:solidFill>
                  <a:round/>
                  <a:headEnd/>
                  <a:tailEnd/>
                </a14:hiddenLine>
              </a:ext>
            </a:extLst>
          </p:spPr>
          <p:txBody>
            <a:bodyPr/>
            <a:lstStyle/>
            <a:p>
              <a:endParaRPr lang="en-US"/>
            </a:p>
          </p:txBody>
        </p:sp>
        <p:sp>
          <p:nvSpPr>
            <p:cNvPr id="18" name="Freeform 48"/>
            <p:cNvSpPr>
              <a:spLocks noChangeAspect="1"/>
            </p:cNvSpPr>
            <p:nvPr/>
          </p:nvSpPr>
          <p:spPr bwMode="auto">
            <a:xfrm>
              <a:off x="1196" y="432"/>
              <a:ext cx="248" cy="224"/>
            </a:xfrm>
            <a:custGeom>
              <a:avLst/>
              <a:gdLst>
                <a:gd name="T0" fmla="*/ 182 w 105"/>
                <a:gd name="T1" fmla="*/ 33 h 95"/>
                <a:gd name="T2" fmla="*/ 194 w 105"/>
                <a:gd name="T3" fmla="*/ 17 h 95"/>
                <a:gd name="T4" fmla="*/ 189 w 105"/>
                <a:gd name="T5" fmla="*/ 12 h 95"/>
                <a:gd name="T6" fmla="*/ 165 w 105"/>
                <a:gd name="T7" fmla="*/ 9 h 95"/>
                <a:gd name="T8" fmla="*/ 165 w 105"/>
                <a:gd name="T9" fmla="*/ 0 h 95"/>
                <a:gd name="T10" fmla="*/ 210 w 105"/>
                <a:gd name="T11" fmla="*/ 0 h 95"/>
                <a:gd name="T12" fmla="*/ 248 w 105"/>
                <a:gd name="T13" fmla="*/ 0 h 95"/>
                <a:gd name="T14" fmla="*/ 248 w 105"/>
                <a:gd name="T15" fmla="*/ 9 h 95"/>
                <a:gd name="T16" fmla="*/ 227 w 105"/>
                <a:gd name="T17" fmla="*/ 12 h 95"/>
                <a:gd name="T18" fmla="*/ 217 w 105"/>
                <a:gd name="T19" fmla="*/ 17 h 95"/>
                <a:gd name="T20" fmla="*/ 205 w 105"/>
                <a:gd name="T21" fmla="*/ 31 h 95"/>
                <a:gd name="T22" fmla="*/ 156 w 105"/>
                <a:gd name="T23" fmla="*/ 101 h 95"/>
                <a:gd name="T24" fmla="*/ 139 w 105"/>
                <a:gd name="T25" fmla="*/ 127 h 95"/>
                <a:gd name="T26" fmla="*/ 139 w 105"/>
                <a:gd name="T27" fmla="*/ 137 h 95"/>
                <a:gd name="T28" fmla="*/ 139 w 105"/>
                <a:gd name="T29" fmla="*/ 149 h 95"/>
                <a:gd name="T30" fmla="*/ 139 w 105"/>
                <a:gd name="T31" fmla="*/ 191 h 95"/>
                <a:gd name="T32" fmla="*/ 142 w 105"/>
                <a:gd name="T33" fmla="*/ 210 h 95"/>
                <a:gd name="T34" fmla="*/ 149 w 105"/>
                <a:gd name="T35" fmla="*/ 212 h 95"/>
                <a:gd name="T36" fmla="*/ 172 w 105"/>
                <a:gd name="T37" fmla="*/ 215 h 95"/>
                <a:gd name="T38" fmla="*/ 172 w 105"/>
                <a:gd name="T39" fmla="*/ 224 h 95"/>
                <a:gd name="T40" fmla="*/ 125 w 105"/>
                <a:gd name="T41" fmla="*/ 224 h 95"/>
                <a:gd name="T42" fmla="*/ 76 w 105"/>
                <a:gd name="T43" fmla="*/ 224 h 95"/>
                <a:gd name="T44" fmla="*/ 76 w 105"/>
                <a:gd name="T45" fmla="*/ 215 h 95"/>
                <a:gd name="T46" fmla="*/ 99 w 105"/>
                <a:gd name="T47" fmla="*/ 212 h 95"/>
                <a:gd name="T48" fmla="*/ 104 w 105"/>
                <a:gd name="T49" fmla="*/ 210 h 95"/>
                <a:gd name="T50" fmla="*/ 106 w 105"/>
                <a:gd name="T51" fmla="*/ 193 h 95"/>
                <a:gd name="T52" fmla="*/ 109 w 105"/>
                <a:gd name="T53" fmla="*/ 149 h 95"/>
                <a:gd name="T54" fmla="*/ 109 w 105"/>
                <a:gd name="T55" fmla="*/ 132 h 95"/>
                <a:gd name="T56" fmla="*/ 102 w 105"/>
                <a:gd name="T57" fmla="*/ 118 h 95"/>
                <a:gd name="T58" fmla="*/ 83 w 105"/>
                <a:gd name="T59" fmla="*/ 92 h 95"/>
                <a:gd name="T60" fmla="*/ 40 w 105"/>
                <a:gd name="T61" fmla="*/ 31 h 95"/>
                <a:gd name="T62" fmla="*/ 31 w 105"/>
                <a:gd name="T63" fmla="*/ 17 h 95"/>
                <a:gd name="T64" fmla="*/ 21 w 105"/>
                <a:gd name="T65" fmla="*/ 12 h 95"/>
                <a:gd name="T66" fmla="*/ 0 w 105"/>
                <a:gd name="T67" fmla="*/ 9 h 95"/>
                <a:gd name="T68" fmla="*/ 0 w 105"/>
                <a:gd name="T69" fmla="*/ 0 h 95"/>
                <a:gd name="T70" fmla="*/ 40 w 105"/>
                <a:gd name="T71" fmla="*/ 0 h 95"/>
                <a:gd name="T72" fmla="*/ 102 w 105"/>
                <a:gd name="T73" fmla="*/ 0 h 95"/>
                <a:gd name="T74" fmla="*/ 102 w 105"/>
                <a:gd name="T75" fmla="*/ 9 h 95"/>
                <a:gd name="T76" fmla="*/ 76 w 105"/>
                <a:gd name="T77" fmla="*/ 12 h 95"/>
                <a:gd name="T78" fmla="*/ 71 w 105"/>
                <a:gd name="T79" fmla="*/ 17 h 95"/>
                <a:gd name="T80" fmla="*/ 80 w 105"/>
                <a:gd name="T81" fmla="*/ 33 h 95"/>
                <a:gd name="T82" fmla="*/ 130 w 105"/>
                <a:gd name="T83" fmla="*/ 113 h 95"/>
                <a:gd name="T84" fmla="*/ 182 w 105"/>
                <a:gd name="T85" fmla="*/ 33 h 9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05" h="95">
                  <a:moveTo>
                    <a:pt x="77" y="14"/>
                  </a:moveTo>
                  <a:cubicBezTo>
                    <a:pt x="80" y="10"/>
                    <a:pt x="82" y="7"/>
                    <a:pt x="82" y="7"/>
                  </a:cubicBezTo>
                  <a:cubicBezTo>
                    <a:pt x="82" y="6"/>
                    <a:pt x="81" y="5"/>
                    <a:pt x="80" y="5"/>
                  </a:cubicBezTo>
                  <a:cubicBezTo>
                    <a:pt x="79" y="5"/>
                    <a:pt x="75" y="4"/>
                    <a:pt x="70" y="4"/>
                  </a:cubicBezTo>
                  <a:cubicBezTo>
                    <a:pt x="70" y="0"/>
                    <a:pt x="70" y="0"/>
                    <a:pt x="70" y="0"/>
                  </a:cubicBezTo>
                  <a:cubicBezTo>
                    <a:pt x="79" y="0"/>
                    <a:pt x="84" y="0"/>
                    <a:pt x="89" y="0"/>
                  </a:cubicBezTo>
                  <a:cubicBezTo>
                    <a:pt x="93" y="0"/>
                    <a:pt x="96" y="0"/>
                    <a:pt x="105" y="0"/>
                  </a:cubicBezTo>
                  <a:cubicBezTo>
                    <a:pt x="105" y="4"/>
                    <a:pt x="105" y="4"/>
                    <a:pt x="105" y="4"/>
                  </a:cubicBezTo>
                  <a:cubicBezTo>
                    <a:pt x="100" y="4"/>
                    <a:pt x="97" y="5"/>
                    <a:pt x="96" y="5"/>
                  </a:cubicBezTo>
                  <a:cubicBezTo>
                    <a:pt x="95" y="5"/>
                    <a:pt x="93" y="6"/>
                    <a:pt x="92" y="7"/>
                  </a:cubicBezTo>
                  <a:cubicBezTo>
                    <a:pt x="91" y="7"/>
                    <a:pt x="89" y="10"/>
                    <a:pt x="87" y="13"/>
                  </a:cubicBezTo>
                  <a:cubicBezTo>
                    <a:pt x="66" y="43"/>
                    <a:pt x="66" y="43"/>
                    <a:pt x="66" y="43"/>
                  </a:cubicBezTo>
                  <a:cubicBezTo>
                    <a:pt x="62" y="49"/>
                    <a:pt x="60" y="53"/>
                    <a:pt x="59" y="54"/>
                  </a:cubicBezTo>
                  <a:cubicBezTo>
                    <a:pt x="59" y="56"/>
                    <a:pt x="59" y="57"/>
                    <a:pt x="59" y="58"/>
                  </a:cubicBezTo>
                  <a:cubicBezTo>
                    <a:pt x="59" y="63"/>
                    <a:pt x="59" y="63"/>
                    <a:pt x="59" y="63"/>
                  </a:cubicBezTo>
                  <a:cubicBezTo>
                    <a:pt x="59" y="69"/>
                    <a:pt x="59" y="75"/>
                    <a:pt x="59" y="81"/>
                  </a:cubicBezTo>
                  <a:cubicBezTo>
                    <a:pt x="59" y="85"/>
                    <a:pt x="60" y="88"/>
                    <a:pt x="60" y="89"/>
                  </a:cubicBezTo>
                  <a:cubicBezTo>
                    <a:pt x="61" y="89"/>
                    <a:pt x="61" y="90"/>
                    <a:pt x="63" y="90"/>
                  </a:cubicBezTo>
                  <a:cubicBezTo>
                    <a:pt x="64" y="91"/>
                    <a:pt x="67" y="91"/>
                    <a:pt x="73" y="91"/>
                  </a:cubicBezTo>
                  <a:cubicBezTo>
                    <a:pt x="73" y="95"/>
                    <a:pt x="73" y="95"/>
                    <a:pt x="73" y="95"/>
                  </a:cubicBezTo>
                  <a:cubicBezTo>
                    <a:pt x="65" y="95"/>
                    <a:pt x="58" y="95"/>
                    <a:pt x="53" y="95"/>
                  </a:cubicBezTo>
                  <a:cubicBezTo>
                    <a:pt x="47" y="95"/>
                    <a:pt x="40" y="95"/>
                    <a:pt x="32" y="95"/>
                  </a:cubicBezTo>
                  <a:cubicBezTo>
                    <a:pt x="32" y="91"/>
                    <a:pt x="32" y="91"/>
                    <a:pt x="32" y="91"/>
                  </a:cubicBezTo>
                  <a:cubicBezTo>
                    <a:pt x="37" y="91"/>
                    <a:pt x="40" y="91"/>
                    <a:pt x="42" y="90"/>
                  </a:cubicBezTo>
                  <a:cubicBezTo>
                    <a:pt x="43" y="90"/>
                    <a:pt x="44" y="90"/>
                    <a:pt x="44" y="89"/>
                  </a:cubicBezTo>
                  <a:cubicBezTo>
                    <a:pt x="45" y="88"/>
                    <a:pt x="45" y="86"/>
                    <a:pt x="45" y="82"/>
                  </a:cubicBezTo>
                  <a:cubicBezTo>
                    <a:pt x="45" y="81"/>
                    <a:pt x="45" y="75"/>
                    <a:pt x="46" y="63"/>
                  </a:cubicBezTo>
                  <a:cubicBezTo>
                    <a:pt x="46" y="56"/>
                    <a:pt x="46" y="56"/>
                    <a:pt x="46" y="56"/>
                  </a:cubicBezTo>
                  <a:cubicBezTo>
                    <a:pt x="45" y="54"/>
                    <a:pt x="44" y="52"/>
                    <a:pt x="43" y="50"/>
                  </a:cubicBezTo>
                  <a:cubicBezTo>
                    <a:pt x="42" y="49"/>
                    <a:pt x="40" y="45"/>
                    <a:pt x="35" y="39"/>
                  </a:cubicBezTo>
                  <a:cubicBezTo>
                    <a:pt x="17" y="13"/>
                    <a:pt x="17" y="13"/>
                    <a:pt x="17" y="13"/>
                  </a:cubicBezTo>
                  <a:cubicBezTo>
                    <a:pt x="15" y="10"/>
                    <a:pt x="14" y="7"/>
                    <a:pt x="13" y="7"/>
                  </a:cubicBezTo>
                  <a:cubicBezTo>
                    <a:pt x="12" y="6"/>
                    <a:pt x="10" y="5"/>
                    <a:pt x="9" y="5"/>
                  </a:cubicBezTo>
                  <a:cubicBezTo>
                    <a:pt x="8" y="5"/>
                    <a:pt x="6" y="4"/>
                    <a:pt x="0" y="4"/>
                  </a:cubicBezTo>
                  <a:cubicBezTo>
                    <a:pt x="0" y="0"/>
                    <a:pt x="0" y="0"/>
                    <a:pt x="0" y="0"/>
                  </a:cubicBezTo>
                  <a:cubicBezTo>
                    <a:pt x="9" y="0"/>
                    <a:pt x="12" y="0"/>
                    <a:pt x="17" y="0"/>
                  </a:cubicBezTo>
                  <a:cubicBezTo>
                    <a:pt x="22" y="0"/>
                    <a:pt x="34" y="0"/>
                    <a:pt x="43" y="0"/>
                  </a:cubicBezTo>
                  <a:cubicBezTo>
                    <a:pt x="43" y="4"/>
                    <a:pt x="43" y="4"/>
                    <a:pt x="43" y="4"/>
                  </a:cubicBezTo>
                  <a:cubicBezTo>
                    <a:pt x="38" y="4"/>
                    <a:pt x="33" y="5"/>
                    <a:pt x="32" y="5"/>
                  </a:cubicBezTo>
                  <a:cubicBezTo>
                    <a:pt x="31" y="5"/>
                    <a:pt x="30" y="6"/>
                    <a:pt x="30" y="7"/>
                  </a:cubicBezTo>
                  <a:cubicBezTo>
                    <a:pt x="30" y="7"/>
                    <a:pt x="31" y="10"/>
                    <a:pt x="34" y="14"/>
                  </a:cubicBezTo>
                  <a:cubicBezTo>
                    <a:pt x="55" y="48"/>
                    <a:pt x="55" y="48"/>
                    <a:pt x="55" y="48"/>
                  </a:cubicBezTo>
                  <a:lnTo>
                    <a:pt x="77" y="14"/>
                  </a:lnTo>
                  <a:close/>
                </a:path>
              </a:pathLst>
            </a:custGeom>
            <a:solidFill>
              <a:schemeClr val="tx1"/>
            </a:solidFill>
            <a:ln>
              <a:noFill/>
            </a:ln>
            <a:extLst>
              <a:ext uri="{91240B29-F687-4F45-9708-019B960494DF}">
                <a14:hiddenLine xmlns:a14="http://schemas.microsoft.com/office/drawing/2010/main" w="9525">
                  <a:solidFill>
                    <a:schemeClr val="bg2"/>
                  </a:solidFill>
                  <a:round/>
                  <a:headEnd/>
                  <a:tailEnd/>
                </a14:hiddenLine>
              </a:ext>
            </a:extLst>
          </p:spPr>
          <p:txBody>
            <a:bodyPr/>
            <a:lstStyle/>
            <a:p>
              <a:endParaRPr lang="en-US"/>
            </a:p>
          </p:txBody>
        </p:sp>
        <p:sp>
          <p:nvSpPr>
            <p:cNvPr id="19" name="Freeform 49"/>
            <p:cNvSpPr>
              <a:spLocks noChangeAspect="1" noEditPoints="1"/>
            </p:cNvSpPr>
            <p:nvPr/>
          </p:nvSpPr>
          <p:spPr bwMode="auto">
            <a:xfrm>
              <a:off x="1435" y="427"/>
              <a:ext cx="250" cy="234"/>
            </a:xfrm>
            <a:custGeom>
              <a:avLst/>
              <a:gdLst>
                <a:gd name="T0" fmla="*/ 45 w 106"/>
                <a:gd name="T1" fmla="*/ 57 h 99"/>
                <a:gd name="T2" fmla="*/ 73 w 106"/>
                <a:gd name="T3" fmla="*/ 24 h 99"/>
                <a:gd name="T4" fmla="*/ 120 w 106"/>
                <a:gd name="T5" fmla="*/ 12 h 99"/>
                <a:gd name="T6" fmla="*/ 156 w 106"/>
                <a:gd name="T7" fmla="*/ 19 h 99"/>
                <a:gd name="T8" fmla="*/ 179 w 106"/>
                <a:gd name="T9" fmla="*/ 31 h 99"/>
                <a:gd name="T10" fmla="*/ 198 w 106"/>
                <a:gd name="T11" fmla="*/ 50 h 99"/>
                <a:gd name="T12" fmla="*/ 208 w 106"/>
                <a:gd name="T13" fmla="*/ 73 h 99"/>
                <a:gd name="T14" fmla="*/ 215 w 106"/>
                <a:gd name="T15" fmla="*/ 121 h 99"/>
                <a:gd name="T16" fmla="*/ 205 w 106"/>
                <a:gd name="T17" fmla="*/ 173 h 99"/>
                <a:gd name="T18" fmla="*/ 177 w 106"/>
                <a:gd name="T19" fmla="*/ 208 h 99"/>
                <a:gd name="T20" fmla="*/ 130 w 106"/>
                <a:gd name="T21" fmla="*/ 220 h 99"/>
                <a:gd name="T22" fmla="*/ 94 w 106"/>
                <a:gd name="T23" fmla="*/ 215 h 99"/>
                <a:gd name="T24" fmla="*/ 66 w 106"/>
                <a:gd name="T25" fmla="*/ 194 h 99"/>
                <a:gd name="T26" fmla="*/ 45 w 106"/>
                <a:gd name="T27" fmla="*/ 163 h 99"/>
                <a:gd name="T28" fmla="*/ 38 w 106"/>
                <a:gd name="T29" fmla="*/ 135 h 99"/>
                <a:gd name="T30" fmla="*/ 33 w 106"/>
                <a:gd name="T31" fmla="*/ 106 h 99"/>
                <a:gd name="T32" fmla="*/ 45 w 106"/>
                <a:gd name="T33" fmla="*/ 57 h 99"/>
                <a:gd name="T34" fmla="*/ 7 w 106"/>
                <a:gd name="T35" fmla="*/ 163 h 99"/>
                <a:gd name="T36" fmla="*/ 31 w 106"/>
                <a:gd name="T37" fmla="*/ 203 h 99"/>
                <a:gd name="T38" fmla="*/ 68 w 106"/>
                <a:gd name="T39" fmla="*/ 227 h 99"/>
                <a:gd name="T40" fmla="*/ 118 w 106"/>
                <a:gd name="T41" fmla="*/ 234 h 99"/>
                <a:gd name="T42" fmla="*/ 212 w 106"/>
                <a:gd name="T43" fmla="*/ 199 h 99"/>
                <a:gd name="T44" fmla="*/ 250 w 106"/>
                <a:gd name="T45" fmla="*/ 109 h 99"/>
                <a:gd name="T46" fmla="*/ 248 w 106"/>
                <a:gd name="T47" fmla="*/ 78 h 99"/>
                <a:gd name="T48" fmla="*/ 238 w 106"/>
                <a:gd name="T49" fmla="*/ 52 h 99"/>
                <a:gd name="T50" fmla="*/ 215 w 106"/>
                <a:gd name="T51" fmla="*/ 26 h 99"/>
                <a:gd name="T52" fmla="*/ 177 w 106"/>
                <a:gd name="T53" fmla="*/ 7 h 99"/>
                <a:gd name="T54" fmla="*/ 127 w 106"/>
                <a:gd name="T55" fmla="*/ 0 h 99"/>
                <a:gd name="T56" fmla="*/ 75 w 106"/>
                <a:gd name="T57" fmla="*/ 7 h 99"/>
                <a:gd name="T58" fmla="*/ 33 w 106"/>
                <a:gd name="T59" fmla="*/ 33 h 99"/>
                <a:gd name="T60" fmla="*/ 7 w 106"/>
                <a:gd name="T61" fmla="*/ 71 h 99"/>
                <a:gd name="T62" fmla="*/ 0 w 106"/>
                <a:gd name="T63" fmla="*/ 118 h 99"/>
                <a:gd name="T64" fmla="*/ 7 w 106"/>
                <a:gd name="T65" fmla="*/ 163 h 9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06" h="99">
                  <a:moveTo>
                    <a:pt x="19" y="24"/>
                  </a:moveTo>
                  <a:cubicBezTo>
                    <a:pt x="22" y="18"/>
                    <a:pt x="26" y="13"/>
                    <a:pt x="31" y="10"/>
                  </a:cubicBezTo>
                  <a:cubicBezTo>
                    <a:pt x="37" y="7"/>
                    <a:pt x="44" y="5"/>
                    <a:pt x="51" y="5"/>
                  </a:cubicBezTo>
                  <a:cubicBezTo>
                    <a:pt x="56" y="5"/>
                    <a:pt x="61" y="6"/>
                    <a:pt x="66" y="8"/>
                  </a:cubicBezTo>
                  <a:cubicBezTo>
                    <a:pt x="70" y="9"/>
                    <a:pt x="74" y="11"/>
                    <a:pt x="76" y="13"/>
                  </a:cubicBezTo>
                  <a:cubicBezTo>
                    <a:pt x="79" y="16"/>
                    <a:pt x="82" y="18"/>
                    <a:pt x="84" y="21"/>
                  </a:cubicBezTo>
                  <a:cubicBezTo>
                    <a:pt x="86" y="24"/>
                    <a:pt x="87" y="27"/>
                    <a:pt x="88" y="31"/>
                  </a:cubicBezTo>
                  <a:cubicBezTo>
                    <a:pt x="90" y="37"/>
                    <a:pt x="91" y="44"/>
                    <a:pt x="91" y="51"/>
                  </a:cubicBezTo>
                  <a:cubicBezTo>
                    <a:pt x="91" y="59"/>
                    <a:pt x="90" y="67"/>
                    <a:pt x="87" y="73"/>
                  </a:cubicBezTo>
                  <a:cubicBezTo>
                    <a:pt x="85" y="79"/>
                    <a:pt x="80" y="84"/>
                    <a:pt x="75" y="88"/>
                  </a:cubicBezTo>
                  <a:cubicBezTo>
                    <a:pt x="69" y="91"/>
                    <a:pt x="63" y="93"/>
                    <a:pt x="55" y="93"/>
                  </a:cubicBezTo>
                  <a:cubicBezTo>
                    <a:pt x="50" y="93"/>
                    <a:pt x="45" y="92"/>
                    <a:pt x="40" y="91"/>
                  </a:cubicBezTo>
                  <a:cubicBezTo>
                    <a:pt x="36" y="89"/>
                    <a:pt x="32" y="86"/>
                    <a:pt x="28" y="82"/>
                  </a:cubicBezTo>
                  <a:cubicBezTo>
                    <a:pt x="24" y="79"/>
                    <a:pt x="21" y="74"/>
                    <a:pt x="19" y="69"/>
                  </a:cubicBezTo>
                  <a:cubicBezTo>
                    <a:pt x="18" y="66"/>
                    <a:pt x="17" y="62"/>
                    <a:pt x="16" y="57"/>
                  </a:cubicBezTo>
                  <a:cubicBezTo>
                    <a:pt x="15" y="53"/>
                    <a:pt x="14" y="49"/>
                    <a:pt x="14" y="45"/>
                  </a:cubicBezTo>
                  <a:cubicBezTo>
                    <a:pt x="14" y="37"/>
                    <a:pt x="16" y="30"/>
                    <a:pt x="19" y="24"/>
                  </a:cubicBezTo>
                  <a:close/>
                  <a:moveTo>
                    <a:pt x="3" y="69"/>
                  </a:moveTo>
                  <a:cubicBezTo>
                    <a:pt x="5" y="76"/>
                    <a:pt x="9" y="81"/>
                    <a:pt x="13" y="86"/>
                  </a:cubicBezTo>
                  <a:cubicBezTo>
                    <a:pt x="18" y="90"/>
                    <a:pt x="23" y="94"/>
                    <a:pt x="29" y="96"/>
                  </a:cubicBezTo>
                  <a:cubicBezTo>
                    <a:pt x="36" y="98"/>
                    <a:pt x="43" y="99"/>
                    <a:pt x="50" y="99"/>
                  </a:cubicBezTo>
                  <a:cubicBezTo>
                    <a:pt x="66" y="99"/>
                    <a:pt x="80" y="94"/>
                    <a:pt x="90" y="84"/>
                  </a:cubicBezTo>
                  <a:cubicBezTo>
                    <a:pt x="101" y="74"/>
                    <a:pt x="106" y="62"/>
                    <a:pt x="106" y="46"/>
                  </a:cubicBezTo>
                  <a:cubicBezTo>
                    <a:pt x="106" y="42"/>
                    <a:pt x="106" y="37"/>
                    <a:pt x="105" y="33"/>
                  </a:cubicBezTo>
                  <a:cubicBezTo>
                    <a:pt x="104" y="29"/>
                    <a:pt x="102" y="25"/>
                    <a:pt x="101" y="22"/>
                  </a:cubicBezTo>
                  <a:cubicBezTo>
                    <a:pt x="98" y="18"/>
                    <a:pt x="95" y="15"/>
                    <a:pt x="91" y="11"/>
                  </a:cubicBezTo>
                  <a:cubicBezTo>
                    <a:pt x="87" y="8"/>
                    <a:pt x="82" y="5"/>
                    <a:pt x="75" y="3"/>
                  </a:cubicBezTo>
                  <a:cubicBezTo>
                    <a:pt x="69" y="1"/>
                    <a:pt x="62" y="0"/>
                    <a:pt x="54" y="0"/>
                  </a:cubicBezTo>
                  <a:cubicBezTo>
                    <a:pt x="46" y="0"/>
                    <a:pt x="38" y="1"/>
                    <a:pt x="32" y="3"/>
                  </a:cubicBezTo>
                  <a:cubicBezTo>
                    <a:pt x="25" y="6"/>
                    <a:pt x="19" y="9"/>
                    <a:pt x="14" y="14"/>
                  </a:cubicBezTo>
                  <a:cubicBezTo>
                    <a:pt x="9" y="19"/>
                    <a:pt x="5" y="24"/>
                    <a:pt x="3" y="30"/>
                  </a:cubicBezTo>
                  <a:cubicBezTo>
                    <a:pt x="1" y="36"/>
                    <a:pt x="0" y="43"/>
                    <a:pt x="0" y="50"/>
                  </a:cubicBezTo>
                  <a:cubicBezTo>
                    <a:pt x="0" y="56"/>
                    <a:pt x="1" y="63"/>
                    <a:pt x="3" y="69"/>
                  </a:cubicBezTo>
                  <a:close/>
                </a:path>
              </a:pathLst>
            </a:custGeom>
            <a:solidFill>
              <a:schemeClr val="tx1"/>
            </a:solidFill>
            <a:ln>
              <a:noFill/>
            </a:ln>
            <a:extLst>
              <a:ext uri="{91240B29-F687-4F45-9708-019B960494DF}">
                <a14:hiddenLine xmlns:a14="http://schemas.microsoft.com/office/drawing/2010/main" w="9525">
                  <a:solidFill>
                    <a:schemeClr val="bg2"/>
                  </a:solidFill>
                  <a:round/>
                  <a:headEnd/>
                  <a:tailEnd/>
                </a14:hiddenLine>
              </a:ext>
            </a:extLst>
          </p:spPr>
          <p:txBody>
            <a:bodyPr/>
            <a:lstStyle/>
            <a:p>
              <a:endParaRPr lang="en-US"/>
            </a:p>
          </p:txBody>
        </p:sp>
      </p:grpSp>
      <p:grpSp>
        <p:nvGrpSpPr>
          <p:cNvPr id="20" name="Group 513"/>
          <p:cNvGrpSpPr>
            <a:grpSpLocks/>
          </p:cNvGrpSpPr>
          <p:nvPr userDrawn="1"/>
        </p:nvGrpSpPr>
        <p:grpSpPr bwMode="auto">
          <a:xfrm>
            <a:off x="319088" y="6180138"/>
            <a:ext cx="1590675" cy="463550"/>
            <a:chOff x="201" y="3893"/>
            <a:chExt cx="1002" cy="292"/>
          </a:xfrm>
        </p:grpSpPr>
        <p:sp>
          <p:nvSpPr>
            <p:cNvPr id="21" name="Rectangle 511"/>
            <p:cNvSpPr>
              <a:spLocks noChangeArrowheads="1"/>
            </p:cNvSpPr>
            <p:nvPr userDrawn="1"/>
          </p:nvSpPr>
          <p:spPr bwMode="auto">
            <a:xfrm>
              <a:off x="205" y="3953"/>
              <a:ext cx="996" cy="6"/>
            </a:xfrm>
            <a:prstGeom prst="rect">
              <a:avLst/>
            </a:prstGeom>
            <a:solidFill>
              <a:schemeClr val="bg1"/>
            </a:solidFill>
            <a:ln w="317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 name="Rectangle 512"/>
            <p:cNvSpPr>
              <a:spLocks noChangeArrowheads="1"/>
            </p:cNvSpPr>
            <p:nvPr userDrawn="1"/>
          </p:nvSpPr>
          <p:spPr bwMode="auto">
            <a:xfrm>
              <a:off x="205" y="4179"/>
              <a:ext cx="996" cy="6"/>
            </a:xfrm>
            <a:prstGeom prst="rect">
              <a:avLst/>
            </a:prstGeom>
            <a:solidFill>
              <a:schemeClr val="bg1"/>
            </a:solidFill>
            <a:ln w="317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 name="Freeform 472"/>
            <p:cNvSpPr>
              <a:spLocks noChangeAspect="1" noEditPoints="1"/>
            </p:cNvSpPr>
            <p:nvPr userDrawn="1"/>
          </p:nvSpPr>
          <p:spPr bwMode="auto">
            <a:xfrm>
              <a:off x="203" y="3894"/>
              <a:ext cx="41" cy="40"/>
            </a:xfrm>
            <a:custGeom>
              <a:avLst/>
              <a:gdLst>
                <a:gd name="T0" fmla="*/ 0 w 32"/>
                <a:gd name="T1" fmla="*/ 1 h 31"/>
                <a:gd name="T2" fmla="*/ 0 w 32"/>
                <a:gd name="T3" fmla="*/ 0 h 31"/>
                <a:gd name="T4" fmla="*/ 9 w 32"/>
                <a:gd name="T5" fmla="*/ 1 h 31"/>
                <a:gd name="T6" fmla="*/ 18 w 32"/>
                <a:gd name="T7" fmla="*/ 0 h 31"/>
                <a:gd name="T8" fmla="*/ 41 w 32"/>
                <a:gd name="T9" fmla="*/ 19 h 31"/>
                <a:gd name="T10" fmla="*/ 18 w 32"/>
                <a:gd name="T11" fmla="*/ 40 h 31"/>
                <a:gd name="T12" fmla="*/ 8 w 32"/>
                <a:gd name="T13" fmla="*/ 40 h 31"/>
                <a:gd name="T14" fmla="*/ 3 w 32"/>
                <a:gd name="T15" fmla="*/ 40 h 31"/>
                <a:gd name="T16" fmla="*/ 3 w 32"/>
                <a:gd name="T17" fmla="*/ 40 h 31"/>
                <a:gd name="T18" fmla="*/ 3 w 32"/>
                <a:gd name="T19" fmla="*/ 39 h 31"/>
                <a:gd name="T20" fmla="*/ 3 w 32"/>
                <a:gd name="T21" fmla="*/ 39 h 31"/>
                <a:gd name="T22" fmla="*/ 5 w 32"/>
                <a:gd name="T23" fmla="*/ 37 h 31"/>
                <a:gd name="T24" fmla="*/ 5 w 32"/>
                <a:gd name="T25" fmla="*/ 18 h 31"/>
                <a:gd name="T26" fmla="*/ 5 w 32"/>
                <a:gd name="T27" fmla="*/ 4 h 31"/>
                <a:gd name="T28" fmla="*/ 0 w 32"/>
                <a:gd name="T29" fmla="*/ 3 h 31"/>
                <a:gd name="T30" fmla="*/ 0 w 32"/>
                <a:gd name="T31" fmla="*/ 3 h 31"/>
                <a:gd name="T32" fmla="*/ 0 w 32"/>
                <a:gd name="T33" fmla="*/ 1 h 31"/>
                <a:gd name="T34" fmla="*/ 18 w 32"/>
                <a:gd name="T35" fmla="*/ 4 h 31"/>
                <a:gd name="T36" fmla="*/ 12 w 32"/>
                <a:gd name="T37" fmla="*/ 4 h 31"/>
                <a:gd name="T38" fmla="*/ 12 w 32"/>
                <a:gd name="T39" fmla="*/ 21 h 31"/>
                <a:gd name="T40" fmla="*/ 12 w 32"/>
                <a:gd name="T41" fmla="*/ 37 h 31"/>
                <a:gd name="T42" fmla="*/ 17 w 32"/>
                <a:gd name="T43" fmla="*/ 37 h 31"/>
                <a:gd name="T44" fmla="*/ 35 w 32"/>
                <a:gd name="T45" fmla="*/ 19 h 31"/>
                <a:gd name="T46" fmla="*/ 18 w 32"/>
                <a:gd name="T47" fmla="*/ 4 h 3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2" h="31">
                  <a:moveTo>
                    <a:pt x="0" y="1"/>
                  </a:moveTo>
                  <a:cubicBezTo>
                    <a:pt x="0" y="0"/>
                    <a:pt x="0" y="0"/>
                    <a:pt x="0" y="0"/>
                  </a:cubicBezTo>
                  <a:cubicBezTo>
                    <a:pt x="2" y="1"/>
                    <a:pt x="5" y="1"/>
                    <a:pt x="7" y="1"/>
                  </a:cubicBezTo>
                  <a:cubicBezTo>
                    <a:pt x="9" y="1"/>
                    <a:pt x="11" y="0"/>
                    <a:pt x="14" y="0"/>
                  </a:cubicBezTo>
                  <a:cubicBezTo>
                    <a:pt x="25" y="0"/>
                    <a:pt x="32" y="4"/>
                    <a:pt x="32" y="15"/>
                  </a:cubicBezTo>
                  <a:cubicBezTo>
                    <a:pt x="32" y="22"/>
                    <a:pt x="27" y="31"/>
                    <a:pt x="14" y="31"/>
                  </a:cubicBezTo>
                  <a:cubicBezTo>
                    <a:pt x="11" y="31"/>
                    <a:pt x="8" y="31"/>
                    <a:pt x="6" y="31"/>
                  </a:cubicBezTo>
                  <a:cubicBezTo>
                    <a:pt x="5" y="31"/>
                    <a:pt x="4" y="31"/>
                    <a:pt x="2" y="31"/>
                  </a:cubicBezTo>
                  <a:cubicBezTo>
                    <a:pt x="2" y="31"/>
                    <a:pt x="2" y="31"/>
                    <a:pt x="2" y="31"/>
                  </a:cubicBezTo>
                  <a:cubicBezTo>
                    <a:pt x="2" y="30"/>
                    <a:pt x="2" y="30"/>
                    <a:pt x="2" y="30"/>
                  </a:cubicBezTo>
                  <a:cubicBezTo>
                    <a:pt x="2" y="30"/>
                    <a:pt x="2" y="30"/>
                    <a:pt x="2" y="30"/>
                  </a:cubicBezTo>
                  <a:cubicBezTo>
                    <a:pt x="4" y="29"/>
                    <a:pt x="4" y="29"/>
                    <a:pt x="4" y="29"/>
                  </a:cubicBezTo>
                  <a:cubicBezTo>
                    <a:pt x="4" y="28"/>
                    <a:pt x="4" y="28"/>
                    <a:pt x="4" y="14"/>
                  </a:cubicBezTo>
                  <a:cubicBezTo>
                    <a:pt x="4" y="3"/>
                    <a:pt x="4" y="3"/>
                    <a:pt x="4" y="3"/>
                  </a:cubicBezTo>
                  <a:cubicBezTo>
                    <a:pt x="3" y="2"/>
                    <a:pt x="2" y="2"/>
                    <a:pt x="0" y="2"/>
                  </a:cubicBezTo>
                  <a:cubicBezTo>
                    <a:pt x="0" y="2"/>
                    <a:pt x="0" y="2"/>
                    <a:pt x="0" y="2"/>
                  </a:cubicBezTo>
                  <a:lnTo>
                    <a:pt x="0" y="1"/>
                  </a:lnTo>
                  <a:close/>
                  <a:moveTo>
                    <a:pt x="14" y="3"/>
                  </a:moveTo>
                  <a:cubicBezTo>
                    <a:pt x="12" y="3"/>
                    <a:pt x="11" y="3"/>
                    <a:pt x="9" y="3"/>
                  </a:cubicBezTo>
                  <a:cubicBezTo>
                    <a:pt x="9" y="6"/>
                    <a:pt x="9" y="9"/>
                    <a:pt x="9" y="16"/>
                  </a:cubicBezTo>
                  <a:cubicBezTo>
                    <a:pt x="9" y="23"/>
                    <a:pt x="9" y="26"/>
                    <a:pt x="9" y="29"/>
                  </a:cubicBezTo>
                  <a:cubicBezTo>
                    <a:pt x="11" y="29"/>
                    <a:pt x="12" y="29"/>
                    <a:pt x="13" y="29"/>
                  </a:cubicBezTo>
                  <a:cubicBezTo>
                    <a:pt x="22" y="29"/>
                    <a:pt x="27" y="24"/>
                    <a:pt x="27" y="15"/>
                  </a:cubicBezTo>
                  <a:cubicBezTo>
                    <a:pt x="27" y="7"/>
                    <a:pt x="22" y="3"/>
                    <a:pt x="14" y="3"/>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 name="Freeform 473"/>
            <p:cNvSpPr>
              <a:spLocks noChangeAspect="1" noEditPoints="1"/>
            </p:cNvSpPr>
            <p:nvPr userDrawn="1"/>
          </p:nvSpPr>
          <p:spPr bwMode="auto">
            <a:xfrm>
              <a:off x="249" y="3894"/>
              <a:ext cx="15" cy="40"/>
            </a:xfrm>
            <a:custGeom>
              <a:avLst/>
              <a:gdLst>
                <a:gd name="T0" fmla="*/ 0 w 12"/>
                <a:gd name="T1" fmla="*/ 15 h 31"/>
                <a:gd name="T2" fmla="*/ 1 w 12"/>
                <a:gd name="T3" fmla="*/ 15 h 31"/>
                <a:gd name="T4" fmla="*/ 10 w 12"/>
                <a:gd name="T5" fmla="*/ 13 h 31"/>
                <a:gd name="T6" fmla="*/ 10 w 12"/>
                <a:gd name="T7" fmla="*/ 14 h 31"/>
                <a:gd name="T8" fmla="*/ 10 w 12"/>
                <a:gd name="T9" fmla="*/ 22 h 31"/>
                <a:gd name="T10" fmla="*/ 10 w 12"/>
                <a:gd name="T11" fmla="*/ 31 h 31"/>
                <a:gd name="T12" fmla="*/ 11 w 12"/>
                <a:gd name="T13" fmla="*/ 37 h 31"/>
                <a:gd name="T14" fmla="*/ 14 w 12"/>
                <a:gd name="T15" fmla="*/ 39 h 31"/>
                <a:gd name="T16" fmla="*/ 15 w 12"/>
                <a:gd name="T17" fmla="*/ 39 h 31"/>
                <a:gd name="T18" fmla="*/ 15 w 12"/>
                <a:gd name="T19" fmla="*/ 40 h 31"/>
                <a:gd name="T20" fmla="*/ 14 w 12"/>
                <a:gd name="T21" fmla="*/ 40 h 31"/>
                <a:gd name="T22" fmla="*/ 8 w 12"/>
                <a:gd name="T23" fmla="*/ 40 h 31"/>
                <a:gd name="T24" fmla="*/ 1 w 12"/>
                <a:gd name="T25" fmla="*/ 40 h 31"/>
                <a:gd name="T26" fmla="*/ 0 w 12"/>
                <a:gd name="T27" fmla="*/ 40 h 31"/>
                <a:gd name="T28" fmla="*/ 0 w 12"/>
                <a:gd name="T29" fmla="*/ 39 h 31"/>
                <a:gd name="T30" fmla="*/ 1 w 12"/>
                <a:gd name="T31" fmla="*/ 39 h 31"/>
                <a:gd name="T32" fmla="*/ 4 w 12"/>
                <a:gd name="T33" fmla="*/ 37 h 31"/>
                <a:gd name="T34" fmla="*/ 5 w 12"/>
                <a:gd name="T35" fmla="*/ 31 h 31"/>
                <a:gd name="T36" fmla="*/ 5 w 12"/>
                <a:gd name="T37" fmla="*/ 25 h 31"/>
                <a:gd name="T38" fmla="*/ 4 w 12"/>
                <a:gd name="T39" fmla="*/ 18 h 31"/>
                <a:gd name="T40" fmla="*/ 1 w 12"/>
                <a:gd name="T41" fmla="*/ 18 h 31"/>
                <a:gd name="T42" fmla="*/ 0 w 12"/>
                <a:gd name="T43" fmla="*/ 17 h 31"/>
                <a:gd name="T44" fmla="*/ 0 w 12"/>
                <a:gd name="T45" fmla="*/ 15 h 31"/>
                <a:gd name="T46" fmla="*/ 8 w 12"/>
                <a:gd name="T47" fmla="*/ 0 h 31"/>
                <a:gd name="T48" fmla="*/ 11 w 12"/>
                <a:gd name="T49" fmla="*/ 4 h 31"/>
                <a:gd name="T50" fmla="*/ 8 w 12"/>
                <a:gd name="T51" fmla="*/ 8 h 31"/>
                <a:gd name="T52" fmla="*/ 4 w 12"/>
                <a:gd name="T53" fmla="*/ 4 h 31"/>
                <a:gd name="T54" fmla="*/ 8 w 12"/>
                <a:gd name="T55" fmla="*/ 0 h 3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2" h="31">
                  <a:moveTo>
                    <a:pt x="0" y="12"/>
                  </a:moveTo>
                  <a:cubicBezTo>
                    <a:pt x="1" y="12"/>
                    <a:pt x="1" y="12"/>
                    <a:pt x="1" y="12"/>
                  </a:cubicBezTo>
                  <a:cubicBezTo>
                    <a:pt x="1" y="12"/>
                    <a:pt x="5" y="12"/>
                    <a:pt x="8" y="10"/>
                  </a:cubicBezTo>
                  <a:cubicBezTo>
                    <a:pt x="8" y="11"/>
                    <a:pt x="8" y="11"/>
                    <a:pt x="8" y="11"/>
                  </a:cubicBezTo>
                  <a:cubicBezTo>
                    <a:pt x="8" y="12"/>
                    <a:pt x="8" y="15"/>
                    <a:pt x="8" y="17"/>
                  </a:cubicBezTo>
                  <a:cubicBezTo>
                    <a:pt x="8" y="24"/>
                    <a:pt x="8" y="24"/>
                    <a:pt x="8" y="24"/>
                  </a:cubicBezTo>
                  <a:cubicBezTo>
                    <a:pt x="8" y="27"/>
                    <a:pt x="8" y="29"/>
                    <a:pt x="9" y="29"/>
                  </a:cubicBezTo>
                  <a:cubicBezTo>
                    <a:pt x="9" y="29"/>
                    <a:pt x="10" y="30"/>
                    <a:pt x="11" y="30"/>
                  </a:cubicBezTo>
                  <a:cubicBezTo>
                    <a:pt x="12" y="30"/>
                    <a:pt x="12" y="30"/>
                    <a:pt x="12" y="30"/>
                  </a:cubicBezTo>
                  <a:cubicBezTo>
                    <a:pt x="12" y="31"/>
                    <a:pt x="12" y="31"/>
                    <a:pt x="12" y="31"/>
                  </a:cubicBezTo>
                  <a:cubicBezTo>
                    <a:pt x="11" y="31"/>
                    <a:pt x="11" y="31"/>
                    <a:pt x="11" y="31"/>
                  </a:cubicBezTo>
                  <a:cubicBezTo>
                    <a:pt x="10" y="31"/>
                    <a:pt x="8" y="31"/>
                    <a:pt x="6" y="31"/>
                  </a:cubicBezTo>
                  <a:cubicBezTo>
                    <a:pt x="4" y="31"/>
                    <a:pt x="2" y="31"/>
                    <a:pt x="1" y="31"/>
                  </a:cubicBezTo>
                  <a:cubicBezTo>
                    <a:pt x="0" y="31"/>
                    <a:pt x="0" y="31"/>
                    <a:pt x="0" y="31"/>
                  </a:cubicBezTo>
                  <a:cubicBezTo>
                    <a:pt x="0" y="30"/>
                    <a:pt x="0" y="30"/>
                    <a:pt x="0" y="30"/>
                  </a:cubicBezTo>
                  <a:cubicBezTo>
                    <a:pt x="1" y="30"/>
                    <a:pt x="1" y="30"/>
                    <a:pt x="1" y="30"/>
                  </a:cubicBezTo>
                  <a:cubicBezTo>
                    <a:pt x="2" y="30"/>
                    <a:pt x="3" y="29"/>
                    <a:pt x="3" y="29"/>
                  </a:cubicBezTo>
                  <a:cubicBezTo>
                    <a:pt x="4" y="29"/>
                    <a:pt x="4" y="27"/>
                    <a:pt x="4" y="24"/>
                  </a:cubicBezTo>
                  <a:cubicBezTo>
                    <a:pt x="4" y="19"/>
                    <a:pt x="4" y="19"/>
                    <a:pt x="4" y="19"/>
                  </a:cubicBezTo>
                  <a:cubicBezTo>
                    <a:pt x="4" y="15"/>
                    <a:pt x="4" y="14"/>
                    <a:pt x="3" y="14"/>
                  </a:cubicBezTo>
                  <a:cubicBezTo>
                    <a:pt x="3" y="14"/>
                    <a:pt x="1" y="14"/>
                    <a:pt x="1" y="14"/>
                  </a:cubicBezTo>
                  <a:cubicBezTo>
                    <a:pt x="0" y="13"/>
                    <a:pt x="0" y="13"/>
                    <a:pt x="0" y="13"/>
                  </a:cubicBezTo>
                  <a:lnTo>
                    <a:pt x="0" y="12"/>
                  </a:lnTo>
                  <a:close/>
                  <a:moveTo>
                    <a:pt x="6" y="0"/>
                  </a:moveTo>
                  <a:cubicBezTo>
                    <a:pt x="7" y="0"/>
                    <a:pt x="9" y="2"/>
                    <a:pt x="9" y="3"/>
                  </a:cubicBezTo>
                  <a:cubicBezTo>
                    <a:pt x="9" y="5"/>
                    <a:pt x="7" y="6"/>
                    <a:pt x="6" y="6"/>
                  </a:cubicBezTo>
                  <a:cubicBezTo>
                    <a:pt x="4" y="6"/>
                    <a:pt x="3" y="5"/>
                    <a:pt x="3" y="3"/>
                  </a:cubicBezTo>
                  <a:cubicBezTo>
                    <a:pt x="3" y="2"/>
                    <a:pt x="4" y="0"/>
                    <a:pt x="6"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 name="Freeform 474"/>
            <p:cNvSpPr>
              <a:spLocks noChangeAspect="1"/>
            </p:cNvSpPr>
            <p:nvPr userDrawn="1"/>
          </p:nvSpPr>
          <p:spPr bwMode="auto">
            <a:xfrm>
              <a:off x="267" y="3908"/>
              <a:ext cx="30" cy="26"/>
            </a:xfrm>
            <a:custGeom>
              <a:avLst/>
              <a:gdLst>
                <a:gd name="T0" fmla="*/ 20 w 23"/>
                <a:gd name="T1" fmla="*/ 0 h 20"/>
                <a:gd name="T2" fmla="*/ 20 w 23"/>
                <a:gd name="T3" fmla="*/ 0 h 20"/>
                <a:gd name="T4" fmla="*/ 25 w 23"/>
                <a:gd name="T5" fmla="*/ 0 h 20"/>
                <a:gd name="T6" fmla="*/ 30 w 23"/>
                <a:gd name="T7" fmla="*/ 0 h 20"/>
                <a:gd name="T8" fmla="*/ 30 w 23"/>
                <a:gd name="T9" fmla="*/ 0 h 20"/>
                <a:gd name="T10" fmla="*/ 30 w 23"/>
                <a:gd name="T11" fmla="*/ 1 h 20"/>
                <a:gd name="T12" fmla="*/ 30 w 23"/>
                <a:gd name="T13" fmla="*/ 1 h 20"/>
                <a:gd name="T14" fmla="*/ 26 w 23"/>
                <a:gd name="T15" fmla="*/ 5 h 20"/>
                <a:gd name="T16" fmla="*/ 17 w 23"/>
                <a:gd name="T17" fmla="*/ 26 h 20"/>
                <a:gd name="T18" fmla="*/ 13 w 23"/>
                <a:gd name="T19" fmla="*/ 26 h 20"/>
                <a:gd name="T20" fmla="*/ 3 w 23"/>
                <a:gd name="T21" fmla="*/ 3 h 20"/>
                <a:gd name="T22" fmla="*/ 0 w 23"/>
                <a:gd name="T23" fmla="*/ 1 h 20"/>
                <a:gd name="T24" fmla="*/ 0 w 23"/>
                <a:gd name="T25" fmla="*/ 1 h 20"/>
                <a:gd name="T26" fmla="*/ 0 w 23"/>
                <a:gd name="T27" fmla="*/ 0 h 20"/>
                <a:gd name="T28" fmla="*/ 0 w 23"/>
                <a:gd name="T29" fmla="*/ 0 h 20"/>
                <a:gd name="T30" fmla="*/ 7 w 23"/>
                <a:gd name="T31" fmla="*/ 0 h 20"/>
                <a:gd name="T32" fmla="*/ 13 w 23"/>
                <a:gd name="T33" fmla="*/ 0 h 20"/>
                <a:gd name="T34" fmla="*/ 13 w 23"/>
                <a:gd name="T35" fmla="*/ 0 h 20"/>
                <a:gd name="T36" fmla="*/ 13 w 23"/>
                <a:gd name="T37" fmla="*/ 1 h 20"/>
                <a:gd name="T38" fmla="*/ 13 w 23"/>
                <a:gd name="T39" fmla="*/ 1 h 20"/>
                <a:gd name="T40" fmla="*/ 9 w 23"/>
                <a:gd name="T41" fmla="*/ 3 h 20"/>
                <a:gd name="T42" fmla="*/ 16 w 23"/>
                <a:gd name="T43" fmla="*/ 21 h 20"/>
                <a:gd name="T44" fmla="*/ 23 w 23"/>
                <a:gd name="T45" fmla="*/ 3 h 20"/>
                <a:gd name="T46" fmla="*/ 20 w 23"/>
                <a:gd name="T47" fmla="*/ 1 h 20"/>
                <a:gd name="T48" fmla="*/ 20 w 23"/>
                <a:gd name="T49" fmla="*/ 1 h 20"/>
                <a:gd name="T50" fmla="*/ 20 w 23"/>
                <a:gd name="T51" fmla="*/ 0 h 2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3" h="20">
                  <a:moveTo>
                    <a:pt x="15" y="0"/>
                  </a:moveTo>
                  <a:cubicBezTo>
                    <a:pt x="15" y="0"/>
                    <a:pt x="15" y="0"/>
                    <a:pt x="15" y="0"/>
                  </a:cubicBezTo>
                  <a:cubicBezTo>
                    <a:pt x="16" y="0"/>
                    <a:pt x="18" y="0"/>
                    <a:pt x="19" y="0"/>
                  </a:cubicBezTo>
                  <a:cubicBezTo>
                    <a:pt x="20" y="0"/>
                    <a:pt x="22" y="0"/>
                    <a:pt x="23" y="0"/>
                  </a:cubicBezTo>
                  <a:cubicBezTo>
                    <a:pt x="23" y="0"/>
                    <a:pt x="23" y="0"/>
                    <a:pt x="23" y="0"/>
                  </a:cubicBezTo>
                  <a:cubicBezTo>
                    <a:pt x="23" y="1"/>
                    <a:pt x="23" y="1"/>
                    <a:pt x="23" y="1"/>
                  </a:cubicBezTo>
                  <a:cubicBezTo>
                    <a:pt x="23" y="1"/>
                    <a:pt x="23" y="1"/>
                    <a:pt x="23" y="1"/>
                  </a:cubicBezTo>
                  <a:cubicBezTo>
                    <a:pt x="21" y="1"/>
                    <a:pt x="21" y="1"/>
                    <a:pt x="20" y="4"/>
                  </a:cubicBezTo>
                  <a:cubicBezTo>
                    <a:pt x="19" y="6"/>
                    <a:pt x="13" y="19"/>
                    <a:pt x="13" y="20"/>
                  </a:cubicBezTo>
                  <a:cubicBezTo>
                    <a:pt x="10" y="20"/>
                    <a:pt x="10" y="20"/>
                    <a:pt x="10" y="20"/>
                  </a:cubicBezTo>
                  <a:cubicBezTo>
                    <a:pt x="7" y="14"/>
                    <a:pt x="2" y="3"/>
                    <a:pt x="2" y="2"/>
                  </a:cubicBezTo>
                  <a:cubicBezTo>
                    <a:pt x="1" y="2"/>
                    <a:pt x="0" y="1"/>
                    <a:pt x="0" y="1"/>
                  </a:cubicBezTo>
                  <a:cubicBezTo>
                    <a:pt x="0" y="1"/>
                    <a:pt x="0" y="1"/>
                    <a:pt x="0" y="1"/>
                  </a:cubicBezTo>
                  <a:cubicBezTo>
                    <a:pt x="0" y="0"/>
                    <a:pt x="0" y="0"/>
                    <a:pt x="0" y="0"/>
                  </a:cubicBezTo>
                  <a:cubicBezTo>
                    <a:pt x="0" y="0"/>
                    <a:pt x="0" y="0"/>
                    <a:pt x="0" y="0"/>
                  </a:cubicBezTo>
                  <a:cubicBezTo>
                    <a:pt x="1" y="0"/>
                    <a:pt x="3" y="0"/>
                    <a:pt x="5" y="0"/>
                  </a:cubicBezTo>
                  <a:cubicBezTo>
                    <a:pt x="6" y="0"/>
                    <a:pt x="8" y="0"/>
                    <a:pt x="10" y="0"/>
                  </a:cubicBezTo>
                  <a:cubicBezTo>
                    <a:pt x="10" y="0"/>
                    <a:pt x="10" y="0"/>
                    <a:pt x="10" y="0"/>
                  </a:cubicBezTo>
                  <a:cubicBezTo>
                    <a:pt x="10" y="1"/>
                    <a:pt x="10" y="1"/>
                    <a:pt x="10" y="1"/>
                  </a:cubicBezTo>
                  <a:cubicBezTo>
                    <a:pt x="10" y="1"/>
                    <a:pt x="10" y="1"/>
                    <a:pt x="10" y="1"/>
                  </a:cubicBezTo>
                  <a:cubicBezTo>
                    <a:pt x="9" y="1"/>
                    <a:pt x="7" y="1"/>
                    <a:pt x="7" y="2"/>
                  </a:cubicBezTo>
                  <a:cubicBezTo>
                    <a:pt x="7" y="3"/>
                    <a:pt x="7" y="4"/>
                    <a:pt x="12" y="16"/>
                  </a:cubicBezTo>
                  <a:cubicBezTo>
                    <a:pt x="17" y="3"/>
                    <a:pt x="18" y="3"/>
                    <a:pt x="18" y="2"/>
                  </a:cubicBezTo>
                  <a:cubicBezTo>
                    <a:pt x="18" y="2"/>
                    <a:pt x="17" y="1"/>
                    <a:pt x="15" y="1"/>
                  </a:cubicBezTo>
                  <a:cubicBezTo>
                    <a:pt x="15" y="1"/>
                    <a:pt x="15" y="1"/>
                    <a:pt x="15" y="1"/>
                  </a:cubicBezTo>
                  <a:lnTo>
                    <a:pt x="15"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 name="Freeform 475"/>
            <p:cNvSpPr>
              <a:spLocks noChangeAspect="1" noEditPoints="1"/>
            </p:cNvSpPr>
            <p:nvPr userDrawn="1"/>
          </p:nvSpPr>
          <p:spPr bwMode="auto">
            <a:xfrm>
              <a:off x="300" y="3894"/>
              <a:ext cx="15" cy="40"/>
            </a:xfrm>
            <a:custGeom>
              <a:avLst/>
              <a:gdLst>
                <a:gd name="T0" fmla="*/ 0 w 11"/>
                <a:gd name="T1" fmla="*/ 15 h 31"/>
                <a:gd name="T2" fmla="*/ 0 w 11"/>
                <a:gd name="T3" fmla="*/ 15 h 31"/>
                <a:gd name="T4" fmla="*/ 10 w 11"/>
                <a:gd name="T5" fmla="*/ 13 h 31"/>
                <a:gd name="T6" fmla="*/ 11 w 11"/>
                <a:gd name="T7" fmla="*/ 14 h 31"/>
                <a:gd name="T8" fmla="*/ 10 w 11"/>
                <a:gd name="T9" fmla="*/ 22 h 31"/>
                <a:gd name="T10" fmla="*/ 10 w 11"/>
                <a:gd name="T11" fmla="*/ 31 h 31"/>
                <a:gd name="T12" fmla="*/ 11 w 11"/>
                <a:gd name="T13" fmla="*/ 37 h 31"/>
                <a:gd name="T14" fmla="*/ 15 w 11"/>
                <a:gd name="T15" fmla="*/ 39 h 31"/>
                <a:gd name="T16" fmla="*/ 15 w 11"/>
                <a:gd name="T17" fmla="*/ 39 h 31"/>
                <a:gd name="T18" fmla="*/ 15 w 11"/>
                <a:gd name="T19" fmla="*/ 40 h 31"/>
                <a:gd name="T20" fmla="*/ 15 w 11"/>
                <a:gd name="T21" fmla="*/ 40 h 31"/>
                <a:gd name="T22" fmla="*/ 7 w 11"/>
                <a:gd name="T23" fmla="*/ 40 h 31"/>
                <a:gd name="T24" fmla="*/ 0 w 11"/>
                <a:gd name="T25" fmla="*/ 40 h 31"/>
                <a:gd name="T26" fmla="*/ 0 w 11"/>
                <a:gd name="T27" fmla="*/ 40 h 31"/>
                <a:gd name="T28" fmla="*/ 0 w 11"/>
                <a:gd name="T29" fmla="*/ 39 h 31"/>
                <a:gd name="T30" fmla="*/ 0 w 11"/>
                <a:gd name="T31" fmla="*/ 39 h 31"/>
                <a:gd name="T32" fmla="*/ 4 w 11"/>
                <a:gd name="T33" fmla="*/ 37 h 31"/>
                <a:gd name="T34" fmla="*/ 4 w 11"/>
                <a:gd name="T35" fmla="*/ 31 h 31"/>
                <a:gd name="T36" fmla="*/ 4 w 11"/>
                <a:gd name="T37" fmla="*/ 25 h 31"/>
                <a:gd name="T38" fmla="*/ 3 w 11"/>
                <a:gd name="T39" fmla="*/ 18 h 31"/>
                <a:gd name="T40" fmla="*/ 0 w 11"/>
                <a:gd name="T41" fmla="*/ 18 h 31"/>
                <a:gd name="T42" fmla="*/ 0 w 11"/>
                <a:gd name="T43" fmla="*/ 17 h 31"/>
                <a:gd name="T44" fmla="*/ 0 w 11"/>
                <a:gd name="T45" fmla="*/ 15 h 31"/>
                <a:gd name="T46" fmla="*/ 7 w 11"/>
                <a:gd name="T47" fmla="*/ 0 h 31"/>
                <a:gd name="T48" fmla="*/ 11 w 11"/>
                <a:gd name="T49" fmla="*/ 4 h 31"/>
                <a:gd name="T50" fmla="*/ 7 w 11"/>
                <a:gd name="T51" fmla="*/ 8 h 31"/>
                <a:gd name="T52" fmla="*/ 3 w 11"/>
                <a:gd name="T53" fmla="*/ 4 h 31"/>
                <a:gd name="T54" fmla="*/ 7 w 11"/>
                <a:gd name="T55" fmla="*/ 0 h 3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1" h="31">
                  <a:moveTo>
                    <a:pt x="0" y="12"/>
                  </a:moveTo>
                  <a:cubicBezTo>
                    <a:pt x="0" y="12"/>
                    <a:pt x="0" y="12"/>
                    <a:pt x="0" y="12"/>
                  </a:cubicBezTo>
                  <a:cubicBezTo>
                    <a:pt x="0" y="12"/>
                    <a:pt x="4" y="12"/>
                    <a:pt x="7" y="10"/>
                  </a:cubicBezTo>
                  <a:cubicBezTo>
                    <a:pt x="8" y="11"/>
                    <a:pt x="8" y="11"/>
                    <a:pt x="8" y="11"/>
                  </a:cubicBezTo>
                  <a:cubicBezTo>
                    <a:pt x="7" y="12"/>
                    <a:pt x="7" y="15"/>
                    <a:pt x="7" y="17"/>
                  </a:cubicBezTo>
                  <a:cubicBezTo>
                    <a:pt x="7" y="24"/>
                    <a:pt x="7" y="24"/>
                    <a:pt x="7" y="24"/>
                  </a:cubicBezTo>
                  <a:cubicBezTo>
                    <a:pt x="7" y="27"/>
                    <a:pt x="7" y="29"/>
                    <a:pt x="8" y="29"/>
                  </a:cubicBezTo>
                  <a:cubicBezTo>
                    <a:pt x="8" y="29"/>
                    <a:pt x="9" y="30"/>
                    <a:pt x="11" y="30"/>
                  </a:cubicBezTo>
                  <a:cubicBezTo>
                    <a:pt x="11" y="30"/>
                    <a:pt x="11" y="30"/>
                    <a:pt x="11" y="30"/>
                  </a:cubicBezTo>
                  <a:cubicBezTo>
                    <a:pt x="11" y="31"/>
                    <a:pt x="11" y="31"/>
                    <a:pt x="11" y="31"/>
                  </a:cubicBezTo>
                  <a:cubicBezTo>
                    <a:pt x="11" y="31"/>
                    <a:pt x="11" y="31"/>
                    <a:pt x="11" y="31"/>
                  </a:cubicBezTo>
                  <a:cubicBezTo>
                    <a:pt x="9" y="31"/>
                    <a:pt x="7" y="31"/>
                    <a:pt x="5" y="31"/>
                  </a:cubicBezTo>
                  <a:cubicBezTo>
                    <a:pt x="3" y="31"/>
                    <a:pt x="1" y="31"/>
                    <a:pt x="0" y="31"/>
                  </a:cubicBezTo>
                  <a:cubicBezTo>
                    <a:pt x="0" y="31"/>
                    <a:pt x="0" y="31"/>
                    <a:pt x="0" y="31"/>
                  </a:cubicBezTo>
                  <a:cubicBezTo>
                    <a:pt x="0" y="30"/>
                    <a:pt x="0" y="30"/>
                    <a:pt x="0" y="30"/>
                  </a:cubicBezTo>
                  <a:cubicBezTo>
                    <a:pt x="0" y="30"/>
                    <a:pt x="0" y="30"/>
                    <a:pt x="0" y="30"/>
                  </a:cubicBezTo>
                  <a:cubicBezTo>
                    <a:pt x="1" y="30"/>
                    <a:pt x="2" y="29"/>
                    <a:pt x="3" y="29"/>
                  </a:cubicBezTo>
                  <a:cubicBezTo>
                    <a:pt x="3" y="29"/>
                    <a:pt x="3" y="27"/>
                    <a:pt x="3" y="24"/>
                  </a:cubicBezTo>
                  <a:cubicBezTo>
                    <a:pt x="3" y="19"/>
                    <a:pt x="3" y="19"/>
                    <a:pt x="3" y="19"/>
                  </a:cubicBezTo>
                  <a:cubicBezTo>
                    <a:pt x="3" y="15"/>
                    <a:pt x="3" y="14"/>
                    <a:pt x="2" y="14"/>
                  </a:cubicBezTo>
                  <a:cubicBezTo>
                    <a:pt x="2" y="14"/>
                    <a:pt x="0" y="14"/>
                    <a:pt x="0" y="14"/>
                  </a:cubicBezTo>
                  <a:cubicBezTo>
                    <a:pt x="0" y="13"/>
                    <a:pt x="0" y="13"/>
                    <a:pt x="0" y="13"/>
                  </a:cubicBezTo>
                  <a:lnTo>
                    <a:pt x="0" y="12"/>
                  </a:lnTo>
                  <a:close/>
                  <a:moveTo>
                    <a:pt x="5" y="0"/>
                  </a:moveTo>
                  <a:cubicBezTo>
                    <a:pt x="6" y="0"/>
                    <a:pt x="8" y="2"/>
                    <a:pt x="8" y="3"/>
                  </a:cubicBezTo>
                  <a:cubicBezTo>
                    <a:pt x="8" y="5"/>
                    <a:pt x="6" y="6"/>
                    <a:pt x="5" y="6"/>
                  </a:cubicBezTo>
                  <a:cubicBezTo>
                    <a:pt x="3" y="6"/>
                    <a:pt x="2" y="5"/>
                    <a:pt x="2" y="3"/>
                  </a:cubicBezTo>
                  <a:cubicBezTo>
                    <a:pt x="2" y="2"/>
                    <a:pt x="3" y="0"/>
                    <a:pt x="5"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 name="Freeform 476"/>
            <p:cNvSpPr>
              <a:spLocks noChangeAspect="1"/>
            </p:cNvSpPr>
            <p:nvPr userDrawn="1"/>
          </p:nvSpPr>
          <p:spPr bwMode="auto">
            <a:xfrm>
              <a:off x="320" y="3907"/>
              <a:ext cx="20" cy="29"/>
            </a:xfrm>
            <a:custGeom>
              <a:avLst/>
              <a:gdLst>
                <a:gd name="T0" fmla="*/ 0 w 16"/>
                <a:gd name="T1" fmla="*/ 26 h 22"/>
                <a:gd name="T2" fmla="*/ 0 w 16"/>
                <a:gd name="T3" fmla="*/ 20 h 22"/>
                <a:gd name="T4" fmla="*/ 0 w 16"/>
                <a:gd name="T5" fmla="*/ 20 h 22"/>
                <a:gd name="T6" fmla="*/ 3 w 16"/>
                <a:gd name="T7" fmla="*/ 20 h 22"/>
                <a:gd name="T8" fmla="*/ 3 w 16"/>
                <a:gd name="T9" fmla="*/ 20 h 22"/>
                <a:gd name="T10" fmla="*/ 3 w 16"/>
                <a:gd name="T11" fmla="*/ 24 h 22"/>
                <a:gd name="T12" fmla="*/ 10 w 16"/>
                <a:gd name="T13" fmla="*/ 26 h 22"/>
                <a:gd name="T14" fmla="*/ 15 w 16"/>
                <a:gd name="T15" fmla="*/ 21 h 22"/>
                <a:gd name="T16" fmla="*/ 0 w 16"/>
                <a:gd name="T17" fmla="*/ 9 h 22"/>
                <a:gd name="T18" fmla="*/ 10 w 16"/>
                <a:gd name="T19" fmla="*/ 0 h 22"/>
                <a:gd name="T20" fmla="*/ 18 w 16"/>
                <a:gd name="T21" fmla="*/ 1 h 22"/>
                <a:gd name="T22" fmla="*/ 19 w 16"/>
                <a:gd name="T23" fmla="*/ 3 h 22"/>
                <a:gd name="T24" fmla="*/ 18 w 16"/>
                <a:gd name="T25" fmla="*/ 8 h 22"/>
                <a:gd name="T26" fmla="*/ 18 w 16"/>
                <a:gd name="T27" fmla="*/ 8 h 22"/>
                <a:gd name="T28" fmla="*/ 16 w 16"/>
                <a:gd name="T29" fmla="*/ 8 h 22"/>
                <a:gd name="T30" fmla="*/ 16 w 16"/>
                <a:gd name="T31" fmla="*/ 8 h 22"/>
                <a:gd name="T32" fmla="*/ 15 w 16"/>
                <a:gd name="T33" fmla="*/ 5 h 22"/>
                <a:gd name="T34" fmla="*/ 10 w 16"/>
                <a:gd name="T35" fmla="*/ 3 h 22"/>
                <a:gd name="T36" fmla="*/ 5 w 16"/>
                <a:gd name="T37" fmla="*/ 7 h 22"/>
                <a:gd name="T38" fmla="*/ 13 w 16"/>
                <a:gd name="T39" fmla="*/ 12 h 22"/>
                <a:gd name="T40" fmla="*/ 20 w 16"/>
                <a:gd name="T41" fmla="*/ 18 h 22"/>
                <a:gd name="T42" fmla="*/ 9 w 16"/>
                <a:gd name="T43" fmla="*/ 29 h 22"/>
                <a:gd name="T44" fmla="*/ 0 w 16"/>
                <a:gd name="T45" fmla="*/ 28 h 22"/>
                <a:gd name="T46" fmla="*/ 0 w 16"/>
                <a:gd name="T47" fmla="*/ 26 h 2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6" h="22">
                  <a:moveTo>
                    <a:pt x="0" y="20"/>
                  </a:moveTo>
                  <a:cubicBezTo>
                    <a:pt x="0" y="19"/>
                    <a:pt x="0" y="17"/>
                    <a:pt x="0" y="15"/>
                  </a:cubicBezTo>
                  <a:cubicBezTo>
                    <a:pt x="0" y="15"/>
                    <a:pt x="0" y="15"/>
                    <a:pt x="0" y="15"/>
                  </a:cubicBezTo>
                  <a:cubicBezTo>
                    <a:pt x="2" y="15"/>
                    <a:pt x="2" y="15"/>
                    <a:pt x="2" y="15"/>
                  </a:cubicBezTo>
                  <a:cubicBezTo>
                    <a:pt x="2" y="15"/>
                    <a:pt x="2" y="15"/>
                    <a:pt x="2" y="15"/>
                  </a:cubicBezTo>
                  <a:cubicBezTo>
                    <a:pt x="2" y="16"/>
                    <a:pt x="2" y="17"/>
                    <a:pt x="2" y="18"/>
                  </a:cubicBezTo>
                  <a:cubicBezTo>
                    <a:pt x="3" y="18"/>
                    <a:pt x="5" y="20"/>
                    <a:pt x="8" y="20"/>
                  </a:cubicBezTo>
                  <a:cubicBezTo>
                    <a:pt x="10" y="20"/>
                    <a:pt x="12" y="19"/>
                    <a:pt x="12" y="16"/>
                  </a:cubicBezTo>
                  <a:cubicBezTo>
                    <a:pt x="12" y="10"/>
                    <a:pt x="0" y="15"/>
                    <a:pt x="0" y="7"/>
                  </a:cubicBezTo>
                  <a:cubicBezTo>
                    <a:pt x="0" y="4"/>
                    <a:pt x="3" y="0"/>
                    <a:pt x="8" y="0"/>
                  </a:cubicBezTo>
                  <a:cubicBezTo>
                    <a:pt x="10" y="0"/>
                    <a:pt x="13" y="1"/>
                    <a:pt x="14" y="1"/>
                  </a:cubicBezTo>
                  <a:cubicBezTo>
                    <a:pt x="15" y="2"/>
                    <a:pt x="15" y="2"/>
                    <a:pt x="15" y="2"/>
                  </a:cubicBezTo>
                  <a:cubicBezTo>
                    <a:pt x="14" y="3"/>
                    <a:pt x="14" y="5"/>
                    <a:pt x="14" y="6"/>
                  </a:cubicBezTo>
                  <a:cubicBezTo>
                    <a:pt x="14" y="6"/>
                    <a:pt x="14" y="6"/>
                    <a:pt x="14" y="6"/>
                  </a:cubicBezTo>
                  <a:cubicBezTo>
                    <a:pt x="13" y="6"/>
                    <a:pt x="13" y="6"/>
                    <a:pt x="13" y="6"/>
                  </a:cubicBezTo>
                  <a:cubicBezTo>
                    <a:pt x="13" y="6"/>
                    <a:pt x="13" y="6"/>
                    <a:pt x="13" y="6"/>
                  </a:cubicBezTo>
                  <a:cubicBezTo>
                    <a:pt x="13" y="5"/>
                    <a:pt x="13" y="4"/>
                    <a:pt x="12" y="4"/>
                  </a:cubicBezTo>
                  <a:cubicBezTo>
                    <a:pt x="12" y="3"/>
                    <a:pt x="10" y="2"/>
                    <a:pt x="8" y="2"/>
                  </a:cubicBezTo>
                  <a:cubicBezTo>
                    <a:pt x="5" y="2"/>
                    <a:pt x="4" y="3"/>
                    <a:pt x="4" y="5"/>
                  </a:cubicBezTo>
                  <a:cubicBezTo>
                    <a:pt x="4" y="8"/>
                    <a:pt x="5" y="8"/>
                    <a:pt x="10" y="9"/>
                  </a:cubicBezTo>
                  <a:cubicBezTo>
                    <a:pt x="14" y="10"/>
                    <a:pt x="16" y="11"/>
                    <a:pt x="16" y="14"/>
                  </a:cubicBezTo>
                  <a:cubicBezTo>
                    <a:pt x="16" y="19"/>
                    <a:pt x="12" y="22"/>
                    <a:pt x="7" y="22"/>
                  </a:cubicBezTo>
                  <a:cubicBezTo>
                    <a:pt x="4" y="22"/>
                    <a:pt x="2" y="21"/>
                    <a:pt x="0" y="21"/>
                  </a:cubicBezTo>
                  <a:lnTo>
                    <a:pt x="0" y="2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 name="Freeform 477"/>
            <p:cNvSpPr>
              <a:spLocks noChangeAspect="1" noEditPoints="1"/>
            </p:cNvSpPr>
            <p:nvPr userDrawn="1"/>
          </p:nvSpPr>
          <p:spPr bwMode="auto">
            <a:xfrm>
              <a:off x="346" y="3894"/>
              <a:ext cx="14" cy="40"/>
            </a:xfrm>
            <a:custGeom>
              <a:avLst/>
              <a:gdLst>
                <a:gd name="T0" fmla="*/ 0 w 11"/>
                <a:gd name="T1" fmla="*/ 15 h 31"/>
                <a:gd name="T2" fmla="*/ 0 w 11"/>
                <a:gd name="T3" fmla="*/ 15 h 31"/>
                <a:gd name="T4" fmla="*/ 9 w 11"/>
                <a:gd name="T5" fmla="*/ 13 h 31"/>
                <a:gd name="T6" fmla="*/ 10 w 11"/>
                <a:gd name="T7" fmla="*/ 14 h 31"/>
                <a:gd name="T8" fmla="*/ 10 w 11"/>
                <a:gd name="T9" fmla="*/ 22 h 31"/>
                <a:gd name="T10" fmla="*/ 10 w 11"/>
                <a:gd name="T11" fmla="*/ 31 h 31"/>
                <a:gd name="T12" fmla="*/ 10 w 11"/>
                <a:gd name="T13" fmla="*/ 37 h 31"/>
                <a:gd name="T14" fmla="*/ 14 w 11"/>
                <a:gd name="T15" fmla="*/ 39 h 31"/>
                <a:gd name="T16" fmla="*/ 14 w 11"/>
                <a:gd name="T17" fmla="*/ 39 h 31"/>
                <a:gd name="T18" fmla="*/ 14 w 11"/>
                <a:gd name="T19" fmla="*/ 40 h 31"/>
                <a:gd name="T20" fmla="*/ 14 w 11"/>
                <a:gd name="T21" fmla="*/ 40 h 31"/>
                <a:gd name="T22" fmla="*/ 8 w 11"/>
                <a:gd name="T23" fmla="*/ 40 h 31"/>
                <a:gd name="T24" fmla="*/ 0 w 11"/>
                <a:gd name="T25" fmla="*/ 40 h 31"/>
                <a:gd name="T26" fmla="*/ 0 w 11"/>
                <a:gd name="T27" fmla="*/ 40 h 31"/>
                <a:gd name="T28" fmla="*/ 0 w 11"/>
                <a:gd name="T29" fmla="*/ 39 h 31"/>
                <a:gd name="T30" fmla="*/ 0 w 11"/>
                <a:gd name="T31" fmla="*/ 39 h 31"/>
                <a:gd name="T32" fmla="*/ 4 w 11"/>
                <a:gd name="T33" fmla="*/ 37 h 31"/>
                <a:gd name="T34" fmla="*/ 4 w 11"/>
                <a:gd name="T35" fmla="*/ 31 h 31"/>
                <a:gd name="T36" fmla="*/ 4 w 11"/>
                <a:gd name="T37" fmla="*/ 25 h 31"/>
                <a:gd name="T38" fmla="*/ 4 w 11"/>
                <a:gd name="T39" fmla="*/ 18 h 31"/>
                <a:gd name="T40" fmla="*/ 0 w 11"/>
                <a:gd name="T41" fmla="*/ 18 h 31"/>
                <a:gd name="T42" fmla="*/ 0 w 11"/>
                <a:gd name="T43" fmla="*/ 17 h 31"/>
                <a:gd name="T44" fmla="*/ 0 w 11"/>
                <a:gd name="T45" fmla="*/ 15 h 31"/>
                <a:gd name="T46" fmla="*/ 6 w 11"/>
                <a:gd name="T47" fmla="*/ 0 h 31"/>
                <a:gd name="T48" fmla="*/ 10 w 11"/>
                <a:gd name="T49" fmla="*/ 4 h 31"/>
                <a:gd name="T50" fmla="*/ 6 w 11"/>
                <a:gd name="T51" fmla="*/ 8 h 31"/>
                <a:gd name="T52" fmla="*/ 4 w 11"/>
                <a:gd name="T53" fmla="*/ 4 h 31"/>
                <a:gd name="T54" fmla="*/ 6 w 11"/>
                <a:gd name="T55" fmla="*/ 0 h 3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1" h="31">
                  <a:moveTo>
                    <a:pt x="0" y="12"/>
                  </a:moveTo>
                  <a:cubicBezTo>
                    <a:pt x="0" y="12"/>
                    <a:pt x="0" y="12"/>
                    <a:pt x="0" y="12"/>
                  </a:cubicBezTo>
                  <a:cubicBezTo>
                    <a:pt x="1" y="12"/>
                    <a:pt x="4" y="12"/>
                    <a:pt x="7" y="10"/>
                  </a:cubicBezTo>
                  <a:cubicBezTo>
                    <a:pt x="8" y="11"/>
                    <a:pt x="8" y="11"/>
                    <a:pt x="8" y="11"/>
                  </a:cubicBezTo>
                  <a:cubicBezTo>
                    <a:pt x="8" y="12"/>
                    <a:pt x="8" y="15"/>
                    <a:pt x="8" y="17"/>
                  </a:cubicBezTo>
                  <a:cubicBezTo>
                    <a:pt x="8" y="24"/>
                    <a:pt x="8" y="24"/>
                    <a:pt x="8" y="24"/>
                  </a:cubicBezTo>
                  <a:cubicBezTo>
                    <a:pt x="8" y="27"/>
                    <a:pt x="8" y="29"/>
                    <a:pt x="8" y="29"/>
                  </a:cubicBezTo>
                  <a:cubicBezTo>
                    <a:pt x="8" y="29"/>
                    <a:pt x="9" y="30"/>
                    <a:pt x="11" y="30"/>
                  </a:cubicBezTo>
                  <a:cubicBezTo>
                    <a:pt x="11" y="30"/>
                    <a:pt x="11" y="30"/>
                    <a:pt x="11" y="30"/>
                  </a:cubicBezTo>
                  <a:cubicBezTo>
                    <a:pt x="11" y="31"/>
                    <a:pt x="11" y="31"/>
                    <a:pt x="11" y="31"/>
                  </a:cubicBezTo>
                  <a:cubicBezTo>
                    <a:pt x="11" y="31"/>
                    <a:pt x="11" y="31"/>
                    <a:pt x="11" y="31"/>
                  </a:cubicBezTo>
                  <a:cubicBezTo>
                    <a:pt x="9" y="31"/>
                    <a:pt x="8" y="31"/>
                    <a:pt x="6" y="31"/>
                  </a:cubicBezTo>
                  <a:cubicBezTo>
                    <a:pt x="4" y="31"/>
                    <a:pt x="2" y="31"/>
                    <a:pt x="0" y="31"/>
                  </a:cubicBezTo>
                  <a:cubicBezTo>
                    <a:pt x="0" y="31"/>
                    <a:pt x="0" y="31"/>
                    <a:pt x="0" y="31"/>
                  </a:cubicBezTo>
                  <a:cubicBezTo>
                    <a:pt x="0" y="30"/>
                    <a:pt x="0" y="30"/>
                    <a:pt x="0" y="30"/>
                  </a:cubicBezTo>
                  <a:cubicBezTo>
                    <a:pt x="0" y="30"/>
                    <a:pt x="0" y="30"/>
                    <a:pt x="0" y="30"/>
                  </a:cubicBezTo>
                  <a:cubicBezTo>
                    <a:pt x="2" y="30"/>
                    <a:pt x="3" y="29"/>
                    <a:pt x="3" y="29"/>
                  </a:cubicBezTo>
                  <a:cubicBezTo>
                    <a:pt x="3" y="29"/>
                    <a:pt x="3" y="27"/>
                    <a:pt x="3" y="24"/>
                  </a:cubicBezTo>
                  <a:cubicBezTo>
                    <a:pt x="3" y="19"/>
                    <a:pt x="3" y="19"/>
                    <a:pt x="3" y="19"/>
                  </a:cubicBezTo>
                  <a:cubicBezTo>
                    <a:pt x="3" y="15"/>
                    <a:pt x="3" y="14"/>
                    <a:pt x="3" y="14"/>
                  </a:cubicBezTo>
                  <a:cubicBezTo>
                    <a:pt x="3" y="14"/>
                    <a:pt x="1" y="14"/>
                    <a:pt x="0" y="14"/>
                  </a:cubicBezTo>
                  <a:cubicBezTo>
                    <a:pt x="0" y="13"/>
                    <a:pt x="0" y="13"/>
                    <a:pt x="0" y="13"/>
                  </a:cubicBezTo>
                  <a:lnTo>
                    <a:pt x="0" y="12"/>
                  </a:lnTo>
                  <a:close/>
                  <a:moveTo>
                    <a:pt x="5" y="0"/>
                  </a:moveTo>
                  <a:cubicBezTo>
                    <a:pt x="7" y="0"/>
                    <a:pt x="8" y="2"/>
                    <a:pt x="8" y="3"/>
                  </a:cubicBezTo>
                  <a:cubicBezTo>
                    <a:pt x="8" y="5"/>
                    <a:pt x="7" y="6"/>
                    <a:pt x="5" y="6"/>
                  </a:cubicBezTo>
                  <a:cubicBezTo>
                    <a:pt x="4" y="6"/>
                    <a:pt x="3" y="5"/>
                    <a:pt x="3" y="3"/>
                  </a:cubicBezTo>
                  <a:cubicBezTo>
                    <a:pt x="3" y="2"/>
                    <a:pt x="4" y="0"/>
                    <a:pt x="5"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 name="Freeform 478"/>
            <p:cNvSpPr>
              <a:spLocks noChangeAspect="1" noEditPoints="1"/>
            </p:cNvSpPr>
            <p:nvPr userDrawn="1"/>
          </p:nvSpPr>
          <p:spPr bwMode="auto">
            <a:xfrm>
              <a:off x="365" y="3907"/>
              <a:ext cx="27" cy="29"/>
            </a:xfrm>
            <a:custGeom>
              <a:avLst/>
              <a:gdLst>
                <a:gd name="T0" fmla="*/ 14 w 21"/>
                <a:gd name="T1" fmla="*/ 0 h 22"/>
                <a:gd name="T2" fmla="*/ 27 w 21"/>
                <a:gd name="T3" fmla="*/ 15 h 22"/>
                <a:gd name="T4" fmla="*/ 14 w 21"/>
                <a:gd name="T5" fmla="*/ 29 h 22"/>
                <a:gd name="T6" fmla="*/ 0 w 21"/>
                <a:gd name="T7" fmla="*/ 16 h 22"/>
                <a:gd name="T8" fmla="*/ 14 w 21"/>
                <a:gd name="T9" fmla="*/ 0 h 22"/>
                <a:gd name="T10" fmla="*/ 14 w 21"/>
                <a:gd name="T11" fmla="*/ 3 h 22"/>
                <a:gd name="T12" fmla="*/ 6 w 21"/>
                <a:gd name="T13" fmla="*/ 13 h 22"/>
                <a:gd name="T14" fmla="*/ 14 w 21"/>
                <a:gd name="T15" fmla="*/ 26 h 22"/>
                <a:gd name="T16" fmla="*/ 22 w 21"/>
                <a:gd name="T17" fmla="*/ 16 h 22"/>
                <a:gd name="T18" fmla="*/ 14 w 21"/>
                <a:gd name="T19" fmla="*/ 3 h 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 h="22">
                  <a:moveTo>
                    <a:pt x="11" y="0"/>
                  </a:moveTo>
                  <a:cubicBezTo>
                    <a:pt x="19" y="0"/>
                    <a:pt x="21" y="6"/>
                    <a:pt x="21" y="11"/>
                  </a:cubicBezTo>
                  <a:cubicBezTo>
                    <a:pt x="21" y="18"/>
                    <a:pt x="16" y="22"/>
                    <a:pt x="11" y="22"/>
                  </a:cubicBezTo>
                  <a:cubicBezTo>
                    <a:pt x="3" y="22"/>
                    <a:pt x="0" y="17"/>
                    <a:pt x="0" y="12"/>
                  </a:cubicBezTo>
                  <a:cubicBezTo>
                    <a:pt x="0" y="5"/>
                    <a:pt x="4" y="0"/>
                    <a:pt x="11" y="0"/>
                  </a:cubicBezTo>
                  <a:close/>
                  <a:moveTo>
                    <a:pt x="11" y="2"/>
                  </a:moveTo>
                  <a:cubicBezTo>
                    <a:pt x="7" y="2"/>
                    <a:pt x="5" y="5"/>
                    <a:pt x="5" y="10"/>
                  </a:cubicBezTo>
                  <a:cubicBezTo>
                    <a:pt x="5" y="16"/>
                    <a:pt x="7" y="20"/>
                    <a:pt x="11" y="20"/>
                  </a:cubicBezTo>
                  <a:cubicBezTo>
                    <a:pt x="15" y="20"/>
                    <a:pt x="17" y="17"/>
                    <a:pt x="17" y="12"/>
                  </a:cubicBezTo>
                  <a:cubicBezTo>
                    <a:pt x="17" y="5"/>
                    <a:pt x="14" y="2"/>
                    <a:pt x="11" y="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 name="Freeform 479"/>
            <p:cNvSpPr>
              <a:spLocks noChangeAspect="1"/>
            </p:cNvSpPr>
            <p:nvPr userDrawn="1"/>
          </p:nvSpPr>
          <p:spPr bwMode="auto">
            <a:xfrm>
              <a:off x="399" y="3907"/>
              <a:ext cx="30" cy="27"/>
            </a:xfrm>
            <a:custGeom>
              <a:avLst/>
              <a:gdLst>
                <a:gd name="T0" fmla="*/ 14 w 24"/>
                <a:gd name="T1" fmla="*/ 1 h 21"/>
                <a:gd name="T2" fmla="*/ 19 w 24"/>
                <a:gd name="T3" fmla="*/ 0 h 21"/>
                <a:gd name="T4" fmla="*/ 26 w 24"/>
                <a:gd name="T5" fmla="*/ 9 h 21"/>
                <a:gd name="T6" fmla="*/ 26 w 24"/>
                <a:gd name="T7" fmla="*/ 23 h 21"/>
                <a:gd name="T8" fmla="*/ 30 w 24"/>
                <a:gd name="T9" fmla="*/ 26 h 21"/>
                <a:gd name="T10" fmla="*/ 30 w 24"/>
                <a:gd name="T11" fmla="*/ 26 h 21"/>
                <a:gd name="T12" fmla="*/ 30 w 24"/>
                <a:gd name="T13" fmla="*/ 27 h 21"/>
                <a:gd name="T14" fmla="*/ 30 w 24"/>
                <a:gd name="T15" fmla="*/ 27 h 21"/>
                <a:gd name="T16" fmla="*/ 26 w 24"/>
                <a:gd name="T17" fmla="*/ 27 h 21"/>
                <a:gd name="T18" fmla="*/ 21 w 24"/>
                <a:gd name="T19" fmla="*/ 27 h 21"/>
                <a:gd name="T20" fmla="*/ 21 w 24"/>
                <a:gd name="T21" fmla="*/ 27 h 21"/>
                <a:gd name="T22" fmla="*/ 21 w 24"/>
                <a:gd name="T23" fmla="*/ 14 h 21"/>
                <a:gd name="T24" fmla="*/ 16 w 24"/>
                <a:gd name="T25" fmla="*/ 5 h 21"/>
                <a:gd name="T26" fmla="*/ 10 w 24"/>
                <a:gd name="T27" fmla="*/ 9 h 21"/>
                <a:gd name="T28" fmla="*/ 10 w 24"/>
                <a:gd name="T29" fmla="*/ 18 h 21"/>
                <a:gd name="T30" fmla="*/ 10 w 24"/>
                <a:gd name="T31" fmla="*/ 24 h 21"/>
                <a:gd name="T32" fmla="*/ 14 w 24"/>
                <a:gd name="T33" fmla="*/ 26 h 21"/>
                <a:gd name="T34" fmla="*/ 14 w 24"/>
                <a:gd name="T35" fmla="*/ 26 h 21"/>
                <a:gd name="T36" fmla="*/ 14 w 24"/>
                <a:gd name="T37" fmla="*/ 27 h 21"/>
                <a:gd name="T38" fmla="*/ 14 w 24"/>
                <a:gd name="T39" fmla="*/ 27 h 21"/>
                <a:gd name="T40" fmla="*/ 6 w 24"/>
                <a:gd name="T41" fmla="*/ 27 h 21"/>
                <a:gd name="T42" fmla="*/ 0 w 24"/>
                <a:gd name="T43" fmla="*/ 27 h 21"/>
                <a:gd name="T44" fmla="*/ 0 w 24"/>
                <a:gd name="T45" fmla="*/ 27 h 21"/>
                <a:gd name="T46" fmla="*/ 0 w 24"/>
                <a:gd name="T47" fmla="*/ 26 h 21"/>
                <a:gd name="T48" fmla="*/ 0 w 24"/>
                <a:gd name="T49" fmla="*/ 26 h 21"/>
                <a:gd name="T50" fmla="*/ 4 w 24"/>
                <a:gd name="T51" fmla="*/ 24 h 21"/>
                <a:gd name="T52" fmla="*/ 4 w 24"/>
                <a:gd name="T53" fmla="*/ 18 h 21"/>
                <a:gd name="T54" fmla="*/ 4 w 24"/>
                <a:gd name="T55" fmla="*/ 12 h 21"/>
                <a:gd name="T56" fmla="*/ 4 w 24"/>
                <a:gd name="T57" fmla="*/ 5 h 21"/>
                <a:gd name="T58" fmla="*/ 0 w 24"/>
                <a:gd name="T59" fmla="*/ 5 h 21"/>
                <a:gd name="T60" fmla="*/ 0 w 24"/>
                <a:gd name="T61" fmla="*/ 4 h 21"/>
                <a:gd name="T62" fmla="*/ 0 w 24"/>
                <a:gd name="T63" fmla="*/ 3 h 21"/>
                <a:gd name="T64" fmla="*/ 0 w 24"/>
                <a:gd name="T65" fmla="*/ 3 h 21"/>
                <a:gd name="T66" fmla="*/ 9 w 24"/>
                <a:gd name="T67" fmla="*/ 0 h 21"/>
                <a:gd name="T68" fmla="*/ 10 w 24"/>
                <a:gd name="T69" fmla="*/ 1 h 21"/>
                <a:gd name="T70" fmla="*/ 9 w 24"/>
                <a:gd name="T71" fmla="*/ 5 h 21"/>
                <a:gd name="T72" fmla="*/ 14 w 24"/>
                <a:gd name="T73" fmla="*/ 1 h 2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4" h="21">
                  <a:moveTo>
                    <a:pt x="11" y="1"/>
                  </a:moveTo>
                  <a:cubicBezTo>
                    <a:pt x="12" y="1"/>
                    <a:pt x="13" y="0"/>
                    <a:pt x="15" y="0"/>
                  </a:cubicBezTo>
                  <a:cubicBezTo>
                    <a:pt x="19" y="0"/>
                    <a:pt x="21" y="3"/>
                    <a:pt x="21" y="7"/>
                  </a:cubicBezTo>
                  <a:cubicBezTo>
                    <a:pt x="21" y="10"/>
                    <a:pt x="21" y="14"/>
                    <a:pt x="21" y="18"/>
                  </a:cubicBezTo>
                  <a:cubicBezTo>
                    <a:pt x="21" y="20"/>
                    <a:pt x="22" y="20"/>
                    <a:pt x="24" y="20"/>
                  </a:cubicBezTo>
                  <a:cubicBezTo>
                    <a:pt x="24" y="20"/>
                    <a:pt x="24" y="20"/>
                    <a:pt x="24" y="20"/>
                  </a:cubicBezTo>
                  <a:cubicBezTo>
                    <a:pt x="24" y="21"/>
                    <a:pt x="24" y="21"/>
                    <a:pt x="24" y="21"/>
                  </a:cubicBezTo>
                  <a:cubicBezTo>
                    <a:pt x="24" y="21"/>
                    <a:pt x="24" y="21"/>
                    <a:pt x="24" y="21"/>
                  </a:cubicBezTo>
                  <a:cubicBezTo>
                    <a:pt x="23" y="21"/>
                    <a:pt x="22" y="21"/>
                    <a:pt x="21" y="21"/>
                  </a:cubicBezTo>
                  <a:cubicBezTo>
                    <a:pt x="19" y="21"/>
                    <a:pt x="18" y="21"/>
                    <a:pt x="17" y="21"/>
                  </a:cubicBezTo>
                  <a:cubicBezTo>
                    <a:pt x="17" y="21"/>
                    <a:pt x="17" y="21"/>
                    <a:pt x="17" y="21"/>
                  </a:cubicBezTo>
                  <a:cubicBezTo>
                    <a:pt x="17" y="18"/>
                    <a:pt x="17" y="15"/>
                    <a:pt x="17" y="11"/>
                  </a:cubicBezTo>
                  <a:cubicBezTo>
                    <a:pt x="17" y="7"/>
                    <a:pt x="17" y="4"/>
                    <a:pt x="13" y="4"/>
                  </a:cubicBezTo>
                  <a:cubicBezTo>
                    <a:pt x="10" y="4"/>
                    <a:pt x="8" y="5"/>
                    <a:pt x="8" y="7"/>
                  </a:cubicBezTo>
                  <a:cubicBezTo>
                    <a:pt x="8" y="14"/>
                    <a:pt x="8" y="14"/>
                    <a:pt x="8" y="14"/>
                  </a:cubicBezTo>
                  <a:cubicBezTo>
                    <a:pt x="8" y="17"/>
                    <a:pt x="8" y="19"/>
                    <a:pt x="8" y="19"/>
                  </a:cubicBezTo>
                  <a:cubicBezTo>
                    <a:pt x="8" y="19"/>
                    <a:pt x="9" y="20"/>
                    <a:pt x="11" y="20"/>
                  </a:cubicBezTo>
                  <a:cubicBezTo>
                    <a:pt x="11" y="20"/>
                    <a:pt x="11" y="20"/>
                    <a:pt x="11" y="20"/>
                  </a:cubicBezTo>
                  <a:cubicBezTo>
                    <a:pt x="11" y="21"/>
                    <a:pt x="11" y="21"/>
                    <a:pt x="11" y="21"/>
                  </a:cubicBezTo>
                  <a:cubicBezTo>
                    <a:pt x="11" y="21"/>
                    <a:pt x="11" y="21"/>
                    <a:pt x="11" y="21"/>
                  </a:cubicBezTo>
                  <a:cubicBezTo>
                    <a:pt x="9" y="21"/>
                    <a:pt x="7" y="21"/>
                    <a:pt x="5" y="21"/>
                  </a:cubicBezTo>
                  <a:cubicBezTo>
                    <a:pt x="3" y="21"/>
                    <a:pt x="2" y="21"/>
                    <a:pt x="0" y="21"/>
                  </a:cubicBezTo>
                  <a:cubicBezTo>
                    <a:pt x="0" y="21"/>
                    <a:pt x="0" y="21"/>
                    <a:pt x="0" y="21"/>
                  </a:cubicBezTo>
                  <a:cubicBezTo>
                    <a:pt x="0" y="20"/>
                    <a:pt x="0" y="20"/>
                    <a:pt x="0" y="20"/>
                  </a:cubicBezTo>
                  <a:cubicBezTo>
                    <a:pt x="0" y="20"/>
                    <a:pt x="0" y="20"/>
                    <a:pt x="0" y="20"/>
                  </a:cubicBezTo>
                  <a:cubicBezTo>
                    <a:pt x="2" y="20"/>
                    <a:pt x="3" y="19"/>
                    <a:pt x="3" y="19"/>
                  </a:cubicBezTo>
                  <a:cubicBezTo>
                    <a:pt x="3" y="19"/>
                    <a:pt x="3" y="17"/>
                    <a:pt x="3" y="14"/>
                  </a:cubicBezTo>
                  <a:cubicBezTo>
                    <a:pt x="3" y="9"/>
                    <a:pt x="3" y="9"/>
                    <a:pt x="3" y="9"/>
                  </a:cubicBezTo>
                  <a:cubicBezTo>
                    <a:pt x="3" y="5"/>
                    <a:pt x="3" y="4"/>
                    <a:pt x="3" y="4"/>
                  </a:cubicBezTo>
                  <a:cubicBezTo>
                    <a:pt x="2" y="4"/>
                    <a:pt x="0" y="4"/>
                    <a:pt x="0" y="4"/>
                  </a:cubicBezTo>
                  <a:cubicBezTo>
                    <a:pt x="0" y="3"/>
                    <a:pt x="0" y="3"/>
                    <a:pt x="0" y="3"/>
                  </a:cubicBezTo>
                  <a:cubicBezTo>
                    <a:pt x="0" y="2"/>
                    <a:pt x="0" y="2"/>
                    <a:pt x="0" y="2"/>
                  </a:cubicBezTo>
                  <a:cubicBezTo>
                    <a:pt x="0" y="2"/>
                    <a:pt x="0" y="2"/>
                    <a:pt x="0" y="2"/>
                  </a:cubicBezTo>
                  <a:cubicBezTo>
                    <a:pt x="1" y="2"/>
                    <a:pt x="4" y="2"/>
                    <a:pt x="7" y="0"/>
                  </a:cubicBezTo>
                  <a:cubicBezTo>
                    <a:pt x="8" y="1"/>
                    <a:pt x="8" y="1"/>
                    <a:pt x="8" y="1"/>
                  </a:cubicBezTo>
                  <a:cubicBezTo>
                    <a:pt x="8" y="2"/>
                    <a:pt x="7" y="3"/>
                    <a:pt x="7" y="4"/>
                  </a:cubicBezTo>
                  <a:lnTo>
                    <a:pt x="1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 name="Freeform 480"/>
            <p:cNvSpPr>
              <a:spLocks noChangeAspect="1" noEditPoints="1"/>
            </p:cNvSpPr>
            <p:nvPr userDrawn="1"/>
          </p:nvSpPr>
          <p:spPr bwMode="auto">
            <a:xfrm>
              <a:off x="452" y="3907"/>
              <a:ext cx="27" cy="29"/>
            </a:xfrm>
            <a:custGeom>
              <a:avLst/>
              <a:gdLst>
                <a:gd name="T0" fmla="*/ 14 w 21"/>
                <a:gd name="T1" fmla="*/ 0 h 22"/>
                <a:gd name="T2" fmla="*/ 27 w 21"/>
                <a:gd name="T3" fmla="*/ 15 h 22"/>
                <a:gd name="T4" fmla="*/ 13 w 21"/>
                <a:gd name="T5" fmla="*/ 29 h 22"/>
                <a:gd name="T6" fmla="*/ 0 w 21"/>
                <a:gd name="T7" fmla="*/ 16 h 22"/>
                <a:gd name="T8" fmla="*/ 14 w 21"/>
                <a:gd name="T9" fmla="*/ 0 h 22"/>
                <a:gd name="T10" fmla="*/ 13 w 21"/>
                <a:gd name="T11" fmla="*/ 3 h 22"/>
                <a:gd name="T12" fmla="*/ 6 w 21"/>
                <a:gd name="T13" fmla="*/ 13 h 22"/>
                <a:gd name="T14" fmla="*/ 14 w 21"/>
                <a:gd name="T15" fmla="*/ 26 h 22"/>
                <a:gd name="T16" fmla="*/ 21 w 21"/>
                <a:gd name="T17" fmla="*/ 16 h 22"/>
                <a:gd name="T18" fmla="*/ 13 w 21"/>
                <a:gd name="T19" fmla="*/ 3 h 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 h="22">
                  <a:moveTo>
                    <a:pt x="11" y="0"/>
                  </a:moveTo>
                  <a:cubicBezTo>
                    <a:pt x="18" y="0"/>
                    <a:pt x="21" y="6"/>
                    <a:pt x="21" y="11"/>
                  </a:cubicBezTo>
                  <a:cubicBezTo>
                    <a:pt x="21" y="18"/>
                    <a:pt x="16" y="22"/>
                    <a:pt x="10" y="22"/>
                  </a:cubicBezTo>
                  <a:cubicBezTo>
                    <a:pt x="3" y="22"/>
                    <a:pt x="0" y="17"/>
                    <a:pt x="0" y="12"/>
                  </a:cubicBezTo>
                  <a:cubicBezTo>
                    <a:pt x="0" y="5"/>
                    <a:pt x="4" y="0"/>
                    <a:pt x="11" y="0"/>
                  </a:cubicBezTo>
                  <a:close/>
                  <a:moveTo>
                    <a:pt x="10" y="2"/>
                  </a:moveTo>
                  <a:cubicBezTo>
                    <a:pt x="7" y="2"/>
                    <a:pt x="5" y="5"/>
                    <a:pt x="5" y="10"/>
                  </a:cubicBezTo>
                  <a:cubicBezTo>
                    <a:pt x="5" y="16"/>
                    <a:pt x="7" y="20"/>
                    <a:pt x="11" y="20"/>
                  </a:cubicBezTo>
                  <a:cubicBezTo>
                    <a:pt x="15" y="20"/>
                    <a:pt x="16" y="17"/>
                    <a:pt x="16" y="12"/>
                  </a:cubicBezTo>
                  <a:cubicBezTo>
                    <a:pt x="16" y="5"/>
                    <a:pt x="14" y="2"/>
                    <a:pt x="10" y="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 name="Freeform 481"/>
            <p:cNvSpPr>
              <a:spLocks noChangeAspect="1"/>
            </p:cNvSpPr>
            <p:nvPr userDrawn="1"/>
          </p:nvSpPr>
          <p:spPr bwMode="auto">
            <a:xfrm>
              <a:off x="484" y="3893"/>
              <a:ext cx="19" cy="41"/>
            </a:xfrm>
            <a:custGeom>
              <a:avLst/>
              <a:gdLst>
                <a:gd name="T0" fmla="*/ 0 w 15"/>
                <a:gd name="T1" fmla="*/ 18 h 32"/>
                <a:gd name="T2" fmla="*/ 0 w 15"/>
                <a:gd name="T3" fmla="*/ 18 h 32"/>
                <a:gd name="T4" fmla="*/ 4 w 15"/>
                <a:gd name="T5" fmla="*/ 17 h 32"/>
                <a:gd name="T6" fmla="*/ 5 w 15"/>
                <a:gd name="T7" fmla="*/ 15 h 32"/>
                <a:gd name="T8" fmla="*/ 6 w 15"/>
                <a:gd name="T9" fmla="*/ 6 h 32"/>
                <a:gd name="T10" fmla="*/ 16 w 15"/>
                <a:gd name="T11" fmla="*/ 0 h 32"/>
                <a:gd name="T12" fmla="*/ 19 w 15"/>
                <a:gd name="T13" fmla="*/ 0 h 32"/>
                <a:gd name="T14" fmla="*/ 19 w 15"/>
                <a:gd name="T15" fmla="*/ 5 h 32"/>
                <a:gd name="T16" fmla="*/ 18 w 15"/>
                <a:gd name="T17" fmla="*/ 6 h 32"/>
                <a:gd name="T18" fmla="*/ 14 w 15"/>
                <a:gd name="T19" fmla="*/ 4 h 32"/>
                <a:gd name="T20" fmla="*/ 10 w 15"/>
                <a:gd name="T21" fmla="*/ 8 h 32"/>
                <a:gd name="T22" fmla="*/ 10 w 15"/>
                <a:gd name="T23" fmla="*/ 17 h 32"/>
                <a:gd name="T24" fmla="*/ 18 w 15"/>
                <a:gd name="T25" fmla="*/ 15 h 32"/>
                <a:gd name="T26" fmla="*/ 18 w 15"/>
                <a:gd name="T27" fmla="*/ 17 h 32"/>
                <a:gd name="T28" fmla="*/ 18 w 15"/>
                <a:gd name="T29" fmla="*/ 19 h 32"/>
                <a:gd name="T30" fmla="*/ 18 w 15"/>
                <a:gd name="T31" fmla="*/ 19 h 32"/>
                <a:gd name="T32" fmla="*/ 10 w 15"/>
                <a:gd name="T33" fmla="*/ 19 h 32"/>
                <a:gd name="T34" fmla="*/ 10 w 15"/>
                <a:gd name="T35" fmla="*/ 32 h 32"/>
                <a:gd name="T36" fmla="*/ 10 w 15"/>
                <a:gd name="T37" fmla="*/ 38 h 32"/>
                <a:gd name="T38" fmla="*/ 15 w 15"/>
                <a:gd name="T39" fmla="*/ 40 h 32"/>
                <a:gd name="T40" fmla="*/ 15 w 15"/>
                <a:gd name="T41" fmla="*/ 40 h 32"/>
                <a:gd name="T42" fmla="*/ 15 w 15"/>
                <a:gd name="T43" fmla="*/ 41 h 32"/>
                <a:gd name="T44" fmla="*/ 15 w 15"/>
                <a:gd name="T45" fmla="*/ 41 h 32"/>
                <a:gd name="T46" fmla="*/ 8 w 15"/>
                <a:gd name="T47" fmla="*/ 41 h 32"/>
                <a:gd name="T48" fmla="*/ 0 w 15"/>
                <a:gd name="T49" fmla="*/ 41 h 32"/>
                <a:gd name="T50" fmla="*/ 0 w 15"/>
                <a:gd name="T51" fmla="*/ 41 h 32"/>
                <a:gd name="T52" fmla="*/ 0 w 15"/>
                <a:gd name="T53" fmla="*/ 40 h 32"/>
                <a:gd name="T54" fmla="*/ 0 w 15"/>
                <a:gd name="T55" fmla="*/ 40 h 32"/>
                <a:gd name="T56" fmla="*/ 4 w 15"/>
                <a:gd name="T57" fmla="*/ 38 h 32"/>
                <a:gd name="T58" fmla="*/ 5 w 15"/>
                <a:gd name="T59" fmla="*/ 32 h 32"/>
                <a:gd name="T60" fmla="*/ 5 w 15"/>
                <a:gd name="T61" fmla="*/ 23 h 32"/>
                <a:gd name="T62" fmla="*/ 5 w 15"/>
                <a:gd name="T63" fmla="*/ 19 h 32"/>
                <a:gd name="T64" fmla="*/ 0 w 15"/>
                <a:gd name="T65" fmla="*/ 19 h 32"/>
                <a:gd name="T66" fmla="*/ 0 w 15"/>
                <a:gd name="T67" fmla="*/ 19 h 32"/>
                <a:gd name="T68" fmla="*/ 0 w 15"/>
                <a:gd name="T69" fmla="*/ 18 h 3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5" h="32">
                  <a:moveTo>
                    <a:pt x="0" y="14"/>
                  </a:moveTo>
                  <a:cubicBezTo>
                    <a:pt x="0" y="14"/>
                    <a:pt x="0" y="14"/>
                    <a:pt x="0" y="14"/>
                  </a:cubicBezTo>
                  <a:cubicBezTo>
                    <a:pt x="3" y="13"/>
                    <a:pt x="3" y="13"/>
                    <a:pt x="3" y="13"/>
                  </a:cubicBezTo>
                  <a:cubicBezTo>
                    <a:pt x="4" y="13"/>
                    <a:pt x="4" y="12"/>
                    <a:pt x="4" y="12"/>
                  </a:cubicBezTo>
                  <a:cubicBezTo>
                    <a:pt x="4" y="8"/>
                    <a:pt x="4" y="7"/>
                    <a:pt x="5" y="5"/>
                  </a:cubicBezTo>
                  <a:cubicBezTo>
                    <a:pt x="10" y="0"/>
                    <a:pt x="11" y="0"/>
                    <a:pt x="13" y="0"/>
                  </a:cubicBezTo>
                  <a:cubicBezTo>
                    <a:pt x="14" y="0"/>
                    <a:pt x="14" y="0"/>
                    <a:pt x="15" y="0"/>
                  </a:cubicBezTo>
                  <a:cubicBezTo>
                    <a:pt x="15" y="2"/>
                    <a:pt x="15" y="3"/>
                    <a:pt x="15" y="4"/>
                  </a:cubicBezTo>
                  <a:cubicBezTo>
                    <a:pt x="14" y="5"/>
                    <a:pt x="14" y="5"/>
                    <a:pt x="14" y="5"/>
                  </a:cubicBezTo>
                  <a:cubicBezTo>
                    <a:pt x="13" y="4"/>
                    <a:pt x="12" y="3"/>
                    <a:pt x="11" y="3"/>
                  </a:cubicBezTo>
                  <a:cubicBezTo>
                    <a:pt x="9" y="3"/>
                    <a:pt x="8" y="4"/>
                    <a:pt x="8" y="6"/>
                  </a:cubicBezTo>
                  <a:cubicBezTo>
                    <a:pt x="8" y="13"/>
                    <a:pt x="8" y="13"/>
                    <a:pt x="8" y="13"/>
                  </a:cubicBezTo>
                  <a:cubicBezTo>
                    <a:pt x="11" y="13"/>
                    <a:pt x="12" y="13"/>
                    <a:pt x="14" y="12"/>
                  </a:cubicBezTo>
                  <a:cubicBezTo>
                    <a:pt x="14" y="13"/>
                    <a:pt x="14" y="13"/>
                    <a:pt x="14" y="13"/>
                  </a:cubicBezTo>
                  <a:cubicBezTo>
                    <a:pt x="14" y="13"/>
                    <a:pt x="14" y="14"/>
                    <a:pt x="14" y="15"/>
                  </a:cubicBezTo>
                  <a:cubicBezTo>
                    <a:pt x="14" y="15"/>
                    <a:pt x="14" y="15"/>
                    <a:pt x="14" y="15"/>
                  </a:cubicBezTo>
                  <a:cubicBezTo>
                    <a:pt x="12" y="15"/>
                    <a:pt x="10" y="15"/>
                    <a:pt x="8" y="15"/>
                  </a:cubicBezTo>
                  <a:cubicBezTo>
                    <a:pt x="8" y="25"/>
                    <a:pt x="8" y="25"/>
                    <a:pt x="8" y="25"/>
                  </a:cubicBezTo>
                  <a:cubicBezTo>
                    <a:pt x="8" y="28"/>
                    <a:pt x="8" y="30"/>
                    <a:pt x="8" y="30"/>
                  </a:cubicBezTo>
                  <a:cubicBezTo>
                    <a:pt x="9" y="30"/>
                    <a:pt x="10" y="31"/>
                    <a:pt x="12" y="31"/>
                  </a:cubicBezTo>
                  <a:cubicBezTo>
                    <a:pt x="12" y="31"/>
                    <a:pt x="12" y="31"/>
                    <a:pt x="12" y="31"/>
                  </a:cubicBezTo>
                  <a:cubicBezTo>
                    <a:pt x="12" y="32"/>
                    <a:pt x="12" y="32"/>
                    <a:pt x="12" y="32"/>
                  </a:cubicBezTo>
                  <a:cubicBezTo>
                    <a:pt x="12" y="32"/>
                    <a:pt x="12" y="32"/>
                    <a:pt x="12" y="32"/>
                  </a:cubicBezTo>
                  <a:cubicBezTo>
                    <a:pt x="10" y="32"/>
                    <a:pt x="8" y="32"/>
                    <a:pt x="6" y="32"/>
                  </a:cubicBezTo>
                  <a:cubicBezTo>
                    <a:pt x="4" y="32"/>
                    <a:pt x="2" y="32"/>
                    <a:pt x="0" y="32"/>
                  </a:cubicBezTo>
                  <a:cubicBezTo>
                    <a:pt x="0" y="32"/>
                    <a:pt x="0" y="32"/>
                    <a:pt x="0" y="32"/>
                  </a:cubicBezTo>
                  <a:cubicBezTo>
                    <a:pt x="0" y="31"/>
                    <a:pt x="0" y="31"/>
                    <a:pt x="0" y="31"/>
                  </a:cubicBezTo>
                  <a:cubicBezTo>
                    <a:pt x="0" y="31"/>
                    <a:pt x="0" y="31"/>
                    <a:pt x="0" y="31"/>
                  </a:cubicBezTo>
                  <a:cubicBezTo>
                    <a:pt x="2" y="31"/>
                    <a:pt x="3" y="30"/>
                    <a:pt x="3" y="30"/>
                  </a:cubicBezTo>
                  <a:cubicBezTo>
                    <a:pt x="4" y="30"/>
                    <a:pt x="4" y="28"/>
                    <a:pt x="4" y="25"/>
                  </a:cubicBezTo>
                  <a:cubicBezTo>
                    <a:pt x="4" y="18"/>
                    <a:pt x="4" y="18"/>
                    <a:pt x="4" y="18"/>
                  </a:cubicBezTo>
                  <a:cubicBezTo>
                    <a:pt x="4" y="17"/>
                    <a:pt x="4" y="16"/>
                    <a:pt x="4" y="15"/>
                  </a:cubicBezTo>
                  <a:cubicBezTo>
                    <a:pt x="3" y="15"/>
                    <a:pt x="1" y="15"/>
                    <a:pt x="0" y="15"/>
                  </a:cubicBezTo>
                  <a:cubicBezTo>
                    <a:pt x="0" y="15"/>
                    <a:pt x="0" y="15"/>
                    <a:pt x="0" y="15"/>
                  </a:cubicBezTo>
                  <a:lnTo>
                    <a:pt x="0" y="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 name="Freeform 482"/>
            <p:cNvSpPr>
              <a:spLocks noChangeAspect="1" noEditPoints="1"/>
            </p:cNvSpPr>
            <p:nvPr userDrawn="1"/>
          </p:nvSpPr>
          <p:spPr bwMode="auto">
            <a:xfrm>
              <a:off x="204" y="4098"/>
              <a:ext cx="55" cy="57"/>
            </a:xfrm>
            <a:custGeom>
              <a:avLst/>
              <a:gdLst>
                <a:gd name="T0" fmla="*/ 47 w 43"/>
                <a:gd name="T1" fmla="*/ 22 h 44"/>
                <a:gd name="T2" fmla="*/ 55 w 43"/>
                <a:gd name="T3" fmla="*/ 23 h 44"/>
                <a:gd name="T4" fmla="*/ 45 w 43"/>
                <a:gd name="T5" fmla="*/ 44 h 44"/>
                <a:gd name="T6" fmla="*/ 50 w 43"/>
                <a:gd name="T7" fmla="*/ 48 h 44"/>
                <a:gd name="T8" fmla="*/ 52 w 43"/>
                <a:gd name="T9" fmla="*/ 49 h 44"/>
                <a:gd name="T10" fmla="*/ 55 w 43"/>
                <a:gd name="T11" fmla="*/ 49 h 44"/>
                <a:gd name="T12" fmla="*/ 55 w 43"/>
                <a:gd name="T13" fmla="*/ 57 h 44"/>
                <a:gd name="T14" fmla="*/ 51 w 43"/>
                <a:gd name="T15" fmla="*/ 57 h 44"/>
                <a:gd name="T16" fmla="*/ 45 w 43"/>
                <a:gd name="T17" fmla="*/ 56 h 44"/>
                <a:gd name="T18" fmla="*/ 38 w 43"/>
                <a:gd name="T19" fmla="*/ 51 h 44"/>
                <a:gd name="T20" fmla="*/ 20 w 43"/>
                <a:gd name="T21" fmla="*/ 57 h 44"/>
                <a:gd name="T22" fmla="*/ 6 w 43"/>
                <a:gd name="T23" fmla="*/ 52 h 44"/>
                <a:gd name="T24" fmla="*/ 0 w 43"/>
                <a:gd name="T25" fmla="*/ 39 h 44"/>
                <a:gd name="T26" fmla="*/ 3 w 43"/>
                <a:gd name="T27" fmla="*/ 30 h 44"/>
                <a:gd name="T28" fmla="*/ 14 w 43"/>
                <a:gd name="T29" fmla="*/ 22 h 44"/>
                <a:gd name="T30" fmla="*/ 10 w 43"/>
                <a:gd name="T31" fmla="*/ 12 h 44"/>
                <a:gd name="T32" fmla="*/ 14 w 43"/>
                <a:gd name="T33" fmla="*/ 3 h 44"/>
                <a:gd name="T34" fmla="*/ 24 w 43"/>
                <a:gd name="T35" fmla="*/ 0 h 44"/>
                <a:gd name="T36" fmla="*/ 35 w 43"/>
                <a:gd name="T37" fmla="*/ 3 h 44"/>
                <a:gd name="T38" fmla="*/ 38 w 43"/>
                <a:gd name="T39" fmla="*/ 12 h 44"/>
                <a:gd name="T40" fmla="*/ 36 w 43"/>
                <a:gd name="T41" fmla="*/ 19 h 44"/>
                <a:gd name="T42" fmla="*/ 28 w 43"/>
                <a:gd name="T43" fmla="*/ 25 h 44"/>
                <a:gd name="T44" fmla="*/ 40 w 43"/>
                <a:gd name="T45" fmla="*/ 39 h 44"/>
                <a:gd name="T46" fmla="*/ 47 w 43"/>
                <a:gd name="T47" fmla="*/ 22 h 44"/>
                <a:gd name="T48" fmla="*/ 19 w 43"/>
                <a:gd name="T49" fmla="*/ 29 h 44"/>
                <a:gd name="T50" fmla="*/ 12 w 43"/>
                <a:gd name="T51" fmla="*/ 39 h 44"/>
                <a:gd name="T52" fmla="*/ 14 w 43"/>
                <a:gd name="T53" fmla="*/ 45 h 44"/>
                <a:gd name="T54" fmla="*/ 23 w 43"/>
                <a:gd name="T55" fmla="*/ 48 h 44"/>
                <a:gd name="T56" fmla="*/ 33 w 43"/>
                <a:gd name="T57" fmla="*/ 44 h 44"/>
                <a:gd name="T58" fmla="*/ 19 w 43"/>
                <a:gd name="T59" fmla="*/ 29 h 44"/>
                <a:gd name="T60" fmla="*/ 23 w 43"/>
                <a:gd name="T61" fmla="*/ 19 h 44"/>
                <a:gd name="T62" fmla="*/ 31 w 43"/>
                <a:gd name="T63" fmla="*/ 12 h 44"/>
                <a:gd name="T64" fmla="*/ 29 w 43"/>
                <a:gd name="T65" fmla="*/ 8 h 44"/>
                <a:gd name="T66" fmla="*/ 24 w 43"/>
                <a:gd name="T67" fmla="*/ 6 h 44"/>
                <a:gd name="T68" fmla="*/ 20 w 43"/>
                <a:gd name="T69" fmla="*/ 8 h 44"/>
                <a:gd name="T70" fmla="*/ 19 w 43"/>
                <a:gd name="T71" fmla="*/ 12 h 44"/>
                <a:gd name="T72" fmla="*/ 23 w 43"/>
                <a:gd name="T73" fmla="*/ 19 h 4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3" h="44">
                  <a:moveTo>
                    <a:pt x="37" y="17"/>
                  </a:moveTo>
                  <a:cubicBezTo>
                    <a:pt x="43" y="18"/>
                    <a:pt x="43" y="18"/>
                    <a:pt x="43" y="18"/>
                  </a:cubicBezTo>
                  <a:cubicBezTo>
                    <a:pt x="42" y="24"/>
                    <a:pt x="39" y="30"/>
                    <a:pt x="35" y="34"/>
                  </a:cubicBezTo>
                  <a:cubicBezTo>
                    <a:pt x="37" y="36"/>
                    <a:pt x="38" y="37"/>
                    <a:pt x="39" y="37"/>
                  </a:cubicBezTo>
                  <a:cubicBezTo>
                    <a:pt x="39" y="38"/>
                    <a:pt x="40" y="38"/>
                    <a:pt x="41" y="38"/>
                  </a:cubicBezTo>
                  <a:cubicBezTo>
                    <a:pt x="42" y="38"/>
                    <a:pt x="42" y="38"/>
                    <a:pt x="43" y="38"/>
                  </a:cubicBezTo>
                  <a:cubicBezTo>
                    <a:pt x="43" y="44"/>
                    <a:pt x="43" y="44"/>
                    <a:pt x="43" y="44"/>
                  </a:cubicBezTo>
                  <a:cubicBezTo>
                    <a:pt x="40" y="44"/>
                    <a:pt x="40" y="44"/>
                    <a:pt x="40" y="44"/>
                  </a:cubicBezTo>
                  <a:cubicBezTo>
                    <a:pt x="38" y="44"/>
                    <a:pt x="36" y="43"/>
                    <a:pt x="35" y="43"/>
                  </a:cubicBezTo>
                  <a:cubicBezTo>
                    <a:pt x="34" y="42"/>
                    <a:pt x="32" y="41"/>
                    <a:pt x="30" y="39"/>
                  </a:cubicBezTo>
                  <a:cubicBezTo>
                    <a:pt x="26" y="42"/>
                    <a:pt x="21" y="44"/>
                    <a:pt x="16" y="44"/>
                  </a:cubicBezTo>
                  <a:cubicBezTo>
                    <a:pt x="12" y="44"/>
                    <a:pt x="8" y="42"/>
                    <a:pt x="5" y="40"/>
                  </a:cubicBezTo>
                  <a:cubicBezTo>
                    <a:pt x="2" y="37"/>
                    <a:pt x="0" y="34"/>
                    <a:pt x="0" y="30"/>
                  </a:cubicBezTo>
                  <a:cubicBezTo>
                    <a:pt x="0" y="28"/>
                    <a:pt x="1" y="26"/>
                    <a:pt x="2" y="23"/>
                  </a:cubicBezTo>
                  <a:cubicBezTo>
                    <a:pt x="4" y="21"/>
                    <a:pt x="7" y="19"/>
                    <a:pt x="11" y="17"/>
                  </a:cubicBezTo>
                  <a:cubicBezTo>
                    <a:pt x="9" y="14"/>
                    <a:pt x="8" y="12"/>
                    <a:pt x="8" y="9"/>
                  </a:cubicBezTo>
                  <a:cubicBezTo>
                    <a:pt x="8" y="6"/>
                    <a:pt x="9" y="4"/>
                    <a:pt x="11" y="2"/>
                  </a:cubicBezTo>
                  <a:cubicBezTo>
                    <a:pt x="13" y="1"/>
                    <a:pt x="16" y="0"/>
                    <a:pt x="19" y="0"/>
                  </a:cubicBezTo>
                  <a:cubicBezTo>
                    <a:pt x="22" y="0"/>
                    <a:pt x="25" y="1"/>
                    <a:pt x="27" y="2"/>
                  </a:cubicBezTo>
                  <a:cubicBezTo>
                    <a:pt x="29" y="4"/>
                    <a:pt x="30" y="6"/>
                    <a:pt x="30" y="9"/>
                  </a:cubicBezTo>
                  <a:cubicBezTo>
                    <a:pt x="30" y="11"/>
                    <a:pt x="30" y="13"/>
                    <a:pt x="28" y="15"/>
                  </a:cubicBezTo>
                  <a:cubicBezTo>
                    <a:pt x="27" y="17"/>
                    <a:pt x="25" y="18"/>
                    <a:pt x="22" y="19"/>
                  </a:cubicBezTo>
                  <a:cubicBezTo>
                    <a:pt x="31" y="30"/>
                    <a:pt x="31" y="30"/>
                    <a:pt x="31" y="30"/>
                  </a:cubicBezTo>
                  <a:cubicBezTo>
                    <a:pt x="34" y="26"/>
                    <a:pt x="36" y="22"/>
                    <a:pt x="37" y="17"/>
                  </a:cubicBezTo>
                  <a:close/>
                  <a:moveTo>
                    <a:pt x="15" y="22"/>
                  </a:moveTo>
                  <a:cubicBezTo>
                    <a:pt x="11" y="24"/>
                    <a:pt x="9" y="26"/>
                    <a:pt x="9" y="30"/>
                  </a:cubicBezTo>
                  <a:cubicBezTo>
                    <a:pt x="9" y="32"/>
                    <a:pt x="10" y="34"/>
                    <a:pt x="11" y="35"/>
                  </a:cubicBezTo>
                  <a:cubicBezTo>
                    <a:pt x="13" y="37"/>
                    <a:pt x="15" y="37"/>
                    <a:pt x="18" y="37"/>
                  </a:cubicBezTo>
                  <a:cubicBezTo>
                    <a:pt x="21" y="37"/>
                    <a:pt x="24" y="36"/>
                    <a:pt x="26" y="34"/>
                  </a:cubicBezTo>
                  <a:lnTo>
                    <a:pt x="15" y="22"/>
                  </a:lnTo>
                  <a:close/>
                  <a:moveTo>
                    <a:pt x="18" y="15"/>
                  </a:moveTo>
                  <a:cubicBezTo>
                    <a:pt x="22" y="13"/>
                    <a:pt x="24" y="11"/>
                    <a:pt x="24" y="9"/>
                  </a:cubicBezTo>
                  <a:cubicBezTo>
                    <a:pt x="24" y="8"/>
                    <a:pt x="23" y="7"/>
                    <a:pt x="23" y="6"/>
                  </a:cubicBezTo>
                  <a:cubicBezTo>
                    <a:pt x="22" y="6"/>
                    <a:pt x="21" y="5"/>
                    <a:pt x="19" y="5"/>
                  </a:cubicBezTo>
                  <a:cubicBezTo>
                    <a:pt x="18" y="5"/>
                    <a:pt x="17" y="6"/>
                    <a:pt x="16" y="6"/>
                  </a:cubicBezTo>
                  <a:cubicBezTo>
                    <a:pt x="15" y="7"/>
                    <a:pt x="15" y="8"/>
                    <a:pt x="15" y="9"/>
                  </a:cubicBezTo>
                  <a:cubicBezTo>
                    <a:pt x="15" y="11"/>
                    <a:pt x="16" y="13"/>
                    <a:pt x="18" y="15"/>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 name="Freeform 483"/>
            <p:cNvSpPr>
              <a:spLocks noChangeAspect="1"/>
            </p:cNvSpPr>
            <p:nvPr userDrawn="1"/>
          </p:nvSpPr>
          <p:spPr bwMode="auto">
            <a:xfrm>
              <a:off x="299" y="4085"/>
              <a:ext cx="51" cy="69"/>
            </a:xfrm>
            <a:custGeom>
              <a:avLst/>
              <a:gdLst>
                <a:gd name="T0" fmla="*/ 51 w 92"/>
                <a:gd name="T1" fmla="*/ 69 h 125"/>
                <a:gd name="T2" fmla="*/ 39 w 92"/>
                <a:gd name="T3" fmla="*/ 69 h 125"/>
                <a:gd name="T4" fmla="*/ 39 w 92"/>
                <a:gd name="T5" fmla="*/ 39 h 125"/>
                <a:gd name="T6" fmla="*/ 12 w 92"/>
                <a:gd name="T7" fmla="*/ 39 h 125"/>
                <a:gd name="T8" fmla="*/ 12 w 92"/>
                <a:gd name="T9" fmla="*/ 69 h 125"/>
                <a:gd name="T10" fmla="*/ 0 w 92"/>
                <a:gd name="T11" fmla="*/ 69 h 125"/>
                <a:gd name="T12" fmla="*/ 0 w 92"/>
                <a:gd name="T13" fmla="*/ 0 h 125"/>
                <a:gd name="T14" fmla="*/ 12 w 92"/>
                <a:gd name="T15" fmla="*/ 0 h 125"/>
                <a:gd name="T16" fmla="*/ 12 w 92"/>
                <a:gd name="T17" fmla="*/ 29 h 125"/>
                <a:gd name="T18" fmla="*/ 39 w 92"/>
                <a:gd name="T19" fmla="*/ 29 h 125"/>
                <a:gd name="T20" fmla="*/ 39 w 92"/>
                <a:gd name="T21" fmla="*/ 0 h 125"/>
                <a:gd name="T22" fmla="*/ 51 w 92"/>
                <a:gd name="T23" fmla="*/ 0 h 125"/>
                <a:gd name="T24" fmla="*/ 51 w 92"/>
                <a:gd name="T25" fmla="*/ 69 h 1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 h="125">
                  <a:moveTo>
                    <a:pt x="92" y="125"/>
                  </a:moveTo>
                  <a:lnTo>
                    <a:pt x="71" y="125"/>
                  </a:lnTo>
                  <a:lnTo>
                    <a:pt x="71" y="71"/>
                  </a:lnTo>
                  <a:lnTo>
                    <a:pt x="21" y="71"/>
                  </a:lnTo>
                  <a:lnTo>
                    <a:pt x="21" y="125"/>
                  </a:lnTo>
                  <a:lnTo>
                    <a:pt x="0" y="125"/>
                  </a:lnTo>
                  <a:lnTo>
                    <a:pt x="0" y="0"/>
                  </a:lnTo>
                  <a:lnTo>
                    <a:pt x="21" y="0"/>
                  </a:lnTo>
                  <a:lnTo>
                    <a:pt x="21" y="52"/>
                  </a:lnTo>
                  <a:lnTo>
                    <a:pt x="71" y="52"/>
                  </a:lnTo>
                  <a:lnTo>
                    <a:pt x="71" y="0"/>
                  </a:lnTo>
                  <a:lnTo>
                    <a:pt x="92" y="0"/>
                  </a:lnTo>
                  <a:lnTo>
                    <a:pt x="92" y="12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 name="Freeform 484"/>
            <p:cNvSpPr>
              <a:spLocks noChangeAspect="1"/>
            </p:cNvSpPr>
            <p:nvPr userDrawn="1"/>
          </p:nvSpPr>
          <p:spPr bwMode="auto">
            <a:xfrm>
              <a:off x="368" y="4085"/>
              <a:ext cx="45" cy="69"/>
            </a:xfrm>
            <a:custGeom>
              <a:avLst/>
              <a:gdLst>
                <a:gd name="T0" fmla="*/ 45 w 83"/>
                <a:gd name="T1" fmla="*/ 69 h 125"/>
                <a:gd name="T2" fmla="*/ 0 w 83"/>
                <a:gd name="T3" fmla="*/ 69 h 125"/>
                <a:gd name="T4" fmla="*/ 0 w 83"/>
                <a:gd name="T5" fmla="*/ 0 h 125"/>
                <a:gd name="T6" fmla="*/ 43 w 83"/>
                <a:gd name="T7" fmla="*/ 0 h 125"/>
                <a:gd name="T8" fmla="*/ 43 w 83"/>
                <a:gd name="T9" fmla="*/ 10 h 125"/>
                <a:gd name="T10" fmla="*/ 13 w 83"/>
                <a:gd name="T11" fmla="*/ 10 h 125"/>
                <a:gd name="T12" fmla="*/ 13 w 83"/>
                <a:gd name="T13" fmla="*/ 29 h 125"/>
                <a:gd name="T14" fmla="*/ 37 w 83"/>
                <a:gd name="T15" fmla="*/ 29 h 125"/>
                <a:gd name="T16" fmla="*/ 37 w 83"/>
                <a:gd name="T17" fmla="*/ 39 h 125"/>
                <a:gd name="T18" fmla="*/ 13 w 83"/>
                <a:gd name="T19" fmla="*/ 39 h 125"/>
                <a:gd name="T20" fmla="*/ 13 w 83"/>
                <a:gd name="T21" fmla="*/ 59 h 125"/>
                <a:gd name="T22" fmla="*/ 45 w 83"/>
                <a:gd name="T23" fmla="*/ 59 h 125"/>
                <a:gd name="T24" fmla="*/ 45 w 83"/>
                <a:gd name="T25" fmla="*/ 69 h 1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3" h="125">
                  <a:moveTo>
                    <a:pt x="83" y="125"/>
                  </a:moveTo>
                  <a:lnTo>
                    <a:pt x="0" y="125"/>
                  </a:lnTo>
                  <a:lnTo>
                    <a:pt x="0" y="0"/>
                  </a:lnTo>
                  <a:lnTo>
                    <a:pt x="80" y="0"/>
                  </a:lnTo>
                  <a:lnTo>
                    <a:pt x="80" y="19"/>
                  </a:lnTo>
                  <a:lnTo>
                    <a:pt x="24" y="19"/>
                  </a:lnTo>
                  <a:lnTo>
                    <a:pt x="24" y="52"/>
                  </a:lnTo>
                  <a:lnTo>
                    <a:pt x="69" y="52"/>
                  </a:lnTo>
                  <a:lnTo>
                    <a:pt x="69" y="71"/>
                  </a:lnTo>
                  <a:lnTo>
                    <a:pt x="24" y="71"/>
                  </a:lnTo>
                  <a:lnTo>
                    <a:pt x="24" y="106"/>
                  </a:lnTo>
                  <a:lnTo>
                    <a:pt x="83" y="106"/>
                  </a:lnTo>
                  <a:lnTo>
                    <a:pt x="83" y="12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 name="Freeform 485"/>
            <p:cNvSpPr>
              <a:spLocks noChangeAspect="1" noEditPoints="1"/>
            </p:cNvSpPr>
            <p:nvPr userDrawn="1"/>
          </p:nvSpPr>
          <p:spPr bwMode="auto">
            <a:xfrm>
              <a:off x="426" y="4085"/>
              <a:ext cx="52" cy="69"/>
            </a:xfrm>
            <a:custGeom>
              <a:avLst/>
              <a:gdLst>
                <a:gd name="T0" fmla="*/ 12 w 40"/>
                <a:gd name="T1" fmla="*/ 69 h 53"/>
                <a:gd name="T2" fmla="*/ 0 w 40"/>
                <a:gd name="T3" fmla="*/ 69 h 53"/>
                <a:gd name="T4" fmla="*/ 0 w 40"/>
                <a:gd name="T5" fmla="*/ 0 h 53"/>
                <a:gd name="T6" fmla="*/ 29 w 40"/>
                <a:gd name="T7" fmla="*/ 0 h 53"/>
                <a:gd name="T8" fmla="*/ 47 w 40"/>
                <a:gd name="T9" fmla="*/ 5 h 53"/>
                <a:gd name="T10" fmla="*/ 52 w 40"/>
                <a:gd name="T11" fmla="*/ 21 h 53"/>
                <a:gd name="T12" fmla="*/ 46 w 40"/>
                <a:gd name="T13" fmla="*/ 35 h 53"/>
                <a:gd name="T14" fmla="*/ 30 w 40"/>
                <a:gd name="T15" fmla="*/ 42 h 53"/>
                <a:gd name="T16" fmla="*/ 12 w 40"/>
                <a:gd name="T17" fmla="*/ 42 h 53"/>
                <a:gd name="T18" fmla="*/ 12 w 40"/>
                <a:gd name="T19" fmla="*/ 69 h 53"/>
                <a:gd name="T20" fmla="*/ 12 w 40"/>
                <a:gd name="T21" fmla="*/ 31 h 53"/>
                <a:gd name="T22" fmla="*/ 27 w 40"/>
                <a:gd name="T23" fmla="*/ 31 h 53"/>
                <a:gd name="T24" fmla="*/ 36 w 40"/>
                <a:gd name="T25" fmla="*/ 27 h 53"/>
                <a:gd name="T26" fmla="*/ 39 w 40"/>
                <a:gd name="T27" fmla="*/ 21 h 53"/>
                <a:gd name="T28" fmla="*/ 36 w 40"/>
                <a:gd name="T29" fmla="*/ 13 h 53"/>
                <a:gd name="T30" fmla="*/ 26 w 40"/>
                <a:gd name="T31" fmla="*/ 10 h 53"/>
                <a:gd name="T32" fmla="*/ 12 w 40"/>
                <a:gd name="T33" fmla="*/ 10 h 53"/>
                <a:gd name="T34" fmla="*/ 12 w 40"/>
                <a:gd name="T35" fmla="*/ 31 h 5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0" h="53">
                  <a:moveTo>
                    <a:pt x="9" y="53"/>
                  </a:moveTo>
                  <a:cubicBezTo>
                    <a:pt x="0" y="53"/>
                    <a:pt x="0" y="53"/>
                    <a:pt x="0" y="53"/>
                  </a:cubicBezTo>
                  <a:cubicBezTo>
                    <a:pt x="0" y="0"/>
                    <a:pt x="0" y="0"/>
                    <a:pt x="0" y="0"/>
                  </a:cubicBezTo>
                  <a:cubicBezTo>
                    <a:pt x="22" y="0"/>
                    <a:pt x="22" y="0"/>
                    <a:pt x="22" y="0"/>
                  </a:cubicBezTo>
                  <a:cubicBezTo>
                    <a:pt x="28" y="0"/>
                    <a:pt x="33" y="1"/>
                    <a:pt x="36" y="4"/>
                  </a:cubicBezTo>
                  <a:cubicBezTo>
                    <a:pt x="39" y="8"/>
                    <a:pt x="40" y="11"/>
                    <a:pt x="40" y="16"/>
                  </a:cubicBezTo>
                  <a:cubicBezTo>
                    <a:pt x="40" y="20"/>
                    <a:pt x="38" y="24"/>
                    <a:pt x="35" y="27"/>
                  </a:cubicBezTo>
                  <a:cubicBezTo>
                    <a:pt x="32" y="30"/>
                    <a:pt x="28" y="32"/>
                    <a:pt x="23" y="32"/>
                  </a:cubicBezTo>
                  <a:cubicBezTo>
                    <a:pt x="9" y="32"/>
                    <a:pt x="9" y="32"/>
                    <a:pt x="9" y="32"/>
                  </a:cubicBezTo>
                  <a:lnTo>
                    <a:pt x="9" y="53"/>
                  </a:lnTo>
                  <a:close/>
                  <a:moveTo>
                    <a:pt x="9" y="24"/>
                  </a:moveTo>
                  <a:cubicBezTo>
                    <a:pt x="21" y="24"/>
                    <a:pt x="21" y="24"/>
                    <a:pt x="21" y="24"/>
                  </a:cubicBezTo>
                  <a:cubicBezTo>
                    <a:pt x="24" y="24"/>
                    <a:pt x="26" y="23"/>
                    <a:pt x="28" y="21"/>
                  </a:cubicBezTo>
                  <a:cubicBezTo>
                    <a:pt x="29" y="20"/>
                    <a:pt x="30" y="18"/>
                    <a:pt x="30" y="16"/>
                  </a:cubicBezTo>
                  <a:cubicBezTo>
                    <a:pt x="30" y="13"/>
                    <a:pt x="29" y="12"/>
                    <a:pt x="28" y="10"/>
                  </a:cubicBezTo>
                  <a:cubicBezTo>
                    <a:pt x="26" y="8"/>
                    <a:pt x="24" y="8"/>
                    <a:pt x="20" y="8"/>
                  </a:cubicBezTo>
                  <a:cubicBezTo>
                    <a:pt x="9" y="8"/>
                    <a:pt x="9" y="8"/>
                    <a:pt x="9" y="8"/>
                  </a:cubicBezTo>
                  <a:lnTo>
                    <a:pt x="9" y="2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 name="Freeform 486"/>
            <p:cNvSpPr>
              <a:spLocks noChangeAspect="1" noEditPoints="1"/>
            </p:cNvSpPr>
            <p:nvPr userDrawn="1"/>
          </p:nvSpPr>
          <p:spPr bwMode="auto">
            <a:xfrm>
              <a:off x="479" y="4085"/>
              <a:ext cx="60" cy="69"/>
            </a:xfrm>
            <a:custGeom>
              <a:avLst/>
              <a:gdLst>
                <a:gd name="T0" fmla="*/ 60 w 111"/>
                <a:gd name="T1" fmla="*/ 69 h 125"/>
                <a:gd name="T2" fmla="*/ 48 w 111"/>
                <a:gd name="T3" fmla="*/ 69 h 125"/>
                <a:gd name="T4" fmla="*/ 42 w 111"/>
                <a:gd name="T5" fmla="*/ 52 h 125"/>
                <a:gd name="T6" fmla="*/ 16 w 111"/>
                <a:gd name="T7" fmla="*/ 52 h 125"/>
                <a:gd name="T8" fmla="*/ 10 w 111"/>
                <a:gd name="T9" fmla="*/ 69 h 125"/>
                <a:gd name="T10" fmla="*/ 0 w 111"/>
                <a:gd name="T11" fmla="*/ 69 h 125"/>
                <a:gd name="T12" fmla="*/ 22 w 111"/>
                <a:gd name="T13" fmla="*/ 0 h 125"/>
                <a:gd name="T14" fmla="*/ 37 w 111"/>
                <a:gd name="T15" fmla="*/ 0 h 125"/>
                <a:gd name="T16" fmla="*/ 60 w 111"/>
                <a:gd name="T17" fmla="*/ 69 h 125"/>
                <a:gd name="T18" fmla="*/ 38 w 111"/>
                <a:gd name="T19" fmla="*/ 43 h 125"/>
                <a:gd name="T20" fmla="*/ 28 w 111"/>
                <a:gd name="T21" fmla="*/ 12 h 125"/>
                <a:gd name="T22" fmla="*/ 18 w 111"/>
                <a:gd name="T23" fmla="*/ 43 h 125"/>
                <a:gd name="T24" fmla="*/ 38 w 111"/>
                <a:gd name="T25" fmla="*/ 43 h 1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1" h="125">
                  <a:moveTo>
                    <a:pt x="111" y="125"/>
                  </a:moveTo>
                  <a:lnTo>
                    <a:pt x="88" y="125"/>
                  </a:lnTo>
                  <a:lnTo>
                    <a:pt x="78" y="95"/>
                  </a:lnTo>
                  <a:lnTo>
                    <a:pt x="29" y="95"/>
                  </a:lnTo>
                  <a:lnTo>
                    <a:pt x="19" y="125"/>
                  </a:lnTo>
                  <a:lnTo>
                    <a:pt x="0" y="125"/>
                  </a:lnTo>
                  <a:lnTo>
                    <a:pt x="40" y="0"/>
                  </a:lnTo>
                  <a:lnTo>
                    <a:pt x="69" y="0"/>
                  </a:lnTo>
                  <a:lnTo>
                    <a:pt x="111" y="125"/>
                  </a:lnTo>
                  <a:close/>
                  <a:moveTo>
                    <a:pt x="71" y="78"/>
                  </a:moveTo>
                  <a:lnTo>
                    <a:pt x="52" y="21"/>
                  </a:lnTo>
                  <a:lnTo>
                    <a:pt x="33" y="78"/>
                  </a:lnTo>
                  <a:lnTo>
                    <a:pt x="71" y="7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 name="Freeform 487"/>
            <p:cNvSpPr>
              <a:spLocks noChangeAspect="1"/>
            </p:cNvSpPr>
            <p:nvPr userDrawn="1"/>
          </p:nvSpPr>
          <p:spPr bwMode="auto">
            <a:xfrm>
              <a:off x="537" y="4085"/>
              <a:ext cx="50" cy="69"/>
            </a:xfrm>
            <a:custGeom>
              <a:avLst/>
              <a:gdLst>
                <a:gd name="T0" fmla="*/ 32 w 93"/>
                <a:gd name="T1" fmla="*/ 69 h 125"/>
                <a:gd name="T2" fmla="*/ 19 w 93"/>
                <a:gd name="T3" fmla="*/ 69 h 125"/>
                <a:gd name="T4" fmla="*/ 19 w 93"/>
                <a:gd name="T5" fmla="*/ 10 h 125"/>
                <a:gd name="T6" fmla="*/ 0 w 93"/>
                <a:gd name="T7" fmla="*/ 10 h 125"/>
                <a:gd name="T8" fmla="*/ 0 w 93"/>
                <a:gd name="T9" fmla="*/ 0 h 125"/>
                <a:gd name="T10" fmla="*/ 50 w 93"/>
                <a:gd name="T11" fmla="*/ 0 h 125"/>
                <a:gd name="T12" fmla="*/ 50 w 93"/>
                <a:gd name="T13" fmla="*/ 10 h 125"/>
                <a:gd name="T14" fmla="*/ 32 w 93"/>
                <a:gd name="T15" fmla="*/ 10 h 125"/>
                <a:gd name="T16" fmla="*/ 32 w 93"/>
                <a:gd name="T17" fmla="*/ 69 h 1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3" h="125">
                  <a:moveTo>
                    <a:pt x="59" y="125"/>
                  </a:moveTo>
                  <a:lnTo>
                    <a:pt x="36" y="125"/>
                  </a:lnTo>
                  <a:lnTo>
                    <a:pt x="36" y="19"/>
                  </a:lnTo>
                  <a:lnTo>
                    <a:pt x="0" y="19"/>
                  </a:lnTo>
                  <a:lnTo>
                    <a:pt x="0" y="0"/>
                  </a:lnTo>
                  <a:lnTo>
                    <a:pt x="93" y="0"/>
                  </a:lnTo>
                  <a:lnTo>
                    <a:pt x="93" y="19"/>
                  </a:lnTo>
                  <a:lnTo>
                    <a:pt x="59" y="19"/>
                  </a:lnTo>
                  <a:lnTo>
                    <a:pt x="59" y="12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 name="Freeform 488"/>
            <p:cNvSpPr>
              <a:spLocks noChangeAspect="1" noEditPoints="1"/>
            </p:cNvSpPr>
            <p:nvPr userDrawn="1"/>
          </p:nvSpPr>
          <p:spPr bwMode="auto">
            <a:xfrm>
              <a:off x="592" y="4084"/>
              <a:ext cx="58" cy="71"/>
            </a:xfrm>
            <a:custGeom>
              <a:avLst/>
              <a:gdLst>
                <a:gd name="T0" fmla="*/ 28 w 45"/>
                <a:gd name="T1" fmla="*/ 71 h 55"/>
                <a:gd name="T2" fmla="*/ 8 w 45"/>
                <a:gd name="T3" fmla="*/ 61 h 55"/>
                <a:gd name="T4" fmla="*/ 0 w 45"/>
                <a:gd name="T5" fmla="*/ 35 h 55"/>
                <a:gd name="T6" fmla="*/ 8 w 45"/>
                <a:gd name="T7" fmla="*/ 10 h 55"/>
                <a:gd name="T8" fmla="*/ 30 w 45"/>
                <a:gd name="T9" fmla="*/ 0 h 55"/>
                <a:gd name="T10" fmla="*/ 50 w 45"/>
                <a:gd name="T11" fmla="*/ 10 h 55"/>
                <a:gd name="T12" fmla="*/ 58 w 45"/>
                <a:gd name="T13" fmla="*/ 35 h 55"/>
                <a:gd name="T14" fmla="*/ 50 w 45"/>
                <a:gd name="T15" fmla="*/ 61 h 55"/>
                <a:gd name="T16" fmla="*/ 28 w 45"/>
                <a:gd name="T17" fmla="*/ 71 h 55"/>
                <a:gd name="T18" fmla="*/ 28 w 45"/>
                <a:gd name="T19" fmla="*/ 61 h 55"/>
                <a:gd name="T20" fmla="*/ 40 w 45"/>
                <a:gd name="T21" fmla="*/ 56 h 55"/>
                <a:gd name="T22" fmla="*/ 45 w 45"/>
                <a:gd name="T23" fmla="*/ 35 h 55"/>
                <a:gd name="T24" fmla="*/ 41 w 45"/>
                <a:gd name="T25" fmla="*/ 17 h 55"/>
                <a:gd name="T26" fmla="*/ 30 w 45"/>
                <a:gd name="T27" fmla="*/ 10 h 55"/>
                <a:gd name="T28" fmla="*/ 13 w 45"/>
                <a:gd name="T29" fmla="*/ 36 h 55"/>
                <a:gd name="T30" fmla="*/ 17 w 45"/>
                <a:gd name="T31" fmla="*/ 54 h 55"/>
                <a:gd name="T32" fmla="*/ 28 w 45"/>
                <a:gd name="T33" fmla="*/ 61 h 5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5" h="55">
                  <a:moveTo>
                    <a:pt x="22" y="55"/>
                  </a:moveTo>
                  <a:cubicBezTo>
                    <a:pt x="15" y="55"/>
                    <a:pt x="10" y="52"/>
                    <a:pt x="6" y="47"/>
                  </a:cubicBezTo>
                  <a:cubicBezTo>
                    <a:pt x="2" y="42"/>
                    <a:pt x="0" y="35"/>
                    <a:pt x="0" y="27"/>
                  </a:cubicBezTo>
                  <a:cubicBezTo>
                    <a:pt x="0" y="19"/>
                    <a:pt x="2" y="13"/>
                    <a:pt x="6" y="8"/>
                  </a:cubicBezTo>
                  <a:cubicBezTo>
                    <a:pt x="10" y="3"/>
                    <a:pt x="16" y="0"/>
                    <a:pt x="23" y="0"/>
                  </a:cubicBezTo>
                  <a:cubicBezTo>
                    <a:pt x="30" y="0"/>
                    <a:pt x="35" y="3"/>
                    <a:pt x="39" y="8"/>
                  </a:cubicBezTo>
                  <a:cubicBezTo>
                    <a:pt x="43" y="13"/>
                    <a:pt x="45" y="19"/>
                    <a:pt x="45" y="27"/>
                  </a:cubicBezTo>
                  <a:cubicBezTo>
                    <a:pt x="45" y="36"/>
                    <a:pt x="43" y="42"/>
                    <a:pt x="39" y="47"/>
                  </a:cubicBezTo>
                  <a:cubicBezTo>
                    <a:pt x="35" y="52"/>
                    <a:pt x="29" y="55"/>
                    <a:pt x="22" y="55"/>
                  </a:cubicBezTo>
                  <a:close/>
                  <a:moveTo>
                    <a:pt x="22" y="47"/>
                  </a:moveTo>
                  <a:cubicBezTo>
                    <a:pt x="26" y="47"/>
                    <a:pt x="29" y="46"/>
                    <a:pt x="31" y="43"/>
                  </a:cubicBezTo>
                  <a:cubicBezTo>
                    <a:pt x="34" y="40"/>
                    <a:pt x="35" y="35"/>
                    <a:pt x="35" y="27"/>
                  </a:cubicBezTo>
                  <a:cubicBezTo>
                    <a:pt x="35" y="21"/>
                    <a:pt x="34" y="16"/>
                    <a:pt x="32" y="13"/>
                  </a:cubicBezTo>
                  <a:cubicBezTo>
                    <a:pt x="30" y="9"/>
                    <a:pt x="27" y="8"/>
                    <a:pt x="23" y="8"/>
                  </a:cubicBezTo>
                  <a:cubicBezTo>
                    <a:pt x="14" y="8"/>
                    <a:pt x="10" y="14"/>
                    <a:pt x="10" y="28"/>
                  </a:cubicBezTo>
                  <a:cubicBezTo>
                    <a:pt x="10" y="34"/>
                    <a:pt x="11" y="39"/>
                    <a:pt x="13" y="42"/>
                  </a:cubicBezTo>
                  <a:cubicBezTo>
                    <a:pt x="16" y="45"/>
                    <a:pt x="19" y="47"/>
                    <a:pt x="22" y="47"/>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 name="Freeform 489"/>
            <p:cNvSpPr>
              <a:spLocks noChangeAspect="1"/>
            </p:cNvSpPr>
            <p:nvPr userDrawn="1"/>
          </p:nvSpPr>
          <p:spPr bwMode="auto">
            <a:xfrm>
              <a:off x="665" y="4085"/>
              <a:ext cx="42" cy="69"/>
            </a:xfrm>
            <a:custGeom>
              <a:avLst/>
              <a:gdLst>
                <a:gd name="T0" fmla="*/ 42 w 78"/>
                <a:gd name="T1" fmla="*/ 69 h 125"/>
                <a:gd name="T2" fmla="*/ 0 w 78"/>
                <a:gd name="T3" fmla="*/ 69 h 125"/>
                <a:gd name="T4" fmla="*/ 0 w 78"/>
                <a:gd name="T5" fmla="*/ 0 h 125"/>
                <a:gd name="T6" fmla="*/ 13 w 78"/>
                <a:gd name="T7" fmla="*/ 0 h 125"/>
                <a:gd name="T8" fmla="*/ 13 w 78"/>
                <a:gd name="T9" fmla="*/ 57 h 125"/>
                <a:gd name="T10" fmla="*/ 42 w 78"/>
                <a:gd name="T11" fmla="*/ 57 h 125"/>
                <a:gd name="T12" fmla="*/ 42 w 78"/>
                <a:gd name="T13" fmla="*/ 69 h 1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8" h="125">
                  <a:moveTo>
                    <a:pt x="78" y="125"/>
                  </a:moveTo>
                  <a:lnTo>
                    <a:pt x="0" y="125"/>
                  </a:lnTo>
                  <a:lnTo>
                    <a:pt x="0" y="0"/>
                  </a:lnTo>
                  <a:lnTo>
                    <a:pt x="24" y="0"/>
                  </a:lnTo>
                  <a:lnTo>
                    <a:pt x="24" y="104"/>
                  </a:lnTo>
                  <a:lnTo>
                    <a:pt x="78" y="104"/>
                  </a:lnTo>
                  <a:lnTo>
                    <a:pt x="78" y="12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 name="Freeform 490"/>
            <p:cNvSpPr>
              <a:spLocks noChangeAspect="1" noEditPoints="1"/>
            </p:cNvSpPr>
            <p:nvPr userDrawn="1"/>
          </p:nvSpPr>
          <p:spPr bwMode="auto">
            <a:xfrm>
              <a:off x="714" y="4084"/>
              <a:ext cx="58" cy="71"/>
            </a:xfrm>
            <a:custGeom>
              <a:avLst/>
              <a:gdLst>
                <a:gd name="T0" fmla="*/ 28 w 45"/>
                <a:gd name="T1" fmla="*/ 71 h 55"/>
                <a:gd name="T2" fmla="*/ 8 w 45"/>
                <a:gd name="T3" fmla="*/ 61 h 55"/>
                <a:gd name="T4" fmla="*/ 0 w 45"/>
                <a:gd name="T5" fmla="*/ 35 h 55"/>
                <a:gd name="T6" fmla="*/ 8 w 45"/>
                <a:gd name="T7" fmla="*/ 10 h 55"/>
                <a:gd name="T8" fmla="*/ 30 w 45"/>
                <a:gd name="T9" fmla="*/ 0 h 55"/>
                <a:gd name="T10" fmla="*/ 50 w 45"/>
                <a:gd name="T11" fmla="*/ 10 h 55"/>
                <a:gd name="T12" fmla="*/ 58 w 45"/>
                <a:gd name="T13" fmla="*/ 35 h 55"/>
                <a:gd name="T14" fmla="*/ 50 w 45"/>
                <a:gd name="T15" fmla="*/ 61 h 55"/>
                <a:gd name="T16" fmla="*/ 28 w 45"/>
                <a:gd name="T17" fmla="*/ 71 h 55"/>
                <a:gd name="T18" fmla="*/ 28 w 45"/>
                <a:gd name="T19" fmla="*/ 61 h 55"/>
                <a:gd name="T20" fmla="*/ 40 w 45"/>
                <a:gd name="T21" fmla="*/ 56 h 55"/>
                <a:gd name="T22" fmla="*/ 45 w 45"/>
                <a:gd name="T23" fmla="*/ 35 h 55"/>
                <a:gd name="T24" fmla="*/ 41 w 45"/>
                <a:gd name="T25" fmla="*/ 17 h 55"/>
                <a:gd name="T26" fmla="*/ 30 w 45"/>
                <a:gd name="T27" fmla="*/ 10 h 55"/>
                <a:gd name="T28" fmla="*/ 13 w 45"/>
                <a:gd name="T29" fmla="*/ 36 h 55"/>
                <a:gd name="T30" fmla="*/ 17 w 45"/>
                <a:gd name="T31" fmla="*/ 54 h 55"/>
                <a:gd name="T32" fmla="*/ 28 w 45"/>
                <a:gd name="T33" fmla="*/ 61 h 5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5" h="55">
                  <a:moveTo>
                    <a:pt x="22" y="55"/>
                  </a:moveTo>
                  <a:cubicBezTo>
                    <a:pt x="15" y="55"/>
                    <a:pt x="10" y="52"/>
                    <a:pt x="6" y="47"/>
                  </a:cubicBezTo>
                  <a:cubicBezTo>
                    <a:pt x="2" y="42"/>
                    <a:pt x="0" y="35"/>
                    <a:pt x="0" y="27"/>
                  </a:cubicBezTo>
                  <a:cubicBezTo>
                    <a:pt x="0" y="19"/>
                    <a:pt x="2" y="13"/>
                    <a:pt x="6" y="8"/>
                  </a:cubicBezTo>
                  <a:cubicBezTo>
                    <a:pt x="10" y="3"/>
                    <a:pt x="16" y="0"/>
                    <a:pt x="23" y="0"/>
                  </a:cubicBezTo>
                  <a:cubicBezTo>
                    <a:pt x="30" y="0"/>
                    <a:pt x="35" y="3"/>
                    <a:pt x="39" y="8"/>
                  </a:cubicBezTo>
                  <a:cubicBezTo>
                    <a:pt x="43" y="13"/>
                    <a:pt x="45" y="19"/>
                    <a:pt x="45" y="27"/>
                  </a:cubicBezTo>
                  <a:cubicBezTo>
                    <a:pt x="45" y="36"/>
                    <a:pt x="43" y="42"/>
                    <a:pt x="39" y="47"/>
                  </a:cubicBezTo>
                  <a:cubicBezTo>
                    <a:pt x="35" y="52"/>
                    <a:pt x="29" y="55"/>
                    <a:pt x="22" y="55"/>
                  </a:cubicBezTo>
                  <a:close/>
                  <a:moveTo>
                    <a:pt x="22" y="47"/>
                  </a:moveTo>
                  <a:cubicBezTo>
                    <a:pt x="26" y="47"/>
                    <a:pt x="29" y="46"/>
                    <a:pt x="31" y="43"/>
                  </a:cubicBezTo>
                  <a:cubicBezTo>
                    <a:pt x="34" y="40"/>
                    <a:pt x="35" y="35"/>
                    <a:pt x="35" y="27"/>
                  </a:cubicBezTo>
                  <a:cubicBezTo>
                    <a:pt x="35" y="21"/>
                    <a:pt x="34" y="16"/>
                    <a:pt x="32" y="13"/>
                  </a:cubicBezTo>
                  <a:cubicBezTo>
                    <a:pt x="30" y="9"/>
                    <a:pt x="27" y="8"/>
                    <a:pt x="23" y="8"/>
                  </a:cubicBezTo>
                  <a:cubicBezTo>
                    <a:pt x="14" y="8"/>
                    <a:pt x="10" y="14"/>
                    <a:pt x="10" y="28"/>
                  </a:cubicBezTo>
                  <a:cubicBezTo>
                    <a:pt x="10" y="34"/>
                    <a:pt x="11" y="39"/>
                    <a:pt x="13" y="42"/>
                  </a:cubicBezTo>
                  <a:cubicBezTo>
                    <a:pt x="15" y="45"/>
                    <a:pt x="18" y="47"/>
                    <a:pt x="22" y="47"/>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 name="Freeform 491"/>
            <p:cNvSpPr>
              <a:spLocks noChangeAspect="1"/>
            </p:cNvSpPr>
            <p:nvPr userDrawn="1"/>
          </p:nvSpPr>
          <p:spPr bwMode="auto">
            <a:xfrm>
              <a:off x="782" y="4084"/>
              <a:ext cx="57" cy="71"/>
            </a:xfrm>
            <a:custGeom>
              <a:avLst/>
              <a:gdLst>
                <a:gd name="T0" fmla="*/ 57 w 44"/>
                <a:gd name="T1" fmla="*/ 35 h 55"/>
                <a:gd name="T2" fmla="*/ 57 w 44"/>
                <a:gd name="T3" fmla="*/ 70 h 55"/>
                <a:gd name="T4" fmla="*/ 51 w 44"/>
                <a:gd name="T5" fmla="*/ 70 h 55"/>
                <a:gd name="T6" fmla="*/ 47 w 44"/>
                <a:gd name="T7" fmla="*/ 61 h 55"/>
                <a:gd name="T8" fmla="*/ 29 w 44"/>
                <a:gd name="T9" fmla="*/ 71 h 55"/>
                <a:gd name="T10" fmla="*/ 8 w 44"/>
                <a:gd name="T11" fmla="*/ 61 h 55"/>
                <a:gd name="T12" fmla="*/ 0 w 44"/>
                <a:gd name="T13" fmla="*/ 35 h 55"/>
                <a:gd name="T14" fmla="*/ 8 w 44"/>
                <a:gd name="T15" fmla="*/ 10 h 55"/>
                <a:gd name="T16" fmla="*/ 30 w 44"/>
                <a:gd name="T17" fmla="*/ 0 h 55"/>
                <a:gd name="T18" fmla="*/ 47 w 44"/>
                <a:gd name="T19" fmla="*/ 6 h 55"/>
                <a:gd name="T20" fmla="*/ 56 w 44"/>
                <a:gd name="T21" fmla="*/ 21 h 55"/>
                <a:gd name="T22" fmla="*/ 45 w 44"/>
                <a:gd name="T23" fmla="*/ 23 h 55"/>
                <a:gd name="T24" fmla="*/ 30 w 44"/>
                <a:gd name="T25" fmla="*/ 10 h 55"/>
                <a:gd name="T26" fmla="*/ 18 w 44"/>
                <a:gd name="T27" fmla="*/ 17 h 55"/>
                <a:gd name="T28" fmla="*/ 14 w 44"/>
                <a:gd name="T29" fmla="*/ 35 h 55"/>
                <a:gd name="T30" fmla="*/ 30 w 44"/>
                <a:gd name="T31" fmla="*/ 61 h 55"/>
                <a:gd name="T32" fmla="*/ 40 w 44"/>
                <a:gd name="T33" fmla="*/ 57 h 55"/>
                <a:gd name="T34" fmla="*/ 45 w 44"/>
                <a:gd name="T35" fmla="*/ 45 h 55"/>
                <a:gd name="T36" fmla="*/ 31 w 44"/>
                <a:gd name="T37" fmla="*/ 45 h 55"/>
                <a:gd name="T38" fmla="*/ 31 w 44"/>
                <a:gd name="T39" fmla="*/ 35 h 55"/>
                <a:gd name="T40" fmla="*/ 57 w 44"/>
                <a:gd name="T41" fmla="*/ 35 h 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4" h="55">
                  <a:moveTo>
                    <a:pt x="44" y="27"/>
                  </a:moveTo>
                  <a:cubicBezTo>
                    <a:pt x="44" y="54"/>
                    <a:pt x="44" y="54"/>
                    <a:pt x="44" y="54"/>
                  </a:cubicBezTo>
                  <a:cubicBezTo>
                    <a:pt x="39" y="54"/>
                    <a:pt x="39" y="54"/>
                    <a:pt x="39" y="54"/>
                  </a:cubicBezTo>
                  <a:cubicBezTo>
                    <a:pt x="36" y="47"/>
                    <a:pt x="36" y="47"/>
                    <a:pt x="36" y="47"/>
                  </a:cubicBezTo>
                  <a:cubicBezTo>
                    <a:pt x="33" y="52"/>
                    <a:pt x="29" y="55"/>
                    <a:pt x="22" y="55"/>
                  </a:cubicBezTo>
                  <a:cubicBezTo>
                    <a:pt x="15" y="55"/>
                    <a:pt x="9" y="52"/>
                    <a:pt x="6" y="47"/>
                  </a:cubicBezTo>
                  <a:cubicBezTo>
                    <a:pt x="2" y="41"/>
                    <a:pt x="0" y="35"/>
                    <a:pt x="0" y="27"/>
                  </a:cubicBezTo>
                  <a:cubicBezTo>
                    <a:pt x="0" y="20"/>
                    <a:pt x="2" y="13"/>
                    <a:pt x="6" y="8"/>
                  </a:cubicBezTo>
                  <a:cubicBezTo>
                    <a:pt x="10" y="3"/>
                    <a:pt x="16" y="0"/>
                    <a:pt x="23" y="0"/>
                  </a:cubicBezTo>
                  <a:cubicBezTo>
                    <a:pt x="29" y="0"/>
                    <a:pt x="33" y="1"/>
                    <a:pt x="36" y="5"/>
                  </a:cubicBezTo>
                  <a:cubicBezTo>
                    <a:pt x="40" y="8"/>
                    <a:pt x="42" y="12"/>
                    <a:pt x="43" y="16"/>
                  </a:cubicBezTo>
                  <a:cubicBezTo>
                    <a:pt x="35" y="18"/>
                    <a:pt x="35" y="18"/>
                    <a:pt x="35" y="18"/>
                  </a:cubicBezTo>
                  <a:cubicBezTo>
                    <a:pt x="33" y="11"/>
                    <a:pt x="29" y="8"/>
                    <a:pt x="23" y="8"/>
                  </a:cubicBezTo>
                  <a:cubicBezTo>
                    <a:pt x="20" y="8"/>
                    <a:pt x="17" y="9"/>
                    <a:pt x="14" y="13"/>
                  </a:cubicBezTo>
                  <a:cubicBezTo>
                    <a:pt x="12" y="16"/>
                    <a:pt x="11" y="20"/>
                    <a:pt x="11" y="27"/>
                  </a:cubicBezTo>
                  <a:cubicBezTo>
                    <a:pt x="11" y="40"/>
                    <a:pt x="15" y="47"/>
                    <a:pt x="23" y="47"/>
                  </a:cubicBezTo>
                  <a:cubicBezTo>
                    <a:pt x="26" y="47"/>
                    <a:pt x="29" y="46"/>
                    <a:pt x="31" y="44"/>
                  </a:cubicBezTo>
                  <a:cubicBezTo>
                    <a:pt x="34" y="41"/>
                    <a:pt x="35" y="38"/>
                    <a:pt x="35" y="35"/>
                  </a:cubicBezTo>
                  <a:cubicBezTo>
                    <a:pt x="24" y="35"/>
                    <a:pt x="24" y="35"/>
                    <a:pt x="24" y="35"/>
                  </a:cubicBezTo>
                  <a:cubicBezTo>
                    <a:pt x="24" y="27"/>
                    <a:pt x="24" y="27"/>
                    <a:pt x="24" y="27"/>
                  </a:cubicBezTo>
                  <a:lnTo>
                    <a:pt x="44" y="2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 name="Freeform 492"/>
            <p:cNvSpPr>
              <a:spLocks noChangeAspect="1"/>
            </p:cNvSpPr>
            <p:nvPr userDrawn="1"/>
          </p:nvSpPr>
          <p:spPr bwMode="auto">
            <a:xfrm>
              <a:off x="843" y="4085"/>
              <a:ext cx="58" cy="69"/>
            </a:xfrm>
            <a:custGeom>
              <a:avLst/>
              <a:gdLst>
                <a:gd name="T0" fmla="*/ 36 w 106"/>
                <a:gd name="T1" fmla="*/ 69 h 125"/>
                <a:gd name="T2" fmla="*/ 24 w 106"/>
                <a:gd name="T3" fmla="*/ 69 h 125"/>
                <a:gd name="T4" fmla="*/ 24 w 106"/>
                <a:gd name="T5" fmla="*/ 40 h 125"/>
                <a:gd name="T6" fmla="*/ 0 w 106"/>
                <a:gd name="T7" fmla="*/ 0 h 125"/>
                <a:gd name="T8" fmla="*/ 14 w 106"/>
                <a:gd name="T9" fmla="*/ 0 h 125"/>
                <a:gd name="T10" fmla="*/ 31 w 106"/>
                <a:gd name="T11" fmla="*/ 29 h 125"/>
                <a:gd name="T12" fmla="*/ 47 w 106"/>
                <a:gd name="T13" fmla="*/ 0 h 125"/>
                <a:gd name="T14" fmla="*/ 58 w 106"/>
                <a:gd name="T15" fmla="*/ 0 h 125"/>
                <a:gd name="T16" fmla="*/ 36 w 106"/>
                <a:gd name="T17" fmla="*/ 40 h 125"/>
                <a:gd name="T18" fmla="*/ 36 w 106"/>
                <a:gd name="T19" fmla="*/ 69 h 1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6" h="125">
                  <a:moveTo>
                    <a:pt x="66" y="125"/>
                  </a:moveTo>
                  <a:lnTo>
                    <a:pt x="43" y="125"/>
                  </a:lnTo>
                  <a:lnTo>
                    <a:pt x="43" y="73"/>
                  </a:lnTo>
                  <a:lnTo>
                    <a:pt x="0" y="0"/>
                  </a:lnTo>
                  <a:lnTo>
                    <a:pt x="26" y="0"/>
                  </a:lnTo>
                  <a:lnTo>
                    <a:pt x="57" y="52"/>
                  </a:lnTo>
                  <a:lnTo>
                    <a:pt x="85" y="0"/>
                  </a:lnTo>
                  <a:lnTo>
                    <a:pt x="106" y="0"/>
                  </a:lnTo>
                  <a:lnTo>
                    <a:pt x="66" y="73"/>
                  </a:lnTo>
                  <a:lnTo>
                    <a:pt x="66" y="12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 name="Freeform 493"/>
            <p:cNvSpPr>
              <a:spLocks noChangeAspect="1"/>
            </p:cNvSpPr>
            <p:nvPr userDrawn="1"/>
          </p:nvSpPr>
          <p:spPr bwMode="auto">
            <a:xfrm>
              <a:off x="201" y="3983"/>
              <a:ext cx="57" cy="71"/>
            </a:xfrm>
            <a:custGeom>
              <a:avLst/>
              <a:gdLst>
                <a:gd name="T0" fmla="*/ 57 w 44"/>
                <a:gd name="T1" fmla="*/ 35 h 55"/>
                <a:gd name="T2" fmla="*/ 57 w 44"/>
                <a:gd name="T3" fmla="*/ 70 h 55"/>
                <a:gd name="T4" fmla="*/ 51 w 44"/>
                <a:gd name="T5" fmla="*/ 70 h 55"/>
                <a:gd name="T6" fmla="*/ 47 w 44"/>
                <a:gd name="T7" fmla="*/ 61 h 55"/>
                <a:gd name="T8" fmla="*/ 29 w 44"/>
                <a:gd name="T9" fmla="*/ 71 h 55"/>
                <a:gd name="T10" fmla="*/ 8 w 44"/>
                <a:gd name="T11" fmla="*/ 61 h 55"/>
                <a:gd name="T12" fmla="*/ 0 w 44"/>
                <a:gd name="T13" fmla="*/ 35 h 55"/>
                <a:gd name="T14" fmla="*/ 8 w 44"/>
                <a:gd name="T15" fmla="*/ 10 h 55"/>
                <a:gd name="T16" fmla="*/ 30 w 44"/>
                <a:gd name="T17" fmla="*/ 0 h 55"/>
                <a:gd name="T18" fmla="*/ 47 w 44"/>
                <a:gd name="T19" fmla="*/ 6 h 55"/>
                <a:gd name="T20" fmla="*/ 56 w 44"/>
                <a:gd name="T21" fmla="*/ 21 h 55"/>
                <a:gd name="T22" fmla="*/ 45 w 44"/>
                <a:gd name="T23" fmla="*/ 23 h 55"/>
                <a:gd name="T24" fmla="*/ 30 w 44"/>
                <a:gd name="T25" fmla="*/ 10 h 55"/>
                <a:gd name="T26" fmla="*/ 18 w 44"/>
                <a:gd name="T27" fmla="*/ 15 h 55"/>
                <a:gd name="T28" fmla="*/ 14 w 44"/>
                <a:gd name="T29" fmla="*/ 35 h 55"/>
                <a:gd name="T30" fmla="*/ 30 w 44"/>
                <a:gd name="T31" fmla="*/ 61 h 55"/>
                <a:gd name="T32" fmla="*/ 40 w 44"/>
                <a:gd name="T33" fmla="*/ 56 h 55"/>
                <a:gd name="T34" fmla="*/ 45 w 44"/>
                <a:gd name="T35" fmla="*/ 44 h 55"/>
                <a:gd name="T36" fmla="*/ 31 w 44"/>
                <a:gd name="T37" fmla="*/ 44 h 55"/>
                <a:gd name="T38" fmla="*/ 31 w 44"/>
                <a:gd name="T39" fmla="*/ 35 h 55"/>
                <a:gd name="T40" fmla="*/ 57 w 44"/>
                <a:gd name="T41" fmla="*/ 35 h 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4" h="55">
                  <a:moveTo>
                    <a:pt x="44" y="27"/>
                  </a:moveTo>
                  <a:cubicBezTo>
                    <a:pt x="44" y="54"/>
                    <a:pt x="44" y="54"/>
                    <a:pt x="44" y="54"/>
                  </a:cubicBezTo>
                  <a:cubicBezTo>
                    <a:pt x="39" y="54"/>
                    <a:pt x="39" y="54"/>
                    <a:pt x="39" y="54"/>
                  </a:cubicBezTo>
                  <a:cubicBezTo>
                    <a:pt x="36" y="47"/>
                    <a:pt x="36" y="47"/>
                    <a:pt x="36" y="47"/>
                  </a:cubicBezTo>
                  <a:cubicBezTo>
                    <a:pt x="33" y="52"/>
                    <a:pt x="28" y="55"/>
                    <a:pt x="22" y="55"/>
                  </a:cubicBezTo>
                  <a:cubicBezTo>
                    <a:pt x="15" y="55"/>
                    <a:pt x="9" y="52"/>
                    <a:pt x="6" y="47"/>
                  </a:cubicBezTo>
                  <a:cubicBezTo>
                    <a:pt x="2" y="41"/>
                    <a:pt x="0" y="35"/>
                    <a:pt x="0" y="27"/>
                  </a:cubicBezTo>
                  <a:cubicBezTo>
                    <a:pt x="0" y="20"/>
                    <a:pt x="2" y="13"/>
                    <a:pt x="6" y="8"/>
                  </a:cubicBezTo>
                  <a:cubicBezTo>
                    <a:pt x="10" y="3"/>
                    <a:pt x="16" y="0"/>
                    <a:pt x="23" y="0"/>
                  </a:cubicBezTo>
                  <a:cubicBezTo>
                    <a:pt x="28" y="0"/>
                    <a:pt x="33" y="1"/>
                    <a:pt x="36" y="5"/>
                  </a:cubicBezTo>
                  <a:cubicBezTo>
                    <a:pt x="40" y="8"/>
                    <a:pt x="42" y="11"/>
                    <a:pt x="43" y="16"/>
                  </a:cubicBezTo>
                  <a:cubicBezTo>
                    <a:pt x="35" y="18"/>
                    <a:pt x="35" y="18"/>
                    <a:pt x="35" y="18"/>
                  </a:cubicBezTo>
                  <a:cubicBezTo>
                    <a:pt x="33" y="11"/>
                    <a:pt x="29" y="8"/>
                    <a:pt x="23" y="8"/>
                  </a:cubicBezTo>
                  <a:cubicBezTo>
                    <a:pt x="20" y="8"/>
                    <a:pt x="16" y="9"/>
                    <a:pt x="14" y="12"/>
                  </a:cubicBezTo>
                  <a:cubicBezTo>
                    <a:pt x="12" y="16"/>
                    <a:pt x="11" y="20"/>
                    <a:pt x="11" y="27"/>
                  </a:cubicBezTo>
                  <a:cubicBezTo>
                    <a:pt x="11" y="40"/>
                    <a:pt x="15" y="47"/>
                    <a:pt x="23" y="47"/>
                  </a:cubicBezTo>
                  <a:cubicBezTo>
                    <a:pt x="26" y="47"/>
                    <a:pt x="29" y="46"/>
                    <a:pt x="31" y="43"/>
                  </a:cubicBezTo>
                  <a:cubicBezTo>
                    <a:pt x="33" y="41"/>
                    <a:pt x="35" y="38"/>
                    <a:pt x="35" y="34"/>
                  </a:cubicBezTo>
                  <a:cubicBezTo>
                    <a:pt x="24" y="34"/>
                    <a:pt x="24" y="34"/>
                    <a:pt x="24" y="34"/>
                  </a:cubicBezTo>
                  <a:cubicBezTo>
                    <a:pt x="24" y="27"/>
                    <a:pt x="24" y="27"/>
                    <a:pt x="24" y="27"/>
                  </a:cubicBezTo>
                  <a:lnTo>
                    <a:pt x="44" y="2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 name="Freeform 494"/>
            <p:cNvSpPr>
              <a:spLocks noChangeAspect="1" noEditPoints="1"/>
            </p:cNvSpPr>
            <p:nvPr userDrawn="1"/>
          </p:nvSpPr>
          <p:spPr bwMode="auto">
            <a:xfrm>
              <a:off x="267" y="3985"/>
              <a:ext cx="62" cy="68"/>
            </a:xfrm>
            <a:custGeom>
              <a:avLst/>
              <a:gdLst>
                <a:gd name="T0" fmla="*/ 62 w 113"/>
                <a:gd name="T1" fmla="*/ 68 h 125"/>
                <a:gd name="T2" fmla="*/ 48 w 113"/>
                <a:gd name="T3" fmla="*/ 68 h 125"/>
                <a:gd name="T4" fmla="*/ 43 w 113"/>
                <a:gd name="T5" fmla="*/ 51 h 125"/>
                <a:gd name="T6" fmla="*/ 17 w 113"/>
                <a:gd name="T7" fmla="*/ 51 h 125"/>
                <a:gd name="T8" fmla="*/ 10 w 113"/>
                <a:gd name="T9" fmla="*/ 68 h 125"/>
                <a:gd name="T10" fmla="*/ 0 w 113"/>
                <a:gd name="T11" fmla="*/ 68 h 125"/>
                <a:gd name="T12" fmla="*/ 23 w 113"/>
                <a:gd name="T13" fmla="*/ 0 h 125"/>
                <a:gd name="T14" fmla="*/ 39 w 113"/>
                <a:gd name="T15" fmla="*/ 0 h 125"/>
                <a:gd name="T16" fmla="*/ 62 w 113"/>
                <a:gd name="T17" fmla="*/ 68 h 125"/>
                <a:gd name="T18" fmla="*/ 40 w 113"/>
                <a:gd name="T19" fmla="*/ 42 h 125"/>
                <a:gd name="T20" fmla="*/ 30 w 113"/>
                <a:gd name="T21" fmla="*/ 11 h 125"/>
                <a:gd name="T22" fmla="*/ 19 w 113"/>
                <a:gd name="T23" fmla="*/ 42 h 125"/>
                <a:gd name="T24" fmla="*/ 40 w 113"/>
                <a:gd name="T25" fmla="*/ 42 h 1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3" h="125">
                  <a:moveTo>
                    <a:pt x="113" y="125"/>
                  </a:moveTo>
                  <a:lnTo>
                    <a:pt x="87" y="125"/>
                  </a:lnTo>
                  <a:lnTo>
                    <a:pt x="78" y="94"/>
                  </a:lnTo>
                  <a:lnTo>
                    <a:pt x="31" y="94"/>
                  </a:lnTo>
                  <a:lnTo>
                    <a:pt x="19" y="125"/>
                  </a:lnTo>
                  <a:lnTo>
                    <a:pt x="0" y="125"/>
                  </a:lnTo>
                  <a:lnTo>
                    <a:pt x="42" y="0"/>
                  </a:lnTo>
                  <a:lnTo>
                    <a:pt x="71" y="0"/>
                  </a:lnTo>
                  <a:lnTo>
                    <a:pt x="113" y="125"/>
                  </a:lnTo>
                  <a:close/>
                  <a:moveTo>
                    <a:pt x="73" y="78"/>
                  </a:moveTo>
                  <a:lnTo>
                    <a:pt x="54" y="21"/>
                  </a:lnTo>
                  <a:lnTo>
                    <a:pt x="35" y="78"/>
                  </a:lnTo>
                  <a:lnTo>
                    <a:pt x="73" y="7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 name="Freeform 495"/>
            <p:cNvSpPr>
              <a:spLocks noChangeAspect="1"/>
            </p:cNvSpPr>
            <p:nvPr userDrawn="1"/>
          </p:nvSpPr>
          <p:spPr bwMode="auto">
            <a:xfrm>
              <a:off x="333" y="3983"/>
              <a:ext cx="55" cy="71"/>
            </a:xfrm>
            <a:custGeom>
              <a:avLst/>
              <a:gdLst>
                <a:gd name="T0" fmla="*/ 0 w 43"/>
                <a:gd name="T1" fmla="*/ 53 h 55"/>
                <a:gd name="T2" fmla="*/ 12 w 43"/>
                <a:gd name="T3" fmla="*/ 50 h 55"/>
                <a:gd name="T4" fmla="*/ 28 w 43"/>
                <a:gd name="T5" fmla="*/ 61 h 55"/>
                <a:gd name="T6" fmla="*/ 38 w 43"/>
                <a:gd name="T7" fmla="*/ 58 h 55"/>
                <a:gd name="T8" fmla="*/ 41 w 43"/>
                <a:gd name="T9" fmla="*/ 52 h 55"/>
                <a:gd name="T10" fmla="*/ 40 w 43"/>
                <a:gd name="T11" fmla="*/ 46 h 55"/>
                <a:gd name="T12" fmla="*/ 33 w 43"/>
                <a:gd name="T13" fmla="*/ 43 h 55"/>
                <a:gd name="T14" fmla="*/ 20 w 43"/>
                <a:gd name="T15" fmla="*/ 39 h 55"/>
                <a:gd name="T16" fmla="*/ 10 w 43"/>
                <a:gd name="T17" fmla="*/ 35 h 55"/>
                <a:gd name="T18" fmla="*/ 5 w 43"/>
                <a:gd name="T19" fmla="*/ 28 h 55"/>
                <a:gd name="T20" fmla="*/ 3 w 43"/>
                <a:gd name="T21" fmla="*/ 21 h 55"/>
                <a:gd name="T22" fmla="*/ 10 w 43"/>
                <a:gd name="T23" fmla="*/ 5 h 55"/>
                <a:gd name="T24" fmla="*/ 27 w 43"/>
                <a:gd name="T25" fmla="*/ 0 h 55"/>
                <a:gd name="T26" fmla="*/ 43 w 43"/>
                <a:gd name="T27" fmla="*/ 4 h 55"/>
                <a:gd name="T28" fmla="*/ 51 w 43"/>
                <a:gd name="T29" fmla="*/ 14 h 55"/>
                <a:gd name="T30" fmla="*/ 40 w 43"/>
                <a:gd name="T31" fmla="*/ 18 h 55"/>
                <a:gd name="T32" fmla="*/ 27 w 43"/>
                <a:gd name="T33" fmla="*/ 10 h 55"/>
                <a:gd name="T34" fmla="*/ 19 w 43"/>
                <a:gd name="T35" fmla="*/ 12 h 55"/>
                <a:gd name="T36" fmla="*/ 15 w 43"/>
                <a:gd name="T37" fmla="*/ 18 h 55"/>
                <a:gd name="T38" fmla="*/ 26 w 43"/>
                <a:gd name="T39" fmla="*/ 27 h 55"/>
                <a:gd name="T40" fmla="*/ 37 w 43"/>
                <a:gd name="T41" fmla="*/ 30 h 55"/>
                <a:gd name="T42" fmla="*/ 51 w 43"/>
                <a:gd name="T43" fmla="*/ 37 h 55"/>
                <a:gd name="T44" fmla="*/ 55 w 43"/>
                <a:gd name="T45" fmla="*/ 49 h 55"/>
                <a:gd name="T46" fmla="*/ 47 w 43"/>
                <a:gd name="T47" fmla="*/ 65 h 55"/>
                <a:gd name="T48" fmla="*/ 27 w 43"/>
                <a:gd name="T49" fmla="*/ 71 h 55"/>
                <a:gd name="T50" fmla="*/ 9 w 43"/>
                <a:gd name="T51" fmla="*/ 66 h 55"/>
                <a:gd name="T52" fmla="*/ 0 w 43"/>
                <a:gd name="T53" fmla="*/ 53 h 5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3" h="55">
                  <a:moveTo>
                    <a:pt x="0" y="41"/>
                  </a:moveTo>
                  <a:cubicBezTo>
                    <a:pt x="9" y="39"/>
                    <a:pt x="9" y="39"/>
                    <a:pt x="9" y="39"/>
                  </a:cubicBezTo>
                  <a:cubicBezTo>
                    <a:pt x="10" y="44"/>
                    <a:pt x="14" y="47"/>
                    <a:pt x="22" y="47"/>
                  </a:cubicBezTo>
                  <a:cubicBezTo>
                    <a:pt x="25" y="47"/>
                    <a:pt x="28" y="46"/>
                    <a:pt x="30" y="45"/>
                  </a:cubicBezTo>
                  <a:cubicBezTo>
                    <a:pt x="31" y="44"/>
                    <a:pt x="32" y="42"/>
                    <a:pt x="32" y="40"/>
                  </a:cubicBezTo>
                  <a:cubicBezTo>
                    <a:pt x="32" y="39"/>
                    <a:pt x="32" y="37"/>
                    <a:pt x="31" y="36"/>
                  </a:cubicBezTo>
                  <a:cubicBezTo>
                    <a:pt x="30" y="35"/>
                    <a:pt x="29" y="34"/>
                    <a:pt x="26" y="33"/>
                  </a:cubicBezTo>
                  <a:cubicBezTo>
                    <a:pt x="16" y="30"/>
                    <a:pt x="16" y="30"/>
                    <a:pt x="16" y="30"/>
                  </a:cubicBezTo>
                  <a:cubicBezTo>
                    <a:pt x="12" y="29"/>
                    <a:pt x="10" y="28"/>
                    <a:pt x="8" y="27"/>
                  </a:cubicBezTo>
                  <a:cubicBezTo>
                    <a:pt x="6" y="26"/>
                    <a:pt x="5" y="24"/>
                    <a:pt x="4" y="22"/>
                  </a:cubicBezTo>
                  <a:cubicBezTo>
                    <a:pt x="3" y="20"/>
                    <a:pt x="2" y="18"/>
                    <a:pt x="2" y="16"/>
                  </a:cubicBezTo>
                  <a:cubicBezTo>
                    <a:pt x="2" y="11"/>
                    <a:pt x="4" y="7"/>
                    <a:pt x="8" y="4"/>
                  </a:cubicBezTo>
                  <a:cubicBezTo>
                    <a:pt x="11" y="1"/>
                    <a:pt x="16" y="0"/>
                    <a:pt x="21" y="0"/>
                  </a:cubicBezTo>
                  <a:cubicBezTo>
                    <a:pt x="26" y="0"/>
                    <a:pt x="30" y="1"/>
                    <a:pt x="34" y="3"/>
                  </a:cubicBezTo>
                  <a:cubicBezTo>
                    <a:pt x="37" y="5"/>
                    <a:pt x="39" y="8"/>
                    <a:pt x="40" y="11"/>
                  </a:cubicBezTo>
                  <a:cubicBezTo>
                    <a:pt x="31" y="14"/>
                    <a:pt x="31" y="14"/>
                    <a:pt x="31" y="14"/>
                  </a:cubicBezTo>
                  <a:cubicBezTo>
                    <a:pt x="30" y="10"/>
                    <a:pt x="27" y="8"/>
                    <a:pt x="21" y="8"/>
                  </a:cubicBezTo>
                  <a:cubicBezTo>
                    <a:pt x="18" y="8"/>
                    <a:pt x="16" y="8"/>
                    <a:pt x="15" y="9"/>
                  </a:cubicBezTo>
                  <a:cubicBezTo>
                    <a:pt x="13" y="11"/>
                    <a:pt x="12" y="12"/>
                    <a:pt x="12" y="14"/>
                  </a:cubicBezTo>
                  <a:cubicBezTo>
                    <a:pt x="12" y="17"/>
                    <a:pt x="15" y="19"/>
                    <a:pt x="20" y="21"/>
                  </a:cubicBezTo>
                  <a:cubicBezTo>
                    <a:pt x="29" y="23"/>
                    <a:pt x="29" y="23"/>
                    <a:pt x="29" y="23"/>
                  </a:cubicBezTo>
                  <a:cubicBezTo>
                    <a:pt x="34" y="24"/>
                    <a:pt x="38" y="26"/>
                    <a:pt x="40" y="29"/>
                  </a:cubicBezTo>
                  <a:cubicBezTo>
                    <a:pt x="42" y="32"/>
                    <a:pt x="43" y="35"/>
                    <a:pt x="43" y="38"/>
                  </a:cubicBezTo>
                  <a:cubicBezTo>
                    <a:pt x="43" y="43"/>
                    <a:pt x="41" y="47"/>
                    <a:pt x="37" y="50"/>
                  </a:cubicBezTo>
                  <a:cubicBezTo>
                    <a:pt x="33" y="53"/>
                    <a:pt x="28" y="55"/>
                    <a:pt x="21" y="55"/>
                  </a:cubicBezTo>
                  <a:cubicBezTo>
                    <a:pt x="16" y="55"/>
                    <a:pt x="11" y="54"/>
                    <a:pt x="7" y="51"/>
                  </a:cubicBezTo>
                  <a:cubicBezTo>
                    <a:pt x="3" y="49"/>
                    <a:pt x="1" y="46"/>
                    <a:pt x="0" y="4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 name="Freeform 496"/>
            <p:cNvSpPr>
              <a:spLocks noChangeAspect="1"/>
            </p:cNvSpPr>
            <p:nvPr userDrawn="1"/>
          </p:nvSpPr>
          <p:spPr bwMode="auto">
            <a:xfrm>
              <a:off x="393" y="3985"/>
              <a:ext cx="51" cy="68"/>
            </a:xfrm>
            <a:custGeom>
              <a:avLst/>
              <a:gdLst>
                <a:gd name="T0" fmla="*/ 32 w 92"/>
                <a:gd name="T1" fmla="*/ 68 h 125"/>
                <a:gd name="T2" fmla="*/ 18 w 92"/>
                <a:gd name="T3" fmla="*/ 68 h 125"/>
                <a:gd name="T4" fmla="*/ 18 w 92"/>
                <a:gd name="T5" fmla="*/ 10 h 125"/>
                <a:gd name="T6" fmla="*/ 0 w 92"/>
                <a:gd name="T7" fmla="*/ 10 h 125"/>
                <a:gd name="T8" fmla="*/ 0 w 92"/>
                <a:gd name="T9" fmla="*/ 0 h 125"/>
                <a:gd name="T10" fmla="*/ 51 w 92"/>
                <a:gd name="T11" fmla="*/ 0 h 125"/>
                <a:gd name="T12" fmla="*/ 51 w 92"/>
                <a:gd name="T13" fmla="*/ 10 h 125"/>
                <a:gd name="T14" fmla="*/ 32 w 92"/>
                <a:gd name="T15" fmla="*/ 10 h 125"/>
                <a:gd name="T16" fmla="*/ 32 w 92"/>
                <a:gd name="T17" fmla="*/ 68 h 1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2" h="125">
                  <a:moveTo>
                    <a:pt x="57" y="125"/>
                  </a:moveTo>
                  <a:lnTo>
                    <a:pt x="33" y="125"/>
                  </a:lnTo>
                  <a:lnTo>
                    <a:pt x="33" y="19"/>
                  </a:lnTo>
                  <a:lnTo>
                    <a:pt x="0" y="19"/>
                  </a:lnTo>
                  <a:lnTo>
                    <a:pt x="0" y="0"/>
                  </a:lnTo>
                  <a:lnTo>
                    <a:pt x="92" y="0"/>
                  </a:lnTo>
                  <a:lnTo>
                    <a:pt x="92" y="19"/>
                  </a:lnTo>
                  <a:lnTo>
                    <a:pt x="57" y="19"/>
                  </a:lnTo>
                  <a:lnTo>
                    <a:pt x="57" y="12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 name="Freeform 497"/>
            <p:cNvSpPr>
              <a:spLocks noChangeAspect="1" noEditPoints="1"/>
            </p:cNvSpPr>
            <p:nvPr userDrawn="1"/>
          </p:nvSpPr>
          <p:spPr bwMode="auto">
            <a:xfrm>
              <a:off x="453" y="3985"/>
              <a:ext cx="54" cy="68"/>
            </a:xfrm>
            <a:custGeom>
              <a:avLst/>
              <a:gdLst>
                <a:gd name="T0" fmla="*/ 54 w 42"/>
                <a:gd name="T1" fmla="*/ 68 h 53"/>
                <a:gd name="T2" fmla="*/ 41 w 42"/>
                <a:gd name="T3" fmla="*/ 68 h 53"/>
                <a:gd name="T4" fmla="*/ 31 w 42"/>
                <a:gd name="T5" fmla="*/ 40 h 53"/>
                <a:gd name="T6" fmla="*/ 13 w 42"/>
                <a:gd name="T7" fmla="*/ 40 h 53"/>
                <a:gd name="T8" fmla="*/ 13 w 42"/>
                <a:gd name="T9" fmla="*/ 68 h 53"/>
                <a:gd name="T10" fmla="*/ 0 w 42"/>
                <a:gd name="T11" fmla="*/ 68 h 53"/>
                <a:gd name="T12" fmla="*/ 0 w 42"/>
                <a:gd name="T13" fmla="*/ 0 h 53"/>
                <a:gd name="T14" fmla="*/ 31 w 42"/>
                <a:gd name="T15" fmla="*/ 0 h 53"/>
                <a:gd name="T16" fmla="*/ 49 w 42"/>
                <a:gd name="T17" fmla="*/ 5 h 53"/>
                <a:gd name="T18" fmla="*/ 54 w 42"/>
                <a:gd name="T19" fmla="*/ 19 h 53"/>
                <a:gd name="T20" fmla="*/ 42 w 42"/>
                <a:gd name="T21" fmla="*/ 37 h 53"/>
                <a:gd name="T22" fmla="*/ 54 w 42"/>
                <a:gd name="T23" fmla="*/ 68 h 53"/>
                <a:gd name="T24" fmla="*/ 13 w 42"/>
                <a:gd name="T25" fmla="*/ 30 h 53"/>
                <a:gd name="T26" fmla="*/ 28 w 42"/>
                <a:gd name="T27" fmla="*/ 30 h 53"/>
                <a:gd name="T28" fmla="*/ 39 w 42"/>
                <a:gd name="T29" fmla="*/ 27 h 53"/>
                <a:gd name="T30" fmla="*/ 41 w 42"/>
                <a:gd name="T31" fmla="*/ 19 h 53"/>
                <a:gd name="T32" fmla="*/ 39 w 42"/>
                <a:gd name="T33" fmla="*/ 12 h 53"/>
                <a:gd name="T34" fmla="*/ 30 w 42"/>
                <a:gd name="T35" fmla="*/ 9 h 53"/>
                <a:gd name="T36" fmla="*/ 13 w 42"/>
                <a:gd name="T37" fmla="*/ 9 h 53"/>
                <a:gd name="T38" fmla="*/ 13 w 42"/>
                <a:gd name="T39" fmla="*/ 30 h 5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2" h="53">
                  <a:moveTo>
                    <a:pt x="42" y="53"/>
                  </a:moveTo>
                  <a:cubicBezTo>
                    <a:pt x="32" y="53"/>
                    <a:pt x="32" y="53"/>
                    <a:pt x="32" y="53"/>
                  </a:cubicBezTo>
                  <a:cubicBezTo>
                    <a:pt x="24" y="31"/>
                    <a:pt x="24" y="31"/>
                    <a:pt x="24" y="31"/>
                  </a:cubicBezTo>
                  <a:cubicBezTo>
                    <a:pt x="10" y="31"/>
                    <a:pt x="10" y="31"/>
                    <a:pt x="10" y="31"/>
                  </a:cubicBezTo>
                  <a:cubicBezTo>
                    <a:pt x="10" y="53"/>
                    <a:pt x="10" y="53"/>
                    <a:pt x="10" y="53"/>
                  </a:cubicBezTo>
                  <a:cubicBezTo>
                    <a:pt x="0" y="53"/>
                    <a:pt x="0" y="53"/>
                    <a:pt x="0" y="53"/>
                  </a:cubicBezTo>
                  <a:cubicBezTo>
                    <a:pt x="0" y="0"/>
                    <a:pt x="0" y="0"/>
                    <a:pt x="0" y="0"/>
                  </a:cubicBezTo>
                  <a:cubicBezTo>
                    <a:pt x="24" y="0"/>
                    <a:pt x="24" y="0"/>
                    <a:pt x="24" y="0"/>
                  </a:cubicBezTo>
                  <a:cubicBezTo>
                    <a:pt x="30" y="0"/>
                    <a:pt x="35" y="1"/>
                    <a:pt x="38" y="4"/>
                  </a:cubicBezTo>
                  <a:cubicBezTo>
                    <a:pt x="41" y="7"/>
                    <a:pt x="42" y="11"/>
                    <a:pt x="42" y="15"/>
                  </a:cubicBezTo>
                  <a:cubicBezTo>
                    <a:pt x="42" y="22"/>
                    <a:pt x="39" y="27"/>
                    <a:pt x="33" y="29"/>
                  </a:cubicBezTo>
                  <a:lnTo>
                    <a:pt x="42" y="53"/>
                  </a:lnTo>
                  <a:close/>
                  <a:moveTo>
                    <a:pt x="10" y="23"/>
                  </a:moveTo>
                  <a:cubicBezTo>
                    <a:pt x="22" y="23"/>
                    <a:pt x="22" y="23"/>
                    <a:pt x="22" y="23"/>
                  </a:cubicBezTo>
                  <a:cubicBezTo>
                    <a:pt x="26" y="23"/>
                    <a:pt x="28" y="23"/>
                    <a:pt x="30" y="21"/>
                  </a:cubicBezTo>
                  <a:cubicBezTo>
                    <a:pt x="31" y="20"/>
                    <a:pt x="32" y="18"/>
                    <a:pt x="32" y="15"/>
                  </a:cubicBezTo>
                  <a:cubicBezTo>
                    <a:pt x="32" y="13"/>
                    <a:pt x="31" y="11"/>
                    <a:pt x="30" y="9"/>
                  </a:cubicBezTo>
                  <a:cubicBezTo>
                    <a:pt x="28" y="8"/>
                    <a:pt x="26" y="7"/>
                    <a:pt x="23" y="7"/>
                  </a:cubicBezTo>
                  <a:cubicBezTo>
                    <a:pt x="10" y="7"/>
                    <a:pt x="10" y="7"/>
                    <a:pt x="10" y="7"/>
                  </a:cubicBezTo>
                  <a:lnTo>
                    <a:pt x="10" y="2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 name="Freeform 498"/>
            <p:cNvSpPr>
              <a:spLocks noChangeAspect="1" noEditPoints="1"/>
            </p:cNvSpPr>
            <p:nvPr userDrawn="1"/>
          </p:nvSpPr>
          <p:spPr bwMode="auto">
            <a:xfrm>
              <a:off x="518" y="3983"/>
              <a:ext cx="59" cy="71"/>
            </a:xfrm>
            <a:custGeom>
              <a:avLst/>
              <a:gdLst>
                <a:gd name="T0" fmla="*/ 30 w 46"/>
                <a:gd name="T1" fmla="*/ 71 h 55"/>
                <a:gd name="T2" fmla="*/ 8 w 46"/>
                <a:gd name="T3" fmla="*/ 61 h 55"/>
                <a:gd name="T4" fmla="*/ 0 w 46"/>
                <a:gd name="T5" fmla="*/ 35 h 55"/>
                <a:gd name="T6" fmla="*/ 9 w 46"/>
                <a:gd name="T7" fmla="*/ 10 h 55"/>
                <a:gd name="T8" fmla="*/ 30 w 46"/>
                <a:gd name="T9" fmla="*/ 0 h 55"/>
                <a:gd name="T10" fmla="*/ 51 w 46"/>
                <a:gd name="T11" fmla="*/ 10 h 55"/>
                <a:gd name="T12" fmla="*/ 59 w 46"/>
                <a:gd name="T13" fmla="*/ 35 h 55"/>
                <a:gd name="T14" fmla="*/ 50 w 46"/>
                <a:gd name="T15" fmla="*/ 61 h 55"/>
                <a:gd name="T16" fmla="*/ 30 w 46"/>
                <a:gd name="T17" fmla="*/ 71 h 55"/>
                <a:gd name="T18" fmla="*/ 30 w 46"/>
                <a:gd name="T19" fmla="*/ 61 h 55"/>
                <a:gd name="T20" fmla="*/ 41 w 46"/>
                <a:gd name="T21" fmla="*/ 56 h 55"/>
                <a:gd name="T22" fmla="*/ 45 w 46"/>
                <a:gd name="T23" fmla="*/ 35 h 55"/>
                <a:gd name="T24" fmla="*/ 41 w 46"/>
                <a:gd name="T25" fmla="*/ 17 h 55"/>
                <a:gd name="T26" fmla="*/ 30 w 46"/>
                <a:gd name="T27" fmla="*/ 10 h 55"/>
                <a:gd name="T28" fmla="*/ 14 w 46"/>
                <a:gd name="T29" fmla="*/ 35 h 55"/>
                <a:gd name="T30" fmla="*/ 18 w 46"/>
                <a:gd name="T31" fmla="*/ 54 h 55"/>
                <a:gd name="T32" fmla="*/ 30 w 46"/>
                <a:gd name="T33" fmla="*/ 61 h 5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6" h="55">
                  <a:moveTo>
                    <a:pt x="23" y="55"/>
                  </a:moveTo>
                  <a:cubicBezTo>
                    <a:pt x="16" y="55"/>
                    <a:pt x="10" y="52"/>
                    <a:pt x="6" y="47"/>
                  </a:cubicBezTo>
                  <a:cubicBezTo>
                    <a:pt x="2" y="42"/>
                    <a:pt x="0" y="35"/>
                    <a:pt x="0" y="27"/>
                  </a:cubicBezTo>
                  <a:cubicBezTo>
                    <a:pt x="0" y="19"/>
                    <a:pt x="2" y="13"/>
                    <a:pt x="7" y="8"/>
                  </a:cubicBezTo>
                  <a:cubicBezTo>
                    <a:pt x="11" y="2"/>
                    <a:pt x="16" y="0"/>
                    <a:pt x="23" y="0"/>
                  </a:cubicBezTo>
                  <a:cubicBezTo>
                    <a:pt x="30" y="0"/>
                    <a:pt x="36" y="2"/>
                    <a:pt x="40" y="8"/>
                  </a:cubicBezTo>
                  <a:cubicBezTo>
                    <a:pt x="44" y="13"/>
                    <a:pt x="46" y="19"/>
                    <a:pt x="46" y="27"/>
                  </a:cubicBezTo>
                  <a:cubicBezTo>
                    <a:pt x="46" y="35"/>
                    <a:pt x="44" y="42"/>
                    <a:pt x="39" y="47"/>
                  </a:cubicBezTo>
                  <a:cubicBezTo>
                    <a:pt x="35" y="52"/>
                    <a:pt x="30" y="55"/>
                    <a:pt x="23" y="55"/>
                  </a:cubicBezTo>
                  <a:close/>
                  <a:moveTo>
                    <a:pt x="23" y="47"/>
                  </a:moveTo>
                  <a:cubicBezTo>
                    <a:pt x="26" y="47"/>
                    <a:pt x="29" y="46"/>
                    <a:pt x="32" y="43"/>
                  </a:cubicBezTo>
                  <a:cubicBezTo>
                    <a:pt x="34" y="40"/>
                    <a:pt x="35" y="35"/>
                    <a:pt x="35" y="27"/>
                  </a:cubicBezTo>
                  <a:cubicBezTo>
                    <a:pt x="35" y="21"/>
                    <a:pt x="34" y="16"/>
                    <a:pt x="32" y="13"/>
                  </a:cubicBezTo>
                  <a:cubicBezTo>
                    <a:pt x="30" y="9"/>
                    <a:pt x="27" y="8"/>
                    <a:pt x="23" y="8"/>
                  </a:cubicBezTo>
                  <a:cubicBezTo>
                    <a:pt x="15" y="8"/>
                    <a:pt x="11" y="14"/>
                    <a:pt x="11" y="27"/>
                  </a:cubicBezTo>
                  <a:cubicBezTo>
                    <a:pt x="11" y="34"/>
                    <a:pt x="12" y="39"/>
                    <a:pt x="14" y="42"/>
                  </a:cubicBezTo>
                  <a:cubicBezTo>
                    <a:pt x="16" y="45"/>
                    <a:pt x="19" y="47"/>
                    <a:pt x="23" y="47"/>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 name="Freeform 499"/>
            <p:cNvSpPr>
              <a:spLocks noChangeAspect="1"/>
            </p:cNvSpPr>
            <p:nvPr userDrawn="1"/>
          </p:nvSpPr>
          <p:spPr bwMode="auto">
            <a:xfrm>
              <a:off x="591" y="3985"/>
              <a:ext cx="44" cy="68"/>
            </a:xfrm>
            <a:custGeom>
              <a:avLst/>
              <a:gdLst>
                <a:gd name="T0" fmla="*/ 44 w 80"/>
                <a:gd name="T1" fmla="*/ 68 h 125"/>
                <a:gd name="T2" fmla="*/ 0 w 80"/>
                <a:gd name="T3" fmla="*/ 68 h 125"/>
                <a:gd name="T4" fmla="*/ 0 w 80"/>
                <a:gd name="T5" fmla="*/ 0 h 125"/>
                <a:gd name="T6" fmla="*/ 44 w 80"/>
                <a:gd name="T7" fmla="*/ 0 h 125"/>
                <a:gd name="T8" fmla="*/ 44 w 80"/>
                <a:gd name="T9" fmla="*/ 10 h 125"/>
                <a:gd name="T10" fmla="*/ 12 w 80"/>
                <a:gd name="T11" fmla="*/ 10 h 125"/>
                <a:gd name="T12" fmla="*/ 12 w 80"/>
                <a:gd name="T13" fmla="*/ 28 h 125"/>
                <a:gd name="T14" fmla="*/ 37 w 80"/>
                <a:gd name="T15" fmla="*/ 28 h 125"/>
                <a:gd name="T16" fmla="*/ 37 w 80"/>
                <a:gd name="T17" fmla="*/ 39 h 125"/>
                <a:gd name="T18" fmla="*/ 12 w 80"/>
                <a:gd name="T19" fmla="*/ 39 h 125"/>
                <a:gd name="T20" fmla="*/ 12 w 80"/>
                <a:gd name="T21" fmla="*/ 58 h 125"/>
                <a:gd name="T22" fmla="*/ 44 w 80"/>
                <a:gd name="T23" fmla="*/ 58 h 125"/>
                <a:gd name="T24" fmla="*/ 44 w 80"/>
                <a:gd name="T25" fmla="*/ 68 h 1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0" h="125">
                  <a:moveTo>
                    <a:pt x="80" y="125"/>
                  </a:moveTo>
                  <a:lnTo>
                    <a:pt x="0" y="125"/>
                  </a:lnTo>
                  <a:lnTo>
                    <a:pt x="0" y="0"/>
                  </a:lnTo>
                  <a:lnTo>
                    <a:pt x="80" y="0"/>
                  </a:lnTo>
                  <a:lnTo>
                    <a:pt x="80" y="19"/>
                  </a:lnTo>
                  <a:lnTo>
                    <a:pt x="21" y="19"/>
                  </a:lnTo>
                  <a:lnTo>
                    <a:pt x="21" y="52"/>
                  </a:lnTo>
                  <a:lnTo>
                    <a:pt x="68" y="52"/>
                  </a:lnTo>
                  <a:lnTo>
                    <a:pt x="68" y="71"/>
                  </a:lnTo>
                  <a:lnTo>
                    <a:pt x="21" y="71"/>
                  </a:lnTo>
                  <a:lnTo>
                    <a:pt x="21" y="106"/>
                  </a:lnTo>
                  <a:lnTo>
                    <a:pt x="80" y="106"/>
                  </a:lnTo>
                  <a:lnTo>
                    <a:pt x="80" y="12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 name="Freeform 500"/>
            <p:cNvSpPr>
              <a:spLocks noChangeAspect="1"/>
            </p:cNvSpPr>
            <p:nvPr userDrawn="1"/>
          </p:nvSpPr>
          <p:spPr bwMode="auto">
            <a:xfrm>
              <a:off x="649" y="3985"/>
              <a:ext cx="52" cy="68"/>
            </a:xfrm>
            <a:custGeom>
              <a:avLst/>
              <a:gdLst>
                <a:gd name="T0" fmla="*/ 52 w 40"/>
                <a:gd name="T1" fmla="*/ 68 h 53"/>
                <a:gd name="T2" fmla="*/ 40 w 40"/>
                <a:gd name="T3" fmla="*/ 68 h 53"/>
                <a:gd name="T4" fmla="*/ 13 w 40"/>
                <a:gd name="T5" fmla="*/ 24 h 53"/>
                <a:gd name="T6" fmla="*/ 12 w 40"/>
                <a:gd name="T7" fmla="*/ 21 h 53"/>
                <a:gd name="T8" fmla="*/ 9 w 40"/>
                <a:gd name="T9" fmla="*/ 18 h 53"/>
                <a:gd name="T10" fmla="*/ 9 w 40"/>
                <a:gd name="T11" fmla="*/ 68 h 53"/>
                <a:gd name="T12" fmla="*/ 0 w 40"/>
                <a:gd name="T13" fmla="*/ 68 h 53"/>
                <a:gd name="T14" fmla="*/ 0 w 40"/>
                <a:gd name="T15" fmla="*/ 0 h 53"/>
                <a:gd name="T16" fmla="*/ 13 w 40"/>
                <a:gd name="T17" fmla="*/ 0 h 53"/>
                <a:gd name="T18" fmla="*/ 38 w 40"/>
                <a:gd name="T19" fmla="*/ 40 h 53"/>
                <a:gd name="T20" fmla="*/ 42 w 40"/>
                <a:gd name="T21" fmla="*/ 47 h 53"/>
                <a:gd name="T22" fmla="*/ 42 w 40"/>
                <a:gd name="T23" fmla="*/ 0 h 53"/>
                <a:gd name="T24" fmla="*/ 52 w 40"/>
                <a:gd name="T25" fmla="*/ 0 h 53"/>
                <a:gd name="T26" fmla="*/ 52 w 40"/>
                <a:gd name="T27" fmla="*/ 68 h 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0" h="53">
                  <a:moveTo>
                    <a:pt x="40" y="53"/>
                  </a:moveTo>
                  <a:cubicBezTo>
                    <a:pt x="31" y="53"/>
                    <a:pt x="31" y="53"/>
                    <a:pt x="31" y="53"/>
                  </a:cubicBezTo>
                  <a:cubicBezTo>
                    <a:pt x="10" y="19"/>
                    <a:pt x="10" y="19"/>
                    <a:pt x="10" y="19"/>
                  </a:cubicBezTo>
                  <a:cubicBezTo>
                    <a:pt x="10" y="18"/>
                    <a:pt x="9" y="18"/>
                    <a:pt x="9" y="16"/>
                  </a:cubicBezTo>
                  <a:cubicBezTo>
                    <a:pt x="8" y="16"/>
                    <a:pt x="8" y="15"/>
                    <a:pt x="7" y="14"/>
                  </a:cubicBezTo>
                  <a:cubicBezTo>
                    <a:pt x="7" y="53"/>
                    <a:pt x="7" y="53"/>
                    <a:pt x="7" y="53"/>
                  </a:cubicBezTo>
                  <a:cubicBezTo>
                    <a:pt x="0" y="53"/>
                    <a:pt x="0" y="53"/>
                    <a:pt x="0" y="53"/>
                  </a:cubicBezTo>
                  <a:cubicBezTo>
                    <a:pt x="0" y="0"/>
                    <a:pt x="0" y="0"/>
                    <a:pt x="0" y="0"/>
                  </a:cubicBezTo>
                  <a:cubicBezTo>
                    <a:pt x="10" y="0"/>
                    <a:pt x="10" y="0"/>
                    <a:pt x="10" y="0"/>
                  </a:cubicBezTo>
                  <a:cubicBezTo>
                    <a:pt x="29" y="31"/>
                    <a:pt x="29" y="31"/>
                    <a:pt x="29" y="31"/>
                  </a:cubicBezTo>
                  <a:cubicBezTo>
                    <a:pt x="29" y="31"/>
                    <a:pt x="30" y="33"/>
                    <a:pt x="32" y="37"/>
                  </a:cubicBezTo>
                  <a:cubicBezTo>
                    <a:pt x="32" y="0"/>
                    <a:pt x="32" y="0"/>
                    <a:pt x="32" y="0"/>
                  </a:cubicBezTo>
                  <a:cubicBezTo>
                    <a:pt x="40" y="0"/>
                    <a:pt x="40" y="0"/>
                    <a:pt x="40" y="0"/>
                  </a:cubicBezTo>
                  <a:lnTo>
                    <a:pt x="40" y="5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 name="Freeform 501"/>
            <p:cNvSpPr>
              <a:spLocks noChangeAspect="1"/>
            </p:cNvSpPr>
            <p:nvPr userDrawn="1"/>
          </p:nvSpPr>
          <p:spPr bwMode="auto">
            <a:xfrm>
              <a:off x="711" y="3985"/>
              <a:ext cx="49" cy="68"/>
            </a:xfrm>
            <a:custGeom>
              <a:avLst/>
              <a:gdLst>
                <a:gd name="T0" fmla="*/ 31 w 90"/>
                <a:gd name="T1" fmla="*/ 68 h 125"/>
                <a:gd name="T2" fmla="*/ 18 w 90"/>
                <a:gd name="T3" fmla="*/ 68 h 125"/>
                <a:gd name="T4" fmla="*/ 18 w 90"/>
                <a:gd name="T5" fmla="*/ 10 h 125"/>
                <a:gd name="T6" fmla="*/ 0 w 90"/>
                <a:gd name="T7" fmla="*/ 10 h 125"/>
                <a:gd name="T8" fmla="*/ 0 w 90"/>
                <a:gd name="T9" fmla="*/ 0 h 125"/>
                <a:gd name="T10" fmla="*/ 49 w 90"/>
                <a:gd name="T11" fmla="*/ 0 h 125"/>
                <a:gd name="T12" fmla="*/ 49 w 90"/>
                <a:gd name="T13" fmla="*/ 10 h 125"/>
                <a:gd name="T14" fmla="*/ 31 w 90"/>
                <a:gd name="T15" fmla="*/ 10 h 125"/>
                <a:gd name="T16" fmla="*/ 31 w 90"/>
                <a:gd name="T17" fmla="*/ 68 h 1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0" h="125">
                  <a:moveTo>
                    <a:pt x="57" y="125"/>
                  </a:moveTo>
                  <a:lnTo>
                    <a:pt x="33" y="125"/>
                  </a:lnTo>
                  <a:lnTo>
                    <a:pt x="33" y="19"/>
                  </a:lnTo>
                  <a:lnTo>
                    <a:pt x="0" y="19"/>
                  </a:lnTo>
                  <a:lnTo>
                    <a:pt x="0" y="0"/>
                  </a:lnTo>
                  <a:lnTo>
                    <a:pt x="90" y="0"/>
                  </a:lnTo>
                  <a:lnTo>
                    <a:pt x="90" y="19"/>
                  </a:lnTo>
                  <a:lnTo>
                    <a:pt x="57" y="19"/>
                  </a:lnTo>
                  <a:lnTo>
                    <a:pt x="57" y="12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 name="Freeform 502"/>
            <p:cNvSpPr>
              <a:spLocks noChangeAspect="1"/>
            </p:cNvSpPr>
            <p:nvPr userDrawn="1"/>
          </p:nvSpPr>
          <p:spPr bwMode="auto">
            <a:xfrm>
              <a:off x="771" y="3985"/>
              <a:ext cx="45" cy="68"/>
            </a:xfrm>
            <a:custGeom>
              <a:avLst/>
              <a:gdLst>
                <a:gd name="T0" fmla="*/ 45 w 83"/>
                <a:gd name="T1" fmla="*/ 68 h 125"/>
                <a:gd name="T2" fmla="*/ 0 w 83"/>
                <a:gd name="T3" fmla="*/ 68 h 125"/>
                <a:gd name="T4" fmla="*/ 0 w 83"/>
                <a:gd name="T5" fmla="*/ 0 h 125"/>
                <a:gd name="T6" fmla="*/ 45 w 83"/>
                <a:gd name="T7" fmla="*/ 0 h 125"/>
                <a:gd name="T8" fmla="*/ 45 w 83"/>
                <a:gd name="T9" fmla="*/ 10 h 125"/>
                <a:gd name="T10" fmla="*/ 13 w 83"/>
                <a:gd name="T11" fmla="*/ 10 h 125"/>
                <a:gd name="T12" fmla="*/ 13 w 83"/>
                <a:gd name="T13" fmla="*/ 28 h 125"/>
                <a:gd name="T14" fmla="*/ 38 w 83"/>
                <a:gd name="T15" fmla="*/ 28 h 125"/>
                <a:gd name="T16" fmla="*/ 38 w 83"/>
                <a:gd name="T17" fmla="*/ 39 h 125"/>
                <a:gd name="T18" fmla="*/ 13 w 83"/>
                <a:gd name="T19" fmla="*/ 39 h 125"/>
                <a:gd name="T20" fmla="*/ 13 w 83"/>
                <a:gd name="T21" fmla="*/ 58 h 125"/>
                <a:gd name="T22" fmla="*/ 45 w 83"/>
                <a:gd name="T23" fmla="*/ 58 h 125"/>
                <a:gd name="T24" fmla="*/ 45 w 83"/>
                <a:gd name="T25" fmla="*/ 68 h 1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3" h="125">
                  <a:moveTo>
                    <a:pt x="83" y="125"/>
                  </a:moveTo>
                  <a:lnTo>
                    <a:pt x="0" y="125"/>
                  </a:lnTo>
                  <a:lnTo>
                    <a:pt x="0" y="0"/>
                  </a:lnTo>
                  <a:lnTo>
                    <a:pt x="83" y="0"/>
                  </a:lnTo>
                  <a:lnTo>
                    <a:pt x="83" y="19"/>
                  </a:lnTo>
                  <a:lnTo>
                    <a:pt x="24" y="19"/>
                  </a:lnTo>
                  <a:lnTo>
                    <a:pt x="24" y="52"/>
                  </a:lnTo>
                  <a:lnTo>
                    <a:pt x="71" y="52"/>
                  </a:lnTo>
                  <a:lnTo>
                    <a:pt x="71" y="71"/>
                  </a:lnTo>
                  <a:lnTo>
                    <a:pt x="24" y="71"/>
                  </a:lnTo>
                  <a:lnTo>
                    <a:pt x="24" y="106"/>
                  </a:lnTo>
                  <a:lnTo>
                    <a:pt x="83" y="106"/>
                  </a:lnTo>
                  <a:lnTo>
                    <a:pt x="83" y="12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 name="Freeform 503"/>
            <p:cNvSpPr>
              <a:spLocks noChangeAspect="1" noEditPoints="1"/>
            </p:cNvSpPr>
            <p:nvPr userDrawn="1"/>
          </p:nvSpPr>
          <p:spPr bwMode="auto">
            <a:xfrm>
              <a:off x="829" y="3985"/>
              <a:ext cx="54" cy="68"/>
            </a:xfrm>
            <a:custGeom>
              <a:avLst/>
              <a:gdLst>
                <a:gd name="T0" fmla="*/ 54 w 42"/>
                <a:gd name="T1" fmla="*/ 68 h 53"/>
                <a:gd name="T2" fmla="*/ 41 w 42"/>
                <a:gd name="T3" fmla="*/ 68 h 53"/>
                <a:gd name="T4" fmla="*/ 30 w 42"/>
                <a:gd name="T5" fmla="*/ 40 h 53"/>
                <a:gd name="T6" fmla="*/ 13 w 42"/>
                <a:gd name="T7" fmla="*/ 40 h 53"/>
                <a:gd name="T8" fmla="*/ 13 w 42"/>
                <a:gd name="T9" fmla="*/ 68 h 53"/>
                <a:gd name="T10" fmla="*/ 0 w 42"/>
                <a:gd name="T11" fmla="*/ 68 h 53"/>
                <a:gd name="T12" fmla="*/ 0 w 42"/>
                <a:gd name="T13" fmla="*/ 0 h 53"/>
                <a:gd name="T14" fmla="*/ 30 w 42"/>
                <a:gd name="T15" fmla="*/ 0 h 53"/>
                <a:gd name="T16" fmla="*/ 49 w 42"/>
                <a:gd name="T17" fmla="*/ 5 h 53"/>
                <a:gd name="T18" fmla="*/ 54 w 42"/>
                <a:gd name="T19" fmla="*/ 19 h 53"/>
                <a:gd name="T20" fmla="*/ 41 w 42"/>
                <a:gd name="T21" fmla="*/ 37 h 53"/>
                <a:gd name="T22" fmla="*/ 54 w 42"/>
                <a:gd name="T23" fmla="*/ 68 h 53"/>
                <a:gd name="T24" fmla="*/ 13 w 42"/>
                <a:gd name="T25" fmla="*/ 30 h 53"/>
                <a:gd name="T26" fmla="*/ 28 w 42"/>
                <a:gd name="T27" fmla="*/ 30 h 53"/>
                <a:gd name="T28" fmla="*/ 37 w 42"/>
                <a:gd name="T29" fmla="*/ 27 h 53"/>
                <a:gd name="T30" fmla="*/ 41 w 42"/>
                <a:gd name="T31" fmla="*/ 19 h 53"/>
                <a:gd name="T32" fmla="*/ 39 w 42"/>
                <a:gd name="T33" fmla="*/ 12 h 53"/>
                <a:gd name="T34" fmla="*/ 30 w 42"/>
                <a:gd name="T35" fmla="*/ 9 h 53"/>
                <a:gd name="T36" fmla="*/ 13 w 42"/>
                <a:gd name="T37" fmla="*/ 9 h 53"/>
                <a:gd name="T38" fmla="*/ 13 w 42"/>
                <a:gd name="T39" fmla="*/ 30 h 5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2" h="53">
                  <a:moveTo>
                    <a:pt x="42" y="53"/>
                  </a:moveTo>
                  <a:cubicBezTo>
                    <a:pt x="32" y="53"/>
                    <a:pt x="32" y="53"/>
                    <a:pt x="32" y="53"/>
                  </a:cubicBezTo>
                  <a:cubicBezTo>
                    <a:pt x="23" y="31"/>
                    <a:pt x="23" y="31"/>
                    <a:pt x="23" y="31"/>
                  </a:cubicBezTo>
                  <a:cubicBezTo>
                    <a:pt x="10" y="31"/>
                    <a:pt x="10" y="31"/>
                    <a:pt x="10" y="31"/>
                  </a:cubicBezTo>
                  <a:cubicBezTo>
                    <a:pt x="10" y="53"/>
                    <a:pt x="10" y="53"/>
                    <a:pt x="10" y="53"/>
                  </a:cubicBezTo>
                  <a:cubicBezTo>
                    <a:pt x="0" y="53"/>
                    <a:pt x="0" y="53"/>
                    <a:pt x="0" y="53"/>
                  </a:cubicBezTo>
                  <a:cubicBezTo>
                    <a:pt x="0" y="0"/>
                    <a:pt x="0" y="0"/>
                    <a:pt x="0" y="0"/>
                  </a:cubicBezTo>
                  <a:cubicBezTo>
                    <a:pt x="23" y="0"/>
                    <a:pt x="23" y="0"/>
                    <a:pt x="23" y="0"/>
                  </a:cubicBezTo>
                  <a:cubicBezTo>
                    <a:pt x="30" y="0"/>
                    <a:pt x="34" y="1"/>
                    <a:pt x="38" y="4"/>
                  </a:cubicBezTo>
                  <a:cubicBezTo>
                    <a:pt x="41" y="7"/>
                    <a:pt x="42" y="11"/>
                    <a:pt x="42" y="15"/>
                  </a:cubicBezTo>
                  <a:cubicBezTo>
                    <a:pt x="42" y="22"/>
                    <a:pt x="39" y="27"/>
                    <a:pt x="32" y="29"/>
                  </a:cubicBezTo>
                  <a:lnTo>
                    <a:pt x="42" y="53"/>
                  </a:lnTo>
                  <a:close/>
                  <a:moveTo>
                    <a:pt x="10" y="23"/>
                  </a:moveTo>
                  <a:cubicBezTo>
                    <a:pt x="22" y="23"/>
                    <a:pt x="22" y="23"/>
                    <a:pt x="22" y="23"/>
                  </a:cubicBezTo>
                  <a:cubicBezTo>
                    <a:pt x="25" y="23"/>
                    <a:pt x="28" y="23"/>
                    <a:pt x="29" y="21"/>
                  </a:cubicBezTo>
                  <a:cubicBezTo>
                    <a:pt x="31" y="20"/>
                    <a:pt x="32" y="18"/>
                    <a:pt x="32" y="15"/>
                  </a:cubicBezTo>
                  <a:cubicBezTo>
                    <a:pt x="32" y="13"/>
                    <a:pt x="31" y="11"/>
                    <a:pt x="30" y="9"/>
                  </a:cubicBezTo>
                  <a:cubicBezTo>
                    <a:pt x="28" y="8"/>
                    <a:pt x="26" y="7"/>
                    <a:pt x="23" y="7"/>
                  </a:cubicBezTo>
                  <a:cubicBezTo>
                    <a:pt x="10" y="7"/>
                    <a:pt x="10" y="7"/>
                    <a:pt x="10" y="7"/>
                  </a:cubicBezTo>
                  <a:lnTo>
                    <a:pt x="10" y="2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 name="Freeform 504"/>
            <p:cNvSpPr>
              <a:spLocks noChangeAspect="1" noEditPoints="1"/>
            </p:cNvSpPr>
            <p:nvPr userDrawn="1"/>
          </p:nvSpPr>
          <p:spPr bwMode="auto">
            <a:xfrm>
              <a:off x="893" y="3983"/>
              <a:ext cx="59" cy="71"/>
            </a:xfrm>
            <a:custGeom>
              <a:avLst/>
              <a:gdLst>
                <a:gd name="T0" fmla="*/ 30 w 45"/>
                <a:gd name="T1" fmla="*/ 71 h 55"/>
                <a:gd name="T2" fmla="*/ 8 w 45"/>
                <a:gd name="T3" fmla="*/ 61 h 55"/>
                <a:gd name="T4" fmla="*/ 0 w 45"/>
                <a:gd name="T5" fmla="*/ 35 h 55"/>
                <a:gd name="T6" fmla="*/ 8 w 45"/>
                <a:gd name="T7" fmla="*/ 10 h 55"/>
                <a:gd name="T8" fmla="*/ 30 w 45"/>
                <a:gd name="T9" fmla="*/ 0 h 55"/>
                <a:gd name="T10" fmla="*/ 51 w 45"/>
                <a:gd name="T11" fmla="*/ 10 h 55"/>
                <a:gd name="T12" fmla="*/ 59 w 45"/>
                <a:gd name="T13" fmla="*/ 35 h 55"/>
                <a:gd name="T14" fmla="*/ 51 w 45"/>
                <a:gd name="T15" fmla="*/ 61 h 55"/>
                <a:gd name="T16" fmla="*/ 30 w 45"/>
                <a:gd name="T17" fmla="*/ 71 h 55"/>
                <a:gd name="T18" fmla="*/ 30 w 45"/>
                <a:gd name="T19" fmla="*/ 61 h 55"/>
                <a:gd name="T20" fmla="*/ 41 w 45"/>
                <a:gd name="T21" fmla="*/ 56 h 55"/>
                <a:gd name="T22" fmla="*/ 46 w 45"/>
                <a:gd name="T23" fmla="*/ 35 h 55"/>
                <a:gd name="T24" fmla="*/ 42 w 45"/>
                <a:gd name="T25" fmla="*/ 17 h 55"/>
                <a:gd name="T26" fmla="*/ 30 w 45"/>
                <a:gd name="T27" fmla="*/ 10 h 55"/>
                <a:gd name="T28" fmla="*/ 13 w 45"/>
                <a:gd name="T29" fmla="*/ 35 h 55"/>
                <a:gd name="T30" fmla="*/ 18 w 45"/>
                <a:gd name="T31" fmla="*/ 54 h 55"/>
                <a:gd name="T32" fmla="*/ 30 w 45"/>
                <a:gd name="T33" fmla="*/ 61 h 5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5" h="55">
                  <a:moveTo>
                    <a:pt x="23" y="55"/>
                  </a:moveTo>
                  <a:cubicBezTo>
                    <a:pt x="15" y="55"/>
                    <a:pt x="10" y="52"/>
                    <a:pt x="6" y="47"/>
                  </a:cubicBezTo>
                  <a:cubicBezTo>
                    <a:pt x="2" y="42"/>
                    <a:pt x="0" y="35"/>
                    <a:pt x="0" y="27"/>
                  </a:cubicBezTo>
                  <a:cubicBezTo>
                    <a:pt x="0" y="19"/>
                    <a:pt x="2" y="13"/>
                    <a:pt x="6" y="8"/>
                  </a:cubicBezTo>
                  <a:cubicBezTo>
                    <a:pt x="11" y="2"/>
                    <a:pt x="16" y="0"/>
                    <a:pt x="23" y="0"/>
                  </a:cubicBezTo>
                  <a:cubicBezTo>
                    <a:pt x="30" y="0"/>
                    <a:pt x="35" y="2"/>
                    <a:pt x="39" y="8"/>
                  </a:cubicBezTo>
                  <a:cubicBezTo>
                    <a:pt x="43" y="13"/>
                    <a:pt x="45" y="19"/>
                    <a:pt x="45" y="27"/>
                  </a:cubicBezTo>
                  <a:cubicBezTo>
                    <a:pt x="45" y="35"/>
                    <a:pt x="43" y="42"/>
                    <a:pt x="39" y="47"/>
                  </a:cubicBezTo>
                  <a:cubicBezTo>
                    <a:pt x="35" y="52"/>
                    <a:pt x="29" y="55"/>
                    <a:pt x="23" y="55"/>
                  </a:cubicBezTo>
                  <a:close/>
                  <a:moveTo>
                    <a:pt x="23" y="47"/>
                  </a:moveTo>
                  <a:cubicBezTo>
                    <a:pt x="26" y="47"/>
                    <a:pt x="29" y="46"/>
                    <a:pt x="31" y="43"/>
                  </a:cubicBezTo>
                  <a:cubicBezTo>
                    <a:pt x="34" y="40"/>
                    <a:pt x="35" y="35"/>
                    <a:pt x="35" y="27"/>
                  </a:cubicBezTo>
                  <a:cubicBezTo>
                    <a:pt x="35" y="21"/>
                    <a:pt x="34" y="16"/>
                    <a:pt x="32" y="13"/>
                  </a:cubicBezTo>
                  <a:cubicBezTo>
                    <a:pt x="30" y="9"/>
                    <a:pt x="27" y="8"/>
                    <a:pt x="23" y="8"/>
                  </a:cubicBezTo>
                  <a:cubicBezTo>
                    <a:pt x="15" y="8"/>
                    <a:pt x="10" y="14"/>
                    <a:pt x="10" y="27"/>
                  </a:cubicBezTo>
                  <a:cubicBezTo>
                    <a:pt x="10" y="34"/>
                    <a:pt x="12" y="39"/>
                    <a:pt x="14" y="42"/>
                  </a:cubicBezTo>
                  <a:cubicBezTo>
                    <a:pt x="16" y="45"/>
                    <a:pt x="19" y="47"/>
                    <a:pt x="23" y="47"/>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 name="Freeform 505"/>
            <p:cNvSpPr>
              <a:spLocks noChangeAspect="1"/>
            </p:cNvSpPr>
            <p:nvPr userDrawn="1"/>
          </p:nvSpPr>
          <p:spPr bwMode="auto">
            <a:xfrm>
              <a:off x="965" y="3985"/>
              <a:ext cx="43" cy="68"/>
            </a:xfrm>
            <a:custGeom>
              <a:avLst/>
              <a:gdLst>
                <a:gd name="T0" fmla="*/ 43 w 78"/>
                <a:gd name="T1" fmla="*/ 68 h 125"/>
                <a:gd name="T2" fmla="*/ 0 w 78"/>
                <a:gd name="T3" fmla="*/ 68 h 125"/>
                <a:gd name="T4" fmla="*/ 0 w 78"/>
                <a:gd name="T5" fmla="*/ 0 h 125"/>
                <a:gd name="T6" fmla="*/ 14 w 78"/>
                <a:gd name="T7" fmla="*/ 0 h 125"/>
                <a:gd name="T8" fmla="*/ 14 w 78"/>
                <a:gd name="T9" fmla="*/ 57 h 125"/>
                <a:gd name="T10" fmla="*/ 43 w 78"/>
                <a:gd name="T11" fmla="*/ 57 h 125"/>
                <a:gd name="T12" fmla="*/ 43 w 78"/>
                <a:gd name="T13" fmla="*/ 68 h 1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8" h="125">
                  <a:moveTo>
                    <a:pt x="78" y="125"/>
                  </a:moveTo>
                  <a:lnTo>
                    <a:pt x="0" y="125"/>
                  </a:lnTo>
                  <a:lnTo>
                    <a:pt x="0" y="0"/>
                  </a:lnTo>
                  <a:lnTo>
                    <a:pt x="26" y="0"/>
                  </a:lnTo>
                  <a:lnTo>
                    <a:pt x="26" y="104"/>
                  </a:lnTo>
                  <a:lnTo>
                    <a:pt x="78" y="104"/>
                  </a:lnTo>
                  <a:lnTo>
                    <a:pt x="78" y="12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 name="Freeform 506"/>
            <p:cNvSpPr>
              <a:spLocks noChangeAspect="1" noEditPoints="1"/>
            </p:cNvSpPr>
            <p:nvPr userDrawn="1"/>
          </p:nvSpPr>
          <p:spPr bwMode="auto">
            <a:xfrm>
              <a:off x="1014" y="3983"/>
              <a:ext cx="59" cy="71"/>
            </a:xfrm>
            <a:custGeom>
              <a:avLst/>
              <a:gdLst>
                <a:gd name="T0" fmla="*/ 29 w 45"/>
                <a:gd name="T1" fmla="*/ 71 h 55"/>
                <a:gd name="T2" fmla="*/ 8 w 45"/>
                <a:gd name="T3" fmla="*/ 61 h 55"/>
                <a:gd name="T4" fmla="*/ 0 w 45"/>
                <a:gd name="T5" fmla="*/ 35 h 55"/>
                <a:gd name="T6" fmla="*/ 8 w 45"/>
                <a:gd name="T7" fmla="*/ 10 h 55"/>
                <a:gd name="T8" fmla="*/ 30 w 45"/>
                <a:gd name="T9" fmla="*/ 0 h 55"/>
                <a:gd name="T10" fmla="*/ 51 w 45"/>
                <a:gd name="T11" fmla="*/ 10 h 55"/>
                <a:gd name="T12" fmla="*/ 59 w 45"/>
                <a:gd name="T13" fmla="*/ 35 h 55"/>
                <a:gd name="T14" fmla="*/ 51 w 45"/>
                <a:gd name="T15" fmla="*/ 61 h 55"/>
                <a:gd name="T16" fmla="*/ 29 w 45"/>
                <a:gd name="T17" fmla="*/ 71 h 55"/>
                <a:gd name="T18" fmla="*/ 30 w 45"/>
                <a:gd name="T19" fmla="*/ 61 h 55"/>
                <a:gd name="T20" fmla="*/ 41 w 45"/>
                <a:gd name="T21" fmla="*/ 56 h 55"/>
                <a:gd name="T22" fmla="*/ 46 w 45"/>
                <a:gd name="T23" fmla="*/ 35 h 55"/>
                <a:gd name="T24" fmla="*/ 42 w 45"/>
                <a:gd name="T25" fmla="*/ 17 h 55"/>
                <a:gd name="T26" fmla="*/ 30 w 45"/>
                <a:gd name="T27" fmla="*/ 10 h 55"/>
                <a:gd name="T28" fmla="*/ 13 w 45"/>
                <a:gd name="T29" fmla="*/ 35 h 55"/>
                <a:gd name="T30" fmla="*/ 18 w 45"/>
                <a:gd name="T31" fmla="*/ 54 h 55"/>
                <a:gd name="T32" fmla="*/ 30 w 45"/>
                <a:gd name="T33" fmla="*/ 61 h 5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5" h="55">
                  <a:moveTo>
                    <a:pt x="22" y="55"/>
                  </a:moveTo>
                  <a:cubicBezTo>
                    <a:pt x="15" y="55"/>
                    <a:pt x="10" y="52"/>
                    <a:pt x="6" y="47"/>
                  </a:cubicBezTo>
                  <a:cubicBezTo>
                    <a:pt x="2" y="42"/>
                    <a:pt x="0" y="35"/>
                    <a:pt x="0" y="27"/>
                  </a:cubicBezTo>
                  <a:cubicBezTo>
                    <a:pt x="0" y="19"/>
                    <a:pt x="2" y="13"/>
                    <a:pt x="6" y="8"/>
                  </a:cubicBezTo>
                  <a:cubicBezTo>
                    <a:pt x="10" y="2"/>
                    <a:pt x="16" y="0"/>
                    <a:pt x="23" y="0"/>
                  </a:cubicBezTo>
                  <a:cubicBezTo>
                    <a:pt x="30" y="0"/>
                    <a:pt x="35" y="2"/>
                    <a:pt x="39" y="8"/>
                  </a:cubicBezTo>
                  <a:cubicBezTo>
                    <a:pt x="43" y="13"/>
                    <a:pt x="45" y="19"/>
                    <a:pt x="45" y="27"/>
                  </a:cubicBezTo>
                  <a:cubicBezTo>
                    <a:pt x="45" y="35"/>
                    <a:pt x="43" y="42"/>
                    <a:pt x="39" y="47"/>
                  </a:cubicBezTo>
                  <a:cubicBezTo>
                    <a:pt x="35" y="52"/>
                    <a:pt x="29" y="55"/>
                    <a:pt x="22" y="55"/>
                  </a:cubicBezTo>
                  <a:close/>
                  <a:moveTo>
                    <a:pt x="23" y="47"/>
                  </a:moveTo>
                  <a:cubicBezTo>
                    <a:pt x="26" y="47"/>
                    <a:pt x="29" y="46"/>
                    <a:pt x="31" y="43"/>
                  </a:cubicBezTo>
                  <a:cubicBezTo>
                    <a:pt x="34" y="40"/>
                    <a:pt x="35" y="35"/>
                    <a:pt x="35" y="27"/>
                  </a:cubicBezTo>
                  <a:cubicBezTo>
                    <a:pt x="35" y="21"/>
                    <a:pt x="34" y="16"/>
                    <a:pt x="32" y="13"/>
                  </a:cubicBezTo>
                  <a:cubicBezTo>
                    <a:pt x="30" y="9"/>
                    <a:pt x="27" y="8"/>
                    <a:pt x="23" y="8"/>
                  </a:cubicBezTo>
                  <a:cubicBezTo>
                    <a:pt x="15" y="8"/>
                    <a:pt x="10" y="14"/>
                    <a:pt x="10" y="27"/>
                  </a:cubicBezTo>
                  <a:cubicBezTo>
                    <a:pt x="10" y="34"/>
                    <a:pt x="11" y="39"/>
                    <a:pt x="14" y="42"/>
                  </a:cubicBezTo>
                  <a:cubicBezTo>
                    <a:pt x="16" y="45"/>
                    <a:pt x="19" y="47"/>
                    <a:pt x="23" y="47"/>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 name="Freeform 507"/>
            <p:cNvSpPr>
              <a:spLocks noChangeAspect="1"/>
            </p:cNvSpPr>
            <p:nvPr userDrawn="1"/>
          </p:nvSpPr>
          <p:spPr bwMode="auto">
            <a:xfrm>
              <a:off x="1084" y="3983"/>
              <a:ext cx="56" cy="71"/>
            </a:xfrm>
            <a:custGeom>
              <a:avLst/>
              <a:gdLst>
                <a:gd name="T0" fmla="*/ 56 w 43"/>
                <a:gd name="T1" fmla="*/ 35 h 55"/>
                <a:gd name="T2" fmla="*/ 56 w 43"/>
                <a:gd name="T3" fmla="*/ 70 h 55"/>
                <a:gd name="T4" fmla="*/ 51 w 43"/>
                <a:gd name="T5" fmla="*/ 70 h 55"/>
                <a:gd name="T6" fmla="*/ 47 w 43"/>
                <a:gd name="T7" fmla="*/ 61 h 55"/>
                <a:gd name="T8" fmla="*/ 27 w 43"/>
                <a:gd name="T9" fmla="*/ 71 h 55"/>
                <a:gd name="T10" fmla="*/ 7 w 43"/>
                <a:gd name="T11" fmla="*/ 61 h 55"/>
                <a:gd name="T12" fmla="*/ 0 w 43"/>
                <a:gd name="T13" fmla="*/ 35 h 55"/>
                <a:gd name="T14" fmla="*/ 8 w 43"/>
                <a:gd name="T15" fmla="*/ 10 h 55"/>
                <a:gd name="T16" fmla="*/ 29 w 43"/>
                <a:gd name="T17" fmla="*/ 0 h 55"/>
                <a:gd name="T18" fmla="*/ 47 w 43"/>
                <a:gd name="T19" fmla="*/ 6 h 55"/>
                <a:gd name="T20" fmla="*/ 55 w 43"/>
                <a:gd name="T21" fmla="*/ 21 h 55"/>
                <a:gd name="T22" fmla="*/ 44 w 43"/>
                <a:gd name="T23" fmla="*/ 23 h 55"/>
                <a:gd name="T24" fmla="*/ 30 w 43"/>
                <a:gd name="T25" fmla="*/ 10 h 55"/>
                <a:gd name="T26" fmla="*/ 17 w 43"/>
                <a:gd name="T27" fmla="*/ 15 h 55"/>
                <a:gd name="T28" fmla="*/ 13 w 43"/>
                <a:gd name="T29" fmla="*/ 35 h 55"/>
                <a:gd name="T30" fmla="*/ 29 w 43"/>
                <a:gd name="T31" fmla="*/ 61 h 55"/>
                <a:gd name="T32" fmla="*/ 40 w 43"/>
                <a:gd name="T33" fmla="*/ 56 h 55"/>
                <a:gd name="T34" fmla="*/ 44 w 43"/>
                <a:gd name="T35" fmla="*/ 44 h 55"/>
                <a:gd name="T36" fmla="*/ 30 w 43"/>
                <a:gd name="T37" fmla="*/ 44 h 55"/>
                <a:gd name="T38" fmla="*/ 30 w 43"/>
                <a:gd name="T39" fmla="*/ 35 h 55"/>
                <a:gd name="T40" fmla="*/ 56 w 43"/>
                <a:gd name="T41" fmla="*/ 35 h 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3" h="55">
                  <a:moveTo>
                    <a:pt x="43" y="27"/>
                  </a:moveTo>
                  <a:cubicBezTo>
                    <a:pt x="43" y="54"/>
                    <a:pt x="43" y="54"/>
                    <a:pt x="43" y="54"/>
                  </a:cubicBezTo>
                  <a:cubicBezTo>
                    <a:pt x="39" y="54"/>
                    <a:pt x="39" y="54"/>
                    <a:pt x="39" y="54"/>
                  </a:cubicBezTo>
                  <a:cubicBezTo>
                    <a:pt x="36" y="47"/>
                    <a:pt x="36" y="47"/>
                    <a:pt x="36" y="47"/>
                  </a:cubicBezTo>
                  <a:cubicBezTo>
                    <a:pt x="32" y="52"/>
                    <a:pt x="28" y="55"/>
                    <a:pt x="21" y="55"/>
                  </a:cubicBezTo>
                  <a:cubicBezTo>
                    <a:pt x="14" y="55"/>
                    <a:pt x="8" y="52"/>
                    <a:pt x="5" y="47"/>
                  </a:cubicBezTo>
                  <a:cubicBezTo>
                    <a:pt x="1" y="41"/>
                    <a:pt x="0" y="35"/>
                    <a:pt x="0" y="27"/>
                  </a:cubicBezTo>
                  <a:cubicBezTo>
                    <a:pt x="0" y="20"/>
                    <a:pt x="2" y="13"/>
                    <a:pt x="6" y="8"/>
                  </a:cubicBezTo>
                  <a:cubicBezTo>
                    <a:pt x="10" y="3"/>
                    <a:pt x="15" y="0"/>
                    <a:pt x="22" y="0"/>
                  </a:cubicBezTo>
                  <a:cubicBezTo>
                    <a:pt x="28" y="0"/>
                    <a:pt x="32" y="1"/>
                    <a:pt x="36" y="5"/>
                  </a:cubicBezTo>
                  <a:cubicBezTo>
                    <a:pt x="39" y="8"/>
                    <a:pt x="41" y="11"/>
                    <a:pt x="42" y="16"/>
                  </a:cubicBezTo>
                  <a:cubicBezTo>
                    <a:pt x="34" y="18"/>
                    <a:pt x="34" y="18"/>
                    <a:pt x="34" y="18"/>
                  </a:cubicBezTo>
                  <a:cubicBezTo>
                    <a:pt x="32" y="11"/>
                    <a:pt x="28" y="8"/>
                    <a:pt x="23" y="8"/>
                  </a:cubicBezTo>
                  <a:cubicBezTo>
                    <a:pt x="19" y="8"/>
                    <a:pt x="16" y="9"/>
                    <a:pt x="13" y="12"/>
                  </a:cubicBezTo>
                  <a:cubicBezTo>
                    <a:pt x="11" y="16"/>
                    <a:pt x="10" y="20"/>
                    <a:pt x="10" y="27"/>
                  </a:cubicBezTo>
                  <a:cubicBezTo>
                    <a:pt x="10" y="40"/>
                    <a:pt x="14" y="47"/>
                    <a:pt x="22" y="47"/>
                  </a:cubicBezTo>
                  <a:cubicBezTo>
                    <a:pt x="26" y="47"/>
                    <a:pt x="28" y="46"/>
                    <a:pt x="31" y="43"/>
                  </a:cubicBezTo>
                  <a:cubicBezTo>
                    <a:pt x="33" y="41"/>
                    <a:pt x="34" y="38"/>
                    <a:pt x="34" y="34"/>
                  </a:cubicBezTo>
                  <a:cubicBezTo>
                    <a:pt x="23" y="34"/>
                    <a:pt x="23" y="34"/>
                    <a:pt x="23" y="34"/>
                  </a:cubicBezTo>
                  <a:cubicBezTo>
                    <a:pt x="23" y="27"/>
                    <a:pt x="23" y="27"/>
                    <a:pt x="23" y="27"/>
                  </a:cubicBezTo>
                  <a:lnTo>
                    <a:pt x="43" y="2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 name="Freeform 508"/>
            <p:cNvSpPr>
              <a:spLocks noChangeAspect="1"/>
            </p:cNvSpPr>
            <p:nvPr userDrawn="1"/>
          </p:nvSpPr>
          <p:spPr bwMode="auto">
            <a:xfrm>
              <a:off x="1143" y="3985"/>
              <a:ext cx="60" cy="68"/>
            </a:xfrm>
            <a:custGeom>
              <a:avLst/>
              <a:gdLst>
                <a:gd name="T0" fmla="*/ 37 w 109"/>
                <a:gd name="T1" fmla="*/ 68 h 125"/>
                <a:gd name="T2" fmla="*/ 24 w 109"/>
                <a:gd name="T3" fmla="*/ 68 h 125"/>
                <a:gd name="T4" fmla="*/ 24 w 109"/>
                <a:gd name="T5" fmla="*/ 39 h 125"/>
                <a:gd name="T6" fmla="*/ 0 w 109"/>
                <a:gd name="T7" fmla="*/ 0 h 125"/>
                <a:gd name="T8" fmla="*/ 16 w 109"/>
                <a:gd name="T9" fmla="*/ 0 h 125"/>
                <a:gd name="T10" fmla="*/ 31 w 109"/>
                <a:gd name="T11" fmla="*/ 28 h 125"/>
                <a:gd name="T12" fmla="*/ 47 w 109"/>
                <a:gd name="T13" fmla="*/ 0 h 125"/>
                <a:gd name="T14" fmla="*/ 60 w 109"/>
                <a:gd name="T15" fmla="*/ 0 h 125"/>
                <a:gd name="T16" fmla="*/ 37 w 109"/>
                <a:gd name="T17" fmla="*/ 39 h 125"/>
                <a:gd name="T18" fmla="*/ 37 w 109"/>
                <a:gd name="T19" fmla="*/ 68 h 1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9" h="125">
                  <a:moveTo>
                    <a:pt x="67" y="125"/>
                  </a:moveTo>
                  <a:lnTo>
                    <a:pt x="43" y="125"/>
                  </a:lnTo>
                  <a:lnTo>
                    <a:pt x="43" y="71"/>
                  </a:lnTo>
                  <a:lnTo>
                    <a:pt x="0" y="0"/>
                  </a:lnTo>
                  <a:lnTo>
                    <a:pt x="29" y="0"/>
                  </a:lnTo>
                  <a:lnTo>
                    <a:pt x="57" y="52"/>
                  </a:lnTo>
                  <a:lnTo>
                    <a:pt x="85" y="0"/>
                  </a:lnTo>
                  <a:lnTo>
                    <a:pt x="109" y="0"/>
                  </a:lnTo>
                  <a:lnTo>
                    <a:pt x="67" y="71"/>
                  </a:lnTo>
                  <a:lnTo>
                    <a:pt x="67" y="12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5607" name="Title Placeholder 1"/>
          <p:cNvSpPr>
            <a:spLocks noGrp="1"/>
          </p:cNvSpPr>
          <p:nvPr>
            <p:ph type="ctrTitle"/>
          </p:nvPr>
        </p:nvSpPr>
        <p:spPr>
          <a:xfrm>
            <a:off x="657225" y="3429000"/>
            <a:ext cx="7831138" cy="585788"/>
          </a:xfrm>
        </p:spPr>
        <p:txBody>
          <a:bodyPr/>
          <a:lstStyle>
            <a:lvl1pPr algn="r">
              <a:defRPr sz="3600" smtClean="0">
                <a:latin typeface="Calibri" pitchFamily="34" charset="0"/>
              </a:defRPr>
            </a:lvl1pPr>
          </a:lstStyle>
          <a:p>
            <a:pPr lvl="0"/>
            <a:r>
              <a:rPr lang="en-US" noProof="0" smtClean="0"/>
              <a:t>Click to edit Master title style</a:t>
            </a:r>
          </a:p>
        </p:txBody>
      </p:sp>
      <p:sp>
        <p:nvSpPr>
          <p:cNvPr id="25608" name="Text Placeholder 2"/>
          <p:cNvSpPr>
            <a:spLocks noGrp="1"/>
          </p:cNvSpPr>
          <p:nvPr>
            <p:ph type="subTitle" idx="1"/>
          </p:nvPr>
        </p:nvSpPr>
        <p:spPr>
          <a:xfrm>
            <a:off x="657225" y="4114800"/>
            <a:ext cx="7831138" cy="366713"/>
          </a:xfrm>
        </p:spPr>
        <p:txBody>
          <a:bodyPr/>
          <a:lstStyle>
            <a:lvl1pPr marL="0" indent="0" algn="r">
              <a:buFont typeface="Arial" charset="0"/>
              <a:buNone/>
              <a:defRPr sz="2000" smtClean="0">
                <a:solidFill>
                  <a:schemeClr val="bg2"/>
                </a:solidFill>
                <a:latin typeface="Calibri" pitchFamily="34" charset="0"/>
              </a:defRPr>
            </a:lvl1pPr>
          </a:lstStyle>
          <a:p>
            <a:pPr lvl="0"/>
            <a:r>
              <a:rPr lang="en-US" noProof="0" smtClean="0"/>
              <a:t>Click to edit Master subtitle style</a:t>
            </a:r>
          </a:p>
        </p:txBody>
      </p:sp>
      <p:sp>
        <p:nvSpPr>
          <p:cNvPr id="60" name="Slide Number Placeholder 3"/>
          <p:cNvSpPr>
            <a:spLocks noGrp="1"/>
          </p:cNvSpPr>
          <p:nvPr>
            <p:ph type="sldNum" sz="quarter" idx="10"/>
          </p:nvPr>
        </p:nvSpPr>
        <p:spPr>
          <a:xfrm>
            <a:off x="7008813" y="6657975"/>
            <a:ext cx="2133600" cy="184150"/>
          </a:xfrm>
        </p:spPr>
        <p:txBody>
          <a:bodyPr/>
          <a:lstStyle>
            <a:lvl1pPr>
              <a:defRPr/>
            </a:lvl1pPr>
          </a:lstStyle>
          <a:p>
            <a:pPr>
              <a:defRPr/>
            </a:pPr>
            <a:r>
              <a:rPr lang="en-US"/>
              <a:t>©2010 MFMER  |  slide-</a:t>
            </a:r>
            <a:fld id="{8AC64B0F-A22B-435C-B538-6F622F81DC6A}" type="slidenum">
              <a:rPr lang="en-US"/>
              <a:pPr>
                <a:defRPr/>
              </a:pPr>
              <a:t>‹#›</a:t>
            </a:fld>
            <a:endParaRPr lang="en-US"/>
          </a:p>
        </p:txBody>
      </p:sp>
    </p:spTree>
    <p:extLst>
      <p:ext uri="{BB962C8B-B14F-4D97-AF65-F5344CB8AC3E}">
        <p14:creationId xmlns:p14="http://schemas.microsoft.com/office/powerpoint/2010/main" val="2452882376"/>
      </p:ext>
    </p:extLst>
  </p:cSld>
  <p:clrMapOvr>
    <a:masterClrMapping/>
  </p:clrMapOvr>
  <p:transition spd="slow"/>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grpSp>
        <p:nvGrpSpPr>
          <p:cNvPr id="4" name="Group 10"/>
          <p:cNvGrpSpPr>
            <a:grpSpLocks noChangeAspect="1"/>
          </p:cNvGrpSpPr>
          <p:nvPr userDrawn="1"/>
        </p:nvGrpSpPr>
        <p:grpSpPr bwMode="auto">
          <a:xfrm>
            <a:off x="8286750" y="6180138"/>
            <a:ext cx="401638" cy="438150"/>
            <a:chOff x="572" y="427"/>
            <a:chExt cx="1212" cy="1320"/>
          </a:xfrm>
        </p:grpSpPr>
        <p:sp>
          <p:nvSpPr>
            <p:cNvPr id="5" name="Freeform 11"/>
            <p:cNvSpPr>
              <a:spLocks noChangeAspect="1" noEditPoints="1"/>
            </p:cNvSpPr>
            <p:nvPr/>
          </p:nvSpPr>
          <p:spPr bwMode="auto">
            <a:xfrm>
              <a:off x="754" y="1070"/>
              <a:ext cx="848" cy="677"/>
            </a:xfrm>
            <a:custGeom>
              <a:avLst/>
              <a:gdLst>
                <a:gd name="T0" fmla="*/ 668 w 359"/>
                <a:gd name="T1" fmla="*/ 0 h 287"/>
                <a:gd name="T2" fmla="*/ 489 w 359"/>
                <a:gd name="T3" fmla="*/ 0 h 287"/>
                <a:gd name="T4" fmla="*/ 489 w 359"/>
                <a:gd name="T5" fmla="*/ 203 h 287"/>
                <a:gd name="T6" fmla="*/ 576 w 359"/>
                <a:gd name="T7" fmla="*/ 403 h 287"/>
                <a:gd name="T8" fmla="*/ 576 w 359"/>
                <a:gd name="T9" fmla="*/ 375 h 287"/>
                <a:gd name="T10" fmla="*/ 529 w 359"/>
                <a:gd name="T11" fmla="*/ 226 h 287"/>
                <a:gd name="T12" fmla="*/ 529 w 359"/>
                <a:gd name="T13" fmla="*/ 175 h 287"/>
                <a:gd name="T14" fmla="*/ 598 w 359"/>
                <a:gd name="T15" fmla="*/ 175 h 287"/>
                <a:gd name="T16" fmla="*/ 598 w 359"/>
                <a:gd name="T17" fmla="*/ 403 h 287"/>
                <a:gd name="T18" fmla="*/ 425 w 359"/>
                <a:gd name="T19" fmla="*/ 660 h 287"/>
                <a:gd name="T20" fmla="*/ 250 w 359"/>
                <a:gd name="T21" fmla="*/ 418 h 287"/>
                <a:gd name="T22" fmla="*/ 357 w 359"/>
                <a:gd name="T23" fmla="*/ 203 h 287"/>
                <a:gd name="T24" fmla="*/ 357 w 359"/>
                <a:gd name="T25" fmla="*/ 175 h 287"/>
                <a:gd name="T26" fmla="*/ 425 w 359"/>
                <a:gd name="T27" fmla="*/ 175 h 287"/>
                <a:gd name="T28" fmla="*/ 468 w 359"/>
                <a:gd name="T29" fmla="*/ 175 h 287"/>
                <a:gd name="T30" fmla="*/ 468 w 359"/>
                <a:gd name="T31" fmla="*/ 132 h 287"/>
                <a:gd name="T32" fmla="*/ 425 w 359"/>
                <a:gd name="T33" fmla="*/ 132 h 287"/>
                <a:gd name="T34" fmla="*/ 357 w 359"/>
                <a:gd name="T35" fmla="*/ 132 h 287"/>
                <a:gd name="T36" fmla="*/ 357 w 359"/>
                <a:gd name="T37" fmla="*/ 132 h 287"/>
                <a:gd name="T38" fmla="*/ 317 w 359"/>
                <a:gd name="T39" fmla="*/ 132 h 287"/>
                <a:gd name="T40" fmla="*/ 317 w 359"/>
                <a:gd name="T41" fmla="*/ 132 h 287"/>
                <a:gd name="T42" fmla="*/ 210 w 359"/>
                <a:gd name="T43" fmla="*/ 132 h 287"/>
                <a:gd name="T44" fmla="*/ 210 w 359"/>
                <a:gd name="T45" fmla="*/ 375 h 287"/>
                <a:gd name="T46" fmla="*/ 210 w 359"/>
                <a:gd name="T47" fmla="*/ 399 h 287"/>
                <a:gd name="T48" fmla="*/ 210 w 359"/>
                <a:gd name="T49" fmla="*/ 399 h 287"/>
                <a:gd name="T50" fmla="*/ 250 w 359"/>
                <a:gd name="T51" fmla="*/ 366 h 287"/>
                <a:gd name="T52" fmla="*/ 250 w 359"/>
                <a:gd name="T53" fmla="*/ 366 h 287"/>
                <a:gd name="T54" fmla="*/ 250 w 359"/>
                <a:gd name="T55" fmla="*/ 175 h 287"/>
                <a:gd name="T56" fmla="*/ 317 w 359"/>
                <a:gd name="T57" fmla="*/ 175 h 287"/>
                <a:gd name="T58" fmla="*/ 317 w 359"/>
                <a:gd name="T59" fmla="*/ 175 h 287"/>
                <a:gd name="T60" fmla="*/ 317 w 359"/>
                <a:gd name="T61" fmla="*/ 226 h 287"/>
                <a:gd name="T62" fmla="*/ 177 w 359"/>
                <a:gd name="T63" fmla="*/ 439 h 287"/>
                <a:gd name="T64" fmla="*/ 40 w 359"/>
                <a:gd name="T65" fmla="*/ 226 h 287"/>
                <a:gd name="T66" fmla="*/ 40 w 359"/>
                <a:gd name="T67" fmla="*/ 42 h 287"/>
                <a:gd name="T68" fmla="*/ 177 w 359"/>
                <a:gd name="T69" fmla="*/ 42 h 287"/>
                <a:gd name="T70" fmla="*/ 317 w 359"/>
                <a:gd name="T71" fmla="*/ 42 h 287"/>
                <a:gd name="T72" fmla="*/ 317 w 359"/>
                <a:gd name="T73" fmla="*/ 113 h 287"/>
                <a:gd name="T74" fmla="*/ 357 w 359"/>
                <a:gd name="T75" fmla="*/ 113 h 287"/>
                <a:gd name="T76" fmla="*/ 357 w 359"/>
                <a:gd name="T77" fmla="*/ 0 h 287"/>
                <a:gd name="T78" fmla="*/ 177 w 359"/>
                <a:gd name="T79" fmla="*/ 0 h 287"/>
                <a:gd name="T80" fmla="*/ 0 w 359"/>
                <a:gd name="T81" fmla="*/ 0 h 287"/>
                <a:gd name="T82" fmla="*/ 0 w 359"/>
                <a:gd name="T83" fmla="*/ 203 h 287"/>
                <a:gd name="T84" fmla="*/ 177 w 359"/>
                <a:gd name="T85" fmla="*/ 453 h 287"/>
                <a:gd name="T86" fmla="*/ 215 w 359"/>
                <a:gd name="T87" fmla="*/ 439 h 287"/>
                <a:gd name="T88" fmla="*/ 425 w 359"/>
                <a:gd name="T89" fmla="*/ 677 h 287"/>
                <a:gd name="T90" fmla="*/ 635 w 359"/>
                <a:gd name="T91" fmla="*/ 439 h 287"/>
                <a:gd name="T92" fmla="*/ 668 w 359"/>
                <a:gd name="T93" fmla="*/ 453 h 287"/>
                <a:gd name="T94" fmla="*/ 848 w 359"/>
                <a:gd name="T95" fmla="*/ 203 h 287"/>
                <a:gd name="T96" fmla="*/ 848 w 359"/>
                <a:gd name="T97" fmla="*/ 0 h 287"/>
                <a:gd name="T98" fmla="*/ 668 w 359"/>
                <a:gd name="T99" fmla="*/ 0 h 287"/>
                <a:gd name="T100" fmla="*/ 805 w 359"/>
                <a:gd name="T101" fmla="*/ 226 h 287"/>
                <a:gd name="T102" fmla="*/ 668 w 359"/>
                <a:gd name="T103" fmla="*/ 439 h 287"/>
                <a:gd name="T104" fmla="*/ 638 w 359"/>
                <a:gd name="T105" fmla="*/ 422 h 287"/>
                <a:gd name="T106" fmla="*/ 640 w 359"/>
                <a:gd name="T107" fmla="*/ 375 h 287"/>
                <a:gd name="T108" fmla="*/ 640 w 359"/>
                <a:gd name="T109" fmla="*/ 132 h 287"/>
                <a:gd name="T110" fmla="*/ 529 w 359"/>
                <a:gd name="T111" fmla="*/ 132 h 287"/>
                <a:gd name="T112" fmla="*/ 529 w 359"/>
                <a:gd name="T113" fmla="*/ 42 h 287"/>
                <a:gd name="T114" fmla="*/ 668 w 359"/>
                <a:gd name="T115" fmla="*/ 42 h 287"/>
                <a:gd name="T116" fmla="*/ 805 w 359"/>
                <a:gd name="T117" fmla="*/ 42 h 287"/>
                <a:gd name="T118" fmla="*/ 805 w 359"/>
                <a:gd name="T119" fmla="*/ 226 h 28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59" h="287">
                  <a:moveTo>
                    <a:pt x="283" y="0"/>
                  </a:moveTo>
                  <a:cubicBezTo>
                    <a:pt x="207" y="0"/>
                    <a:pt x="207" y="0"/>
                    <a:pt x="207" y="0"/>
                  </a:cubicBezTo>
                  <a:cubicBezTo>
                    <a:pt x="207" y="86"/>
                    <a:pt x="207" y="86"/>
                    <a:pt x="207" y="86"/>
                  </a:cubicBezTo>
                  <a:cubicBezTo>
                    <a:pt x="207" y="125"/>
                    <a:pt x="221" y="152"/>
                    <a:pt x="244" y="171"/>
                  </a:cubicBezTo>
                  <a:cubicBezTo>
                    <a:pt x="244" y="159"/>
                    <a:pt x="244" y="159"/>
                    <a:pt x="244" y="159"/>
                  </a:cubicBezTo>
                  <a:cubicBezTo>
                    <a:pt x="227" y="139"/>
                    <a:pt x="224" y="116"/>
                    <a:pt x="224" y="96"/>
                  </a:cubicBezTo>
                  <a:cubicBezTo>
                    <a:pt x="224" y="74"/>
                    <a:pt x="224" y="74"/>
                    <a:pt x="224" y="74"/>
                  </a:cubicBezTo>
                  <a:cubicBezTo>
                    <a:pt x="253" y="74"/>
                    <a:pt x="253" y="74"/>
                    <a:pt x="253" y="74"/>
                  </a:cubicBezTo>
                  <a:cubicBezTo>
                    <a:pt x="253" y="171"/>
                    <a:pt x="253" y="171"/>
                    <a:pt x="253" y="171"/>
                  </a:cubicBezTo>
                  <a:cubicBezTo>
                    <a:pt x="253" y="207"/>
                    <a:pt x="243" y="252"/>
                    <a:pt x="180" y="280"/>
                  </a:cubicBezTo>
                  <a:cubicBezTo>
                    <a:pt x="119" y="253"/>
                    <a:pt x="107" y="211"/>
                    <a:pt x="106" y="177"/>
                  </a:cubicBezTo>
                  <a:cubicBezTo>
                    <a:pt x="135" y="157"/>
                    <a:pt x="151" y="129"/>
                    <a:pt x="151" y="86"/>
                  </a:cubicBezTo>
                  <a:cubicBezTo>
                    <a:pt x="151" y="74"/>
                    <a:pt x="151" y="74"/>
                    <a:pt x="151" y="74"/>
                  </a:cubicBezTo>
                  <a:cubicBezTo>
                    <a:pt x="180" y="74"/>
                    <a:pt x="180" y="74"/>
                    <a:pt x="180" y="74"/>
                  </a:cubicBezTo>
                  <a:cubicBezTo>
                    <a:pt x="198" y="74"/>
                    <a:pt x="198" y="74"/>
                    <a:pt x="198" y="74"/>
                  </a:cubicBezTo>
                  <a:cubicBezTo>
                    <a:pt x="198" y="56"/>
                    <a:pt x="198" y="56"/>
                    <a:pt x="198" y="56"/>
                  </a:cubicBezTo>
                  <a:cubicBezTo>
                    <a:pt x="180" y="56"/>
                    <a:pt x="180" y="56"/>
                    <a:pt x="180" y="56"/>
                  </a:cubicBezTo>
                  <a:cubicBezTo>
                    <a:pt x="151" y="56"/>
                    <a:pt x="151" y="56"/>
                    <a:pt x="151" y="56"/>
                  </a:cubicBezTo>
                  <a:cubicBezTo>
                    <a:pt x="151" y="56"/>
                    <a:pt x="151" y="56"/>
                    <a:pt x="151" y="56"/>
                  </a:cubicBezTo>
                  <a:cubicBezTo>
                    <a:pt x="134" y="56"/>
                    <a:pt x="134" y="56"/>
                    <a:pt x="134" y="56"/>
                  </a:cubicBezTo>
                  <a:cubicBezTo>
                    <a:pt x="134" y="56"/>
                    <a:pt x="134" y="56"/>
                    <a:pt x="134" y="56"/>
                  </a:cubicBezTo>
                  <a:cubicBezTo>
                    <a:pt x="89" y="56"/>
                    <a:pt x="89" y="56"/>
                    <a:pt x="89" y="56"/>
                  </a:cubicBezTo>
                  <a:cubicBezTo>
                    <a:pt x="89" y="159"/>
                    <a:pt x="89" y="159"/>
                    <a:pt x="89" y="159"/>
                  </a:cubicBezTo>
                  <a:cubicBezTo>
                    <a:pt x="89" y="162"/>
                    <a:pt x="89" y="166"/>
                    <a:pt x="89" y="169"/>
                  </a:cubicBezTo>
                  <a:cubicBezTo>
                    <a:pt x="89" y="169"/>
                    <a:pt x="89" y="169"/>
                    <a:pt x="89" y="169"/>
                  </a:cubicBezTo>
                  <a:cubicBezTo>
                    <a:pt x="96" y="165"/>
                    <a:pt x="101" y="160"/>
                    <a:pt x="106" y="155"/>
                  </a:cubicBezTo>
                  <a:cubicBezTo>
                    <a:pt x="106" y="155"/>
                    <a:pt x="106" y="155"/>
                    <a:pt x="106" y="155"/>
                  </a:cubicBezTo>
                  <a:cubicBezTo>
                    <a:pt x="106" y="74"/>
                    <a:pt x="106" y="74"/>
                    <a:pt x="106" y="74"/>
                  </a:cubicBezTo>
                  <a:cubicBezTo>
                    <a:pt x="134" y="74"/>
                    <a:pt x="134" y="74"/>
                    <a:pt x="134" y="74"/>
                  </a:cubicBezTo>
                  <a:cubicBezTo>
                    <a:pt x="134" y="74"/>
                    <a:pt x="134" y="74"/>
                    <a:pt x="134" y="74"/>
                  </a:cubicBezTo>
                  <a:cubicBezTo>
                    <a:pt x="134" y="96"/>
                    <a:pt x="134" y="96"/>
                    <a:pt x="134" y="96"/>
                  </a:cubicBezTo>
                  <a:cubicBezTo>
                    <a:pt x="134" y="126"/>
                    <a:pt x="128" y="162"/>
                    <a:pt x="75" y="186"/>
                  </a:cubicBezTo>
                  <a:cubicBezTo>
                    <a:pt x="23" y="162"/>
                    <a:pt x="17" y="126"/>
                    <a:pt x="17" y="96"/>
                  </a:cubicBezTo>
                  <a:cubicBezTo>
                    <a:pt x="17" y="18"/>
                    <a:pt x="17" y="18"/>
                    <a:pt x="17" y="18"/>
                  </a:cubicBezTo>
                  <a:cubicBezTo>
                    <a:pt x="75" y="18"/>
                    <a:pt x="75" y="18"/>
                    <a:pt x="75" y="18"/>
                  </a:cubicBezTo>
                  <a:cubicBezTo>
                    <a:pt x="134" y="18"/>
                    <a:pt x="134" y="18"/>
                    <a:pt x="134" y="18"/>
                  </a:cubicBezTo>
                  <a:cubicBezTo>
                    <a:pt x="134" y="48"/>
                    <a:pt x="134" y="48"/>
                    <a:pt x="134" y="48"/>
                  </a:cubicBezTo>
                  <a:cubicBezTo>
                    <a:pt x="151" y="48"/>
                    <a:pt x="151" y="48"/>
                    <a:pt x="151" y="48"/>
                  </a:cubicBezTo>
                  <a:cubicBezTo>
                    <a:pt x="151" y="0"/>
                    <a:pt x="151" y="0"/>
                    <a:pt x="151" y="0"/>
                  </a:cubicBezTo>
                  <a:cubicBezTo>
                    <a:pt x="75" y="0"/>
                    <a:pt x="75" y="0"/>
                    <a:pt x="75" y="0"/>
                  </a:cubicBezTo>
                  <a:cubicBezTo>
                    <a:pt x="0" y="0"/>
                    <a:pt x="0" y="0"/>
                    <a:pt x="0" y="0"/>
                  </a:cubicBezTo>
                  <a:cubicBezTo>
                    <a:pt x="0" y="86"/>
                    <a:pt x="0" y="86"/>
                    <a:pt x="0" y="86"/>
                  </a:cubicBezTo>
                  <a:cubicBezTo>
                    <a:pt x="0" y="143"/>
                    <a:pt x="28" y="174"/>
                    <a:pt x="75" y="192"/>
                  </a:cubicBezTo>
                  <a:cubicBezTo>
                    <a:pt x="81" y="190"/>
                    <a:pt x="86" y="188"/>
                    <a:pt x="91" y="186"/>
                  </a:cubicBezTo>
                  <a:cubicBezTo>
                    <a:pt x="99" y="237"/>
                    <a:pt x="131" y="268"/>
                    <a:pt x="180" y="287"/>
                  </a:cubicBezTo>
                  <a:cubicBezTo>
                    <a:pt x="228" y="268"/>
                    <a:pt x="260" y="238"/>
                    <a:pt x="269" y="186"/>
                  </a:cubicBezTo>
                  <a:cubicBezTo>
                    <a:pt x="273" y="188"/>
                    <a:pt x="278" y="190"/>
                    <a:pt x="283" y="192"/>
                  </a:cubicBezTo>
                  <a:cubicBezTo>
                    <a:pt x="330" y="174"/>
                    <a:pt x="359" y="143"/>
                    <a:pt x="359" y="86"/>
                  </a:cubicBezTo>
                  <a:cubicBezTo>
                    <a:pt x="359" y="0"/>
                    <a:pt x="359" y="0"/>
                    <a:pt x="359" y="0"/>
                  </a:cubicBezTo>
                  <a:lnTo>
                    <a:pt x="283" y="0"/>
                  </a:lnTo>
                  <a:close/>
                  <a:moveTo>
                    <a:pt x="341" y="96"/>
                  </a:moveTo>
                  <a:cubicBezTo>
                    <a:pt x="341" y="126"/>
                    <a:pt x="336" y="162"/>
                    <a:pt x="283" y="186"/>
                  </a:cubicBezTo>
                  <a:cubicBezTo>
                    <a:pt x="278" y="184"/>
                    <a:pt x="274" y="182"/>
                    <a:pt x="270" y="179"/>
                  </a:cubicBezTo>
                  <a:cubicBezTo>
                    <a:pt x="270" y="173"/>
                    <a:pt x="271" y="166"/>
                    <a:pt x="271" y="159"/>
                  </a:cubicBezTo>
                  <a:cubicBezTo>
                    <a:pt x="271" y="56"/>
                    <a:pt x="271" y="56"/>
                    <a:pt x="271" y="56"/>
                  </a:cubicBezTo>
                  <a:cubicBezTo>
                    <a:pt x="224" y="56"/>
                    <a:pt x="224" y="56"/>
                    <a:pt x="224" y="56"/>
                  </a:cubicBezTo>
                  <a:cubicBezTo>
                    <a:pt x="224" y="18"/>
                    <a:pt x="224" y="18"/>
                    <a:pt x="224" y="18"/>
                  </a:cubicBezTo>
                  <a:cubicBezTo>
                    <a:pt x="283" y="18"/>
                    <a:pt x="283" y="18"/>
                    <a:pt x="283" y="18"/>
                  </a:cubicBezTo>
                  <a:cubicBezTo>
                    <a:pt x="341" y="18"/>
                    <a:pt x="341" y="18"/>
                    <a:pt x="341" y="18"/>
                  </a:cubicBezTo>
                  <a:lnTo>
                    <a:pt x="341" y="96"/>
                  </a:lnTo>
                  <a:close/>
                </a:path>
              </a:pathLst>
            </a:custGeom>
            <a:solidFill>
              <a:schemeClr val="tx2"/>
            </a:solidFill>
            <a:ln>
              <a:noFill/>
            </a:ln>
            <a:extLst>
              <a:ext uri="{91240B29-F687-4F45-9708-019B960494DF}">
                <a14:hiddenLine xmlns:a14="http://schemas.microsoft.com/office/drawing/2010/main" w="9525">
                  <a:solidFill>
                    <a:schemeClr val="bg2"/>
                  </a:solidFill>
                  <a:round/>
                  <a:headEnd/>
                  <a:tailEnd/>
                </a14:hiddenLine>
              </a:ext>
            </a:extLst>
          </p:spPr>
          <p:txBody>
            <a:bodyPr/>
            <a:lstStyle/>
            <a:p>
              <a:endParaRPr lang="en-US"/>
            </a:p>
          </p:txBody>
        </p:sp>
        <p:sp>
          <p:nvSpPr>
            <p:cNvPr id="6" name="Freeform 12"/>
            <p:cNvSpPr>
              <a:spLocks noChangeAspect="1"/>
            </p:cNvSpPr>
            <p:nvPr/>
          </p:nvSpPr>
          <p:spPr bwMode="auto">
            <a:xfrm>
              <a:off x="820" y="734"/>
              <a:ext cx="180" cy="227"/>
            </a:xfrm>
            <a:custGeom>
              <a:avLst/>
              <a:gdLst>
                <a:gd name="T0" fmla="*/ 14 w 76"/>
                <a:gd name="T1" fmla="*/ 227 h 96"/>
                <a:gd name="T2" fmla="*/ 14 w 76"/>
                <a:gd name="T3" fmla="*/ 218 h 96"/>
                <a:gd name="T4" fmla="*/ 28 w 76"/>
                <a:gd name="T5" fmla="*/ 210 h 96"/>
                <a:gd name="T6" fmla="*/ 31 w 76"/>
                <a:gd name="T7" fmla="*/ 208 h 96"/>
                <a:gd name="T8" fmla="*/ 31 w 76"/>
                <a:gd name="T9" fmla="*/ 189 h 96"/>
                <a:gd name="T10" fmla="*/ 33 w 76"/>
                <a:gd name="T11" fmla="*/ 161 h 96"/>
                <a:gd name="T12" fmla="*/ 33 w 76"/>
                <a:gd name="T13" fmla="*/ 76 h 96"/>
                <a:gd name="T14" fmla="*/ 31 w 76"/>
                <a:gd name="T15" fmla="*/ 33 h 96"/>
                <a:gd name="T16" fmla="*/ 28 w 76"/>
                <a:gd name="T17" fmla="*/ 14 h 96"/>
                <a:gd name="T18" fmla="*/ 24 w 76"/>
                <a:gd name="T19" fmla="*/ 12 h 96"/>
                <a:gd name="T20" fmla="*/ 0 w 76"/>
                <a:gd name="T21" fmla="*/ 9 h 96"/>
                <a:gd name="T22" fmla="*/ 0 w 76"/>
                <a:gd name="T23" fmla="*/ 0 h 96"/>
                <a:gd name="T24" fmla="*/ 50 w 76"/>
                <a:gd name="T25" fmla="*/ 0 h 96"/>
                <a:gd name="T26" fmla="*/ 97 w 76"/>
                <a:gd name="T27" fmla="*/ 0 h 96"/>
                <a:gd name="T28" fmla="*/ 97 w 76"/>
                <a:gd name="T29" fmla="*/ 9 h 96"/>
                <a:gd name="T30" fmla="*/ 73 w 76"/>
                <a:gd name="T31" fmla="*/ 12 h 96"/>
                <a:gd name="T32" fmla="*/ 69 w 76"/>
                <a:gd name="T33" fmla="*/ 14 h 96"/>
                <a:gd name="T34" fmla="*/ 66 w 76"/>
                <a:gd name="T35" fmla="*/ 31 h 96"/>
                <a:gd name="T36" fmla="*/ 64 w 76"/>
                <a:gd name="T37" fmla="*/ 76 h 96"/>
                <a:gd name="T38" fmla="*/ 64 w 76"/>
                <a:gd name="T39" fmla="*/ 184 h 96"/>
                <a:gd name="T40" fmla="*/ 66 w 76"/>
                <a:gd name="T41" fmla="*/ 210 h 96"/>
                <a:gd name="T42" fmla="*/ 92 w 76"/>
                <a:gd name="T43" fmla="*/ 213 h 96"/>
                <a:gd name="T44" fmla="*/ 159 w 76"/>
                <a:gd name="T45" fmla="*/ 206 h 96"/>
                <a:gd name="T46" fmla="*/ 163 w 76"/>
                <a:gd name="T47" fmla="*/ 194 h 96"/>
                <a:gd name="T48" fmla="*/ 171 w 76"/>
                <a:gd name="T49" fmla="*/ 168 h 96"/>
                <a:gd name="T50" fmla="*/ 180 w 76"/>
                <a:gd name="T51" fmla="*/ 168 h 96"/>
                <a:gd name="T52" fmla="*/ 173 w 76"/>
                <a:gd name="T53" fmla="*/ 225 h 96"/>
                <a:gd name="T54" fmla="*/ 163 w 76"/>
                <a:gd name="T55" fmla="*/ 227 h 96"/>
                <a:gd name="T56" fmla="*/ 135 w 76"/>
                <a:gd name="T57" fmla="*/ 227 h 96"/>
                <a:gd name="T58" fmla="*/ 47 w 76"/>
                <a:gd name="T59" fmla="*/ 225 h 96"/>
                <a:gd name="T60" fmla="*/ 14 w 76"/>
                <a:gd name="T61" fmla="*/ 227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6" h="96">
                  <a:moveTo>
                    <a:pt x="6" y="96"/>
                  </a:moveTo>
                  <a:cubicBezTo>
                    <a:pt x="6" y="92"/>
                    <a:pt x="6" y="92"/>
                    <a:pt x="6" y="92"/>
                  </a:cubicBezTo>
                  <a:cubicBezTo>
                    <a:pt x="9" y="91"/>
                    <a:pt x="11" y="90"/>
                    <a:pt x="12" y="89"/>
                  </a:cubicBezTo>
                  <a:cubicBezTo>
                    <a:pt x="12" y="89"/>
                    <a:pt x="12" y="88"/>
                    <a:pt x="13" y="88"/>
                  </a:cubicBezTo>
                  <a:cubicBezTo>
                    <a:pt x="13" y="86"/>
                    <a:pt x="13" y="84"/>
                    <a:pt x="13" y="80"/>
                  </a:cubicBezTo>
                  <a:cubicBezTo>
                    <a:pt x="14" y="73"/>
                    <a:pt x="14" y="70"/>
                    <a:pt x="14" y="68"/>
                  </a:cubicBezTo>
                  <a:cubicBezTo>
                    <a:pt x="14" y="32"/>
                    <a:pt x="14" y="32"/>
                    <a:pt x="14" y="32"/>
                  </a:cubicBezTo>
                  <a:cubicBezTo>
                    <a:pt x="14" y="26"/>
                    <a:pt x="14" y="20"/>
                    <a:pt x="13" y="14"/>
                  </a:cubicBezTo>
                  <a:cubicBezTo>
                    <a:pt x="13" y="10"/>
                    <a:pt x="13" y="7"/>
                    <a:pt x="12" y="6"/>
                  </a:cubicBezTo>
                  <a:cubicBezTo>
                    <a:pt x="12" y="6"/>
                    <a:pt x="11" y="5"/>
                    <a:pt x="10" y="5"/>
                  </a:cubicBezTo>
                  <a:cubicBezTo>
                    <a:pt x="9" y="4"/>
                    <a:pt x="5" y="4"/>
                    <a:pt x="0" y="4"/>
                  </a:cubicBezTo>
                  <a:cubicBezTo>
                    <a:pt x="0" y="0"/>
                    <a:pt x="0" y="0"/>
                    <a:pt x="0" y="0"/>
                  </a:cubicBezTo>
                  <a:cubicBezTo>
                    <a:pt x="11" y="0"/>
                    <a:pt x="18" y="0"/>
                    <a:pt x="21" y="0"/>
                  </a:cubicBezTo>
                  <a:cubicBezTo>
                    <a:pt x="24" y="0"/>
                    <a:pt x="31" y="0"/>
                    <a:pt x="41" y="0"/>
                  </a:cubicBezTo>
                  <a:cubicBezTo>
                    <a:pt x="41" y="4"/>
                    <a:pt x="41" y="4"/>
                    <a:pt x="41" y="4"/>
                  </a:cubicBezTo>
                  <a:cubicBezTo>
                    <a:pt x="36" y="4"/>
                    <a:pt x="32" y="4"/>
                    <a:pt x="31" y="5"/>
                  </a:cubicBezTo>
                  <a:cubicBezTo>
                    <a:pt x="30" y="5"/>
                    <a:pt x="29" y="6"/>
                    <a:pt x="29" y="6"/>
                  </a:cubicBezTo>
                  <a:cubicBezTo>
                    <a:pt x="28" y="7"/>
                    <a:pt x="28" y="9"/>
                    <a:pt x="28" y="13"/>
                  </a:cubicBezTo>
                  <a:cubicBezTo>
                    <a:pt x="27" y="14"/>
                    <a:pt x="27" y="20"/>
                    <a:pt x="27" y="32"/>
                  </a:cubicBezTo>
                  <a:cubicBezTo>
                    <a:pt x="27" y="78"/>
                    <a:pt x="27" y="78"/>
                    <a:pt x="27" y="78"/>
                  </a:cubicBezTo>
                  <a:cubicBezTo>
                    <a:pt x="27" y="82"/>
                    <a:pt x="27" y="86"/>
                    <a:pt x="28" y="89"/>
                  </a:cubicBezTo>
                  <a:cubicBezTo>
                    <a:pt x="33" y="89"/>
                    <a:pt x="33" y="90"/>
                    <a:pt x="39" y="90"/>
                  </a:cubicBezTo>
                  <a:cubicBezTo>
                    <a:pt x="52" y="90"/>
                    <a:pt x="62" y="89"/>
                    <a:pt x="67" y="87"/>
                  </a:cubicBezTo>
                  <a:cubicBezTo>
                    <a:pt x="68" y="86"/>
                    <a:pt x="68" y="84"/>
                    <a:pt x="69" y="82"/>
                  </a:cubicBezTo>
                  <a:cubicBezTo>
                    <a:pt x="72" y="71"/>
                    <a:pt x="72" y="71"/>
                    <a:pt x="72" y="71"/>
                  </a:cubicBezTo>
                  <a:cubicBezTo>
                    <a:pt x="76" y="71"/>
                    <a:pt x="76" y="71"/>
                    <a:pt x="76" y="71"/>
                  </a:cubicBezTo>
                  <a:cubicBezTo>
                    <a:pt x="75" y="78"/>
                    <a:pt x="74" y="86"/>
                    <a:pt x="73" y="95"/>
                  </a:cubicBezTo>
                  <a:cubicBezTo>
                    <a:pt x="71" y="95"/>
                    <a:pt x="70" y="95"/>
                    <a:pt x="69" y="96"/>
                  </a:cubicBezTo>
                  <a:cubicBezTo>
                    <a:pt x="66" y="96"/>
                    <a:pt x="63" y="96"/>
                    <a:pt x="57" y="96"/>
                  </a:cubicBezTo>
                  <a:cubicBezTo>
                    <a:pt x="20" y="95"/>
                    <a:pt x="20" y="95"/>
                    <a:pt x="20" y="95"/>
                  </a:cubicBezTo>
                  <a:cubicBezTo>
                    <a:pt x="15" y="95"/>
                    <a:pt x="11" y="95"/>
                    <a:pt x="6" y="96"/>
                  </a:cubicBezTo>
                  <a:close/>
                </a:path>
              </a:pathLst>
            </a:custGeom>
            <a:solidFill>
              <a:schemeClr val="tx1"/>
            </a:solidFill>
            <a:ln>
              <a:noFill/>
            </a:ln>
            <a:extLst>
              <a:ext uri="{91240B29-F687-4F45-9708-019B960494DF}">
                <a14:hiddenLine xmlns:a14="http://schemas.microsoft.com/office/drawing/2010/main" w="9525">
                  <a:solidFill>
                    <a:schemeClr val="bg2"/>
                  </a:solidFill>
                  <a:round/>
                  <a:headEnd/>
                  <a:tailEnd/>
                </a14:hiddenLine>
              </a:ext>
            </a:extLst>
          </p:spPr>
          <p:txBody>
            <a:bodyPr/>
            <a:lstStyle/>
            <a:p>
              <a:endParaRPr lang="en-US"/>
            </a:p>
          </p:txBody>
        </p:sp>
        <p:sp>
          <p:nvSpPr>
            <p:cNvPr id="7" name="Freeform 13"/>
            <p:cNvSpPr>
              <a:spLocks noChangeAspect="1" noEditPoints="1"/>
            </p:cNvSpPr>
            <p:nvPr/>
          </p:nvSpPr>
          <p:spPr bwMode="auto">
            <a:xfrm>
              <a:off x="1021" y="734"/>
              <a:ext cx="99" cy="227"/>
            </a:xfrm>
            <a:custGeom>
              <a:avLst/>
              <a:gdLst>
                <a:gd name="T0" fmla="*/ 99 w 42"/>
                <a:gd name="T1" fmla="*/ 215 h 96"/>
                <a:gd name="T2" fmla="*/ 99 w 42"/>
                <a:gd name="T3" fmla="*/ 227 h 96"/>
                <a:gd name="T4" fmla="*/ 52 w 42"/>
                <a:gd name="T5" fmla="*/ 225 h 96"/>
                <a:gd name="T6" fmla="*/ 0 w 42"/>
                <a:gd name="T7" fmla="*/ 227 h 96"/>
                <a:gd name="T8" fmla="*/ 0 w 42"/>
                <a:gd name="T9" fmla="*/ 215 h 96"/>
                <a:gd name="T10" fmla="*/ 24 w 42"/>
                <a:gd name="T11" fmla="*/ 215 h 96"/>
                <a:gd name="T12" fmla="*/ 31 w 42"/>
                <a:gd name="T13" fmla="*/ 210 h 96"/>
                <a:gd name="T14" fmla="*/ 33 w 42"/>
                <a:gd name="T15" fmla="*/ 196 h 96"/>
                <a:gd name="T16" fmla="*/ 33 w 42"/>
                <a:gd name="T17" fmla="*/ 149 h 96"/>
                <a:gd name="T18" fmla="*/ 33 w 42"/>
                <a:gd name="T19" fmla="*/ 76 h 96"/>
                <a:gd name="T20" fmla="*/ 33 w 42"/>
                <a:gd name="T21" fmla="*/ 33 h 96"/>
                <a:gd name="T22" fmla="*/ 31 w 42"/>
                <a:gd name="T23" fmla="*/ 14 h 96"/>
                <a:gd name="T24" fmla="*/ 24 w 42"/>
                <a:gd name="T25" fmla="*/ 12 h 96"/>
                <a:gd name="T26" fmla="*/ 0 w 42"/>
                <a:gd name="T27" fmla="*/ 9 h 96"/>
                <a:gd name="T28" fmla="*/ 0 w 42"/>
                <a:gd name="T29" fmla="*/ 0 h 96"/>
                <a:gd name="T30" fmla="*/ 50 w 42"/>
                <a:gd name="T31" fmla="*/ 0 h 96"/>
                <a:gd name="T32" fmla="*/ 99 w 42"/>
                <a:gd name="T33" fmla="*/ 0 h 96"/>
                <a:gd name="T34" fmla="*/ 99 w 42"/>
                <a:gd name="T35" fmla="*/ 9 h 96"/>
                <a:gd name="T36" fmla="*/ 75 w 42"/>
                <a:gd name="T37" fmla="*/ 12 h 96"/>
                <a:gd name="T38" fmla="*/ 68 w 42"/>
                <a:gd name="T39" fmla="*/ 14 h 96"/>
                <a:gd name="T40" fmla="*/ 66 w 42"/>
                <a:gd name="T41" fmla="*/ 31 h 96"/>
                <a:gd name="T42" fmla="*/ 66 w 42"/>
                <a:gd name="T43" fmla="*/ 76 h 96"/>
                <a:gd name="T44" fmla="*/ 66 w 42"/>
                <a:gd name="T45" fmla="*/ 149 h 96"/>
                <a:gd name="T46" fmla="*/ 66 w 42"/>
                <a:gd name="T47" fmla="*/ 192 h 96"/>
                <a:gd name="T48" fmla="*/ 68 w 42"/>
                <a:gd name="T49" fmla="*/ 210 h 96"/>
                <a:gd name="T50" fmla="*/ 75 w 42"/>
                <a:gd name="T51" fmla="*/ 215 h 96"/>
                <a:gd name="T52" fmla="*/ 99 w 42"/>
                <a:gd name="T53" fmla="*/ 215 h 96"/>
                <a:gd name="T54" fmla="*/ 66 w 42"/>
                <a:gd name="T55" fmla="*/ 31 h 96"/>
                <a:gd name="T56" fmla="*/ 66 w 42"/>
                <a:gd name="T57" fmla="*/ 76 h 96"/>
                <a:gd name="T58" fmla="*/ 66 w 42"/>
                <a:gd name="T59" fmla="*/ 149 h 9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2" h="96">
                  <a:moveTo>
                    <a:pt x="42" y="91"/>
                  </a:moveTo>
                  <a:cubicBezTo>
                    <a:pt x="42" y="96"/>
                    <a:pt x="42" y="96"/>
                    <a:pt x="42" y="96"/>
                  </a:cubicBezTo>
                  <a:cubicBezTo>
                    <a:pt x="32" y="95"/>
                    <a:pt x="25" y="95"/>
                    <a:pt x="22" y="95"/>
                  </a:cubicBezTo>
                  <a:cubicBezTo>
                    <a:pt x="0" y="96"/>
                    <a:pt x="0" y="96"/>
                    <a:pt x="0" y="96"/>
                  </a:cubicBezTo>
                  <a:cubicBezTo>
                    <a:pt x="0" y="91"/>
                    <a:pt x="0" y="91"/>
                    <a:pt x="0" y="91"/>
                  </a:cubicBezTo>
                  <a:cubicBezTo>
                    <a:pt x="6" y="91"/>
                    <a:pt x="9" y="91"/>
                    <a:pt x="10" y="91"/>
                  </a:cubicBezTo>
                  <a:cubicBezTo>
                    <a:pt x="12" y="90"/>
                    <a:pt x="12" y="90"/>
                    <a:pt x="13" y="89"/>
                  </a:cubicBezTo>
                  <a:cubicBezTo>
                    <a:pt x="13" y="88"/>
                    <a:pt x="14" y="86"/>
                    <a:pt x="14" y="83"/>
                  </a:cubicBezTo>
                  <a:cubicBezTo>
                    <a:pt x="14" y="82"/>
                    <a:pt x="14" y="75"/>
                    <a:pt x="14" y="63"/>
                  </a:cubicBezTo>
                  <a:cubicBezTo>
                    <a:pt x="14" y="32"/>
                    <a:pt x="14" y="32"/>
                    <a:pt x="14" y="32"/>
                  </a:cubicBezTo>
                  <a:cubicBezTo>
                    <a:pt x="14" y="26"/>
                    <a:pt x="14" y="20"/>
                    <a:pt x="14" y="14"/>
                  </a:cubicBezTo>
                  <a:cubicBezTo>
                    <a:pt x="14" y="10"/>
                    <a:pt x="13" y="7"/>
                    <a:pt x="13" y="6"/>
                  </a:cubicBezTo>
                  <a:cubicBezTo>
                    <a:pt x="12" y="6"/>
                    <a:pt x="12" y="5"/>
                    <a:pt x="10" y="5"/>
                  </a:cubicBezTo>
                  <a:cubicBezTo>
                    <a:pt x="9" y="4"/>
                    <a:pt x="6" y="4"/>
                    <a:pt x="0" y="4"/>
                  </a:cubicBezTo>
                  <a:cubicBezTo>
                    <a:pt x="0" y="0"/>
                    <a:pt x="0" y="0"/>
                    <a:pt x="0" y="0"/>
                  </a:cubicBezTo>
                  <a:cubicBezTo>
                    <a:pt x="9" y="0"/>
                    <a:pt x="16" y="0"/>
                    <a:pt x="21" y="0"/>
                  </a:cubicBezTo>
                  <a:cubicBezTo>
                    <a:pt x="26" y="0"/>
                    <a:pt x="33" y="0"/>
                    <a:pt x="42" y="0"/>
                  </a:cubicBezTo>
                  <a:cubicBezTo>
                    <a:pt x="42" y="4"/>
                    <a:pt x="42" y="4"/>
                    <a:pt x="42" y="4"/>
                  </a:cubicBezTo>
                  <a:cubicBezTo>
                    <a:pt x="36" y="4"/>
                    <a:pt x="33" y="4"/>
                    <a:pt x="32" y="5"/>
                  </a:cubicBezTo>
                  <a:cubicBezTo>
                    <a:pt x="30" y="5"/>
                    <a:pt x="30" y="6"/>
                    <a:pt x="29" y="6"/>
                  </a:cubicBezTo>
                  <a:cubicBezTo>
                    <a:pt x="29" y="7"/>
                    <a:pt x="28" y="9"/>
                    <a:pt x="28" y="13"/>
                  </a:cubicBezTo>
                  <a:cubicBezTo>
                    <a:pt x="28" y="14"/>
                    <a:pt x="28" y="20"/>
                    <a:pt x="28" y="32"/>
                  </a:cubicBezTo>
                  <a:cubicBezTo>
                    <a:pt x="28" y="63"/>
                    <a:pt x="28" y="63"/>
                    <a:pt x="28" y="63"/>
                  </a:cubicBezTo>
                  <a:cubicBezTo>
                    <a:pt x="28" y="69"/>
                    <a:pt x="28" y="75"/>
                    <a:pt x="28" y="81"/>
                  </a:cubicBezTo>
                  <a:cubicBezTo>
                    <a:pt x="28" y="86"/>
                    <a:pt x="28" y="88"/>
                    <a:pt x="29" y="89"/>
                  </a:cubicBezTo>
                  <a:cubicBezTo>
                    <a:pt x="29" y="90"/>
                    <a:pt x="30" y="90"/>
                    <a:pt x="32" y="91"/>
                  </a:cubicBezTo>
                  <a:cubicBezTo>
                    <a:pt x="33" y="91"/>
                    <a:pt x="36" y="91"/>
                    <a:pt x="42" y="91"/>
                  </a:cubicBezTo>
                  <a:close/>
                  <a:moveTo>
                    <a:pt x="28" y="13"/>
                  </a:moveTo>
                  <a:cubicBezTo>
                    <a:pt x="28" y="14"/>
                    <a:pt x="28" y="20"/>
                    <a:pt x="28" y="32"/>
                  </a:cubicBezTo>
                  <a:cubicBezTo>
                    <a:pt x="28" y="63"/>
                    <a:pt x="28" y="63"/>
                    <a:pt x="28" y="63"/>
                  </a:cubicBezTo>
                </a:path>
              </a:pathLst>
            </a:custGeom>
            <a:solidFill>
              <a:schemeClr val="tx1"/>
            </a:solidFill>
            <a:ln>
              <a:noFill/>
            </a:ln>
            <a:extLst>
              <a:ext uri="{91240B29-F687-4F45-9708-019B960494DF}">
                <a14:hiddenLine xmlns:a14="http://schemas.microsoft.com/office/drawing/2010/main" w="9525">
                  <a:solidFill>
                    <a:schemeClr val="bg2"/>
                  </a:solidFill>
                  <a:round/>
                  <a:headEnd/>
                  <a:tailEnd/>
                </a14:hiddenLine>
              </a:ext>
            </a:extLst>
          </p:spPr>
          <p:txBody>
            <a:bodyPr/>
            <a:lstStyle/>
            <a:p>
              <a:endParaRPr lang="en-US"/>
            </a:p>
          </p:txBody>
        </p:sp>
        <p:sp>
          <p:nvSpPr>
            <p:cNvPr id="8" name="Freeform 14"/>
            <p:cNvSpPr>
              <a:spLocks noChangeAspect="1"/>
            </p:cNvSpPr>
            <p:nvPr/>
          </p:nvSpPr>
          <p:spPr bwMode="auto">
            <a:xfrm>
              <a:off x="1156" y="734"/>
              <a:ext cx="262" cy="232"/>
            </a:xfrm>
            <a:custGeom>
              <a:avLst/>
              <a:gdLst>
                <a:gd name="T0" fmla="*/ 0 w 111"/>
                <a:gd name="T1" fmla="*/ 227 h 98"/>
                <a:gd name="T2" fmla="*/ 0 w 111"/>
                <a:gd name="T3" fmla="*/ 215 h 98"/>
                <a:gd name="T4" fmla="*/ 24 w 111"/>
                <a:gd name="T5" fmla="*/ 213 h 98"/>
                <a:gd name="T6" fmla="*/ 26 w 111"/>
                <a:gd name="T7" fmla="*/ 211 h 98"/>
                <a:gd name="T8" fmla="*/ 28 w 111"/>
                <a:gd name="T9" fmla="*/ 194 h 98"/>
                <a:gd name="T10" fmla="*/ 31 w 111"/>
                <a:gd name="T11" fmla="*/ 159 h 98"/>
                <a:gd name="T12" fmla="*/ 31 w 111"/>
                <a:gd name="T13" fmla="*/ 28 h 98"/>
                <a:gd name="T14" fmla="*/ 31 w 111"/>
                <a:gd name="T15" fmla="*/ 21 h 98"/>
                <a:gd name="T16" fmla="*/ 24 w 111"/>
                <a:gd name="T17" fmla="*/ 14 h 98"/>
                <a:gd name="T18" fmla="*/ 17 w 111"/>
                <a:gd name="T19" fmla="*/ 9 h 98"/>
                <a:gd name="T20" fmla="*/ 0 w 111"/>
                <a:gd name="T21" fmla="*/ 9 h 98"/>
                <a:gd name="T22" fmla="*/ 0 w 111"/>
                <a:gd name="T23" fmla="*/ 0 h 98"/>
                <a:gd name="T24" fmla="*/ 35 w 111"/>
                <a:gd name="T25" fmla="*/ 0 h 98"/>
                <a:gd name="T26" fmla="*/ 61 w 111"/>
                <a:gd name="T27" fmla="*/ 0 h 98"/>
                <a:gd name="T28" fmla="*/ 80 w 111"/>
                <a:gd name="T29" fmla="*/ 26 h 98"/>
                <a:gd name="T30" fmla="*/ 116 w 111"/>
                <a:gd name="T31" fmla="*/ 66 h 98"/>
                <a:gd name="T32" fmla="*/ 165 w 111"/>
                <a:gd name="T33" fmla="*/ 123 h 98"/>
                <a:gd name="T34" fmla="*/ 203 w 111"/>
                <a:gd name="T35" fmla="*/ 168 h 98"/>
                <a:gd name="T36" fmla="*/ 217 w 111"/>
                <a:gd name="T37" fmla="*/ 185 h 98"/>
                <a:gd name="T38" fmla="*/ 217 w 111"/>
                <a:gd name="T39" fmla="*/ 69 h 98"/>
                <a:gd name="T40" fmla="*/ 217 w 111"/>
                <a:gd name="T41" fmla="*/ 31 h 98"/>
                <a:gd name="T42" fmla="*/ 215 w 111"/>
                <a:gd name="T43" fmla="*/ 14 h 98"/>
                <a:gd name="T44" fmla="*/ 212 w 111"/>
                <a:gd name="T45" fmla="*/ 12 h 98"/>
                <a:gd name="T46" fmla="*/ 189 w 111"/>
                <a:gd name="T47" fmla="*/ 9 h 98"/>
                <a:gd name="T48" fmla="*/ 189 w 111"/>
                <a:gd name="T49" fmla="*/ 0 h 98"/>
                <a:gd name="T50" fmla="*/ 229 w 111"/>
                <a:gd name="T51" fmla="*/ 0 h 98"/>
                <a:gd name="T52" fmla="*/ 262 w 111"/>
                <a:gd name="T53" fmla="*/ 0 h 98"/>
                <a:gd name="T54" fmla="*/ 262 w 111"/>
                <a:gd name="T55" fmla="*/ 9 h 98"/>
                <a:gd name="T56" fmla="*/ 241 w 111"/>
                <a:gd name="T57" fmla="*/ 12 h 98"/>
                <a:gd name="T58" fmla="*/ 236 w 111"/>
                <a:gd name="T59" fmla="*/ 14 h 98"/>
                <a:gd name="T60" fmla="*/ 234 w 111"/>
                <a:gd name="T61" fmla="*/ 31 h 98"/>
                <a:gd name="T62" fmla="*/ 234 w 111"/>
                <a:gd name="T63" fmla="*/ 69 h 98"/>
                <a:gd name="T64" fmla="*/ 234 w 111"/>
                <a:gd name="T65" fmla="*/ 144 h 98"/>
                <a:gd name="T66" fmla="*/ 234 w 111"/>
                <a:gd name="T67" fmla="*/ 232 h 98"/>
                <a:gd name="T68" fmla="*/ 217 w 111"/>
                <a:gd name="T69" fmla="*/ 232 h 98"/>
                <a:gd name="T70" fmla="*/ 215 w 111"/>
                <a:gd name="T71" fmla="*/ 227 h 98"/>
                <a:gd name="T72" fmla="*/ 210 w 111"/>
                <a:gd name="T73" fmla="*/ 225 h 98"/>
                <a:gd name="T74" fmla="*/ 205 w 111"/>
                <a:gd name="T75" fmla="*/ 220 h 98"/>
                <a:gd name="T76" fmla="*/ 184 w 111"/>
                <a:gd name="T77" fmla="*/ 196 h 98"/>
                <a:gd name="T78" fmla="*/ 163 w 111"/>
                <a:gd name="T79" fmla="*/ 170 h 98"/>
                <a:gd name="T80" fmla="*/ 45 w 111"/>
                <a:gd name="T81" fmla="*/ 33 h 98"/>
                <a:gd name="T82" fmla="*/ 45 w 111"/>
                <a:gd name="T83" fmla="*/ 156 h 98"/>
                <a:gd name="T84" fmla="*/ 47 w 111"/>
                <a:gd name="T85" fmla="*/ 194 h 98"/>
                <a:gd name="T86" fmla="*/ 47 w 111"/>
                <a:gd name="T87" fmla="*/ 211 h 98"/>
                <a:gd name="T88" fmla="*/ 52 w 111"/>
                <a:gd name="T89" fmla="*/ 213 h 98"/>
                <a:gd name="T90" fmla="*/ 76 w 111"/>
                <a:gd name="T91" fmla="*/ 215 h 98"/>
                <a:gd name="T92" fmla="*/ 76 w 111"/>
                <a:gd name="T93" fmla="*/ 227 h 98"/>
                <a:gd name="T94" fmla="*/ 42 w 111"/>
                <a:gd name="T95" fmla="*/ 225 h 98"/>
                <a:gd name="T96" fmla="*/ 0 w 111"/>
                <a:gd name="T97" fmla="*/ 227 h 9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11" h="98">
                  <a:moveTo>
                    <a:pt x="0" y="96"/>
                  </a:moveTo>
                  <a:cubicBezTo>
                    <a:pt x="0" y="91"/>
                    <a:pt x="0" y="91"/>
                    <a:pt x="0" y="91"/>
                  </a:cubicBezTo>
                  <a:cubicBezTo>
                    <a:pt x="5" y="91"/>
                    <a:pt x="8" y="91"/>
                    <a:pt x="10" y="90"/>
                  </a:cubicBezTo>
                  <a:cubicBezTo>
                    <a:pt x="11" y="90"/>
                    <a:pt x="11" y="90"/>
                    <a:pt x="11" y="89"/>
                  </a:cubicBezTo>
                  <a:cubicBezTo>
                    <a:pt x="12" y="88"/>
                    <a:pt x="12" y="86"/>
                    <a:pt x="12" y="82"/>
                  </a:cubicBezTo>
                  <a:cubicBezTo>
                    <a:pt x="13" y="76"/>
                    <a:pt x="13" y="71"/>
                    <a:pt x="13" y="67"/>
                  </a:cubicBezTo>
                  <a:cubicBezTo>
                    <a:pt x="13" y="12"/>
                    <a:pt x="13" y="12"/>
                    <a:pt x="13" y="12"/>
                  </a:cubicBezTo>
                  <a:cubicBezTo>
                    <a:pt x="13" y="10"/>
                    <a:pt x="13" y="9"/>
                    <a:pt x="13" y="9"/>
                  </a:cubicBezTo>
                  <a:cubicBezTo>
                    <a:pt x="12" y="8"/>
                    <a:pt x="11" y="7"/>
                    <a:pt x="10" y="6"/>
                  </a:cubicBezTo>
                  <a:cubicBezTo>
                    <a:pt x="9" y="5"/>
                    <a:pt x="8" y="5"/>
                    <a:pt x="7" y="4"/>
                  </a:cubicBezTo>
                  <a:cubicBezTo>
                    <a:pt x="6" y="4"/>
                    <a:pt x="3" y="4"/>
                    <a:pt x="0" y="4"/>
                  </a:cubicBezTo>
                  <a:cubicBezTo>
                    <a:pt x="0" y="0"/>
                    <a:pt x="0" y="0"/>
                    <a:pt x="0" y="0"/>
                  </a:cubicBezTo>
                  <a:cubicBezTo>
                    <a:pt x="8" y="0"/>
                    <a:pt x="13" y="0"/>
                    <a:pt x="15" y="0"/>
                  </a:cubicBezTo>
                  <a:cubicBezTo>
                    <a:pt x="19" y="0"/>
                    <a:pt x="22" y="0"/>
                    <a:pt x="26" y="0"/>
                  </a:cubicBezTo>
                  <a:cubicBezTo>
                    <a:pt x="30" y="5"/>
                    <a:pt x="32" y="8"/>
                    <a:pt x="34" y="11"/>
                  </a:cubicBezTo>
                  <a:cubicBezTo>
                    <a:pt x="49" y="28"/>
                    <a:pt x="49" y="28"/>
                    <a:pt x="49" y="28"/>
                  </a:cubicBezTo>
                  <a:cubicBezTo>
                    <a:pt x="70" y="52"/>
                    <a:pt x="70" y="52"/>
                    <a:pt x="70" y="52"/>
                  </a:cubicBezTo>
                  <a:cubicBezTo>
                    <a:pt x="76" y="60"/>
                    <a:pt x="82" y="66"/>
                    <a:pt x="86" y="71"/>
                  </a:cubicBezTo>
                  <a:cubicBezTo>
                    <a:pt x="88" y="74"/>
                    <a:pt x="91" y="76"/>
                    <a:pt x="92" y="78"/>
                  </a:cubicBezTo>
                  <a:cubicBezTo>
                    <a:pt x="92" y="29"/>
                    <a:pt x="92" y="29"/>
                    <a:pt x="92" y="29"/>
                  </a:cubicBezTo>
                  <a:cubicBezTo>
                    <a:pt x="92" y="24"/>
                    <a:pt x="92" y="19"/>
                    <a:pt x="92" y="13"/>
                  </a:cubicBezTo>
                  <a:cubicBezTo>
                    <a:pt x="92" y="9"/>
                    <a:pt x="91" y="7"/>
                    <a:pt x="91" y="6"/>
                  </a:cubicBezTo>
                  <a:cubicBezTo>
                    <a:pt x="91" y="6"/>
                    <a:pt x="90" y="5"/>
                    <a:pt x="90" y="5"/>
                  </a:cubicBezTo>
                  <a:cubicBezTo>
                    <a:pt x="88" y="4"/>
                    <a:pt x="85" y="4"/>
                    <a:pt x="80" y="4"/>
                  </a:cubicBezTo>
                  <a:cubicBezTo>
                    <a:pt x="80" y="0"/>
                    <a:pt x="80" y="0"/>
                    <a:pt x="80" y="0"/>
                  </a:cubicBezTo>
                  <a:cubicBezTo>
                    <a:pt x="85" y="0"/>
                    <a:pt x="91" y="0"/>
                    <a:pt x="97" y="0"/>
                  </a:cubicBezTo>
                  <a:cubicBezTo>
                    <a:pt x="102" y="0"/>
                    <a:pt x="107" y="0"/>
                    <a:pt x="111" y="0"/>
                  </a:cubicBezTo>
                  <a:cubicBezTo>
                    <a:pt x="111" y="4"/>
                    <a:pt x="111" y="4"/>
                    <a:pt x="111" y="4"/>
                  </a:cubicBezTo>
                  <a:cubicBezTo>
                    <a:pt x="106" y="4"/>
                    <a:pt x="103" y="4"/>
                    <a:pt x="102" y="5"/>
                  </a:cubicBezTo>
                  <a:cubicBezTo>
                    <a:pt x="101" y="5"/>
                    <a:pt x="101" y="6"/>
                    <a:pt x="100" y="6"/>
                  </a:cubicBezTo>
                  <a:cubicBezTo>
                    <a:pt x="100" y="7"/>
                    <a:pt x="99" y="10"/>
                    <a:pt x="99" y="13"/>
                  </a:cubicBezTo>
                  <a:cubicBezTo>
                    <a:pt x="99" y="19"/>
                    <a:pt x="99" y="24"/>
                    <a:pt x="99" y="29"/>
                  </a:cubicBezTo>
                  <a:cubicBezTo>
                    <a:pt x="99" y="61"/>
                    <a:pt x="99" y="61"/>
                    <a:pt x="99" y="61"/>
                  </a:cubicBezTo>
                  <a:cubicBezTo>
                    <a:pt x="99" y="68"/>
                    <a:pt x="99" y="80"/>
                    <a:pt x="99" y="98"/>
                  </a:cubicBezTo>
                  <a:cubicBezTo>
                    <a:pt x="92" y="98"/>
                    <a:pt x="92" y="98"/>
                    <a:pt x="92" y="98"/>
                  </a:cubicBezTo>
                  <a:cubicBezTo>
                    <a:pt x="91" y="96"/>
                    <a:pt x="91" y="96"/>
                    <a:pt x="91" y="96"/>
                  </a:cubicBezTo>
                  <a:cubicBezTo>
                    <a:pt x="90" y="96"/>
                    <a:pt x="90" y="95"/>
                    <a:pt x="89" y="95"/>
                  </a:cubicBezTo>
                  <a:cubicBezTo>
                    <a:pt x="89" y="95"/>
                    <a:pt x="88" y="94"/>
                    <a:pt x="87" y="93"/>
                  </a:cubicBezTo>
                  <a:cubicBezTo>
                    <a:pt x="83" y="88"/>
                    <a:pt x="80" y="85"/>
                    <a:pt x="78" y="83"/>
                  </a:cubicBezTo>
                  <a:cubicBezTo>
                    <a:pt x="69" y="72"/>
                    <a:pt x="69" y="72"/>
                    <a:pt x="69" y="72"/>
                  </a:cubicBezTo>
                  <a:cubicBezTo>
                    <a:pt x="19" y="14"/>
                    <a:pt x="19" y="14"/>
                    <a:pt x="19" y="14"/>
                  </a:cubicBezTo>
                  <a:cubicBezTo>
                    <a:pt x="19" y="66"/>
                    <a:pt x="19" y="66"/>
                    <a:pt x="19" y="66"/>
                  </a:cubicBezTo>
                  <a:cubicBezTo>
                    <a:pt x="19" y="71"/>
                    <a:pt x="19" y="76"/>
                    <a:pt x="20" y="82"/>
                  </a:cubicBezTo>
                  <a:cubicBezTo>
                    <a:pt x="20" y="86"/>
                    <a:pt x="20" y="88"/>
                    <a:pt x="20" y="89"/>
                  </a:cubicBezTo>
                  <a:cubicBezTo>
                    <a:pt x="21" y="90"/>
                    <a:pt x="21" y="90"/>
                    <a:pt x="22" y="90"/>
                  </a:cubicBezTo>
                  <a:cubicBezTo>
                    <a:pt x="23" y="91"/>
                    <a:pt x="27" y="91"/>
                    <a:pt x="32" y="91"/>
                  </a:cubicBezTo>
                  <a:cubicBezTo>
                    <a:pt x="32" y="96"/>
                    <a:pt x="32" y="96"/>
                    <a:pt x="32" y="96"/>
                  </a:cubicBezTo>
                  <a:cubicBezTo>
                    <a:pt x="28" y="95"/>
                    <a:pt x="23" y="95"/>
                    <a:pt x="18" y="95"/>
                  </a:cubicBezTo>
                  <a:cubicBezTo>
                    <a:pt x="13" y="95"/>
                    <a:pt x="7" y="95"/>
                    <a:pt x="0" y="96"/>
                  </a:cubicBezTo>
                  <a:close/>
                </a:path>
              </a:pathLst>
            </a:custGeom>
            <a:solidFill>
              <a:schemeClr val="tx1"/>
            </a:solidFill>
            <a:ln>
              <a:noFill/>
            </a:ln>
            <a:extLst>
              <a:ext uri="{91240B29-F687-4F45-9708-019B960494DF}">
                <a14:hiddenLine xmlns:a14="http://schemas.microsoft.com/office/drawing/2010/main" w="9525">
                  <a:solidFill>
                    <a:schemeClr val="bg2"/>
                  </a:solidFill>
                  <a:round/>
                  <a:headEnd/>
                  <a:tailEnd/>
                </a14:hiddenLine>
              </a:ext>
            </a:extLst>
          </p:spPr>
          <p:txBody>
            <a:bodyPr/>
            <a:lstStyle/>
            <a:p>
              <a:endParaRPr lang="en-US"/>
            </a:p>
          </p:txBody>
        </p:sp>
        <p:sp>
          <p:nvSpPr>
            <p:cNvPr id="9" name="Freeform 15"/>
            <p:cNvSpPr>
              <a:spLocks noChangeAspect="1"/>
            </p:cNvSpPr>
            <p:nvPr/>
          </p:nvSpPr>
          <p:spPr bwMode="auto">
            <a:xfrm>
              <a:off x="1449" y="734"/>
              <a:ext cx="97" cy="227"/>
            </a:xfrm>
            <a:custGeom>
              <a:avLst/>
              <a:gdLst>
                <a:gd name="T0" fmla="*/ 97 w 41"/>
                <a:gd name="T1" fmla="*/ 215 h 96"/>
                <a:gd name="T2" fmla="*/ 97 w 41"/>
                <a:gd name="T3" fmla="*/ 227 h 96"/>
                <a:gd name="T4" fmla="*/ 50 w 41"/>
                <a:gd name="T5" fmla="*/ 225 h 96"/>
                <a:gd name="T6" fmla="*/ 0 w 41"/>
                <a:gd name="T7" fmla="*/ 227 h 96"/>
                <a:gd name="T8" fmla="*/ 0 w 41"/>
                <a:gd name="T9" fmla="*/ 215 h 96"/>
                <a:gd name="T10" fmla="*/ 24 w 41"/>
                <a:gd name="T11" fmla="*/ 215 h 96"/>
                <a:gd name="T12" fmla="*/ 28 w 41"/>
                <a:gd name="T13" fmla="*/ 210 h 96"/>
                <a:gd name="T14" fmla="*/ 31 w 41"/>
                <a:gd name="T15" fmla="*/ 196 h 96"/>
                <a:gd name="T16" fmla="*/ 33 w 41"/>
                <a:gd name="T17" fmla="*/ 149 h 96"/>
                <a:gd name="T18" fmla="*/ 33 w 41"/>
                <a:gd name="T19" fmla="*/ 76 h 96"/>
                <a:gd name="T20" fmla="*/ 31 w 41"/>
                <a:gd name="T21" fmla="*/ 33 h 96"/>
                <a:gd name="T22" fmla="*/ 28 w 41"/>
                <a:gd name="T23" fmla="*/ 14 h 96"/>
                <a:gd name="T24" fmla="*/ 24 w 41"/>
                <a:gd name="T25" fmla="*/ 12 h 96"/>
                <a:gd name="T26" fmla="*/ 0 w 41"/>
                <a:gd name="T27" fmla="*/ 9 h 96"/>
                <a:gd name="T28" fmla="*/ 0 w 41"/>
                <a:gd name="T29" fmla="*/ 0 h 96"/>
                <a:gd name="T30" fmla="*/ 47 w 41"/>
                <a:gd name="T31" fmla="*/ 0 h 96"/>
                <a:gd name="T32" fmla="*/ 97 w 41"/>
                <a:gd name="T33" fmla="*/ 0 h 96"/>
                <a:gd name="T34" fmla="*/ 97 w 41"/>
                <a:gd name="T35" fmla="*/ 9 h 96"/>
                <a:gd name="T36" fmla="*/ 73 w 41"/>
                <a:gd name="T37" fmla="*/ 12 h 96"/>
                <a:gd name="T38" fmla="*/ 66 w 41"/>
                <a:gd name="T39" fmla="*/ 14 h 96"/>
                <a:gd name="T40" fmla="*/ 64 w 41"/>
                <a:gd name="T41" fmla="*/ 31 h 96"/>
                <a:gd name="T42" fmla="*/ 64 w 41"/>
                <a:gd name="T43" fmla="*/ 76 h 96"/>
                <a:gd name="T44" fmla="*/ 64 w 41"/>
                <a:gd name="T45" fmla="*/ 149 h 96"/>
                <a:gd name="T46" fmla="*/ 64 w 41"/>
                <a:gd name="T47" fmla="*/ 192 h 96"/>
                <a:gd name="T48" fmla="*/ 66 w 41"/>
                <a:gd name="T49" fmla="*/ 210 h 96"/>
                <a:gd name="T50" fmla="*/ 73 w 41"/>
                <a:gd name="T51" fmla="*/ 215 h 96"/>
                <a:gd name="T52" fmla="*/ 97 w 41"/>
                <a:gd name="T53" fmla="*/ 215 h 9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1" h="96">
                  <a:moveTo>
                    <a:pt x="41" y="91"/>
                  </a:moveTo>
                  <a:cubicBezTo>
                    <a:pt x="41" y="96"/>
                    <a:pt x="41" y="96"/>
                    <a:pt x="41" y="96"/>
                  </a:cubicBezTo>
                  <a:cubicBezTo>
                    <a:pt x="31" y="95"/>
                    <a:pt x="24" y="95"/>
                    <a:pt x="21" y="95"/>
                  </a:cubicBezTo>
                  <a:cubicBezTo>
                    <a:pt x="0" y="96"/>
                    <a:pt x="0" y="96"/>
                    <a:pt x="0" y="96"/>
                  </a:cubicBezTo>
                  <a:cubicBezTo>
                    <a:pt x="0" y="91"/>
                    <a:pt x="0" y="91"/>
                    <a:pt x="0" y="91"/>
                  </a:cubicBezTo>
                  <a:cubicBezTo>
                    <a:pt x="5" y="91"/>
                    <a:pt x="8" y="91"/>
                    <a:pt x="10" y="91"/>
                  </a:cubicBezTo>
                  <a:cubicBezTo>
                    <a:pt x="11" y="90"/>
                    <a:pt x="12" y="90"/>
                    <a:pt x="12" y="89"/>
                  </a:cubicBezTo>
                  <a:cubicBezTo>
                    <a:pt x="13" y="88"/>
                    <a:pt x="13" y="86"/>
                    <a:pt x="13" y="83"/>
                  </a:cubicBezTo>
                  <a:cubicBezTo>
                    <a:pt x="13" y="82"/>
                    <a:pt x="13" y="75"/>
                    <a:pt x="14" y="63"/>
                  </a:cubicBezTo>
                  <a:cubicBezTo>
                    <a:pt x="14" y="32"/>
                    <a:pt x="14" y="32"/>
                    <a:pt x="14" y="32"/>
                  </a:cubicBezTo>
                  <a:cubicBezTo>
                    <a:pt x="14" y="26"/>
                    <a:pt x="13" y="20"/>
                    <a:pt x="13" y="14"/>
                  </a:cubicBezTo>
                  <a:cubicBezTo>
                    <a:pt x="13" y="10"/>
                    <a:pt x="13" y="7"/>
                    <a:pt x="12" y="6"/>
                  </a:cubicBezTo>
                  <a:cubicBezTo>
                    <a:pt x="12" y="6"/>
                    <a:pt x="11" y="5"/>
                    <a:pt x="10" y="5"/>
                  </a:cubicBezTo>
                  <a:cubicBezTo>
                    <a:pt x="8" y="4"/>
                    <a:pt x="5" y="4"/>
                    <a:pt x="0" y="4"/>
                  </a:cubicBezTo>
                  <a:cubicBezTo>
                    <a:pt x="0" y="0"/>
                    <a:pt x="0" y="0"/>
                    <a:pt x="0" y="0"/>
                  </a:cubicBezTo>
                  <a:cubicBezTo>
                    <a:pt x="9" y="0"/>
                    <a:pt x="15" y="0"/>
                    <a:pt x="20" y="0"/>
                  </a:cubicBezTo>
                  <a:cubicBezTo>
                    <a:pt x="25" y="0"/>
                    <a:pt x="32" y="0"/>
                    <a:pt x="41" y="0"/>
                  </a:cubicBezTo>
                  <a:cubicBezTo>
                    <a:pt x="41" y="4"/>
                    <a:pt x="41" y="4"/>
                    <a:pt x="41" y="4"/>
                  </a:cubicBezTo>
                  <a:cubicBezTo>
                    <a:pt x="35" y="4"/>
                    <a:pt x="32" y="4"/>
                    <a:pt x="31" y="5"/>
                  </a:cubicBezTo>
                  <a:cubicBezTo>
                    <a:pt x="30" y="5"/>
                    <a:pt x="29" y="6"/>
                    <a:pt x="28" y="6"/>
                  </a:cubicBezTo>
                  <a:cubicBezTo>
                    <a:pt x="28" y="7"/>
                    <a:pt x="27" y="9"/>
                    <a:pt x="27" y="13"/>
                  </a:cubicBezTo>
                  <a:cubicBezTo>
                    <a:pt x="27" y="14"/>
                    <a:pt x="27" y="20"/>
                    <a:pt x="27" y="32"/>
                  </a:cubicBezTo>
                  <a:cubicBezTo>
                    <a:pt x="27" y="63"/>
                    <a:pt x="27" y="63"/>
                    <a:pt x="27" y="63"/>
                  </a:cubicBezTo>
                  <a:cubicBezTo>
                    <a:pt x="27" y="69"/>
                    <a:pt x="27" y="75"/>
                    <a:pt x="27" y="81"/>
                  </a:cubicBezTo>
                  <a:cubicBezTo>
                    <a:pt x="27" y="86"/>
                    <a:pt x="28" y="88"/>
                    <a:pt x="28" y="89"/>
                  </a:cubicBezTo>
                  <a:cubicBezTo>
                    <a:pt x="29" y="90"/>
                    <a:pt x="30" y="90"/>
                    <a:pt x="31" y="91"/>
                  </a:cubicBezTo>
                  <a:cubicBezTo>
                    <a:pt x="32" y="91"/>
                    <a:pt x="35" y="91"/>
                    <a:pt x="41" y="91"/>
                  </a:cubicBezTo>
                  <a:close/>
                </a:path>
              </a:pathLst>
            </a:custGeom>
            <a:solidFill>
              <a:schemeClr val="tx1"/>
            </a:solidFill>
            <a:ln>
              <a:noFill/>
            </a:ln>
            <a:extLst>
              <a:ext uri="{91240B29-F687-4F45-9708-019B960494DF}">
                <a14:hiddenLine xmlns:a14="http://schemas.microsoft.com/office/drawing/2010/main" w="9525">
                  <a:solidFill>
                    <a:schemeClr val="bg2"/>
                  </a:solidFill>
                  <a:round/>
                  <a:headEnd/>
                  <a:tailEnd/>
                </a14:hiddenLine>
              </a:ext>
            </a:extLst>
          </p:spPr>
          <p:txBody>
            <a:bodyPr/>
            <a:lstStyle/>
            <a:p>
              <a:endParaRPr lang="en-US"/>
            </a:p>
          </p:txBody>
        </p:sp>
        <p:sp>
          <p:nvSpPr>
            <p:cNvPr id="10" name="Freeform 16"/>
            <p:cNvSpPr>
              <a:spLocks noChangeAspect="1"/>
            </p:cNvSpPr>
            <p:nvPr/>
          </p:nvSpPr>
          <p:spPr bwMode="auto">
            <a:xfrm>
              <a:off x="1562" y="729"/>
              <a:ext cx="222" cy="237"/>
            </a:xfrm>
            <a:custGeom>
              <a:avLst/>
              <a:gdLst>
                <a:gd name="T0" fmla="*/ 222 w 94"/>
                <a:gd name="T1" fmla="*/ 204 h 100"/>
                <a:gd name="T2" fmla="*/ 215 w 94"/>
                <a:gd name="T3" fmla="*/ 218 h 100"/>
                <a:gd name="T4" fmla="*/ 177 w 94"/>
                <a:gd name="T5" fmla="*/ 232 h 100"/>
                <a:gd name="T6" fmla="*/ 135 w 94"/>
                <a:gd name="T7" fmla="*/ 237 h 100"/>
                <a:gd name="T8" fmla="*/ 87 w 94"/>
                <a:gd name="T9" fmla="*/ 230 h 100"/>
                <a:gd name="T10" fmla="*/ 50 w 94"/>
                <a:gd name="T11" fmla="*/ 211 h 100"/>
                <a:gd name="T12" fmla="*/ 21 w 94"/>
                <a:gd name="T13" fmla="*/ 185 h 100"/>
                <a:gd name="T14" fmla="*/ 5 w 94"/>
                <a:gd name="T15" fmla="*/ 154 h 100"/>
                <a:gd name="T16" fmla="*/ 0 w 94"/>
                <a:gd name="T17" fmla="*/ 119 h 100"/>
                <a:gd name="T18" fmla="*/ 38 w 94"/>
                <a:gd name="T19" fmla="*/ 33 h 100"/>
                <a:gd name="T20" fmla="*/ 139 w 94"/>
                <a:gd name="T21" fmla="*/ 0 h 100"/>
                <a:gd name="T22" fmla="*/ 168 w 94"/>
                <a:gd name="T23" fmla="*/ 2 h 100"/>
                <a:gd name="T24" fmla="*/ 198 w 94"/>
                <a:gd name="T25" fmla="*/ 7 h 100"/>
                <a:gd name="T26" fmla="*/ 222 w 94"/>
                <a:gd name="T27" fmla="*/ 14 h 100"/>
                <a:gd name="T28" fmla="*/ 215 w 94"/>
                <a:gd name="T29" fmla="*/ 31 h 100"/>
                <a:gd name="T30" fmla="*/ 213 w 94"/>
                <a:gd name="T31" fmla="*/ 62 h 100"/>
                <a:gd name="T32" fmla="*/ 201 w 94"/>
                <a:gd name="T33" fmla="*/ 62 h 100"/>
                <a:gd name="T34" fmla="*/ 201 w 94"/>
                <a:gd name="T35" fmla="*/ 43 h 100"/>
                <a:gd name="T36" fmla="*/ 184 w 94"/>
                <a:gd name="T37" fmla="*/ 21 h 100"/>
                <a:gd name="T38" fmla="*/ 135 w 94"/>
                <a:gd name="T39" fmla="*/ 12 h 100"/>
                <a:gd name="T40" fmla="*/ 94 w 94"/>
                <a:gd name="T41" fmla="*/ 19 h 100"/>
                <a:gd name="T42" fmla="*/ 66 w 94"/>
                <a:gd name="T43" fmla="*/ 36 h 100"/>
                <a:gd name="T44" fmla="*/ 45 w 94"/>
                <a:gd name="T45" fmla="*/ 66 h 100"/>
                <a:gd name="T46" fmla="*/ 38 w 94"/>
                <a:gd name="T47" fmla="*/ 111 h 100"/>
                <a:gd name="T48" fmla="*/ 68 w 94"/>
                <a:gd name="T49" fmla="*/ 190 h 100"/>
                <a:gd name="T50" fmla="*/ 149 w 94"/>
                <a:gd name="T51" fmla="*/ 218 h 100"/>
                <a:gd name="T52" fmla="*/ 191 w 94"/>
                <a:gd name="T53" fmla="*/ 213 h 100"/>
                <a:gd name="T54" fmla="*/ 217 w 94"/>
                <a:gd name="T55" fmla="*/ 199 h 100"/>
                <a:gd name="T56" fmla="*/ 222 w 94"/>
                <a:gd name="T57" fmla="*/ 204 h 10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94" h="100">
                  <a:moveTo>
                    <a:pt x="94" y="86"/>
                  </a:moveTo>
                  <a:cubicBezTo>
                    <a:pt x="91" y="92"/>
                    <a:pt x="91" y="92"/>
                    <a:pt x="91" y="92"/>
                  </a:cubicBezTo>
                  <a:cubicBezTo>
                    <a:pt x="85" y="95"/>
                    <a:pt x="80" y="97"/>
                    <a:pt x="75" y="98"/>
                  </a:cubicBezTo>
                  <a:cubicBezTo>
                    <a:pt x="69" y="99"/>
                    <a:pt x="64" y="100"/>
                    <a:pt x="57" y="100"/>
                  </a:cubicBezTo>
                  <a:cubicBezTo>
                    <a:pt x="50" y="100"/>
                    <a:pt x="43" y="99"/>
                    <a:pt x="37" y="97"/>
                  </a:cubicBezTo>
                  <a:cubicBezTo>
                    <a:pt x="31" y="95"/>
                    <a:pt x="25" y="93"/>
                    <a:pt x="21" y="89"/>
                  </a:cubicBezTo>
                  <a:cubicBezTo>
                    <a:pt x="16" y="86"/>
                    <a:pt x="12" y="83"/>
                    <a:pt x="9" y="78"/>
                  </a:cubicBezTo>
                  <a:cubicBezTo>
                    <a:pt x="6" y="74"/>
                    <a:pt x="4" y="70"/>
                    <a:pt x="2" y="65"/>
                  </a:cubicBezTo>
                  <a:cubicBezTo>
                    <a:pt x="1" y="61"/>
                    <a:pt x="0" y="55"/>
                    <a:pt x="0" y="50"/>
                  </a:cubicBezTo>
                  <a:cubicBezTo>
                    <a:pt x="0" y="35"/>
                    <a:pt x="5" y="24"/>
                    <a:pt x="16" y="14"/>
                  </a:cubicBezTo>
                  <a:cubicBezTo>
                    <a:pt x="26" y="5"/>
                    <a:pt x="41" y="0"/>
                    <a:pt x="59" y="0"/>
                  </a:cubicBezTo>
                  <a:cubicBezTo>
                    <a:pt x="63" y="0"/>
                    <a:pt x="67" y="0"/>
                    <a:pt x="71" y="1"/>
                  </a:cubicBezTo>
                  <a:cubicBezTo>
                    <a:pt x="74" y="1"/>
                    <a:pt x="79" y="2"/>
                    <a:pt x="84" y="3"/>
                  </a:cubicBezTo>
                  <a:cubicBezTo>
                    <a:pt x="89" y="5"/>
                    <a:pt x="92" y="6"/>
                    <a:pt x="94" y="6"/>
                  </a:cubicBezTo>
                  <a:cubicBezTo>
                    <a:pt x="93" y="8"/>
                    <a:pt x="92" y="11"/>
                    <a:pt x="91" y="13"/>
                  </a:cubicBezTo>
                  <a:cubicBezTo>
                    <a:pt x="91" y="17"/>
                    <a:pt x="90" y="21"/>
                    <a:pt x="90" y="26"/>
                  </a:cubicBezTo>
                  <a:cubicBezTo>
                    <a:pt x="85" y="26"/>
                    <a:pt x="85" y="26"/>
                    <a:pt x="85" y="26"/>
                  </a:cubicBezTo>
                  <a:cubicBezTo>
                    <a:pt x="85" y="18"/>
                    <a:pt x="85" y="18"/>
                    <a:pt x="85" y="18"/>
                  </a:cubicBezTo>
                  <a:cubicBezTo>
                    <a:pt x="85" y="14"/>
                    <a:pt x="82" y="11"/>
                    <a:pt x="78" y="9"/>
                  </a:cubicBezTo>
                  <a:cubicBezTo>
                    <a:pt x="73" y="6"/>
                    <a:pt x="66" y="5"/>
                    <a:pt x="57" y="5"/>
                  </a:cubicBezTo>
                  <a:cubicBezTo>
                    <a:pt x="51" y="5"/>
                    <a:pt x="45" y="6"/>
                    <a:pt x="40" y="8"/>
                  </a:cubicBezTo>
                  <a:cubicBezTo>
                    <a:pt x="36" y="9"/>
                    <a:pt x="31" y="12"/>
                    <a:pt x="28" y="15"/>
                  </a:cubicBezTo>
                  <a:cubicBezTo>
                    <a:pt x="24" y="18"/>
                    <a:pt x="21" y="23"/>
                    <a:pt x="19" y="28"/>
                  </a:cubicBezTo>
                  <a:cubicBezTo>
                    <a:pt x="17" y="33"/>
                    <a:pt x="16" y="39"/>
                    <a:pt x="16" y="47"/>
                  </a:cubicBezTo>
                  <a:cubicBezTo>
                    <a:pt x="16" y="61"/>
                    <a:pt x="20" y="72"/>
                    <a:pt x="29" y="80"/>
                  </a:cubicBezTo>
                  <a:cubicBezTo>
                    <a:pt x="37" y="88"/>
                    <a:pt x="49" y="92"/>
                    <a:pt x="63" y="92"/>
                  </a:cubicBezTo>
                  <a:cubicBezTo>
                    <a:pt x="70" y="92"/>
                    <a:pt x="76" y="91"/>
                    <a:pt x="81" y="90"/>
                  </a:cubicBezTo>
                  <a:cubicBezTo>
                    <a:pt x="85" y="89"/>
                    <a:pt x="89" y="87"/>
                    <a:pt x="92" y="84"/>
                  </a:cubicBezTo>
                  <a:lnTo>
                    <a:pt x="94" y="86"/>
                  </a:lnTo>
                  <a:close/>
                </a:path>
              </a:pathLst>
            </a:custGeom>
            <a:solidFill>
              <a:schemeClr val="tx1"/>
            </a:solidFill>
            <a:ln>
              <a:noFill/>
            </a:ln>
            <a:extLst>
              <a:ext uri="{91240B29-F687-4F45-9708-019B960494DF}">
                <a14:hiddenLine xmlns:a14="http://schemas.microsoft.com/office/drawing/2010/main" w="9525">
                  <a:solidFill>
                    <a:schemeClr val="bg2"/>
                  </a:solidFill>
                  <a:round/>
                  <a:headEnd/>
                  <a:tailEnd/>
                </a14:hiddenLine>
              </a:ext>
            </a:extLst>
          </p:spPr>
          <p:txBody>
            <a:bodyPr/>
            <a:lstStyle/>
            <a:p>
              <a:endParaRPr lang="en-US"/>
            </a:p>
          </p:txBody>
        </p:sp>
        <p:sp>
          <p:nvSpPr>
            <p:cNvPr id="11" name="Freeform 17"/>
            <p:cNvSpPr>
              <a:spLocks noChangeAspect="1"/>
            </p:cNvSpPr>
            <p:nvPr/>
          </p:nvSpPr>
          <p:spPr bwMode="auto">
            <a:xfrm>
              <a:off x="572" y="729"/>
              <a:ext cx="222" cy="237"/>
            </a:xfrm>
            <a:custGeom>
              <a:avLst/>
              <a:gdLst>
                <a:gd name="T0" fmla="*/ 222 w 94"/>
                <a:gd name="T1" fmla="*/ 204 h 100"/>
                <a:gd name="T2" fmla="*/ 215 w 94"/>
                <a:gd name="T3" fmla="*/ 218 h 100"/>
                <a:gd name="T4" fmla="*/ 177 w 94"/>
                <a:gd name="T5" fmla="*/ 232 h 100"/>
                <a:gd name="T6" fmla="*/ 135 w 94"/>
                <a:gd name="T7" fmla="*/ 237 h 100"/>
                <a:gd name="T8" fmla="*/ 87 w 94"/>
                <a:gd name="T9" fmla="*/ 230 h 100"/>
                <a:gd name="T10" fmla="*/ 50 w 94"/>
                <a:gd name="T11" fmla="*/ 211 h 100"/>
                <a:gd name="T12" fmla="*/ 21 w 94"/>
                <a:gd name="T13" fmla="*/ 185 h 100"/>
                <a:gd name="T14" fmla="*/ 5 w 94"/>
                <a:gd name="T15" fmla="*/ 154 h 100"/>
                <a:gd name="T16" fmla="*/ 0 w 94"/>
                <a:gd name="T17" fmla="*/ 119 h 100"/>
                <a:gd name="T18" fmla="*/ 38 w 94"/>
                <a:gd name="T19" fmla="*/ 33 h 100"/>
                <a:gd name="T20" fmla="*/ 139 w 94"/>
                <a:gd name="T21" fmla="*/ 0 h 100"/>
                <a:gd name="T22" fmla="*/ 168 w 94"/>
                <a:gd name="T23" fmla="*/ 2 h 100"/>
                <a:gd name="T24" fmla="*/ 198 w 94"/>
                <a:gd name="T25" fmla="*/ 7 h 100"/>
                <a:gd name="T26" fmla="*/ 222 w 94"/>
                <a:gd name="T27" fmla="*/ 14 h 100"/>
                <a:gd name="T28" fmla="*/ 215 w 94"/>
                <a:gd name="T29" fmla="*/ 31 h 100"/>
                <a:gd name="T30" fmla="*/ 213 w 94"/>
                <a:gd name="T31" fmla="*/ 62 h 100"/>
                <a:gd name="T32" fmla="*/ 203 w 94"/>
                <a:gd name="T33" fmla="*/ 62 h 100"/>
                <a:gd name="T34" fmla="*/ 201 w 94"/>
                <a:gd name="T35" fmla="*/ 43 h 100"/>
                <a:gd name="T36" fmla="*/ 184 w 94"/>
                <a:gd name="T37" fmla="*/ 21 h 100"/>
                <a:gd name="T38" fmla="*/ 135 w 94"/>
                <a:gd name="T39" fmla="*/ 12 h 100"/>
                <a:gd name="T40" fmla="*/ 94 w 94"/>
                <a:gd name="T41" fmla="*/ 19 h 100"/>
                <a:gd name="T42" fmla="*/ 66 w 94"/>
                <a:gd name="T43" fmla="*/ 36 h 100"/>
                <a:gd name="T44" fmla="*/ 45 w 94"/>
                <a:gd name="T45" fmla="*/ 66 h 100"/>
                <a:gd name="T46" fmla="*/ 38 w 94"/>
                <a:gd name="T47" fmla="*/ 111 h 100"/>
                <a:gd name="T48" fmla="*/ 68 w 94"/>
                <a:gd name="T49" fmla="*/ 190 h 100"/>
                <a:gd name="T50" fmla="*/ 149 w 94"/>
                <a:gd name="T51" fmla="*/ 218 h 100"/>
                <a:gd name="T52" fmla="*/ 191 w 94"/>
                <a:gd name="T53" fmla="*/ 213 h 100"/>
                <a:gd name="T54" fmla="*/ 217 w 94"/>
                <a:gd name="T55" fmla="*/ 199 h 100"/>
                <a:gd name="T56" fmla="*/ 222 w 94"/>
                <a:gd name="T57" fmla="*/ 204 h 10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94" h="100">
                  <a:moveTo>
                    <a:pt x="94" y="86"/>
                  </a:moveTo>
                  <a:cubicBezTo>
                    <a:pt x="91" y="92"/>
                    <a:pt x="91" y="92"/>
                    <a:pt x="91" y="92"/>
                  </a:cubicBezTo>
                  <a:cubicBezTo>
                    <a:pt x="85" y="95"/>
                    <a:pt x="80" y="97"/>
                    <a:pt x="75" y="98"/>
                  </a:cubicBezTo>
                  <a:cubicBezTo>
                    <a:pt x="69" y="99"/>
                    <a:pt x="64" y="100"/>
                    <a:pt x="57" y="100"/>
                  </a:cubicBezTo>
                  <a:cubicBezTo>
                    <a:pt x="50" y="100"/>
                    <a:pt x="43" y="99"/>
                    <a:pt x="37" y="97"/>
                  </a:cubicBezTo>
                  <a:cubicBezTo>
                    <a:pt x="31" y="95"/>
                    <a:pt x="25" y="93"/>
                    <a:pt x="21" y="89"/>
                  </a:cubicBezTo>
                  <a:cubicBezTo>
                    <a:pt x="16" y="86"/>
                    <a:pt x="12" y="83"/>
                    <a:pt x="9" y="78"/>
                  </a:cubicBezTo>
                  <a:cubicBezTo>
                    <a:pt x="6" y="74"/>
                    <a:pt x="4" y="70"/>
                    <a:pt x="2" y="65"/>
                  </a:cubicBezTo>
                  <a:cubicBezTo>
                    <a:pt x="1" y="61"/>
                    <a:pt x="0" y="55"/>
                    <a:pt x="0" y="50"/>
                  </a:cubicBezTo>
                  <a:cubicBezTo>
                    <a:pt x="0" y="35"/>
                    <a:pt x="5" y="24"/>
                    <a:pt x="16" y="14"/>
                  </a:cubicBezTo>
                  <a:cubicBezTo>
                    <a:pt x="26" y="5"/>
                    <a:pt x="41" y="0"/>
                    <a:pt x="59" y="0"/>
                  </a:cubicBezTo>
                  <a:cubicBezTo>
                    <a:pt x="63" y="0"/>
                    <a:pt x="67" y="0"/>
                    <a:pt x="71" y="1"/>
                  </a:cubicBezTo>
                  <a:cubicBezTo>
                    <a:pt x="74" y="1"/>
                    <a:pt x="79" y="2"/>
                    <a:pt x="84" y="3"/>
                  </a:cubicBezTo>
                  <a:cubicBezTo>
                    <a:pt x="89" y="5"/>
                    <a:pt x="92" y="6"/>
                    <a:pt x="94" y="6"/>
                  </a:cubicBezTo>
                  <a:cubicBezTo>
                    <a:pt x="93" y="8"/>
                    <a:pt x="92" y="11"/>
                    <a:pt x="91" y="13"/>
                  </a:cubicBezTo>
                  <a:cubicBezTo>
                    <a:pt x="91" y="17"/>
                    <a:pt x="90" y="21"/>
                    <a:pt x="90" y="26"/>
                  </a:cubicBezTo>
                  <a:cubicBezTo>
                    <a:pt x="86" y="26"/>
                    <a:pt x="86" y="26"/>
                    <a:pt x="86" y="26"/>
                  </a:cubicBezTo>
                  <a:cubicBezTo>
                    <a:pt x="85" y="18"/>
                    <a:pt x="85" y="18"/>
                    <a:pt x="85" y="18"/>
                  </a:cubicBezTo>
                  <a:cubicBezTo>
                    <a:pt x="85" y="14"/>
                    <a:pt x="82" y="11"/>
                    <a:pt x="78" y="9"/>
                  </a:cubicBezTo>
                  <a:cubicBezTo>
                    <a:pt x="73" y="6"/>
                    <a:pt x="66" y="5"/>
                    <a:pt x="57" y="5"/>
                  </a:cubicBezTo>
                  <a:cubicBezTo>
                    <a:pt x="51" y="5"/>
                    <a:pt x="45" y="6"/>
                    <a:pt x="40" y="8"/>
                  </a:cubicBezTo>
                  <a:cubicBezTo>
                    <a:pt x="36" y="9"/>
                    <a:pt x="31" y="12"/>
                    <a:pt x="28" y="15"/>
                  </a:cubicBezTo>
                  <a:cubicBezTo>
                    <a:pt x="24" y="18"/>
                    <a:pt x="21" y="23"/>
                    <a:pt x="19" y="28"/>
                  </a:cubicBezTo>
                  <a:cubicBezTo>
                    <a:pt x="17" y="33"/>
                    <a:pt x="16" y="39"/>
                    <a:pt x="16" y="47"/>
                  </a:cubicBezTo>
                  <a:cubicBezTo>
                    <a:pt x="16" y="61"/>
                    <a:pt x="20" y="72"/>
                    <a:pt x="29" y="80"/>
                  </a:cubicBezTo>
                  <a:cubicBezTo>
                    <a:pt x="37" y="88"/>
                    <a:pt x="49" y="92"/>
                    <a:pt x="63" y="92"/>
                  </a:cubicBezTo>
                  <a:cubicBezTo>
                    <a:pt x="70" y="92"/>
                    <a:pt x="76" y="91"/>
                    <a:pt x="81" y="90"/>
                  </a:cubicBezTo>
                  <a:cubicBezTo>
                    <a:pt x="85" y="89"/>
                    <a:pt x="89" y="87"/>
                    <a:pt x="92" y="84"/>
                  </a:cubicBezTo>
                  <a:lnTo>
                    <a:pt x="94" y="86"/>
                  </a:lnTo>
                  <a:close/>
                </a:path>
              </a:pathLst>
            </a:custGeom>
            <a:solidFill>
              <a:schemeClr val="tx1"/>
            </a:solidFill>
            <a:ln>
              <a:noFill/>
            </a:ln>
            <a:extLst>
              <a:ext uri="{91240B29-F687-4F45-9708-019B960494DF}">
                <a14:hiddenLine xmlns:a14="http://schemas.microsoft.com/office/drawing/2010/main" w="9525">
                  <a:solidFill>
                    <a:schemeClr val="bg2"/>
                  </a:solidFill>
                  <a:round/>
                  <a:headEnd/>
                  <a:tailEnd/>
                </a14:hiddenLine>
              </a:ext>
            </a:extLst>
          </p:spPr>
          <p:txBody>
            <a:bodyPr/>
            <a:lstStyle/>
            <a:p>
              <a:endParaRPr lang="en-US"/>
            </a:p>
          </p:txBody>
        </p:sp>
        <p:sp>
          <p:nvSpPr>
            <p:cNvPr id="12" name="Freeform 18"/>
            <p:cNvSpPr>
              <a:spLocks noChangeAspect="1"/>
            </p:cNvSpPr>
            <p:nvPr/>
          </p:nvSpPr>
          <p:spPr bwMode="auto">
            <a:xfrm>
              <a:off x="669" y="432"/>
              <a:ext cx="307" cy="229"/>
            </a:xfrm>
            <a:custGeom>
              <a:avLst/>
              <a:gdLst>
                <a:gd name="T0" fmla="*/ 0 w 130"/>
                <a:gd name="T1" fmla="*/ 9 h 97"/>
                <a:gd name="T2" fmla="*/ 0 w 130"/>
                <a:gd name="T3" fmla="*/ 0 h 97"/>
                <a:gd name="T4" fmla="*/ 33 w 130"/>
                <a:gd name="T5" fmla="*/ 0 h 97"/>
                <a:gd name="T6" fmla="*/ 64 w 130"/>
                <a:gd name="T7" fmla="*/ 0 h 97"/>
                <a:gd name="T8" fmla="*/ 90 w 130"/>
                <a:gd name="T9" fmla="*/ 57 h 97"/>
                <a:gd name="T10" fmla="*/ 154 w 130"/>
                <a:gd name="T11" fmla="*/ 179 h 97"/>
                <a:gd name="T12" fmla="*/ 210 w 130"/>
                <a:gd name="T13" fmla="*/ 66 h 97"/>
                <a:gd name="T14" fmla="*/ 241 w 130"/>
                <a:gd name="T15" fmla="*/ 0 h 97"/>
                <a:gd name="T16" fmla="*/ 272 w 130"/>
                <a:gd name="T17" fmla="*/ 0 h 97"/>
                <a:gd name="T18" fmla="*/ 307 w 130"/>
                <a:gd name="T19" fmla="*/ 0 h 97"/>
                <a:gd name="T20" fmla="*/ 307 w 130"/>
                <a:gd name="T21" fmla="*/ 9 h 97"/>
                <a:gd name="T22" fmla="*/ 283 w 130"/>
                <a:gd name="T23" fmla="*/ 12 h 97"/>
                <a:gd name="T24" fmla="*/ 279 w 130"/>
                <a:gd name="T25" fmla="*/ 17 h 97"/>
                <a:gd name="T26" fmla="*/ 276 w 130"/>
                <a:gd name="T27" fmla="*/ 31 h 97"/>
                <a:gd name="T28" fmla="*/ 274 w 130"/>
                <a:gd name="T29" fmla="*/ 76 h 97"/>
                <a:gd name="T30" fmla="*/ 274 w 130"/>
                <a:gd name="T31" fmla="*/ 149 h 97"/>
                <a:gd name="T32" fmla="*/ 276 w 130"/>
                <a:gd name="T33" fmla="*/ 191 h 97"/>
                <a:gd name="T34" fmla="*/ 279 w 130"/>
                <a:gd name="T35" fmla="*/ 210 h 97"/>
                <a:gd name="T36" fmla="*/ 283 w 130"/>
                <a:gd name="T37" fmla="*/ 212 h 97"/>
                <a:gd name="T38" fmla="*/ 307 w 130"/>
                <a:gd name="T39" fmla="*/ 215 h 97"/>
                <a:gd name="T40" fmla="*/ 307 w 130"/>
                <a:gd name="T41" fmla="*/ 224 h 97"/>
                <a:gd name="T42" fmla="*/ 260 w 130"/>
                <a:gd name="T43" fmla="*/ 224 h 97"/>
                <a:gd name="T44" fmla="*/ 210 w 130"/>
                <a:gd name="T45" fmla="*/ 224 h 97"/>
                <a:gd name="T46" fmla="*/ 210 w 130"/>
                <a:gd name="T47" fmla="*/ 215 h 97"/>
                <a:gd name="T48" fmla="*/ 236 w 130"/>
                <a:gd name="T49" fmla="*/ 212 h 97"/>
                <a:gd name="T50" fmla="*/ 241 w 130"/>
                <a:gd name="T51" fmla="*/ 210 h 97"/>
                <a:gd name="T52" fmla="*/ 243 w 130"/>
                <a:gd name="T53" fmla="*/ 194 h 97"/>
                <a:gd name="T54" fmla="*/ 243 w 130"/>
                <a:gd name="T55" fmla="*/ 149 h 97"/>
                <a:gd name="T56" fmla="*/ 243 w 130"/>
                <a:gd name="T57" fmla="*/ 33 h 97"/>
                <a:gd name="T58" fmla="*/ 187 w 130"/>
                <a:gd name="T59" fmla="*/ 146 h 97"/>
                <a:gd name="T60" fmla="*/ 165 w 130"/>
                <a:gd name="T61" fmla="*/ 191 h 97"/>
                <a:gd name="T62" fmla="*/ 149 w 130"/>
                <a:gd name="T63" fmla="*/ 229 h 97"/>
                <a:gd name="T64" fmla="*/ 142 w 130"/>
                <a:gd name="T65" fmla="*/ 229 h 97"/>
                <a:gd name="T66" fmla="*/ 139 w 130"/>
                <a:gd name="T67" fmla="*/ 220 h 97"/>
                <a:gd name="T68" fmla="*/ 128 w 130"/>
                <a:gd name="T69" fmla="*/ 196 h 97"/>
                <a:gd name="T70" fmla="*/ 47 w 130"/>
                <a:gd name="T71" fmla="*/ 38 h 97"/>
                <a:gd name="T72" fmla="*/ 47 w 130"/>
                <a:gd name="T73" fmla="*/ 149 h 97"/>
                <a:gd name="T74" fmla="*/ 47 w 130"/>
                <a:gd name="T75" fmla="*/ 191 h 97"/>
                <a:gd name="T76" fmla="*/ 52 w 130"/>
                <a:gd name="T77" fmla="*/ 210 h 97"/>
                <a:gd name="T78" fmla="*/ 57 w 130"/>
                <a:gd name="T79" fmla="*/ 212 h 97"/>
                <a:gd name="T80" fmla="*/ 80 w 130"/>
                <a:gd name="T81" fmla="*/ 215 h 97"/>
                <a:gd name="T82" fmla="*/ 80 w 130"/>
                <a:gd name="T83" fmla="*/ 224 h 97"/>
                <a:gd name="T84" fmla="*/ 40 w 130"/>
                <a:gd name="T85" fmla="*/ 224 h 97"/>
                <a:gd name="T86" fmla="*/ 0 w 130"/>
                <a:gd name="T87" fmla="*/ 224 h 97"/>
                <a:gd name="T88" fmla="*/ 0 w 130"/>
                <a:gd name="T89" fmla="*/ 215 h 97"/>
                <a:gd name="T90" fmla="*/ 24 w 130"/>
                <a:gd name="T91" fmla="*/ 212 h 97"/>
                <a:gd name="T92" fmla="*/ 28 w 130"/>
                <a:gd name="T93" fmla="*/ 210 h 97"/>
                <a:gd name="T94" fmla="*/ 31 w 130"/>
                <a:gd name="T95" fmla="*/ 194 h 97"/>
                <a:gd name="T96" fmla="*/ 33 w 130"/>
                <a:gd name="T97" fmla="*/ 149 h 97"/>
                <a:gd name="T98" fmla="*/ 33 w 130"/>
                <a:gd name="T99" fmla="*/ 76 h 97"/>
                <a:gd name="T100" fmla="*/ 31 w 130"/>
                <a:gd name="T101" fmla="*/ 33 h 97"/>
                <a:gd name="T102" fmla="*/ 28 w 130"/>
                <a:gd name="T103" fmla="*/ 17 h 97"/>
                <a:gd name="T104" fmla="*/ 24 w 130"/>
                <a:gd name="T105" fmla="*/ 12 h 97"/>
                <a:gd name="T106" fmla="*/ 0 w 130"/>
                <a:gd name="T107" fmla="*/ 9 h 9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30" h="97">
                  <a:moveTo>
                    <a:pt x="0" y="4"/>
                  </a:moveTo>
                  <a:cubicBezTo>
                    <a:pt x="0" y="0"/>
                    <a:pt x="0" y="0"/>
                    <a:pt x="0" y="0"/>
                  </a:cubicBezTo>
                  <a:cubicBezTo>
                    <a:pt x="4" y="0"/>
                    <a:pt x="9" y="0"/>
                    <a:pt x="14" y="0"/>
                  </a:cubicBezTo>
                  <a:cubicBezTo>
                    <a:pt x="18" y="0"/>
                    <a:pt x="23" y="0"/>
                    <a:pt x="27" y="0"/>
                  </a:cubicBezTo>
                  <a:cubicBezTo>
                    <a:pt x="31" y="9"/>
                    <a:pt x="35" y="17"/>
                    <a:pt x="38" y="24"/>
                  </a:cubicBezTo>
                  <a:cubicBezTo>
                    <a:pt x="65" y="76"/>
                    <a:pt x="65" y="76"/>
                    <a:pt x="65" y="76"/>
                  </a:cubicBezTo>
                  <a:cubicBezTo>
                    <a:pt x="89" y="28"/>
                    <a:pt x="89" y="28"/>
                    <a:pt x="89" y="28"/>
                  </a:cubicBezTo>
                  <a:cubicBezTo>
                    <a:pt x="96" y="15"/>
                    <a:pt x="100" y="5"/>
                    <a:pt x="102" y="0"/>
                  </a:cubicBezTo>
                  <a:cubicBezTo>
                    <a:pt x="107" y="0"/>
                    <a:pt x="112" y="0"/>
                    <a:pt x="115" y="0"/>
                  </a:cubicBezTo>
                  <a:cubicBezTo>
                    <a:pt x="118" y="0"/>
                    <a:pt x="123" y="0"/>
                    <a:pt x="130" y="0"/>
                  </a:cubicBezTo>
                  <a:cubicBezTo>
                    <a:pt x="130" y="4"/>
                    <a:pt x="130" y="4"/>
                    <a:pt x="130" y="4"/>
                  </a:cubicBezTo>
                  <a:cubicBezTo>
                    <a:pt x="125" y="4"/>
                    <a:pt x="121" y="5"/>
                    <a:pt x="120" y="5"/>
                  </a:cubicBezTo>
                  <a:cubicBezTo>
                    <a:pt x="119" y="5"/>
                    <a:pt x="118" y="6"/>
                    <a:pt x="118" y="7"/>
                  </a:cubicBezTo>
                  <a:cubicBezTo>
                    <a:pt x="117" y="8"/>
                    <a:pt x="117" y="10"/>
                    <a:pt x="117" y="13"/>
                  </a:cubicBezTo>
                  <a:cubicBezTo>
                    <a:pt x="116" y="14"/>
                    <a:pt x="116" y="20"/>
                    <a:pt x="116" y="32"/>
                  </a:cubicBezTo>
                  <a:cubicBezTo>
                    <a:pt x="116" y="63"/>
                    <a:pt x="116" y="63"/>
                    <a:pt x="116" y="63"/>
                  </a:cubicBezTo>
                  <a:cubicBezTo>
                    <a:pt x="116" y="69"/>
                    <a:pt x="116" y="75"/>
                    <a:pt x="117" y="81"/>
                  </a:cubicBezTo>
                  <a:cubicBezTo>
                    <a:pt x="117" y="85"/>
                    <a:pt x="117" y="88"/>
                    <a:pt x="118" y="89"/>
                  </a:cubicBezTo>
                  <a:cubicBezTo>
                    <a:pt x="118" y="89"/>
                    <a:pt x="119" y="90"/>
                    <a:pt x="120" y="90"/>
                  </a:cubicBezTo>
                  <a:cubicBezTo>
                    <a:pt x="121" y="91"/>
                    <a:pt x="125" y="91"/>
                    <a:pt x="130" y="91"/>
                  </a:cubicBezTo>
                  <a:cubicBezTo>
                    <a:pt x="130" y="95"/>
                    <a:pt x="130" y="95"/>
                    <a:pt x="130" y="95"/>
                  </a:cubicBezTo>
                  <a:cubicBezTo>
                    <a:pt x="121" y="95"/>
                    <a:pt x="114" y="95"/>
                    <a:pt x="110" y="95"/>
                  </a:cubicBezTo>
                  <a:cubicBezTo>
                    <a:pt x="107" y="95"/>
                    <a:pt x="100" y="95"/>
                    <a:pt x="89" y="95"/>
                  </a:cubicBezTo>
                  <a:cubicBezTo>
                    <a:pt x="89" y="91"/>
                    <a:pt x="89" y="91"/>
                    <a:pt x="89" y="91"/>
                  </a:cubicBezTo>
                  <a:cubicBezTo>
                    <a:pt x="95" y="91"/>
                    <a:pt x="98" y="91"/>
                    <a:pt x="100" y="90"/>
                  </a:cubicBezTo>
                  <a:cubicBezTo>
                    <a:pt x="101" y="90"/>
                    <a:pt x="102" y="89"/>
                    <a:pt x="102" y="89"/>
                  </a:cubicBezTo>
                  <a:cubicBezTo>
                    <a:pt x="103" y="88"/>
                    <a:pt x="103" y="86"/>
                    <a:pt x="103" y="82"/>
                  </a:cubicBezTo>
                  <a:cubicBezTo>
                    <a:pt x="103" y="81"/>
                    <a:pt x="103" y="75"/>
                    <a:pt x="103" y="63"/>
                  </a:cubicBezTo>
                  <a:cubicBezTo>
                    <a:pt x="103" y="14"/>
                    <a:pt x="103" y="14"/>
                    <a:pt x="103" y="14"/>
                  </a:cubicBezTo>
                  <a:cubicBezTo>
                    <a:pt x="79" y="62"/>
                    <a:pt x="79" y="62"/>
                    <a:pt x="79" y="62"/>
                  </a:cubicBezTo>
                  <a:cubicBezTo>
                    <a:pt x="75" y="70"/>
                    <a:pt x="72" y="76"/>
                    <a:pt x="70" y="81"/>
                  </a:cubicBezTo>
                  <a:cubicBezTo>
                    <a:pt x="69" y="84"/>
                    <a:pt x="66" y="89"/>
                    <a:pt x="63" y="97"/>
                  </a:cubicBezTo>
                  <a:cubicBezTo>
                    <a:pt x="60" y="97"/>
                    <a:pt x="60" y="97"/>
                    <a:pt x="60" y="97"/>
                  </a:cubicBezTo>
                  <a:cubicBezTo>
                    <a:pt x="60" y="95"/>
                    <a:pt x="59" y="94"/>
                    <a:pt x="59" y="93"/>
                  </a:cubicBezTo>
                  <a:cubicBezTo>
                    <a:pt x="54" y="83"/>
                    <a:pt x="54" y="83"/>
                    <a:pt x="54" y="83"/>
                  </a:cubicBezTo>
                  <a:cubicBezTo>
                    <a:pt x="20" y="16"/>
                    <a:pt x="20" y="16"/>
                    <a:pt x="20" y="16"/>
                  </a:cubicBezTo>
                  <a:cubicBezTo>
                    <a:pt x="20" y="63"/>
                    <a:pt x="20" y="63"/>
                    <a:pt x="20" y="63"/>
                  </a:cubicBezTo>
                  <a:cubicBezTo>
                    <a:pt x="20" y="69"/>
                    <a:pt x="20" y="75"/>
                    <a:pt x="20" y="81"/>
                  </a:cubicBezTo>
                  <a:cubicBezTo>
                    <a:pt x="21" y="85"/>
                    <a:pt x="21" y="88"/>
                    <a:pt x="22" y="89"/>
                  </a:cubicBezTo>
                  <a:cubicBezTo>
                    <a:pt x="22" y="89"/>
                    <a:pt x="23" y="90"/>
                    <a:pt x="24" y="90"/>
                  </a:cubicBezTo>
                  <a:cubicBezTo>
                    <a:pt x="25" y="91"/>
                    <a:pt x="29" y="91"/>
                    <a:pt x="34" y="91"/>
                  </a:cubicBezTo>
                  <a:cubicBezTo>
                    <a:pt x="34" y="95"/>
                    <a:pt x="34" y="95"/>
                    <a:pt x="34" y="95"/>
                  </a:cubicBezTo>
                  <a:cubicBezTo>
                    <a:pt x="17" y="95"/>
                    <a:pt x="17" y="95"/>
                    <a:pt x="17" y="95"/>
                  </a:cubicBezTo>
                  <a:cubicBezTo>
                    <a:pt x="0" y="95"/>
                    <a:pt x="0" y="95"/>
                    <a:pt x="0" y="95"/>
                  </a:cubicBezTo>
                  <a:cubicBezTo>
                    <a:pt x="0" y="91"/>
                    <a:pt x="0" y="91"/>
                    <a:pt x="0" y="91"/>
                  </a:cubicBezTo>
                  <a:cubicBezTo>
                    <a:pt x="5" y="91"/>
                    <a:pt x="8" y="91"/>
                    <a:pt x="10" y="90"/>
                  </a:cubicBezTo>
                  <a:cubicBezTo>
                    <a:pt x="11" y="90"/>
                    <a:pt x="12" y="89"/>
                    <a:pt x="12" y="89"/>
                  </a:cubicBezTo>
                  <a:cubicBezTo>
                    <a:pt x="13" y="88"/>
                    <a:pt x="13" y="86"/>
                    <a:pt x="13" y="82"/>
                  </a:cubicBezTo>
                  <a:cubicBezTo>
                    <a:pt x="13" y="81"/>
                    <a:pt x="13" y="75"/>
                    <a:pt x="14" y="63"/>
                  </a:cubicBezTo>
                  <a:cubicBezTo>
                    <a:pt x="14" y="32"/>
                    <a:pt x="14" y="32"/>
                    <a:pt x="14" y="32"/>
                  </a:cubicBezTo>
                  <a:cubicBezTo>
                    <a:pt x="14" y="26"/>
                    <a:pt x="13" y="20"/>
                    <a:pt x="13" y="14"/>
                  </a:cubicBezTo>
                  <a:cubicBezTo>
                    <a:pt x="13" y="10"/>
                    <a:pt x="13" y="8"/>
                    <a:pt x="12" y="7"/>
                  </a:cubicBezTo>
                  <a:cubicBezTo>
                    <a:pt x="12" y="6"/>
                    <a:pt x="11" y="5"/>
                    <a:pt x="10" y="5"/>
                  </a:cubicBezTo>
                  <a:cubicBezTo>
                    <a:pt x="8" y="5"/>
                    <a:pt x="5" y="4"/>
                    <a:pt x="0" y="4"/>
                  </a:cubicBezTo>
                  <a:close/>
                </a:path>
              </a:pathLst>
            </a:custGeom>
            <a:solidFill>
              <a:schemeClr val="tx1"/>
            </a:solidFill>
            <a:ln>
              <a:noFill/>
            </a:ln>
            <a:extLst>
              <a:ext uri="{91240B29-F687-4F45-9708-019B960494DF}">
                <a14:hiddenLine xmlns:a14="http://schemas.microsoft.com/office/drawing/2010/main" w="9525">
                  <a:solidFill>
                    <a:schemeClr val="bg2"/>
                  </a:solidFill>
                  <a:round/>
                  <a:headEnd/>
                  <a:tailEnd/>
                </a14:hiddenLine>
              </a:ext>
            </a:extLst>
          </p:spPr>
          <p:txBody>
            <a:bodyPr/>
            <a:lstStyle/>
            <a:p>
              <a:endParaRPr lang="en-US"/>
            </a:p>
          </p:txBody>
        </p:sp>
        <p:sp>
          <p:nvSpPr>
            <p:cNvPr id="13" name="Freeform 19"/>
            <p:cNvSpPr>
              <a:spLocks noChangeAspect="1" noEditPoints="1"/>
            </p:cNvSpPr>
            <p:nvPr/>
          </p:nvSpPr>
          <p:spPr bwMode="auto">
            <a:xfrm>
              <a:off x="988" y="429"/>
              <a:ext cx="253" cy="227"/>
            </a:xfrm>
            <a:custGeom>
              <a:avLst/>
              <a:gdLst>
                <a:gd name="T0" fmla="*/ 35 w 107"/>
                <a:gd name="T1" fmla="*/ 227 h 96"/>
                <a:gd name="T2" fmla="*/ 78 w 107"/>
                <a:gd name="T3" fmla="*/ 227 h 96"/>
                <a:gd name="T4" fmla="*/ 78 w 107"/>
                <a:gd name="T5" fmla="*/ 218 h 96"/>
                <a:gd name="T6" fmla="*/ 57 w 107"/>
                <a:gd name="T7" fmla="*/ 218 h 96"/>
                <a:gd name="T8" fmla="*/ 50 w 107"/>
                <a:gd name="T9" fmla="*/ 213 h 96"/>
                <a:gd name="T10" fmla="*/ 50 w 107"/>
                <a:gd name="T11" fmla="*/ 210 h 96"/>
                <a:gd name="T12" fmla="*/ 54 w 107"/>
                <a:gd name="T13" fmla="*/ 194 h 96"/>
                <a:gd name="T14" fmla="*/ 71 w 107"/>
                <a:gd name="T15" fmla="*/ 154 h 96"/>
                <a:gd name="T16" fmla="*/ 168 w 107"/>
                <a:gd name="T17" fmla="*/ 154 h 96"/>
                <a:gd name="T18" fmla="*/ 189 w 107"/>
                <a:gd name="T19" fmla="*/ 201 h 96"/>
                <a:gd name="T20" fmla="*/ 192 w 107"/>
                <a:gd name="T21" fmla="*/ 210 h 96"/>
                <a:gd name="T22" fmla="*/ 189 w 107"/>
                <a:gd name="T23" fmla="*/ 215 h 96"/>
                <a:gd name="T24" fmla="*/ 184 w 107"/>
                <a:gd name="T25" fmla="*/ 218 h 96"/>
                <a:gd name="T26" fmla="*/ 161 w 107"/>
                <a:gd name="T27" fmla="*/ 218 h 96"/>
                <a:gd name="T28" fmla="*/ 161 w 107"/>
                <a:gd name="T29" fmla="*/ 227 h 96"/>
                <a:gd name="T30" fmla="*/ 215 w 107"/>
                <a:gd name="T31" fmla="*/ 227 h 96"/>
                <a:gd name="T32" fmla="*/ 253 w 107"/>
                <a:gd name="T33" fmla="*/ 227 h 96"/>
                <a:gd name="T34" fmla="*/ 253 w 107"/>
                <a:gd name="T35" fmla="*/ 218 h 96"/>
                <a:gd name="T36" fmla="*/ 234 w 107"/>
                <a:gd name="T37" fmla="*/ 215 h 96"/>
                <a:gd name="T38" fmla="*/ 227 w 107"/>
                <a:gd name="T39" fmla="*/ 208 h 96"/>
                <a:gd name="T40" fmla="*/ 206 w 107"/>
                <a:gd name="T41" fmla="*/ 161 h 96"/>
                <a:gd name="T42" fmla="*/ 132 w 107"/>
                <a:gd name="T43" fmla="*/ 0 h 96"/>
                <a:gd name="T44" fmla="*/ 123 w 107"/>
                <a:gd name="T45" fmla="*/ 0 h 96"/>
                <a:gd name="T46" fmla="*/ 95 w 107"/>
                <a:gd name="T47" fmla="*/ 66 h 96"/>
                <a:gd name="T48" fmla="*/ 52 w 107"/>
                <a:gd name="T49" fmla="*/ 156 h 96"/>
                <a:gd name="T50" fmla="*/ 31 w 107"/>
                <a:gd name="T51" fmla="*/ 201 h 96"/>
                <a:gd name="T52" fmla="*/ 21 w 107"/>
                <a:gd name="T53" fmla="*/ 213 h 96"/>
                <a:gd name="T54" fmla="*/ 17 w 107"/>
                <a:gd name="T55" fmla="*/ 218 h 96"/>
                <a:gd name="T56" fmla="*/ 0 w 107"/>
                <a:gd name="T57" fmla="*/ 218 h 96"/>
                <a:gd name="T58" fmla="*/ 0 w 107"/>
                <a:gd name="T59" fmla="*/ 227 h 96"/>
                <a:gd name="T60" fmla="*/ 35 w 107"/>
                <a:gd name="T61" fmla="*/ 227 h 96"/>
                <a:gd name="T62" fmla="*/ 121 w 107"/>
                <a:gd name="T63" fmla="*/ 43 h 96"/>
                <a:gd name="T64" fmla="*/ 161 w 107"/>
                <a:gd name="T65" fmla="*/ 140 h 96"/>
                <a:gd name="T66" fmla="*/ 78 w 107"/>
                <a:gd name="T67" fmla="*/ 140 h 96"/>
                <a:gd name="T68" fmla="*/ 121 w 107"/>
                <a:gd name="T69" fmla="*/ 43 h 9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7" h="96">
                  <a:moveTo>
                    <a:pt x="15" y="96"/>
                  </a:moveTo>
                  <a:cubicBezTo>
                    <a:pt x="19" y="96"/>
                    <a:pt x="25" y="96"/>
                    <a:pt x="33" y="96"/>
                  </a:cubicBezTo>
                  <a:cubicBezTo>
                    <a:pt x="33" y="92"/>
                    <a:pt x="33" y="92"/>
                    <a:pt x="33" y="92"/>
                  </a:cubicBezTo>
                  <a:cubicBezTo>
                    <a:pt x="28" y="92"/>
                    <a:pt x="25" y="92"/>
                    <a:pt x="24" y="92"/>
                  </a:cubicBezTo>
                  <a:cubicBezTo>
                    <a:pt x="22" y="91"/>
                    <a:pt x="22" y="91"/>
                    <a:pt x="21" y="90"/>
                  </a:cubicBezTo>
                  <a:cubicBezTo>
                    <a:pt x="21" y="90"/>
                    <a:pt x="21" y="89"/>
                    <a:pt x="21" y="89"/>
                  </a:cubicBezTo>
                  <a:cubicBezTo>
                    <a:pt x="21" y="87"/>
                    <a:pt x="21" y="85"/>
                    <a:pt x="23" y="82"/>
                  </a:cubicBezTo>
                  <a:cubicBezTo>
                    <a:pt x="30" y="65"/>
                    <a:pt x="30" y="65"/>
                    <a:pt x="30" y="65"/>
                  </a:cubicBezTo>
                  <a:cubicBezTo>
                    <a:pt x="71" y="65"/>
                    <a:pt x="71" y="65"/>
                    <a:pt x="71" y="65"/>
                  </a:cubicBezTo>
                  <a:cubicBezTo>
                    <a:pt x="80" y="85"/>
                    <a:pt x="80" y="85"/>
                    <a:pt x="80" y="85"/>
                  </a:cubicBezTo>
                  <a:cubicBezTo>
                    <a:pt x="81" y="87"/>
                    <a:pt x="81" y="88"/>
                    <a:pt x="81" y="89"/>
                  </a:cubicBezTo>
                  <a:cubicBezTo>
                    <a:pt x="81" y="90"/>
                    <a:pt x="81" y="90"/>
                    <a:pt x="80" y="91"/>
                  </a:cubicBezTo>
                  <a:cubicBezTo>
                    <a:pt x="80" y="91"/>
                    <a:pt x="79" y="91"/>
                    <a:pt x="78" y="92"/>
                  </a:cubicBezTo>
                  <a:cubicBezTo>
                    <a:pt x="77" y="92"/>
                    <a:pt x="74" y="92"/>
                    <a:pt x="68" y="92"/>
                  </a:cubicBezTo>
                  <a:cubicBezTo>
                    <a:pt x="68" y="96"/>
                    <a:pt x="68" y="96"/>
                    <a:pt x="68" y="96"/>
                  </a:cubicBezTo>
                  <a:cubicBezTo>
                    <a:pt x="91" y="96"/>
                    <a:pt x="91" y="96"/>
                    <a:pt x="91" y="96"/>
                  </a:cubicBezTo>
                  <a:cubicBezTo>
                    <a:pt x="94" y="96"/>
                    <a:pt x="99" y="96"/>
                    <a:pt x="107" y="96"/>
                  </a:cubicBezTo>
                  <a:cubicBezTo>
                    <a:pt x="107" y="92"/>
                    <a:pt x="107" y="92"/>
                    <a:pt x="107" y="92"/>
                  </a:cubicBezTo>
                  <a:cubicBezTo>
                    <a:pt x="103" y="92"/>
                    <a:pt x="100" y="92"/>
                    <a:pt x="99" y="91"/>
                  </a:cubicBezTo>
                  <a:cubicBezTo>
                    <a:pt x="98" y="91"/>
                    <a:pt x="97" y="90"/>
                    <a:pt x="96" y="88"/>
                  </a:cubicBezTo>
                  <a:cubicBezTo>
                    <a:pt x="95" y="85"/>
                    <a:pt x="92" y="79"/>
                    <a:pt x="87" y="68"/>
                  </a:cubicBezTo>
                  <a:cubicBezTo>
                    <a:pt x="56" y="0"/>
                    <a:pt x="56" y="0"/>
                    <a:pt x="56" y="0"/>
                  </a:cubicBezTo>
                  <a:cubicBezTo>
                    <a:pt x="52" y="0"/>
                    <a:pt x="52" y="0"/>
                    <a:pt x="52" y="0"/>
                  </a:cubicBezTo>
                  <a:cubicBezTo>
                    <a:pt x="46" y="14"/>
                    <a:pt x="42" y="24"/>
                    <a:pt x="40" y="28"/>
                  </a:cubicBezTo>
                  <a:cubicBezTo>
                    <a:pt x="22" y="66"/>
                    <a:pt x="22" y="66"/>
                    <a:pt x="22" y="66"/>
                  </a:cubicBezTo>
                  <a:cubicBezTo>
                    <a:pt x="17" y="77"/>
                    <a:pt x="13" y="83"/>
                    <a:pt x="13" y="85"/>
                  </a:cubicBezTo>
                  <a:cubicBezTo>
                    <a:pt x="11" y="88"/>
                    <a:pt x="10" y="90"/>
                    <a:pt x="9" y="90"/>
                  </a:cubicBezTo>
                  <a:cubicBezTo>
                    <a:pt x="8" y="91"/>
                    <a:pt x="8" y="91"/>
                    <a:pt x="7" y="92"/>
                  </a:cubicBezTo>
                  <a:cubicBezTo>
                    <a:pt x="6" y="92"/>
                    <a:pt x="3" y="92"/>
                    <a:pt x="0" y="92"/>
                  </a:cubicBezTo>
                  <a:cubicBezTo>
                    <a:pt x="0" y="96"/>
                    <a:pt x="0" y="96"/>
                    <a:pt x="0" y="96"/>
                  </a:cubicBezTo>
                  <a:cubicBezTo>
                    <a:pt x="5" y="96"/>
                    <a:pt x="10" y="96"/>
                    <a:pt x="15" y="96"/>
                  </a:cubicBezTo>
                  <a:close/>
                  <a:moveTo>
                    <a:pt x="51" y="18"/>
                  </a:moveTo>
                  <a:cubicBezTo>
                    <a:pt x="68" y="59"/>
                    <a:pt x="68" y="59"/>
                    <a:pt x="68" y="59"/>
                  </a:cubicBezTo>
                  <a:cubicBezTo>
                    <a:pt x="33" y="59"/>
                    <a:pt x="33" y="59"/>
                    <a:pt x="33" y="59"/>
                  </a:cubicBezTo>
                  <a:lnTo>
                    <a:pt x="51" y="18"/>
                  </a:lnTo>
                  <a:close/>
                </a:path>
              </a:pathLst>
            </a:custGeom>
            <a:solidFill>
              <a:schemeClr val="tx1"/>
            </a:solidFill>
            <a:ln>
              <a:noFill/>
            </a:ln>
            <a:extLst>
              <a:ext uri="{91240B29-F687-4F45-9708-019B960494DF}">
                <a14:hiddenLine xmlns:a14="http://schemas.microsoft.com/office/drawing/2010/main" w="9525">
                  <a:solidFill>
                    <a:schemeClr val="bg2"/>
                  </a:solidFill>
                  <a:round/>
                  <a:headEnd/>
                  <a:tailEnd/>
                </a14:hiddenLine>
              </a:ext>
            </a:extLst>
          </p:spPr>
          <p:txBody>
            <a:bodyPr/>
            <a:lstStyle/>
            <a:p>
              <a:endParaRPr lang="en-US"/>
            </a:p>
          </p:txBody>
        </p:sp>
        <p:sp>
          <p:nvSpPr>
            <p:cNvPr id="14" name="Freeform 20"/>
            <p:cNvSpPr>
              <a:spLocks noChangeAspect="1"/>
            </p:cNvSpPr>
            <p:nvPr/>
          </p:nvSpPr>
          <p:spPr bwMode="auto">
            <a:xfrm>
              <a:off x="1196" y="432"/>
              <a:ext cx="248" cy="224"/>
            </a:xfrm>
            <a:custGeom>
              <a:avLst/>
              <a:gdLst>
                <a:gd name="T0" fmla="*/ 182 w 105"/>
                <a:gd name="T1" fmla="*/ 33 h 95"/>
                <a:gd name="T2" fmla="*/ 194 w 105"/>
                <a:gd name="T3" fmla="*/ 17 h 95"/>
                <a:gd name="T4" fmla="*/ 189 w 105"/>
                <a:gd name="T5" fmla="*/ 12 h 95"/>
                <a:gd name="T6" fmla="*/ 165 w 105"/>
                <a:gd name="T7" fmla="*/ 9 h 95"/>
                <a:gd name="T8" fmla="*/ 165 w 105"/>
                <a:gd name="T9" fmla="*/ 0 h 95"/>
                <a:gd name="T10" fmla="*/ 210 w 105"/>
                <a:gd name="T11" fmla="*/ 0 h 95"/>
                <a:gd name="T12" fmla="*/ 248 w 105"/>
                <a:gd name="T13" fmla="*/ 0 h 95"/>
                <a:gd name="T14" fmla="*/ 248 w 105"/>
                <a:gd name="T15" fmla="*/ 9 h 95"/>
                <a:gd name="T16" fmla="*/ 227 w 105"/>
                <a:gd name="T17" fmla="*/ 12 h 95"/>
                <a:gd name="T18" fmla="*/ 217 w 105"/>
                <a:gd name="T19" fmla="*/ 17 h 95"/>
                <a:gd name="T20" fmla="*/ 205 w 105"/>
                <a:gd name="T21" fmla="*/ 31 h 95"/>
                <a:gd name="T22" fmla="*/ 156 w 105"/>
                <a:gd name="T23" fmla="*/ 101 h 95"/>
                <a:gd name="T24" fmla="*/ 139 w 105"/>
                <a:gd name="T25" fmla="*/ 127 h 95"/>
                <a:gd name="T26" fmla="*/ 139 w 105"/>
                <a:gd name="T27" fmla="*/ 137 h 95"/>
                <a:gd name="T28" fmla="*/ 139 w 105"/>
                <a:gd name="T29" fmla="*/ 149 h 95"/>
                <a:gd name="T30" fmla="*/ 139 w 105"/>
                <a:gd name="T31" fmla="*/ 191 h 95"/>
                <a:gd name="T32" fmla="*/ 142 w 105"/>
                <a:gd name="T33" fmla="*/ 210 h 95"/>
                <a:gd name="T34" fmla="*/ 149 w 105"/>
                <a:gd name="T35" fmla="*/ 212 h 95"/>
                <a:gd name="T36" fmla="*/ 172 w 105"/>
                <a:gd name="T37" fmla="*/ 215 h 95"/>
                <a:gd name="T38" fmla="*/ 172 w 105"/>
                <a:gd name="T39" fmla="*/ 224 h 95"/>
                <a:gd name="T40" fmla="*/ 125 w 105"/>
                <a:gd name="T41" fmla="*/ 224 h 95"/>
                <a:gd name="T42" fmla="*/ 76 w 105"/>
                <a:gd name="T43" fmla="*/ 224 h 95"/>
                <a:gd name="T44" fmla="*/ 76 w 105"/>
                <a:gd name="T45" fmla="*/ 215 h 95"/>
                <a:gd name="T46" fmla="*/ 99 w 105"/>
                <a:gd name="T47" fmla="*/ 212 h 95"/>
                <a:gd name="T48" fmla="*/ 104 w 105"/>
                <a:gd name="T49" fmla="*/ 210 h 95"/>
                <a:gd name="T50" fmla="*/ 106 w 105"/>
                <a:gd name="T51" fmla="*/ 193 h 95"/>
                <a:gd name="T52" fmla="*/ 109 w 105"/>
                <a:gd name="T53" fmla="*/ 149 h 95"/>
                <a:gd name="T54" fmla="*/ 109 w 105"/>
                <a:gd name="T55" fmla="*/ 132 h 95"/>
                <a:gd name="T56" fmla="*/ 102 w 105"/>
                <a:gd name="T57" fmla="*/ 118 h 95"/>
                <a:gd name="T58" fmla="*/ 83 w 105"/>
                <a:gd name="T59" fmla="*/ 92 h 95"/>
                <a:gd name="T60" fmla="*/ 40 w 105"/>
                <a:gd name="T61" fmla="*/ 31 h 95"/>
                <a:gd name="T62" fmla="*/ 31 w 105"/>
                <a:gd name="T63" fmla="*/ 17 h 95"/>
                <a:gd name="T64" fmla="*/ 21 w 105"/>
                <a:gd name="T65" fmla="*/ 12 h 95"/>
                <a:gd name="T66" fmla="*/ 0 w 105"/>
                <a:gd name="T67" fmla="*/ 9 h 95"/>
                <a:gd name="T68" fmla="*/ 0 w 105"/>
                <a:gd name="T69" fmla="*/ 0 h 95"/>
                <a:gd name="T70" fmla="*/ 40 w 105"/>
                <a:gd name="T71" fmla="*/ 0 h 95"/>
                <a:gd name="T72" fmla="*/ 102 w 105"/>
                <a:gd name="T73" fmla="*/ 0 h 95"/>
                <a:gd name="T74" fmla="*/ 102 w 105"/>
                <a:gd name="T75" fmla="*/ 9 h 95"/>
                <a:gd name="T76" fmla="*/ 76 w 105"/>
                <a:gd name="T77" fmla="*/ 12 h 95"/>
                <a:gd name="T78" fmla="*/ 71 w 105"/>
                <a:gd name="T79" fmla="*/ 17 h 95"/>
                <a:gd name="T80" fmla="*/ 80 w 105"/>
                <a:gd name="T81" fmla="*/ 33 h 95"/>
                <a:gd name="T82" fmla="*/ 130 w 105"/>
                <a:gd name="T83" fmla="*/ 113 h 95"/>
                <a:gd name="T84" fmla="*/ 182 w 105"/>
                <a:gd name="T85" fmla="*/ 33 h 9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05" h="95">
                  <a:moveTo>
                    <a:pt x="77" y="14"/>
                  </a:moveTo>
                  <a:cubicBezTo>
                    <a:pt x="80" y="10"/>
                    <a:pt x="82" y="7"/>
                    <a:pt x="82" y="7"/>
                  </a:cubicBezTo>
                  <a:cubicBezTo>
                    <a:pt x="82" y="6"/>
                    <a:pt x="81" y="5"/>
                    <a:pt x="80" y="5"/>
                  </a:cubicBezTo>
                  <a:cubicBezTo>
                    <a:pt x="79" y="5"/>
                    <a:pt x="75" y="4"/>
                    <a:pt x="70" y="4"/>
                  </a:cubicBezTo>
                  <a:cubicBezTo>
                    <a:pt x="70" y="0"/>
                    <a:pt x="70" y="0"/>
                    <a:pt x="70" y="0"/>
                  </a:cubicBezTo>
                  <a:cubicBezTo>
                    <a:pt x="79" y="0"/>
                    <a:pt x="84" y="0"/>
                    <a:pt x="89" y="0"/>
                  </a:cubicBezTo>
                  <a:cubicBezTo>
                    <a:pt x="93" y="0"/>
                    <a:pt x="96" y="0"/>
                    <a:pt x="105" y="0"/>
                  </a:cubicBezTo>
                  <a:cubicBezTo>
                    <a:pt x="105" y="4"/>
                    <a:pt x="105" y="4"/>
                    <a:pt x="105" y="4"/>
                  </a:cubicBezTo>
                  <a:cubicBezTo>
                    <a:pt x="100" y="4"/>
                    <a:pt x="97" y="5"/>
                    <a:pt x="96" y="5"/>
                  </a:cubicBezTo>
                  <a:cubicBezTo>
                    <a:pt x="95" y="5"/>
                    <a:pt x="93" y="6"/>
                    <a:pt x="92" y="7"/>
                  </a:cubicBezTo>
                  <a:cubicBezTo>
                    <a:pt x="91" y="7"/>
                    <a:pt x="89" y="10"/>
                    <a:pt x="87" y="13"/>
                  </a:cubicBezTo>
                  <a:cubicBezTo>
                    <a:pt x="66" y="43"/>
                    <a:pt x="66" y="43"/>
                    <a:pt x="66" y="43"/>
                  </a:cubicBezTo>
                  <a:cubicBezTo>
                    <a:pt x="62" y="49"/>
                    <a:pt x="60" y="53"/>
                    <a:pt x="59" y="54"/>
                  </a:cubicBezTo>
                  <a:cubicBezTo>
                    <a:pt x="59" y="56"/>
                    <a:pt x="59" y="57"/>
                    <a:pt x="59" y="58"/>
                  </a:cubicBezTo>
                  <a:cubicBezTo>
                    <a:pt x="59" y="63"/>
                    <a:pt x="59" y="63"/>
                    <a:pt x="59" y="63"/>
                  </a:cubicBezTo>
                  <a:cubicBezTo>
                    <a:pt x="59" y="69"/>
                    <a:pt x="59" y="75"/>
                    <a:pt x="59" y="81"/>
                  </a:cubicBezTo>
                  <a:cubicBezTo>
                    <a:pt x="59" y="85"/>
                    <a:pt x="60" y="88"/>
                    <a:pt x="60" y="89"/>
                  </a:cubicBezTo>
                  <a:cubicBezTo>
                    <a:pt x="61" y="89"/>
                    <a:pt x="61" y="90"/>
                    <a:pt x="63" y="90"/>
                  </a:cubicBezTo>
                  <a:cubicBezTo>
                    <a:pt x="64" y="91"/>
                    <a:pt x="67" y="91"/>
                    <a:pt x="73" y="91"/>
                  </a:cubicBezTo>
                  <a:cubicBezTo>
                    <a:pt x="73" y="95"/>
                    <a:pt x="73" y="95"/>
                    <a:pt x="73" y="95"/>
                  </a:cubicBezTo>
                  <a:cubicBezTo>
                    <a:pt x="65" y="95"/>
                    <a:pt x="58" y="95"/>
                    <a:pt x="53" y="95"/>
                  </a:cubicBezTo>
                  <a:cubicBezTo>
                    <a:pt x="47" y="95"/>
                    <a:pt x="40" y="95"/>
                    <a:pt x="32" y="95"/>
                  </a:cubicBezTo>
                  <a:cubicBezTo>
                    <a:pt x="32" y="91"/>
                    <a:pt x="32" y="91"/>
                    <a:pt x="32" y="91"/>
                  </a:cubicBezTo>
                  <a:cubicBezTo>
                    <a:pt x="37" y="91"/>
                    <a:pt x="40" y="91"/>
                    <a:pt x="42" y="90"/>
                  </a:cubicBezTo>
                  <a:cubicBezTo>
                    <a:pt x="43" y="90"/>
                    <a:pt x="44" y="90"/>
                    <a:pt x="44" y="89"/>
                  </a:cubicBezTo>
                  <a:cubicBezTo>
                    <a:pt x="45" y="88"/>
                    <a:pt x="45" y="86"/>
                    <a:pt x="45" y="82"/>
                  </a:cubicBezTo>
                  <a:cubicBezTo>
                    <a:pt x="45" y="81"/>
                    <a:pt x="45" y="75"/>
                    <a:pt x="46" y="63"/>
                  </a:cubicBezTo>
                  <a:cubicBezTo>
                    <a:pt x="46" y="56"/>
                    <a:pt x="46" y="56"/>
                    <a:pt x="46" y="56"/>
                  </a:cubicBezTo>
                  <a:cubicBezTo>
                    <a:pt x="45" y="54"/>
                    <a:pt x="44" y="52"/>
                    <a:pt x="43" y="50"/>
                  </a:cubicBezTo>
                  <a:cubicBezTo>
                    <a:pt x="42" y="49"/>
                    <a:pt x="40" y="45"/>
                    <a:pt x="35" y="39"/>
                  </a:cubicBezTo>
                  <a:cubicBezTo>
                    <a:pt x="17" y="13"/>
                    <a:pt x="17" y="13"/>
                    <a:pt x="17" y="13"/>
                  </a:cubicBezTo>
                  <a:cubicBezTo>
                    <a:pt x="15" y="10"/>
                    <a:pt x="14" y="7"/>
                    <a:pt x="13" y="7"/>
                  </a:cubicBezTo>
                  <a:cubicBezTo>
                    <a:pt x="12" y="6"/>
                    <a:pt x="10" y="5"/>
                    <a:pt x="9" y="5"/>
                  </a:cubicBezTo>
                  <a:cubicBezTo>
                    <a:pt x="8" y="5"/>
                    <a:pt x="6" y="4"/>
                    <a:pt x="0" y="4"/>
                  </a:cubicBezTo>
                  <a:cubicBezTo>
                    <a:pt x="0" y="0"/>
                    <a:pt x="0" y="0"/>
                    <a:pt x="0" y="0"/>
                  </a:cubicBezTo>
                  <a:cubicBezTo>
                    <a:pt x="9" y="0"/>
                    <a:pt x="12" y="0"/>
                    <a:pt x="17" y="0"/>
                  </a:cubicBezTo>
                  <a:cubicBezTo>
                    <a:pt x="22" y="0"/>
                    <a:pt x="34" y="0"/>
                    <a:pt x="43" y="0"/>
                  </a:cubicBezTo>
                  <a:cubicBezTo>
                    <a:pt x="43" y="4"/>
                    <a:pt x="43" y="4"/>
                    <a:pt x="43" y="4"/>
                  </a:cubicBezTo>
                  <a:cubicBezTo>
                    <a:pt x="38" y="4"/>
                    <a:pt x="33" y="5"/>
                    <a:pt x="32" y="5"/>
                  </a:cubicBezTo>
                  <a:cubicBezTo>
                    <a:pt x="31" y="5"/>
                    <a:pt x="30" y="6"/>
                    <a:pt x="30" y="7"/>
                  </a:cubicBezTo>
                  <a:cubicBezTo>
                    <a:pt x="30" y="7"/>
                    <a:pt x="31" y="10"/>
                    <a:pt x="34" y="14"/>
                  </a:cubicBezTo>
                  <a:cubicBezTo>
                    <a:pt x="55" y="48"/>
                    <a:pt x="55" y="48"/>
                    <a:pt x="55" y="48"/>
                  </a:cubicBezTo>
                  <a:lnTo>
                    <a:pt x="77" y="14"/>
                  </a:lnTo>
                  <a:close/>
                </a:path>
              </a:pathLst>
            </a:custGeom>
            <a:solidFill>
              <a:schemeClr val="tx1"/>
            </a:solidFill>
            <a:ln>
              <a:noFill/>
            </a:ln>
            <a:extLst>
              <a:ext uri="{91240B29-F687-4F45-9708-019B960494DF}">
                <a14:hiddenLine xmlns:a14="http://schemas.microsoft.com/office/drawing/2010/main" w="9525">
                  <a:solidFill>
                    <a:schemeClr val="bg2"/>
                  </a:solidFill>
                  <a:round/>
                  <a:headEnd/>
                  <a:tailEnd/>
                </a14:hiddenLine>
              </a:ext>
            </a:extLst>
          </p:spPr>
          <p:txBody>
            <a:bodyPr/>
            <a:lstStyle/>
            <a:p>
              <a:endParaRPr lang="en-US"/>
            </a:p>
          </p:txBody>
        </p:sp>
        <p:sp>
          <p:nvSpPr>
            <p:cNvPr id="15" name="Freeform 21"/>
            <p:cNvSpPr>
              <a:spLocks noChangeAspect="1" noEditPoints="1"/>
            </p:cNvSpPr>
            <p:nvPr/>
          </p:nvSpPr>
          <p:spPr bwMode="auto">
            <a:xfrm>
              <a:off x="1435" y="427"/>
              <a:ext cx="250" cy="234"/>
            </a:xfrm>
            <a:custGeom>
              <a:avLst/>
              <a:gdLst>
                <a:gd name="T0" fmla="*/ 45 w 106"/>
                <a:gd name="T1" fmla="*/ 57 h 99"/>
                <a:gd name="T2" fmla="*/ 73 w 106"/>
                <a:gd name="T3" fmla="*/ 24 h 99"/>
                <a:gd name="T4" fmla="*/ 120 w 106"/>
                <a:gd name="T5" fmla="*/ 12 h 99"/>
                <a:gd name="T6" fmla="*/ 156 w 106"/>
                <a:gd name="T7" fmla="*/ 19 h 99"/>
                <a:gd name="T8" fmla="*/ 179 w 106"/>
                <a:gd name="T9" fmla="*/ 31 h 99"/>
                <a:gd name="T10" fmla="*/ 198 w 106"/>
                <a:gd name="T11" fmla="*/ 50 h 99"/>
                <a:gd name="T12" fmla="*/ 208 w 106"/>
                <a:gd name="T13" fmla="*/ 73 h 99"/>
                <a:gd name="T14" fmla="*/ 215 w 106"/>
                <a:gd name="T15" fmla="*/ 121 h 99"/>
                <a:gd name="T16" fmla="*/ 205 w 106"/>
                <a:gd name="T17" fmla="*/ 173 h 99"/>
                <a:gd name="T18" fmla="*/ 177 w 106"/>
                <a:gd name="T19" fmla="*/ 208 h 99"/>
                <a:gd name="T20" fmla="*/ 130 w 106"/>
                <a:gd name="T21" fmla="*/ 220 h 99"/>
                <a:gd name="T22" fmla="*/ 94 w 106"/>
                <a:gd name="T23" fmla="*/ 215 h 99"/>
                <a:gd name="T24" fmla="*/ 66 w 106"/>
                <a:gd name="T25" fmla="*/ 194 h 99"/>
                <a:gd name="T26" fmla="*/ 45 w 106"/>
                <a:gd name="T27" fmla="*/ 163 h 99"/>
                <a:gd name="T28" fmla="*/ 38 w 106"/>
                <a:gd name="T29" fmla="*/ 135 h 99"/>
                <a:gd name="T30" fmla="*/ 33 w 106"/>
                <a:gd name="T31" fmla="*/ 106 h 99"/>
                <a:gd name="T32" fmla="*/ 45 w 106"/>
                <a:gd name="T33" fmla="*/ 57 h 99"/>
                <a:gd name="T34" fmla="*/ 7 w 106"/>
                <a:gd name="T35" fmla="*/ 163 h 99"/>
                <a:gd name="T36" fmla="*/ 31 w 106"/>
                <a:gd name="T37" fmla="*/ 203 h 99"/>
                <a:gd name="T38" fmla="*/ 68 w 106"/>
                <a:gd name="T39" fmla="*/ 227 h 99"/>
                <a:gd name="T40" fmla="*/ 118 w 106"/>
                <a:gd name="T41" fmla="*/ 234 h 99"/>
                <a:gd name="T42" fmla="*/ 212 w 106"/>
                <a:gd name="T43" fmla="*/ 199 h 99"/>
                <a:gd name="T44" fmla="*/ 250 w 106"/>
                <a:gd name="T45" fmla="*/ 109 h 99"/>
                <a:gd name="T46" fmla="*/ 248 w 106"/>
                <a:gd name="T47" fmla="*/ 78 h 99"/>
                <a:gd name="T48" fmla="*/ 238 w 106"/>
                <a:gd name="T49" fmla="*/ 52 h 99"/>
                <a:gd name="T50" fmla="*/ 215 w 106"/>
                <a:gd name="T51" fmla="*/ 26 h 99"/>
                <a:gd name="T52" fmla="*/ 177 w 106"/>
                <a:gd name="T53" fmla="*/ 7 h 99"/>
                <a:gd name="T54" fmla="*/ 127 w 106"/>
                <a:gd name="T55" fmla="*/ 0 h 99"/>
                <a:gd name="T56" fmla="*/ 75 w 106"/>
                <a:gd name="T57" fmla="*/ 7 h 99"/>
                <a:gd name="T58" fmla="*/ 33 w 106"/>
                <a:gd name="T59" fmla="*/ 33 h 99"/>
                <a:gd name="T60" fmla="*/ 7 w 106"/>
                <a:gd name="T61" fmla="*/ 71 h 99"/>
                <a:gd name="T62" fmla="*/ 0 w 106"/>
                <a:gd name="T63" fmla="*/ 118 h 99"/>
                <a:gd name="T64" fmla="*/ 7 w 106"/>
                <a:gd name="T65" fmla="*/ 163 h 9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06" h="99">
                  <a:moveTo>
                    <a:pt x="19" y="24"/>
                  </a:moveTo>
                  <a:cubicBezTo>
                    <a:pt x="22" y="18"/>
                    <a:pt x="26" y="13"/>
                    <a:pt x="31" y="10"/>
                  </a:cubicBezTo>
                  <a:cubicBezTo>
                    <a:pt x="37" y="7"/>
                    <a:pt x="44" y="5"/>
                    <a:pt x="51" y="5"/>
                  </a:cubicBezTo>
                  <a:cubicBezTo>
                    <a:pt x="56" y="5"/>
                    <a:pt x="61" y="6"/>
                    <a:pt x="66" y="8"/>
                  </a:cubicBezTo>
                  <a:cubicBezTo>
                    <a:pt x="70" y="9"/>
                    <a:pt x="74" y="11"/>
                    <a:pt x="76" y="13"/>
                  </a:cubicBezTo>
                  <a:cubicBezTo>
                    <a:pt x="79" y="16"/>
                    <a:pt x="82" y="18"/>
                    <a:pt x="84" y="21"/>
                  </a:cubicBezTo>
                  <a:cubicBezTo>
                    <a:pt x="86" y="24"/>
                    <a:pt x="87" y="27"/>
                    <a:pt x="88" y="31"/>
                  </a:cubicBezTo>
                  <a:cubicBezTo>
                    <a:pt x="90" y="37"/>
                    <a:pt x="91" y="44"/>
                    <a:pt x="91" y="51"/>
                  </a:cubicBezTo>
                  <a:cubicBezTo>
                    <a:pt x="91" y="59"/>
                    <a:pt x="90" y="67"/>
                    <a:pt x="87" y="73"/>
                  </a:cubicBezTo>
                  <a:cubicBezTo>
                    <a:pt x="85" y="79"/>
                    <a:pt x="80" y="84"/>
                    <a:pt x="75" y="88"/>
                  </a:cubicBezTo>
                  <a:cubicBezTo>
                    <a:pt x="69" y="91"/>
                    <a:pt x="63" y="93"/>
                    <a:pt x="55" y="93"/>
                  </a:cubicBezTo>
                  <a:cubicBezTo>
                    <a:pt x="50" y="93"/>
                    <a:pt x="45" y="92"/>
                    <a:pt x="40" y="91"/>
                  </a:cubicBezTo>
                  <a:cubicBezTo>
                    <a:pt x="36" y="89"/>
                    <a:pt x="32" y="86"/>
                    <a:pt x="28" y="82"/>
                  </a:cubicBezTo>
                  <a:cubicBezTo>
                    <a:pt x="24" y="79"/>
                    <a:pt x="21" y="74"/>
                    <a:pt x="19" y="69"/>
                  </a:cubicBezTo>
                  <a:cubicBezTo>
                    <a:pt x="18" y="66"/>
                    <a:pt x="17" y="62"/>
                    <a:pt x="16" y="57"/>
                  </a:cubicBezTo>
                  <a:cubicBezTo>
                    <a:pt x="15" y="53"/>
                    <a:pt x="14" y="49"/>
                    <a:pt x="14" y="45"/>
                  </a:cubicBezTo>
                  <a:cubicBezTo>
                    <a:pt x="14" y="37"/>
                    <a:pt x="16" y="30"/>
                    <a:pt x="19" y="24"/>
                  </a:cubicBezTo>
                  <a:close/>
                  <a:moveTo>
                    <a:pt x="3" y="69"/>
                  </a:moveTo>
                  <a:cubicBezTo>
                    <a:pt x="5" y="76"/>
                    <a:pt x="9" y="81"/>
                    <a:pt x="13" y="86"/>
                  </a:cubicBezTo>
                  <a:cubicBezTo>
                    <a:pt x="18" y="90"/>
                    <a:pt x="23" y="94"/>
                    <a:pt x="29" y="96"/>
                  </a:cubicBezTo>
                  <a:cubicBezTo>
                    <a:pt x="36" y="98"/>
                    <a:pt x="43" y="99"/>
                    <a:pt x="50" y="99"/>
                  </a:cubicBezTo>
                  <a:cubicBezTo>
                    <a:pt x="66" y="99"/>
                    <a:pt x="80" y="94"/>
                    <a:pt x="90" y="84"/>
                  </a:cubicBezTo>
                  <a:cubicBezTo>
                    <a:pt x="101" y="74"/>
                    <a:pt x="106" y="62"/>
                    <a:pt x="106" y="46"/>
                  </a:cubicBezTo>
                  <a:cubicBezTo>
                    <a:pt x="106" y="42"/>
                    <a:pt x="106" y="37"/>
                    <a:pt x="105" y="33"/>
                  </a:cubicBezTo>
                  <a:cubicBezTo>
                    <a:pt x="104" y="29"/>
                    <a:pt x="102" y="25"/>
                    <a:pt x="101" y="22"/>
                  </a:cubicBezTo>
                  <a:cubicBezTo>
                    <a:pt x="98" y="18"/>
                    <a:pt x="95" y="15"/>
                    <a:pt x="91" y="11"/>
                  </a:cubicBezTo>
                  <a:cubicBezTo>
                    <a:pt x="87" y="8"/>
                    <a:pt x="82" y="5"/>
                    <a:pt x="75" y="3"/>
                  </a:cubicBezTo>
                  <a:cubicBezTo>
                    <a:pt x="69" y="1"/>
                    <a:pt x="62" y="0"/>
                    <a:pt x="54" y="0"/>
                  </a:cubicBezTo>
                  <a:cubicBezTo>
                    <a:pt x="46" y="0"/>
                    <a:pt x="38" y="1"/>
                    <a:pt x="32" y="3"/>
                  </a:cubicBezTo>
                  <a:cubicBezTo>
                    <a:pt x="25" y="6"/>
                    <a:pt x="19" y="9"/>
                    <a:pt x="14" y="14"/>
                  </a:cubicBezTo>
                  <a:cubicBezTo>
                    <a:pt x="9" y="19"/>
                    <a:pt x="5" y="24"/>
                    <a:pt x="3" y="30"/>
                  </a:cubicBezTo>
                  <a:cubicBezTo>
                    <a:pt x="1" y="36"/>
                    <a:pt x="0" y="43"/>
                    <a:pt x="0" y="50"/>
                  </a:cubicBezTo>
                  <a:cubicBezTo>
                    <a:pt x="0" y="56"/>
                    <a:pt x="1" y="63"/>
                    <a:pt x="3" y="69"/>
                  </a:cubicBezTo>
                  <a:close/>
                </a:path>
              </a:pathLst>
            </a:custGeom>
            <a:solidFill>
              <a:schemeClr val="tx1"/>
            </a:solidFill>
            <a:ln>
              <a:noFill/>
            </a:ln>
            <a:extLst>
              <a:ext uri="{91240B29-F687-4F45-9708-019B960494DF}">
                <a14:hiddenLine xmlns:a14="http://schemas.microsoft.com/office/drawing/2010/main" w="9525">
                  <a:solidFill>
                    <a:schemeClr val="bg2"/>
                  </a:solidFill>
                  <a:round/>
                  <a:headEnd/>
                  <a:tailEnd/>
                </a14:hiddenLine>
              </a:ext>
            </a:extLst>
          </p:spPr>
          <p:txBody>
            <a:bodyPr/>
            <a:lstStyle/>
            <a:p>
              <a:endParaRPr lang="en-US"/>
            </a:p>
          </p:txBody>
        </p:sp>
      </p:grpSp>
      <p:grpSp>
        <p:nvGrpSpPr>
          <p:cNvPr id="16" name="Group 49"/>
          <p:cNvGrpSpPr>
            <a:grpSpLocks/>
          </p:cNvGrpSpPr>
          <p:nvPr userDrawn="1"/>
        </p:nvGrpSpPr>
        <p:grpSpPr bwMode="auto">
          <a:xfrm>
            <a:off x="0" y="6216650"/>
            <a:ext cx="9144000" cy="641350"/>
            <a:chOff x="0" y="6216650"/>
            <a:chExt cx="9144000" cy="641350"/>
          </a:xfrm>
        </p:grpSpPr>
        <p:sp>
          <p:nvSpPr>
            <p:cNvPr id="17" name="Freeform 7"/>
            <p:cNvSpPr>
              <a:spLocks/>
            </p:cNvSpPr>
            <p:nvPr userDrawn="1"/>
          </p:nvSpPr>
          <p:spPr bwMode="auto">
            <a:xfrm>
              <a:off x="0" y="6216650"/>
              <a:ext cx="9144000" cy="641350"/>
            </a:xfrm>
            <a:custGeom>
              <a:avLst/>
              <a:gdLst>
                <a:gd name="T0" fmla="*/ 0 w 2880"/>
                <a:gd name="T1" fmla="*/ 0 h 202"/>
                <a:gd name="T2" fmla="*/ 0 w 2880"/>
                <a:gd name="T3" fmla="*/ 202 h 202"/>
                <a:gd name="T4" fmla="*/ 2880 w 2880"/>
                <a:gd name="T5" fmla="*/ 202 h 202"/>
                <a:gd name="T6" fmla="*/ 2880 w 2880"/>
                <a:gd name="T7" fmla="*/ 139 h 202"/>
                <a:gd name="T8" fmla="*/ 1451 w 2880"/>
                <a:gd name="T9" fmla="*/ 139 h 202"/>
                <a:gd name="T10" fmla="*/ 1016 w 2880"/>
                <a:gd name="T11" fmla="*/ 114 h 202"/>
                <a:gd name="T12" fmla="*/ 520 w 2880"/>
                <a:gd name="T13" fmla="*/ 60 h 202"/>
                <a:gd name="T14" fmla="*/ 110 w 2880"/>
                <a:gd name="T15" fmla="*/ 8 h 202"/>
                <a:gd name="T16" fmla="*/ 0 w 2880"/>
                <a:gd name="T17" fmla="*/ 0 h 20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880" h="202">
                  <a:moveTo>
                    <a:pt x="0" y="0"/>
                  </a:moveTo>
                  <a:cubicBezTo>
                    <a:pt x="0" y="202"/>
                    <a:pt x="0" y="202"/>
                    <a:pt x="0" y="202"/>
                  </a:cubicBezTo>
                  <a:cubicBezTo>
                    <a:pt x="2880" y="202"/>
                    <a:pt x="2880" y="202"/>
                    <a:pt x="2880" y="202"/>
                  </a:cubicBezTo>
                  <a:cubicBezTo>
                    <a:pt x="2880" y="139"/>
                    <a:pt x="2880" y="139"/>
                    <a:pt x="2880" y="139"/>
                  </a:cubicBezTo>
                  <a:cubicBezTo>
                    <a:pt x="2880" y="139"/>
                    <a:pt x="1558" y="139"/>
                    <a:pt x="1451" y="139"/>
                  </a:cubicBezTo>
                  <a:cubicBezTo>
                    <a:pt x="1365" y="139"/>
                    <a:pt x="1129" y="126"/>
                    <a:pt x="1016" y="114"/>
                  </a:cubicBezTo>
                  <a:cubicBezTo>
                    <a:pt x="843" y="96"/>
                    <a:pt x="663" y="78"/>
                    <a:pt x="520" y="60"/>
                  </a:cubicBezTo>
                  <a:cubicBezTo>
                    <a:pt x="387" y="42"/>
                    <a:pt x="183" y="16"/>
                    <a:pt x="110" y="8"/>
                  </a:cubicBezTo>
                  <a:cubicBezTo>
                    <a:pt x="43" y="1"/>
                    <a:pt x="0" y="0"/>
                    <a:pt x="0" y="0"/>
                  </a:cubicBezTo>
                  <a:close/>
                </a:path>
              </a:pathLst>
            </a:custGeom>
            <a:solidFill>
              <a:srgbClr val="90FF7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 name="Freeform 8"/>
            <p:cNvSpPr>
              <a:spLocks/>
            </p:cNvSpPr>
            <p:nvPr userDrawn="1"/>
          </p:nvSpPr>
          <p:spPr bwMode="auto">
            <a:xfrm>
              <a:off x="0" y="6337300"/>
              <a:ext cx="9144000" cy="520700"/>
            </a:xfrm>
            <a:custGeom>
              <a:avLst/>
              <a:gdLst>
                <a:gd name="T0" fmla="*/ 0 w 2880"/>
                <a:gd name="T1" fmla="*/ 0 h 164"/>
                <a:gd name="T2" fmla="*/ 0 w 2880"/>
                <a:gd name="T3" fmla="*/ 164 h 164"/>
                <a:gd name="T4" fmla="*/ 2880 w 2880"/>
                <a:gd name="T5" fmla="*/ 164 h 164"/>
                <a:gd name="T6" fmla="*/ 2880 w 2880"/>
                <a:gd name="T7" fmla="*/ 121 h 164"/>
                <a:gd name="T8" fmla="*/ 1509 w 2880"/>
                <a:gd name="T9" fmla="*/ 121 h 164"/>
                <a:gd name="T10" fmla="*/ 1018 w 2880"/>
                <a:gd name="T11" fmla="*/ 100 h 164"/>
                <a:gd name="T12" fmla="*/ 568 w 2880"/>
                <a:gd name="T13" fmla="*/ 61 h 164"/>
                <a:gd name="T14" fmla="*/ 120 w 2880"/>
                <a:gd name="T15" fmla="*/ 8 h 164"/>
                <a:gd name="T16" fmla="*/ 0 w 2880"/>
                <a:gd name="T17" fmla="*/ 0 h 1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880" h="164">
                  <a:moveTo>
                    <a:pt x="0" y="0"/>
                  </a:moveTo>
                  <a:cubicBezTo>
                    <a:pt x="0" y="164"/>
                    <a:pt x="0" y="164"/>
                    <a:pt x="0" y="164"/>
                  </a:cubicBezTo>
                  <a:cubicBezTo>
                    <a:pt x="2880" y="164"/>
                    <a:pt x="2880" y="164"/>
                    <a:pt x="2880" y="164"/>
                  </a:cubicBezTo>
                  <a:cubicBezTo>
                    <a:pt x="2880" y="121"/>
                    <a:pt x="2880" y="121"/>
                    <a:pt x="2880" y="121"/>
                  </a:cubicBezTo>
                  <a:cubicBezTo>
                    <a:pt x="2880" y="121"/>
                    <a:pt x="1769" y="121"/>
                    <a:pt x="1509" y="121"/>
                  </a:cubicBezTo>
                  <a:cubicBezTo>
                    <a:pt x="1350" y="120"/>
                    <a:pt x="1154" y="111"/>
                    <a:pt x="1018" y="100"/>
                  </a:cubicBezTo>
                  <a:cubicBezTo>
                    <a:pt x="845" y="86"/>
                    <a:pt x="719" y="76"/>
                    <a:pt x="568" y="61"/>
                  </a:cubicBezTo>
                  <a:cubicBezTo>
                    <a:pt x="364" y="41"/>
                    <a:pt x="228" y="18"/>
                    <a:pt x="120" y="8"/>
                  </a:cubicBezTo>
                  <a:cubicBezTo>
                    <a:pt x="54" y="2"/>
                    <a:pt x="0" y="0"/>
                    <a:pt x="0" y="0"/>
                  </a:cubicBezTo>
                  <a:close/>
                </a:path>
              </a:pathLst>
            </a:custGeom>
            <a:solidFill>
              <a:srgbClr val="64B0F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 name="Freeform 9"/>
            <p:cNvSpPr>
              <a:spLocks/>
            </p:cNvSpPr>
            <p:nvPr userDrawn="1"/>
          </p:nvSpPr>
          <p:spPr bwMode="auto">
            <a:xfrm>
              <a:off x="0" y="6483350"/>
              <a:ext cx="9144000" cy="374650"/>
            </a:xfrm>
            <a:custGeom>
              <a:avLst/>
              <a:gdLst>
                <a:gd name="T0" fmla="*/ 0 w 2880"/>
                <a:gd name="T1" fmla="*/ 0 h 118"/>
                <a:gd name="T2" fmla="*/ 0 w 2880"/>
                <a:gd name="T3" fmla="*/ 118 h 118"/>
                <a:gd name="T4" fmla="*/ 2880 w 2880"/>
                <a:gd name="T5" fmla="*/ 118 h 118"/>
                <a:gd name="T6" fmla="*/ 2880 w 2880"/>
                <a:gd name="T7" fmla="*/ 94 h 118"/>
                <a:gd name="T8" fmla="*/ 1473 w 2880"/>
                <a:gd name="T9" fmla="*/ 94 h 118"/>
                <a:gd name="T10" fmla="*/ 891 w 2880"/>
                <a:gd name="T11" fmla="*/ 72 h 118"/>
                <a:gd name="T12" fmla="*/ 469 w 2880"/>
                <a:gd name="T13" fmla="*/ 36 h 118"/>
                <a:gd name="T14" fmla="*/ 107 w 2880"/>
                <a:gd name="T15" fmla="*/ 5 h 118"/>
                <a:gd name="T16" fmla="*/ 0 w 2880"/>
                <a:gd name="T17" fmla="*/ 0 h 1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880" h="118">
                  <a:moveTo>
                    <a:pt x="0" y="0"/>
                  </a:moveTo>
                  <a:cubicBezTo>
                    <a:pt x="0" y="118"/>
                    <a:pt x="0" y="118"/>
                    <a:pt x="0" y="118"/>
                  </a:cubicBezTo>
                  <a:cubicBezTo>
                    <a:pt x="2880" y="118"/>
                    <a:pt x="2880" y="118"/>
                    <a:pt x="2880" y="118"/>
                  </a:cubicBezTo>
                  <a:cubicBezTo>
                    <a:pt x="2880" y="94"/>
                    <a:pt x="2880" y="94"/>
                    <a:pt x="2880" y="94"/>
                  </a:cubicBezTo>
                  <a:cubicBezTo>
                    <a:pt x="2880" y="94"/>
                    <a:pt x="1670" y="94"/>
                    <a:pt x="1473" y="94"/>
                  </a:cubicBezTo>
                  <a:cubicBezTo>
                    <a:pt x="1281" y="94"/>
                    <a:pt x="1040" y="84"/>
                    <a:pt x="891" y="72"/>
                  </a:cubicBezTo>
                  <a:cubicBezTo>
                    <a:pt x="805" y="66"/>
                    <a:pt x="736" y="61"/>
                    <a:pt x="469" y="36"/>
                  </a:cubicBezTo>
                  <a:cubicBezTo>
                    <a:pt x="273" y="18"/>
                    <a:pt x="175" y="9"/>
                    <a:pt x="107" y="5"/>
                  </a:cubicBezTo>
                  <a:cubicBezTo>
                    <a:pt x="45" y="2"/>
                    <a:pt x="44" y="0"/>
                    <a:pt x="0" y="0"/>
                  </a:cubicBezTo>
                  <a:close/>
                </a:path>
              </a:pathLst>
            </a:custGeom>
            <a:solidFill>
              <a:srgbClr val="0046A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0" name="Slide Number Placeholder 3"/>
          <p:cNvSpPr>
            <a:spLocks noGrp="1"/>
          </p:cNvSpPr>
          <p:nvPr>
            <p:ph type="sldNum" sz="quarter" idx="10"/>
          </p:nvPr>
        </p:nvSpPr>
        <p:spPr/>
        <p:txBody>
          <a:bodyPr/>
          <a:lstStyle>
            <a:lvl1pPr>
              <a:defRPr/>
            </a:lvl1pPr>
          </a:lstStyle>
          <a:p>
            <a:pPr>
              <a:defRPr/>
            </a:pPr>
            <a:r>
              <a:rPr lang="en-US"/>
              <a:t>©2010 MFMER  |  slide-</a:t>
            </a:r>
            <a:fld id="{162B79C3-EC83-4842-A37A-FD2C39D8E982}" type="slidenum">
              <a:rPr lang="en-US"/>
              <a:pPr>
                <a:defRPr/>
              </a:pPr>
              <a:t>‹#›</a:t>
            </a:fld>
            <a:endParaRPr lang="en-US"/>
          </a:p>
        </p:txBody>
      </p:sp>
    </p:spTree>
    <p:extLst>
      <p:ext uri="{BB962C8B-B14F-4D97-AF65-F5344CB8AC3E}">
        <p14:creationId xmlns:p14="http://schemas.microsoft.com/office/powerpoint/2010/main" val="215212456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76" name="Title Placeholder 1"/>
          <p:cNvSpPr>
            <a:spLocks noGrp="1"/>
          </p:cNvSpPr>
          <p:nvPr>
            <p:ph type="title"/>
          </p:nvPr>
        </p:nvSpPr>
        <p:spPr bwMode="auto">
          <a:xfrm>
            <a:off x="657225" y="685800"/>
            <a:ext cx="7832725"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b" anchorCtr="0" compatLnSpc="1">
            <a:prstTxWarp prst="textNoShape">
              <a:avLst/>
            </a:prstTxWarp>
            <a:spAutoFit/>
          </a:bodyPr>
          <a:lstStyle/>
          <a:p>
            <a:pPr lvl="0"/>
            <a:r>
              <a:rPr lang="en-US" smtClean="0"/>
              <a:t>Click to edit Master title style</a:t>
            </a:r>
          </a:p>
        </p:txBody>
      </p:sp>
      <p:sp>
        <p:nvSpPr>
          <p:cNvPr id="3077" name="Text Placeholder 2"/>
          <p:cNvSpPr>
            <a:spLocks noGrp="1"/>
          </p:cNvSpPr>
          <p:nvPr>
            <p:ph type="body" idx="1"/>
          </p:nvPr>
        </p:nvSpPr>
        <p:spPr bwMode="auto">
          <a:xfrm>
            <a:off x="657225" y="1371600"/>
            <a:ext cx="7832725" cy="201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1" name="Slide Number Placeholder 3"/>
          <p:cNvSpPr>
            <a:spLocks noGrp="1"/>
          </p:cNvSpPr>
          <p:nvPr>
            <p:ph type="sldNum" sz="quarter" idx="4"/>
          </p:nvPr>
        </p:nvSpPr>
        <p:spPr>
          <a:xfrm>
            <a:off x="7010400" y="6657975"/>
            <a:ext cx="2133600" cy="184150"/>
          </a:xfrm>
          <a:prstGeom prst="rect">
            <a:avLst/>
          </a:prstGeom>
        </p:spPr>
        <p:txBody>
          <a:bodyPr vert="horz" wrap="square" lIns="91440" tIns="45720" rIns="91440" bIns="45720" numCol="1" anchor="t" anchorCtr="0" compatLnSpc="1">
            <a:prstTxWarp prst="textNoShape">
              <a:avLst/>
            </a:prstTxWarp>
            <a:spAutoFit/>
          </a:bodyPr>
          <a:lstStyle>
            <a:lvl1pPr algn="r">
              <a:defRPr sz="600">
                <a:latin typeface="Calibri" pitchFamily="34" charset="0"/>
              </a:defRPr>
            </a:lvl1pPr>
          </a:lstStyle>
          <a:p>
            <a:pPr>
              <a:defRPr/>
            </a:pPr>
            <a:r>
              <a:rPr lang="en-US"/>
              <a:t>©2010 MFMER  |  slide-</a:t>
            </a:r>
            <a:fld id="{7F7EE154-49B1-4865-9B2B-6F45ADB95FD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Lst>
  <p:hf hdr="0" ftr="0" dt="0"/>
  <p:txStyles>
    <p:titleStyle>
      <a:lvl1pPr algn="l" rtl="0" eaLnBrk="0" fontAlgn="base" hangingPunct="0">
        <a:lnSpc>
          <a:spcPct val="90000"/>
        </a:lnSpc>
        <a:spcBef>
          <a:spcPct val="0"/>
        </a:spcBef>
        <a:spcAft>
          <a:spcPct val="0"/>
        </a:spcAft>
        <a:defRPr sz="3200" kern="1200">
          <a:solidFill>
            <a:schemeClr val="tx2"/>
          </a:solidFill>
          <a:latin typeface="+mj-lt"/>
          <a:ea typeface="+mj-ea"/>
          <a:cs typeface="+mj-cs"/>
        </a:defRPr>
      </a:lvl1pPr>
      <a:lvl2pPr algn="l" rtl="0" eaLnBrk="0" fontAlgn="base" hangingPunct="0">
        <a:lnSpc>
          <a:spcPct val="90000"/>
        </a:lnSpc>
        <a:spcBef>
          <a:spcPct val="0"/>
        </a:spcBef>
        <a:spcAft>
          <a:spcPct val="0"/>
        </a:spcAft>
        <a:defRPr sz="3200">
          <a:solidFill>
            <a:schemeClr val="tx2"/>
          </a:solidFill>
          <a:latin typeface="Arial" charset="0"/>
        </a:defRPr>
      </a:lvl2pPr>
      <a:lvl3pPr algn="l" rtl="0" eaLnBrk="0" fontAlgn="base" hangingPunct="0">
        <a:lnSpc>
          <a:spcPct val="90000"/>
        </a:lnSpc>
        <a:spcBef>
          <a:spcPct val="0"/>
        </a:spcBef>
        <a:spcAft>
          <a:spcPct val="0"/>
        </a:spcAft>
        <a:defRPr sz="3200">
          <a:solidFill>
            <a:schemeClr val="tx2"/>
          </a:solidFill>
          <a:latin typeface="Arial" charset="0"/>
        </a:defRPr>
      </a:lvl3pPr>
      <a:lvl4pPr algn="l" rtl="0" eaLnBrk="0" fontAlgn="base" hangingPunct="0">
        <a:lnSpc>
          <a:spcPct val="90000"/>
        </a:lnSpc>
        <a:spcBef>
          <a:spcPct val="0"/>
        </a:spcBef>
        <a:spcAft>
          <a:spcPct val="0"/>
        </a:spcAft>
        <a:defRPr sz="3200">
          <a:solidFill>
            <a:schemeClr val="tx2"/>
          </a:solidFill>
          <a:latin typeface="Arial" charset="0"/>
        </a:defRPr>
      </a:lvl4pPr>
      <a:lvl5pPr algn="l" rtl="0" eaLnBrk="0" fontAlgn="base" hangingPunct="0">
        <a:lnSpc>
          <a:spcPct val="90000"/>
        </a:lnSpc>
        <a:spcBef>
          <a:spcPct val="0"/>
        </a:spcBef>
        <a:spcAft>
          <a:spcPct val="0"/>
        </a:spcAft>
        <a:defRPr sz="3200">
          <a:solidFill>
            <a:schemeClr val="tx2"/>
          </a:solidFill>
          <a:latin typeface="Arial" charset="0"/>
        </a:defRPr>
      </a:lvl5pPr>
      <a:lvl6pPr marL="457200" algn="l" rtl="0" fontAlgn="base">
        <a:lnSpc>
          <a:spcPct val="90000"/>
        </a:lnSpc>
        <a:spcBef>
          <a:spcPct val="0"/>
        </a:spcBef>
        <a:spcAft>
          <a:spcPct val="0"/>
        </a:spcAft>
        <a:defRPr sz="3200">
          <a:solidFill>
            <a:schemeClr val="tx2"/>
          </a:solidFill>
          <a:latin typeface="Calibri" pitchFamily="34" charset="0"/>
        </a:defRPr>
      </a:lvl6pPr>
      <a:lvl7pPr marL="914400" algn="l" rtl="0" fontAlgn="base">
        <a:lnSpc>
          <a:spcPct val="90000"/>
        </a:lnSpc>
        <a:spcBef>
          <a:spcPct val="0"/>
        </a:spcBef>
        <a:spcAft>
          <a:spcPct val="0"/>
        </a:spcAft>
        <a:defRPr sz="3200">
          <a:solidFill>
            <a:schemeClr val="tx2"/>
          </a:solidFill>
          <a:latin typeface="Calibri" pitchFamily="34" charset="0"/>
        </a:defRPr>
      </a:lvl7pPr>
      <a:lvl8pPr marL="1371600" algn="l" rtl="0" fontAlgn="base">
        <a:lnSpc>
          <a:spcPct val="90000"/>
        </a:lnSpc>
        <a:spcBef>
          <a:spcPct val="0"/>
        </a:spcBef>
        <a:spcAft>
          <a:spcPct val="0"/>
        </a:spcAft>
        <a:defRPr sz="3200">
          <a:solidFill>
            <a:schemeClr val="tx2"/>
          </a:solidFill>
          <a:latin typeface="Calibri" pitchFamily="34" charset="0"/>
        </a:defRPr>
      </a:lvl8pPr>
      <a:lvl9pPr marL="1828800" algn="l" rtl="0" fontAlgn="base">
        <a:lnSpc>
          <a:spcPct val="90000"/>
        </a:lnSpc>
        <a:spcBef>
          <a:spcPct val="0"/>
        </a:spcBef>
        <a:spcAft>
          <a:spcPct val="0"/>
        </a:spcAft>
        <a:defRPr sz="3200">
          <a:solidFill>
            <a:schemeClr val="tx2"/>
          </a:solidFill>
          <a:latin typeface="Calibri" pitchFamily="34" charset="0"/>
        </a:defRPr>
      </a:lvl9pPr>
    </p:titleStyle>
    <p:bodyStyle>
      <a:lvl1pPr marL="228600" indent="-228600" algn="l" rtl="0" eaLnBrk="0" fontAlgn="base" hangingPunct="0">
        <a:lnSpc>
          <a:spcPct val="90000"/>
        </a:lnSpc>
        <a:spcBef>
          <a:spcPct val="50000"/>
        </a:spcBef>
        <a:spcAft>
          <a:spcPct val="0"/>
        </a:spcAft>
        <a:buClr>
          <a:schemeClr val="tx2"/>
        </a:buClr>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ct val="15000"/>
        </a:spcBef>
        <a:spcAft>
          <a:spcPct val="0"/>
        </a:spcAft>
        <a:buClr>
          <a:srgbClr val="BFBFBF"/>
        </a:buClr>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ct val="15000"/>
        </a:spcBef>
        <a:spcAft>
          <a:spcPct val="0"/>
        </a:spcAft>
        <a:buClr>
          <a:srgbClr val="BFBFBF"/>
        </a:buClr>
        <a:buFont typeface="Arial" charset="0"/>
        <a:buChar char="•"/>
        <a:defRPr sz="2400" kern="1200">
          <a:solidFill>
            <a:schemeClr val="tx1"/>
          </a:solidFill>
          <a:latin typeface="+mn-lt"/>
          <a:ea typeface="+mn-ea"/>
          <a:cs typeface="+mn-cs"/>
        </a:defRPr>
      </a:lvl3pPr>
      <a:lvl4pPr marL="1600200" indent="-228600" algn="l" rtl="0" eaLnBrk="0" fontAlgn="base" hangingPunct="0">
        <a:lnSpc>
          <a:spcPct val="90000"/>
        </a:lnSpc>
        <a:spcBef>
          <a:spcPct val="15000"/>
        </a:spcBef>
        <a:spcAft>
          <a:spcPct val="0"/>
        </a:spcAft>
        <a:buClr>
          <a:srgbClr val="BFBFBF"/>
        </a:buClr>
        <a:buFont typeface="Arial" charset="0"/>
        <a:buChar char="•"/>
        <a:defRPr sz="2400" kern="1200">
          <a:solidFill>
            <a:schemeClr val="tx1"/>
          </a:solidFill>
          <a:latin typeface="+mn-lt"/>
          <a:ea typeface="+mn-ea"/>
          <a:cs typeface="+mn-cs"/>
        </a:defRPr>
      </a:lvl4pPr>
      <a:lvl5pPr marL="2057400" indent="-228600" algn="l" rtl="0" eaLnBrk="0" fontAlgn="base" hangingPunct="0">
        <a:lnSpc>
          <a:spcPct val="90000"/>
        </a:lnSpc>
        <a:spcBef>
          <a:spcPct val="15000"/>
        </a:spcBef>
        <a:spcAft>
          <a:spcPct val="0"/>
        </a:spcAft>
        <a:buClr>
          <a:srgbClr val="BFBFBF"/>
        </a:buClr>
        <a:buFont typeface="Arial"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hyperlink" Target="https://www.google.com/url?sa=i&amp;rct=j&amp;q=&amp;esrc=s&amp;source=images&amp;cd=&amp;ved=2ahUKEwj5wbuWvvbiAhUI1qwKHRm4C4AQjRx6BAgBEAU&amp;url=https://www.vectorstock.com/royalty-free-vector/human-liver-on-white-background-vector-18802914&amp;psig=AOvVaw13B7e6h8N7n49ANCLE9fuN&amp;ust=1561066002067625" TargetMode="External"/><Relationship Id="rId3" Type="http://schemas.openxmlformats.org/officeDocument/2006/relationships/image" Target="../media/image7.jpeg"/><Relationship Id="rId7"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www.google.com/url?sa=i&amp;rct=j&amp;q=&amp;esrc=s&amp;source=images&amp;cd=&amp;ved=2ahUKEwjQ0ceJvvbiAhWHTN8KHXhaDLcQjRx6BAgBEAU&amp;url=https://www.vectorstock.com/royalty-free-vector/human-kidney-anatomy-isolated-on-white-background-vector-7524182&amp;psig=AOvVaw1kf0ph6EiYIC1BwVJ5PhKB&amp;ust=1561065971920973" TargetMode="External"/><Relationship Id="rId5" Type="http://schemas.openxmlformats.org/officeDocument/2006/relationships/image" Target="../media/image9.jpeg"/><Relationship Id="rId4" Type="http://schemas.openxmlformats.org/officeDocument/2006/relationships/image" Target="../media/image8.jpeg"/><Relationship Id="rId9" Type="http://schemas.openxmlformats.org/officeDocument/2006/relationships/image" Target="../media/image11.jpeg"/></Relationships>
</file>

<file path=ppt/slides/_rels/slide16.xml.rels><?xml version="1.0" encoding="UTF-8" standalone="yes"?>
<Relationships xmlns="http://schemas.openxmlformats.org/package/2006/relationships"><Relationship Id="rId8" Type="http://schemas.openxmlformats.org/officeDocument/2006/relationships/hyperlink" Target="https://www.google.com/url?sa=i&amp;rct=j&amp;q=&amp;esrc=s&amp;source=images&amp;cd=&amp;ved=2ahUKEwj5wbuWvvbiAhUI1qwKHRm4C4AQjRx6BAgBEAU&amp;url=https://www.vectorstock.com/royalty-free-vector/human-liver-on-white-background-vector-18802914&amp;psig=AOvVaw13B7e6h8N7n49ANCLE9fuN&amp;ust=1561066002067625" TargetMode="External"/><Relationship Id="rId3" Type="http://schemas.openxmlformats.org/officeDocument/2006/relationships/image" Target="../media/image7.jpeg"/><Relationship Id="rId7"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www.google.com/url?sa=i&amp;rct=j&amp;q=&amp;esrc=s&amp;source=images&amp;cd=&amp;ved=2ahUKEwjQ0ceJvvbiAhWHTN8KHXhaDLcQjRx6BAgBEAU&amp;url=https://www.vectorstock.com/royalty-free-vector/human-kidney-anatomy-isolated-on-white-background-vector-7524182&amp;psig=AOvVaw1kf0ph6EiYIC1BwVJ5PhKB&amp;ust=1561065971920973" TargetMode="External"/><Relationship Id="rId5" Type="http://schemas.openxmlformats.org/officeDocument/2006/relationships/image" Target="../media/image9.jpeg"/><Relationship Id="rId4" Type="http://schemas.openxmlformats.org/officeDocument/2006/relationships/image" Target="../media/image8.jpeg"/><Relationship Id="rId9" Type="http://schemas.openxmlformats.org/officeDocument/2006/relationships/image" Target="../media/image11.jpeg"/></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www.google.com/url?sa=i&amp;rct=j&amp;q=&amp;esrc=s&amp;source=images&amp;cd=&amp;ved=2ahUKEwjQ0ceJvvbiAhWHTN8KHXhaDLcQjRx6BAgBEAU&amp;url=https://www.vectorstock.com/royalty-free-vector/human-kidney-anatomy-isolated-on-white-background-vector-7524182&amp;psig=AOvVaw1kf0ph6EiYIC1BwVJ5PhKB&amp;ust=1561065971920973" TargetMode="External"/><Relationship Id="rId5" Type="http://schemas.openxmlformats.org/officeDocument/2006/relationships/image" Target="../media/image9.jpeg"/><Relationship Id="rId4" Type="http://schemas.openxmlformats.org/officeDocument/2006/relationships/image" Target="../media/image8.jpeg"/></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www.google.com/url?sa=i&amp;rct=j&amp;q=&amp;esrc=s&amp;source=images&amp;cd=&amp;ved=2ahUKEwjQ0ceJvvbiAhWHTN8KHXhaDLcQjRx6BAgBEAU&amp;url=https://www.vectorstock.com/royalty-free-vector/human-kidney-anatomy-isolated-on-white-background-vector-7524182&amp;psig=AOvVaw1kf0ph6EiYIC1BwVJ5PhKB&amp;ust=1561065971920973" TargetMode="External"/><Relationship Id="rId5" Type="http://schemas.openxmlformats.org/officeDocument/2006/relationships/image" Target="../media/image9.jpeg"/><Relationship Id="rId4" Type="http://schemas.openxmlformats.org/officeDocument/2006/relationships/image" Target="../media/image8.jpeg"/></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s://www.google.com/url?sa=i&amp;rct=j&amp;q=&amp;esrc=s&amp;source=images&amp;cd=&amp;ved=2ahUKEwiDx5OjmPniAhXwUt8KHdzwAkwQjRx6BAgBEAU&amp;url=https://www.researchgate.net/figure/Bone-remodeling-During-bone-remodeling-osteoclasts-derived-from-hematopoietic-stem_fig1_320662011&amp;psig=AOvVaw0dxa_ZfBLrpAYV19iFRW9F&amp;ust=1561158899232549"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www.google.com/url?sa=i&amp;rct=j&amp;q=&amp;esrc=s&amp;source=images&amp;cd=&amp;ved=2ahUKEwjmgNmMgfPiAhUBMqwKHe_rCtoQjRx6BAgBEAU&amp;url=http://exercise.trekeducation.org/therapeutic-exercise-prescription/&amp;psig=AOvVaw1aOKeVllTeu913IbFftWXx&amp;ust=1560946520366083"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hyperlink" Target="http://www.google.com/url?sa=i&amp;rct=j&amp;q=&amp;esrc=s&amp;source=images&amp;cd=&amp;ved=2ahUKEwiP7ODJh_PiAhUGbawKHbJAD6AQjRx6BAgBEAU&amp;url=http://www.medpreps.com/job-interviews/what-are-your-strengths/&amp;psig=AOvVaw2aaMmFXVkdwi5iciWBXmtD&amp;ust=1560948265291011" TargetMode="External"/><Relationship Id="rId13" Type="http://schemas.openxmlformats.org/officeDocument/2006/relationships/image" Target="../media/image24.jpeg"/><Relationship Id="rId3" Type="http://schemas.openxmlformats.org/officeDocument/2006/relationships/diagramData" Target="../diagrams/data5.xml"/><Relationship Id="rId7" Type="http://schemas.microsoft.com/office/2007/relationships/diagramDrawing" Target="../diagrams/drawing5.xml"/><Relationship Id="rId12" Type="http://schemas.openxmlformats.org/officeDocument/2006/relationships/hyperlink" Target="http://www.google.com/url?sa=i&amp;rct=j&amp;q=&amp;esrc=s&amp;source=images&amp;cd=&amp;ved=2ahUKEwiPoKu2ifPiAhUFPK0KHZBgBYIQjRx6BAgBEAU&amp;url=http://getdrawings.com/3d-human-icon&amp;psig=AOvVaw01A1BizA16n93WBZ4oc2jZ&amp;ust=1560948758044419" TargetMode="External"/><Relationship Id="rId17" Type="http://schemas.openxmlformats.org/officeDocument/2006/relationships/image" Target="../media/image26.jpeg"/><Relationship Id="rId2" Type="http://schemas.openxmlformats.org/officeDocument/2006/relationships/image" Target="../media/image21.png"/><Relationship Id="rId16" Type="http://schemas.openxmlformats.org/officeDocument/2006/relationships/hyperlink" Target="https://www.google.com/url?sa=i&amp;rct=j&amp;q=&amp;esrc=s&amp;source=images&amp;cd=&amp;ved=2ahUKEwiRk_HPuvbiAhVC7qwKHaXFAqAQjRx6BAgBEAU&amp;url=https://eu.fotolia.com/id/179604879&amp;psig=AOvVaw0YzCLTqibSMfLNjR01N_r_&amp;ust=1561065035712479" TargetMode="External"/><Relationship Id="rId1" Type="http://schemas.openxmlformats.org/officeDocument/2006/relationships/slideLayout" Target="../slideLayouts/slideLayout2.xml"/><Relationship Id="rId6" Type="http://schemas.openxmlformats.org/officeDocument/2006/relationships/diagramColors" Target="../diagrams/colors5.xml"/><Relationship Id="rId11" Type="http://schemas.openxmlformats.org/officeDocument/2006/relationships/image" Target="../media/image23.jpeg"/><Relationship Id="rId5" Type="http://schemas.openxmlformats.org/officeDocument/2006/relationships/diagramQuickStyle" Target="../diagrams/quickStyle5.xml"/><Relationship Id="rId15" Type="http://schemas.openxmlformats.org/officeDocument/2006/relationships/image" Target="../media/image25.jpeg"/><Relationship Id="rId10" Type="http://schemas.openxmlformats.org/officeDocument/2006/relationships/hyperlink" Target="https://www.google.com/url?sa=i&amp;rct=j&amp;q=&amp;esrc=s&amp;source=images&amp;cd=&amp;cad=rja&amp;uact=8&amp;ved=2ahUKEwjmqtCuiPPiAhVRvKwKHdC3B3YQjRx6BAgBEAU&amp;url=https://www.dewis.wales/balancing-work-and-caring&amp;psig=AOvVaw0E3K2J-JzFj5ibXaqn4RvG&amp;ust=1560948474743315" TargetMode="External"/><Relationship Id="rId4" Type="http://schemas.openxmlformats.org/officeDocument/2006/relationships/diagramLayout" Target="../diagrams/layout5.xml"/><Relationship Id="rId9" Type="http://schemas.openxmlformats.org/officeDocument/2006/relationships/image" Target="../media/image22.jpeg"/><Relationship Id="rId14" Type="http://schemas.openxmlformats.org/officeDocument/2006/relationships/hyperlink" Target="https://www.google.com/url?sa=i&amp;rct=j&amp;q=&amp;esrc=s&amp;source=images&amp;cd=&amp;ved=2ahUKEwi6of7wifPiAhUPUK0KHZoUAqEQjRx6BAgBEAU&amp;url=https://www.pond5.com/stock-footage/773055/3d-white-cartoon-human-running.html&amp;psig=AOvVaw05ouqJwD8XEK7i3zhYD8uC&amp;ust=1560948867372505"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ved=2ahUKEwir6qKazvniAhURn-AKHVRPBO4QjRx6BAgBEAU&amp;url=https://www.kdh.on.ca/our-services/diagnostic-imaging/bone-mineral-density-bmd-testing/&amp;psig=AOvVaw36KfGXK5GUrVgaJOXVbhZL&amp;ust=1561173336133289"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hyperlink" Target="https://www.google.com/url?sa=i&amp;rct=j&amp;q=&amp;esrc=s&amp;source=images&amp;cd=&amp;ved=2ahUKEwj1qobOzvniAhULWN8KHbV2CGgQjRx6BAgBEAU&amp;url=https://www.mydr.com.au/tests-investigations/bone-mineral-density-tests&amp;psig=AOvVaw3erDM9C4H9387lMDE46p9h&amp;ust=1561173485645032" TargetMode="External"/><Relationship Id="rId4" Type="http://schemas.openxmlformats.org/officeDocument/2006/relationships/image" Target="../media/image31.jpeg"/></Relationships>
</file>

<file path=ppt/slides/_rels/slide3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hyperlink" Target="https://www.google.com/url?sa=i&amp;rct=j&amp;q=&amp;esrc=s&amp;source=images&amp;cd=&amp;ved=2ahUKEwip7ef_tvriAhUSKa0KHc7lCvIQjRx6BAgBEAU&amp;url=https%3A%2F%2Fcsnn.ca%2Fottawa%2F&amp;psig=AOvVaw2haslihYOryjlKTiBjn3Ek&amp;ust=1561201452266605"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ved=2ahUKEwiqxc_kt_niAhUSOa0KHWcTAy8QjRx6BAgBEAU&amp;url=https://stanfordhealthcare.org/medical-conditions/bones-joints-and-muscles/hip-fracture/types.html&amp;psig=AOvVaw2PX_fT-Gypv6IJpHn2Vj-S&amp;ust=1561167313426966" TargetMode="Externa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hyperlink" Target="https://www.google.com/url?sa=i&amp;rct=j&amp;q=&amp;esrc=s&amp;source=images&amp;cd=&amp;ved=2ahUKEwjKxLf-t_niAhUETKwKHX8fCrAQjRx6BAgBEAU&amp;url=https://www.fixbones.com/OrthopedicVideos/tabid/13617/ctl/View/mid/28683/Default?ContentPubID%3D112&amp;psig=AOvVaw3ketTzarkGah9RqJhDntmG&amp;ust=1561167413598286" TargetMode="Externa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Slide Number Placeholder 76"/>
          <p:cNvSpPr>
            <a:spLocks noGrp="1"/>
          </p:cNvSpPr>
          <p:nvPr>
            <p:ph type="sldNum" sz="quarter" idx="10"/>
          </p:nvPr>
        </p:nvSpPr>
        <p:spPr>
          <a:xfrm>
            <a:off x="7010400" y="6657975"/>
            <a:ext cx="2133600" cy="184150"/>
          </a:xfrm>
        </p:spPr>
        <p:txBody>
          <a:bodyPr/>
          <a:lstStyle/>
          <a:p>
            <a:pPr fontAlgn="auto">
              <a:spcBef>
                <a:spcPts val="0"/>
              </a:spcBef>
              <a:spcAft>
                <a:spcPts val="0"/>
              </a:spcAft>
              <a:defRPr/>
            </a:pPr>
            <a:r>
              <a:rPr lang="en-US" dirty="0">
                <a:solidFill>
                  <a:schemeClr val="accent2">
                    <a:lumMod val="75000"/>
                  </a:schemeClr>
                </a:solidFill>
                <a:latin typeface="+mn-lt"/>
                <a:cs typeface="+mn-cs"/>
              </a:rPr>
              <a:t>©2010 MFMER  |  slide-</a:t>
            </a:r>
            <a:fld id="{70E9092B-D4EE-4751-941E-7986A20DD33E}" type="slidenum">
              <a:rPr lang="en-US">
                <a:solidFill>
                  <a:schemeClr val="accent2">
                    <a:lumMod val="75000"/>
                  </a:schemeClr>
                </a:solidFill>
                <a:latin typeface="+mn-lt"/>
                <a:cs typeface="+mn-cs"/>
              </a:rPr>
              <a:pPr fontAlgn="auto">
                <a:spcBef>
                  <a:spcPts val="0"/>
                </a:spcBef>
                <a:spcAft>
                  <a:spcPts val="0"/>
                </a:spcAft>
                <a:defRPr/>
              </a:pPr>
              <a:t>1</a:t>
            </a:fld>
            <a:endParaRPr lang="en-US" dirty="0">
              <a:solidFill>
                <a:schemeClr val="accent2">
                  <a:lumMod val="75000"/>
                </a:schemeClr>
              </a:solidFill>
              <a:latin typeface="+mn-lt"/>
              <a:cs typeface="+mn-cs"/>
            </a:endParaRPr>
          </a:p>
        </p:txBody>
      </p:sp>
      <p:sp>
        <p:nvSpPr>
          <p:cNvPr id="5123" name="Rectangle 6"/>
          <p:cNvSpPr>
            <a:spLocks noGrp="1"/>
          </p:cNvSpPr>
          <p:nvPr>
            <p:ph type="subTitle" idx="1"/>
          </p:nvPr>
        </p:nvSpPr>
        <p:spPr>
          <a:xfrm>
            <a:off x="657225" y="3705225"/>
            <a:ext cx="7831138" cy="2277547"/>
          </a:xfrm>
        </p:spPr>
        <p:txBody>
          <a:bodyPr/>
          <a:lstStyle/>
          <a:p>
            <a:pPr eaLnBrk="1" hangingPunct="1">
              <a:lnSpc>
                <a:spcPct val="100000"/>
              </a:lnSpc>
            </a:pPr>
            <a:r>
              <a:rPr lang="en-US" sz="3200" b="1" dirty="0"/>
              <a:t>PSC and Healthy </a:t>
            </a:r>
            <a:r>
              <a:rPr lang="en-US" sz="3200" b="1" dirty="0" smtClean="0"/>
              <a:t>Bones</a:t>
            </a:r>
          </a:p>
          <a:p>
            <a:pPr eaLnBrk="1" hangingPunct="1">
              <a:lnSpc>
                <a:spcPct val="100000"/>
              </a:lnSpc>
            </a:pPr>
            <a:r>
              <a:rPr lang="en-US" dirty="0" smtClean="0">
                <a:latin typeface="Arial" charset="0"/>
                <a:cs typeface="Arial" charset="0"/>
              </a:rPr>
              <a:t>Angela Cheung, MD</a:t>
            </a:r>
          </a:p>
          <a:p>
            <a:pPr eaLnBrk="1" hangingPunct="1">
              <a:lnSpc>
                <a:spcPct val="100000"/>
              </a:lnSpc>
            </a:pPr>
            <a:r>
              <a:rPr lang="en-US" dirty="0" smtClean="0">
                <a:latin typeface="Arial" charset="0"/>
                <a:cs typeface="Arial" charset="0"/>
              </a:rPr>
              <a:t>Transplant Hepatology Fellow, Mayo Clinic </a:t>
            </a:r>
            <a:r>
              <a:rPr lang="en-US" dirty="0" smtClean="0">
                <a:latin typeface="Arial" charset="0"/>
                <a:cs typeface="Arial" charset="0"/>
              </a:rPr>
              <a:t>Rochester</a:t>
            </a:r>
            <a:endParaRPr lang="en-US" dirty="0" smtClean="0">
              <a:latin typeface="Arial" charset="0"/>
              <a:cs typeface="Arial" charset="0"/>
            </a:endParaRPr>
          </a:p>
          <a:p>
            <a:pPr eaLnBrk="1" hangingPunct="1">
              <a:lnSpc>
                <a:spcPct val="100000"/>
              </a:lnSpc>
            </a:pPr>
            <a:r>
              <a:rPr lang="en-US" dirty="0">
                <a:latin typeface="Arial" charset="0"/>
                <a:cs typeface="Arial" charset="0"/>
              </a:rPr>
              <a:t/>
            </a:r>
            <a:br>
              <a:rPr lang="en-US" dirty="0">
                <a:latin typeface="Arial" charset="0"/>
                <a:cs typeface="Arial" charset="0"/>
              </a:rPr>
            </a:br>
            <a:r>
              <a:rPr lang="en-US" dirty="0" smtClean="0">
                <a:latin typeface="Arial" charset="0"/>
                <a:cs typeface="Arial" charset="0"/>
              </a:rPr>
              <a:t>June 21, 2019</a:t>
            </a:r>
            <a:endParaRPr lang="en-US" dirty="0">
              <a:latin typeface="Arial" charset="0"/>
              <a:cs typeface="Arial" charset="0"/>
            </a:endParaRPr>
          </a:p>
        </p:txBody>
      </p:sp>
      <p:sp>
        <p:nvSpPr>
          <p:cNvPr id="5124" name="Rectangle 7"/>
          <p:cNvSpPr>
            <a:spLocks noGrp="1"/>
          </p:cNvSpPr>
          <p:nvPr>
            <p:ph type="ctrTitle"/>
          </p:nvPr>
        </p:nvSpPr>
        <p:spPr>
          <a:xfrm>
            <a:off x="417513" y="2470150"/>
            <a:ext cx="8307387" cy="1406525"/>
          </a:xfrm>
        </p:spPr>
        <p:txBody>
          <a:bodyPr/>
          <a:lstStyle/>
          <a:p>
            <a:pPr algn="ctr" eaLnBrk="1" hangingPunct="1"/>
            <a:r>
              <a:rPr lang="en-US" sz="3200">
                <a:latin typeface="Arial" charset="0"/>
                <a:cs typeface="Arial" charset="0"/>
              </a:rPr>
              <a:t/>
            </a:r>
            <a:br>
              <a:rPr lang="en-US" sz="3200">
                <a:latin typeface="Arial" charset="0"/>
                <a:cs typeface="Arial" charset="0"/>
              </a:rPr>
            </a:br>
            <a:r>
              <a:rPr lang="en-US" sz="3200">
                <a:latin typeface="Arial" charset="0"/>
                <a:cs typeface="Arial" charset="0"/>
              </a:rPr>
              <a:t/>
            </a:r>
            <a:br>
              <a:rPr lang="en-US" sz="3200">
                <a:latin typeface="Arial" charset="0"/>
                <a:cs typeface="Arial" charset="0"/>
              </a:rPr>
            </a:br>
            <a:endParaRPr lang="en-US" sz="3200">
              <a:latin typeface="Arial" charset="0"/>
              <a:cs typeface="Arial" charset="0"/>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225" y="680494"/>
            <a:ext cx="7832725" cy="535531"/>
          </a:xfrm>
        </p:spPr>
        <p:txBody>
          <a:bodyPr/>
          <a:lstStyle/>
          <a:p>
            <a:r>
              <a:rPr lang="en-US" dirty="0" smtClean="0"/>
              <a:t>Risk of Osteoporosis after Liver Transplant</a:t>
            </a:r>
            <a:endParaRPr lang="en-US" dirty="0"/>
          </a:p>
        </p:txBody>
      </p:sp>
      <p:sp>
        <p:nvSpPr>
          <p:cNvPr id="3" name="Content Placeholder 2"/>
          <p:cNvSpPr>
            <a:spLocks noGrp="1"/>
          </p:cNvSpPr>
          <p:nvPr>
            <p:ph idx="1"/>
          </p:nvPr>
        </p:nvSpPr>
        <p:spPr>
          <a:xfrm>
            <a:off x="657225" y="1371600"/>
            <a:ext cx="7832725" cy="2850011"/>
          </a:xfrm>
        </p:spPr>
        <p:txBody>
          <a:bodyPr/>
          <a:lstStyle/>
          <a:p>
            <a:r>
              <a:rPr lang="en-US" dirty="0" smtClean="0"/>
              <a:t>Greatest in the first 3-6 months after transplant</a:t>
            </a:r>
          </a:p>
          <a:p>
            <a:r>
              <a:rPr lang="en-US" dirty="0" smtClean="0"/>
              <a:t>Most fractures occur within the first 6 months</a:t>
            </a:r>
          </a:p>
          <a:p>
            <a:r>
              <a:rPr lang="en-US" dirty="0" smtClean="0"/>
              <a:t>Risk factors</a:t>
            </a:r>
          </a:p>
          <a:p>
            <a:pPr lvl="1"/>
            <a:r>
              <a:rPr lang="en-US" dirty="0" smtClean="0"/>
              <a:t>Malnutrition</a:t>
            </a:r>
          </a:p>
          <a:p>
            <a:pPr lvl="1"/>
            <a:r>
              <a:rPr lang="en-US" dirty="0" smtClean="0"/>
              <a:t>High dose steroids</a:t>
            </a:r>
          </a:p>
          <a:p>
            <a:pPr lvl="1"/>
            <a:r>
              <a:rPr lang="en-US" dirty="0" smtClean="0"/>
              <a:t>Immunosuppression from tacrolimus or </a:t>
            </a:r>
            <a:r>
              <a:rPr lang="en-US" dirty="0" err="1" smtClean="0"/>
              <a:t>cyclosporin</a:t>
            </a:r>
            <a:endParaRPr lang="en-US" dirty="0" smtClean="0"/>
          </a:p>
        </p:txBody>
      </p:sp>
      <p:sp>
        <p:nvSpPr>
          <p:cNvPr id="4" name="Slide Number Placeholder 3"/>
          <p:cNvSpPr>
            <a:spLocks noGrp="1"/>
          </p:cNvSpPr>
          <p:nvPr>
            <p:ph type="sldNum" sz="quarter" idx="10"/>
          </p:nvPr>
        </p:nvSpPr>
        <p:spPr/>
        <p:txBody>
          <a:bodyPr/>
          <a:lstStyle/>
          <a:p>
            <a:pPr>
              <a:defRPr/>
            </a:pPr>
            <a:r>
              <a:rPr lang="en-US" smtClean="0"/>
              <a:t>©2010 MFMER  |  slide-</a:t>
            </a:r>
            <a:fld id="{162B79C3-EC83-4842-A37A-FD2C39D8E982}" type="slidenum">
              <a:rPr lang="en-US" smtClean="0"/>
              <a:pPr>
                <a:defRPr/>
              </a:pPr>
              <a:t>10</a:t>
            </a:fld>
            <a:endParaRPr lang="en-US"/>
          </a:p>
        </p:txBody>
      </p:sp>
      <p:sp>
        <p:nvSpPr>
          <p:cNvPr id="5" name="Rectangle 4"/>
          <p:cNvSpPr/>
          <p:nvPr/>
        </p:nvSpPr>
        <p:spPr>
          <a:xfrm>
            <a:off x="3786941" y="6195878"/>
            <a:ext cx="4440639" cy="369332"/>
          </a:xfrm>
          <a:prstGeom prst="rect">
            <a:avLst/>
          </a:prstGeom>
        </p:spPr>
        <p:txBody>
          <a:bodyPr wrap="none">
            <a:spAutoFit/>
          </a:bodyPr>
          <a:lstStyle/>
          <a:p>
            <a:r>
              <a:rPr lang="en-US" dirty="0"/>
              <a:t>Journal of Hepatology 34 (2001) 337±338</a:t>
            </a:r>
          </a:p>
        </p:txBody>
      </p:sp>
    </p:spTree>
    <p:extLst>
      <p:ext uri="{BB962C8B-B14F-4D97-AF65-F5344CB8AC3E}">
        <p14:creationId xmlns:p14="http://schemas.microsoft.com/office/powerpoint/2010/main" val="32193381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r>
              <a:rPr lang="en-US" smtClean="0"/>
              <a:t>©2010 MFMER  |  slide-</a:t>
            </a:r>
            <a:fld id="{162B79C3-EC83-4842-A37A-FD2C39D8E982}" type="slidenum">
              <a:rPr lang="en-US" smtClean="0"/>
              <a:pPr>
                <a:defRPr/>
              </a:pPr>
              <a:t>11</a:t>
            </a:fld>
            <a:endParaRPr lang="en-US"/>
          </a:p>
        </p:txBody>
      </p:sp>
      <p:sp>
        <p:nvSpPr>
          <p:cNvPr id="5" name="Title 1"/>
          <p:cNvSpPr>
            <a:spLocks noGrp="1"/>
          </p:cNvSpPr>
          <p:nvPr>
            <p:ph type="title"/>
          </p:nvPr>
        </p:nvSpPr>
        <p:spPr>
          <a:xfrm>
            <a:off x="657225" y="680494"/>
            <a:ext cx="7832725" cy="535531"/>
          </a:xfrm>
        </p:spPr>
        <p:txBody>
          <a:bodyPr/>
          <a:lstStyle/>
          <a:p>
            <a:r>
              <a:rPr lang="en-US" dirty="0" smtClean="0"/>
              <a:t>General Risk Factors for Osteoporosis</a:t>
            </a:r>
            <a:endParaRPr lang="en-US" dirty="0"/>
          </a:p>
        </p:txBody>
      </p:sp>
      <p:graphicFrame>
        <p:nvGraphicFramePr>
          <p:cNvPr id="7" name="Diagram 6"/>
          <p:cNvGraphicFramePr/>
          <p:nvPr>
            <p:extLst>
              <p:ext uri="{D42A27DB-BD31-4B8C-83A1-F6EECF244321}">
                <p14:modId xmlns:p14="http://schemas.microsoft.com/office/powerpoint/2010/main" val="4147924067"/>
              </p:ext>
            </p:extLst>
          </p:nvPr>
        </p:nvGraphicFramePr>
        <p:xfrm>
          <a:off x="379375" y="1387272"/>
          <a:ext cx="8540884"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202650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r>
              <a:rPr lang="en-US" smtClean="0"/>
              <a:t>©2010 MFMER  |  slide-</a:t>
            </a:r>
            <a:fld id="{162B79C3-EC83-4842-A37A-FD2C39D8E982}" type="slidenum">
              <a:rPr lang="en-US" smtClean="0"/>
              <a:pPr>
                <a:defRPr/>
              </a:pPr>
              <a:t>12</a:t>
            </a:fld>
            <a:endParaRPr lang="en-US"/>
          </a:p>
        </p:txBody>
      </p:sp>
      <p:sp>
        <p:nvSpPr>
          <p:cNvPr id="5" name="Title 1"/>
          <p:cNvSpPr>
            <a:spLocks noGrp="1"/>
          </p:cNvSpPr>
          <p:nvPr>
            <p:ph type="title"/>
          </p:nvPr>
        </p:nvSpPr>
        <p:spPr>
          <a:xfrm>
            <a:off x="657225" y="680494"/>
            <a:ext cx="7832725" cy="535531"/>
          </a:xfrm>
        </p:spPr>
        <p:txBody>
          <a:bodyPr/>
          <a:lstStyle/>
          <a:p>
            <a:r>
              <a:rPr lang="en-US" dirty="0" smtClean="0"/>
              <a:t>General Risk Factors for Osteoporosis</a:t>
            </a:r>
            <a:endParaRPr lang="en-US" dirty="0"/>
          </a:p>
        </p:txBody>
      </p:sp>
      <p:graphicFrame>
        <p:nvGraphicFramePr>
          <p:cNvPr id="7" name="Diagram 6"/>
          <p:cNvGraphicFramePr/>
          <p:nvPr>
            <p:extLst>
              <p:ext uri="{D42A27DB-BD31-4B8C-83A1-F6EECF244321}">
                <p14:modId xmlns:p14="http://schemas.microsoft.com/office/powerpoint/2010/main" val="2352398472"/>
              </p:ext>
            </p:extLst>
          </p:nvPr>
        </p:nvGraphicFramePr>
        <p:xfrm>
          <a:off x="379375" y="1387272"/>
          <a:ext cx="8540884"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p:cNvSpPr txBox="1"/>
          <p:nvPr/>
        </p:nvSpPr>
        <p:spPr>
          <a:xfrm>
            <a:off x="889447" y="5944641"/>
            <a:ext cx="2319866" cy="461665"/>
          </a:xfrm>
          <a:prstGeom prst="rect">
            <a:avLst/>
          </a:prstGeom>
          <a:noFill/>
        </p:spPr>
        <p:txBody>
          <a:bodyPr wrap="none" rtlCol="0">
            <a:spAutoFit/>
          </a:bodyPr>
          <a:lstStyle/>
          <a:p>
            <a:r>
              <a:rPr lang="en-US" sz="2400" b="1" dirty="0" smtClean="0"/>
              <a:t>Not modifiable</a:t>
            </a:r>
            <a:endParaRPr lang="en-US" sz="2400" b="1" dirty="0"/>
          </a:p>
        </p:txBody>
      </p:sp>
      <p:sp>
        <p:nvSpPr>
          <p:cNvPr id="6" name="TextBox 5"/>
          <p:cNvSpPr txBox="1"/>
          <p:nvPr/>
        </p:nvSpPr>
        <p:spPr>
          <a:xfrm>
            <a:off x="5549610" y="5944641"/>
            <a:ext cx="1704313" cy="461665"/>
          </a:xfrm>
          <a:prstGeom prst="rect">
            <a:avLst/>
          </a:prstGeom>
          <a:noFill/>
        </p:spPr>
        <p:txBody>
          <a:bodyPr wrap="none" rtlCol="0">
            <a:spAutoFit/>
          </a:bodyPr>
          <a:lstStyle/>
          <a:p>
            <a:r>
              <a:rPr lang="en-US" sz="2400" b="1" dirty="0" smtClean="0"/>
              <a:t>Modifiable</a:t>
            </a:r>
            <a:endParaRPr lang="en-US" sz="2400" b="1" dirty="0"/>
          </a:p>
        </p:txBody>
      </p:sp>
      <p:sp>
        <p:nvSpPr>
          <p:cNvPr id="3" name="Right Brace 2"/>
          <p:cNvSpPr/>
          <p:nvPr/>
        </p:nvSpPr>
        <p:spPr>
          <a:xfrm rot="5400000" flipV="1">
            <a:off x="1832355" y="4074685"/>
            <a:ext cx="434050" cy="3332185"/>
          </a:xfrm>
          <a:prstGeom prst="rightBrace">
            <a:avLst/>
          </a:prstGeom>
          <a:ln w="57150">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8" name="Right Brace 7"/>
          <p:cNvSpPr/>
          <p:nvPr/>
        </p:nvSpPr>
        <p:spPr>
          <a:xfrm rot="5400000" flipV="1">
            <a:off x="6184742" y="3206886"/>
            <a:ext cx="434050" cy="5067785"/>
          </a:xfrm>
          <a:prstGeom prst="rightBrace">
            <a:avLst/>
          </a:prstGeom>
          <a:ln w="57150">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7383432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r>
              <a:rPr lang="en-US" smtClean="0"/>
              <a:t>©2010 MFMER  |  slide-</a:t>
            </a:r>
            <a:fld id="{162B79C3-EC83-4842-A37A-FD2C39D8E982}" type="slidenum">
              <a:rPr lang="en-US" smtClean="0"/>
              <a:pPr>
                <a:defRPr/>
              </a:pPr>
              <a:t>13</a:t>
            </a:fld>
            <a:endParaRPr lang="en-US"/>
          </a:p>
        </p:txBody>
      </p:sp>
      <p:sp>
        <p:nvSpPr>
          <p:cNvPr id="5" name="Title 1"/>
          <p:cNvSpPr>
            <a:spLocks noGrp="1"/>
          </p:cNvSpPr>
          <p:nvPr>
            <p:ph type="title"/>
          </p:nvPr>
        </p:nvSpPr>
        <p:spPr>
          <a:xfrm>
            <a:off x="657225" y="680494"/>
            <a:ext cx="7832725" cy="535531"/>
          </a:xfrm>
        </p:spPr>
        <p:txBody>
          <a:bodyPr/>
          <a:lstStyle/>
          <a:p>
            <a:r>
              <a:rPr lang="en-US" dirty="0" smtClean="0"/>
              <a:t>General Risk Factors for Osteoporosis</a:t>
            </a:r>
            <a:endParaRPr lang="en-US" dirty="0"/>
          </a:p>
        </p:txBody>
      </p:sp>
      <p:graphicFrame>
        <p:nvGraphicFramePr>
          <p:cNvPr id="7" name="Diagram 6"/>
          <p:cNvGraphicFramePr/>
          <p:nvPr>
            <p:extLst>
              <p:ext uri="{D42A27DB-BD31-4B8C-83A1-F6EECF244321}">
                <p14:modId xmlns:p14="http://schemas.microsoft.com/office/powerpoint/2010/main" val="1956052914"/>
              </p:ext>
            </p:extLst>
          </p:nvPr>
        </p:nvGraphicFramePr>
        <p:xfrm>
          <a:off x="379375" y="1387272"/>
          <a:ext cx="8540884"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p:cNvSpPr/>
          <p:nvPr/>
        </p:nvSpPr>
        <p:spPr>
          <a:xfrm>
            <a:off x="243191" y="1235413"/>
            <a:ext cx="1780162" cy="4533089"/>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990930" y="1235413"/>
            <a:ext cx="1780162" cy="4533089"/>
          </a:xfrm>
          <a:prstGeom prst="rect">
            <a:avLst/>
          </a:prstGeom>
          <a:solidFill>
            <a:schemeClr val="bg1">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49610" y="5944641"/>
            <a:ext cx="1704313" cy="461665"/>
          </a:xfrm>
          <a:prstGeom prst="rect">
            <a:avLst/>
          </a:prstGeom>
          <a:noFill/>
        </p:spPr>
        <p:txBody>
          <a:bodyPr wrap="none" rtlCol="0">
            <a:spAutoFit/>
          </a:bodyPr>
          <a:lstStyle/>
          <a:p>
            <a:r>
              <a:rPr lang="en-US" sz="2400" b="1" dirty="0" smtClean="0"/>
              <a:t>Modifiable</a:t>
            </a:r>
            <a:endParaRPr lang="en-US" sz="2400" b="1" dirty="0"/>
          </a:p>
        </p:txBody>
      </p:sp>
      <p:sp>
        <p:nvSpPr>
          <p:cNvPr id="12" name="Right Brace 11"/>
          <p:cNvSpPr/>
          <p:nvPr/>
        </p:nvSpPr>
        <p:spPr>
          <a:xfrm rot="5400000" flipV="1">
            <a:off x="6184742" y="3206886"/>
            <a:ext cx="434050" cy="5067785"/>
          </a:xfrm>
          <a:prstGeom prst="rightBrace">
            <a:avLst/>
          </a:prstGeom>
          <a:ln w="57150">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3883812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397" y="2925982"/>
            <a:ext cx="7832725" cy="535531"/>
          </a:xfrm>
        </p:spPr>
        <p:txBody>
          <a:bodyPr/>
          <a:lstStyle/>
          <a:p>
            <a:r>
              <a:rPr lang="en-US" dirty="0" smtClean="0"/>
              <a:t>The Importance of Calcium and Vitamin D</a:t>
            </a:r>
            <a:endParaRPr lang="en-US" dirty="0"/>
          </a:p>
        </p:txBody>
      </p:sp>
      <p:sp>
        <p:nvSpPr>
          <p:cNvPr id="4" name="Slide Number Placeholder 3"/>
          <p:cNvSpPr>
            <a:spLocks noGrp="1"/>
          </p:cNvSpPr>
          <p:nvPr>
            <p:ph type="sldNum" sz="quarter" idx="10"/>
          </p:nvPr>
        </p:nvSpPr>
        <p:spPr/>
        <p:txBody>
          <a:bodyPr/>
          <a:lstStyle/>
          <a:p>
            <a:pPr>
              <a:defRPr/>
            </a:pPr>
            <a:r>
              <a:rPr lang="en-US" smtClean="0"/>
              <a:t>©2010 MFMER  |  slide-</a:t>
            </a:r>
            <a:fld id="{162B79C3-EC83-4842-A37A-FD2C39D8E982}" type="slidenum">
              <a:rPr lang="en-US" smtClean="0"/>
              <a:pPr>
                <a:defRPr/>
              </a:pPr>
              <a:t>14</a:t>
            </a:fld>
            <a:endParaRPr lang="en-US"/>
          </a:p>
        </p:txBody>
      </p:sp>
    </p:spTree>
    <p:extLst>
      <p:ext uri="{BB962C8B-B14F-4D97-AF65-F5344CB8AC3E}">
        <p14:creationId xmlns:p14="http://schemas.microsoft.com/office/powerpoint/2010/main" val="9785153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r>
              <a:rPr lang="en-US" smtClean="0"/>
              <a:t>©2010 MFMER  |  slide-</a:t>
            </a:r>
            <a:fld id="{162B79C3-EC83-4842-A37A-FD2C39D8E982}" type="slidenum">
              <a:rPr lang="en-US" smtClean="0"/>
              <a:pPr>
                <a:defRPr/>
              </a:pPr>
              <a:t>15</a:t>
            </a:fld>
            <a:endParaRPr lang="en-US"/>
          </a:p>
        </p:txBody>
      </p:sp>
      <p:pic>
        <p:nvPicPr>
          <p:cNvPr id="1026" name="Picture 2" descr="Related image"/>
          <p:cNvPicPr>
            <a:picLocks noChangeAspect="1" noChangeArrowheads="1"/>
          </p:cNvPicPr>
          <p:nvPr/>
        </p:nvPicPr>
        <p:blipFill rotWithShape="1">
          <a:blip r:embed="rId3">
            <a:extLst>
              <a:ext uri="{28A0092B-C50C-407E-A947-70E740481C1C}">
                <a14:useLocalDpi xmlns:a14="http://schemas.microsoft.com/office/drawing/2010/main" val="0"/>
              </a:ext>
            </a:extLst>
          </a:blip>
          <a:srcRect l="9444" t="14376" r="51788" b="13943"/>
          <a:stretch/>
        </p:blipFill>
        <p:spPr bwMode="auto">
          <a:xfrm>
            <a:off x="3208133" y="1464051"/>
            <a:ext cx="2512727" cy="5017477"/>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p:cNvCxnSpPr/>
          <p:nvPr/>
        </p:nvCxnSpPr>
        <p:spPr>
          <a:xfrm>
            <a:off x="3208133" y="2202720"/>
            <a:ext cx="1256363" cy="0"/>
          </a:xfrm>
          <a:prstGeom prst="line">
            <a:avLst/>
          </a:prstGeom>
          <a:ln w="38100"/>
        </p:spPr>
        <p:style>
          <a:lnRef idx="1">
            <a:schemeClr val="dk1"/>
          </a:lnRef>
          <a:fillRef idx="0">
            <a:schemeClr val="dk1"/>
          </a:fillRef>
          <a:effectRef idx="0">
            <a:schemeClr val="dk1"/>
          </a:effectRef>
          <a:fontRef idx="minor">
            <a:schemeClr val="tx1"/>
          </a:fontRef>
        </p:style>
      </p:cxnSp>
      <p:sp>
        <p:nvSpPr>
          <p:cNvPr id="5" name="Oval 4"/>
          <p:cNvSpPr/>
          <p:nvPr/>
        </p:nvSpPr>
        <p:spPr>
          <a:xfrm>
            <a:off x="152400" y="1464051"/>
            <a:ext cx="3294184" cy="2110155"/>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p:cNvCxnSpPr/>
          <p:nvPr/>
        </p:nvCxnSpPr>
        <p:spPr>
          <a:xfrm flipV="1">
            <a:off x="4521584" y="2717039"/>
            <a:ext cx="937081" cy="834017"/>
          </a:xfrm>
          <a:prstGeom prst="line">
            <a:avLst/>
          </a:prstGeom>
          <a:ln w="38100"/>
        </p:spPr>
        <p:style>
          <a:lnRef idx="1">
            <a:schemeClr val="accent3"/>
          </a:lnRef>
          <a:fillRef idx="0">
            <a:schemeClr val="accent3"/>
          </a:fillRef>
          <a:effectRef idx="0">
            <a:schemeClr val="accent3"/>
          </a:effectRef>
          <a:fontRef idx="minor">
            <a:schemeClr val="tx1"/>
          </a:fontRef>
        </p:style>
      </p:cxnSp>
      <p:sp>
        <p:nvSpPr>
          <p:cNvPr id="3" name="Oval 2"/>
          <p:cNvSpPr/>
          <p:nvPr/>
        </p:nvSpPr>
        <p:spPr>
          <a:xfrm>
            <a:off x="4397955" y="3422879"/>
            <a:ext cx="302653" cy="30265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5458665" y="1417751"/>
            <a:ext cx="3294184" cy="2110155"/>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4377282" y="2038483"/>
            <a:ext cx="302653" cy="30265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p:cNvCxnSpPr/>
          <p:nvPr/>
        </p:nvCxnSpPr>
        <p:spPr>
          <a:xfrm>
            <a:off x="4154570" y="2202720"/>
            <a:ext cx="280587" cy="0"/>
          </a:xfrm>
          <a:prstGeom prst="line">
            <a:avLst/>
          </a:prstGeom>
          <a:ln w="38100"/>
        </p:spPr>
        <p:style>
          <a:lnRef idx="1">
            <a:schemeClr val="accent3"/>
          </a:lnRef>
          <a:fillRef idx="0">
            <a:schemeClr val="accent3"/>
          </a:fillRef>
          <a:effectRef idx="0">
            <a:schemeClr val="accent3"/>
          </a:effectRef>
          <a:fontRef idx="minor">
            <a:schemeClr val="tx1"/>
          </a:fontRef>
        </p:style>
      </p:cxnSp>
      <p:sp>
        <p:nvSpPr>
          <p:cNvPr id="47" name="Title 1"/>
          <p:cNvSpPr>
            <a:spLocks noGrp="1"/>
          </p:cNvSpPr>
          <p:nvPr>
            <p:ph type="title"/>
          </p:nvPr>
        </p:nvSpPr>
        <p:spPr>
          <a:xfrm>
            <a:off x="1918130" y="-234646"/>
            <a:ext cx="5492559" cy="978729"/>
          </a:xfrm>
        </p:spPr>
        <p:txBody>
          <a:bodyPr/>
          <a:lstStyle/>
          <a:p>
            <a:r>
              <a:rPr lang="en-US" dirty="0" smtClean="0"/>
              <a:t>The building blocks of bone</a:t>
            </a:r>
            <a:endParaRPr lang="en-US" dirty="0"/>
          </a:p>
        </p:txBody>
      </p:sp>
      <p:pic>
        <p:nvPicPr>
          <p:cNvPr id="2050" name="Picture 2" descr="Image result for foods high in vitamin d vector stock"/>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6108" t="5350" r="16093" b="25774"/>
          <a:stretch/>
        </p:blipFill>
        <p:spPr bwMode="auto">
          <a:xfrm>
            <a:off x="1150651" y="744083"/>
            <a:ext cx="1360530" cy="1492730"/>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p:cNvCxnSpPr/>
          <p:nvPr/>
        </p:nvCxnSpPr>
        <p:spPr>
          <a:xfrm flipV="1">
            <a:off x="5306739" y="2705464"/>
            <a:ext cx="186651" cy="157761"/>
          </a:xfrm>
          <a:prstGeom prst="line">
            <a:avLst/>
          </a:prstGeom>
          <a:ln w="38100"/>
        </p:spPr>
        <p:style>
          <a:lnRef idx="1">
            <a:schemeClr val="dk1"/>
          </a:lnRef>
          <a:fillRef idx="0">
            <a:schemeClr val="dk1"/>
          </a:fillRef>
          <a:effectRef idx="0">
            <a:schemeClr val="dk1"/>
          </a:effectRef>
          <a:fontRef idx="minor">
            <a:schemeClr val="tx1"/>
          </a:fontRef>
        </p:style>
      </p:cxnSp>
      <p:sp>
        <p:nvSpPr>
          <p:cNvPr id="1039" name="AutoShape 4" descr="Image result for small bowel vector stoc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4" name="Picture 6" descr="Image result for small bowel vector stock"/>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8977"/>
          <a:stretch/>
        </p:blipFill>
        <p:spPr bwMode="auto">
          <a:xfrm>
            <a:off x="6366158" y="782684"/>
            <a:ext cx="1479198" cy="1454129"/>
          </a:xfrm>
          <a:prstGeom prst="rect">
            <a:avLst/>
          </a:prstGeom>
          <a:noFill/>
          <a:extLst>
            <a:ext uri="{909E8E84-426E-40DD-AFC4-6F175D3DCCD1}">
              <a14:hiddenFill xmlns:a14="http://schemas.microsoft.com/office/drawing/2010/main">
                <a:solidFill>
                  <a:srgbClr val="FFFFFF"/>
                </a:solidFill>
              </a14:hiddenFill>
            </a:ext>
          </a:extLst>
        </p:spPr>
      </p:pic>
      <p:sp>
        <p:nvSpPr>
          <p:cNvPr id="1035" name="TextBox 1034"/>
          <p:cNvSpPr txBox="1"/>
          <p:nvPr/>
        </p:nvSpPr>
        <p:spPr>
          <a:xfrm>
            <a:off x="963724" y="1893945"/>
            <a:ext cx="1734386" cy="461665"/>
          </a:xfrm>
          <a:prstGeom prst="rect">
            <a:avLst/>
          </a:prstGeom>
          <a:noFill/>
        </p:spPr>
        <p:txBody>
          <a:bodyPr wrap="none" rtlCol="0">
            <a:spAutoFit/>
          </a:bodyPr>
          <a:lstStyle/>
          <a:p>
            <a:pPr algn="ctr"/>
            <a:r>
              <a:rPr lang="en-U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Vitamin D</a:t>
            </a:r>
          </a:p>
        </p:txBody>
      </p:sp>
      <p:sp>
        <p:nvSpPr>
          <p:cNvPr id="19" name="TextBox 18"/>
          <p:cNvSpPr txBox="1"/>
          <p:nvPr/>
        </p:nvSpPr>
        <p:spPr>
          <a:xfrm>
            <a:off x="6273558" y="1879471"/>
            <a:ext cx="1734386" cy="461665"/>
          </a:xfrm>
          <a:prstGeom prst="rect">
            <a:avLst/>
          </a:prstGeom>
          <a:noFill/>
        </p:spPr>
        <p:txBody>
          <a:bodyPr wrap="none" rtlCol="0">
            <a:spAutoFit/>
          </a:bodyPr>
          <a:lstStyle/>
          <a:p>
            <a:pPr algn="ctr"/>
            <a:r>
              <a:rPr lang="en-U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Vitamin D</a:t>
            </a:r>
          </a:p>
        </p:txBody>
      </p:sp>
      <p:sp>
        <p:nvSpPr>
          <p:cNvPr id="2" name="TextBox 1"/>
          <p:cNvSpPr txBox="1"/>
          <p:nvPr/>
        </p:nvSpPr>
        <p:spPr>
          <a:xfrm>
            <a:off x="404885" y="2355610"/>
            <a:ext cx="2852063" cy="646331"/>
          </a:xfrm>
          <a:prstGeom prst="rect">
            <a:avLst/>
          </a:prstGeom>
          <a:noFill/>
        </p:spPr>
        <p:txBody>
          <a:bodyPr wrap="none" rtlCol="0">
            <a:spAutoFit/>
          </a:bodyPr>
          <a:lstStyle/>
          <a:p>
            <a:pPr algn="ctr"/>
            <a:r>
              <a:rPr lang="en-US" b="1" dirty="0" smtClean="0"/>
              <a:t>Diet </a:t>
            </a:r>
            <a:r>
              <a:rPr lang="en-US" dirty="0" smtClean="0"/>
              <a:t>(food &amp; supplements)</a:t>
            </a:r>
          </a:p>
          <a:p>
            <a:pPr algn="ctr"/>
            <a:r>
              <a:rPr lang="en-US" b="1" dirty="0" smtClean="0"/>
              <a:t>Production</a:t>
            </a:r>
            <a:r>
              <a:rPr lang="en-US" dirty="0" smtClean="0"/>
              <a:t> (skin &amp; sun)</a:t>
            </a:r>
            <a:endParaRPr lang="en-US" dirty="0"/>
          </a:p>
        </p:txBody>
      </p:sp>
      <p:sp>
        <p:nvSpPr>
          <p:cNvPr id="22" name="TextBox 21"/>
          <p:cNvSpPr txBox="1"/>
          <p:nvPr/>
        </p:nvSpPr>
        <p:spPr>
          <a:xfrm>
            <a:off x="5686137" y="2391862"/>
            <a:ext cx="2839239" cy="369332"/>
          </a:xfrm>
          <a:prstGeom prst="rect">
            <a:avLst/>
          </a:prstGeom>
          <a:noFill/>
        </p:spPr>
        <p:txBody>
          <a:bodyPr wrap="none" rtlCol="0">
            <a:spAutoFit/>
          </a:bodyPr>
          <a:lstStyle/>
          <a:p>
            <a:pPr algn="ctr"/>
            <a:r>
              <a:rPr lang="en-US" b="1" dirty="0" smtClean="0"/>
              <a:t>Absorption </a:t>
            </a:r>
            <a:r>
              <a:rPr lang="en-US" dirty="0" smtClean="0"/>
              <a:t>(small bowel)</a:t>
            </a:r>
            <a:endParaRPr lang="en-US" dirty="0"/>
          </a:p>
        </p:txBody>
      </p:sp>
      <p:sp>
        <p:nvSpPr>
          <p:cNvPr id="23" name="Oval 22"/>
          <p:cNvSpPr/>
          <p:nvPr/>
        </p:nvSpPr>
        <p:spPr>
          <a:xfrm>
            <a:off x="5458664" y="4167550"/>
            <a:ext cx="3294184" cy="2110155"/>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4" name="Picture 2" descr="Image result for kidney on white background">
            <a:hlinkClick r:id="rId6"/>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4376" b="19555"/>
          <a:stretch/>
        </p:blipFill>
        <p:spPr bwMode="auto">
          <a:xfrm>
            <a:off x="6616292" y="3574206"/>
            <a:ext cx="1012083" cy="1323240"/>
          </a:xfrm>
          <a:prstGeom prst="rect">
            <a:avLst/>
          </a:prstGeom>
          <a:noFill/>
          <a:extLst>
            <a:ext uri="{909E8E84-426E-40DD-AFC4-6F175D3DCCD1}">
              <a14:hiddenFill xmlns:a14="http://schemas.microsoft.com/office/drawing/2010/main">
                <a:solidFill>
                  <a:srgbClr val="FFFFFF"/>
                </a:solidFill>
              </a14:hiddenFill>
            </a:ext>
          </a:extLst>
        </p:spPr>
      </p:pic>
      <p:sp>
        <p:nvSpPr>
          <p:cNvPr id="25" name="Oval 24"/>
          <p:cNvSpPr/>
          <p:nvPr/>
        </p:nvSpPr>
        <p:spPr>
          <a:xfrm>
            <a:off x="4701681" y="3725532"/>
            <a:ext cx="302653" cy="30265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p:cNvCxnSpPr/>
          <p:nvPr/>
        </p:nvCxnSpPr>
        <p:spPr>
          <a:xfrm>
            <a:off x="4958034" y="3950569"/>
            <a:ext cx="146188" cy="113889"/>
          </a:xfrm>
          <a:prstGeom prst="line">
            <a:avLst/>
          </a:prstGeom>
          <a:ln w="38100"/>
        </p:spPr>
        <p:style>
          <a:lnRef idx="1">
            <a:schemeClr val="accent3"/>
          </a:lnRef>
          <a:fillRef idx="0">
            <a:schemeClr val="accent3"/>
          </a:fillRef>
          <a:effectRef idx="0">
            <a:schemeClr val="accent3"/>
          </a:effectRef>
          <a:fontRef idx="minor">
            <a:schemeClr val="tx1"/>
          </a:fontRef>
        </p:style>
      </p:cxnSp>
      <p:cxnSp>
        <p:nvCxnSpPr>
          <p:cNvPr id="29" name="Straight Connector 28"/>
          <p:cNvCxnSpPr/>
          <p:nvPr/>
        </p:nvCxnSpPr>
        <p:spPr>
          <a:xfrm>
            <a:off x="5095615" y="4064458"/>
            <a:ext cx="678101" cy="553841"/>
          </a:xfrm>
          <a:prstGeom prst="line">
            <a:avLst/>
          </a:prstGeom>
          <a:ln w="38100"/>
        </p:spPr>
        <p:style>
          <a:lnRef idx="1">
            <a:schemeClr val="dk1"/>
          </a:lnRef>
          <a:fillRef idx="0">
            <a:schemeClr val="dk1"/>
          </a:fillRef>
          <a:effectRef idx="0">
            <a:schemeClr val="dk1"/>
          </a:effectRef>
          <a:fontRef idx="minor">
            <a:schemeClr val="tx1"/>
          </a:fontRef>
        </p:style>
      </p:cxnSp>
      <p:sp>
        <p:nvSpPr>
          <p:cNvPr id="31" name="TextBox 30"/>
          <p:cNvSpPr txBox="1"/>
          <p:nvPr/>
        </p:nvSpPr>
        <p:spPr>
          <a:xfrm>
            <a:off x="6255140" y="4611703"/>
            <a:ext cx="1734386" cy="461665"/>
          </a:xfrm>
          <a:prstGeom prst="rect">
            <a:avLst/>
          </a:prstGeom>
          <a:noFill/>
        </p:spPr>
        <p:txBody>
          <a:bodyPr wrap="none" rtlCol="0">
            <a:spAutoFit/>
          </a:bodyPr>
          <a:lstStyle/>
          <a:p>
            <a:pPr algn="ctr"/>
            <a:r>
              <a:rPr lang="en-U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Vitamin D</a:t>
            </a:r>
          </a:p>
        </p:txBody>
      </p:sp>
      <p:sp>
        <p:nvSpPr>
          <p:cNvPr id="32" name="TextBox 31"/>
          <p:cNvSpPr txBox="1"/>
          <p:nvPr/>
        </p:nvSpPr>
        <p:spPr>
          <a:xfrm>
            <a:off x="5765986" y="5037961"/>
            <a:ext cx="2749535" cy="369332"/>
          </a:xfrm>
          <a:prstGeom prst="rect">
            <a:avLst/>
          </a:prstGeom>
          <a:noFill/>
        </p:spPr>
        <p:txBody>
          <a:bodyPr wrap="none" rtlCol="0">
            <a:spAutoFit/>
          </a:bodyPr>
          <a:lstStyle/>
          <a:p>
            <a:pPr algn="ctr"/>
            <a:r>
              <a:rPr lang="en-US" b="1" dirty="0" smtClean="0"/>
              <a:t>Transformation </a:t>
            </a:r>
            <a:r>
              <a:rPr lang="en-US" dirty="0" smtClean="0"/>
              <a:t>(kidney)</a:t>
            </a:r>
            <a:endParaRPr lang="en-US" dirty="0"/>
          </a:p>
        </p:txBody>
      </p:sp>
      <p:cxnSp>
        <p:nvCxnSpPr>
          <p:cNvPr id="39" name="Straight Connector 38"/>
          <p:cNvCxnSpPr/>
          <p:nvPr/>
        </p:nvCxnSpPr>
        <p:spPr>
          <a:xfrm flipV="1">
            <a:off x="3790014" y="3726605"/>
            <a:ext cx="295106" cy="415052"/>
          </a:xfrm>
          <a:prstGeom prst="line">
            <a:avLst/>
          </a:prstGeom>
          <a:ln w="38100"/>
        </p:spPr>
        <p:style>
          <a:lnRef idx="1">
            <a:schemeClr val="accent3"/>
          </a:lnRef>
          <a:fillRef idx="0">
            <a:schemeClr val="accent3"/>
          </a:fillRef>
          <a:effectRef idx="0">
            <a:schemeClr val="accent3"/>
          </a:effectRef>
          <a:fontRef idx="minor">
            <a:schemeClr val="tx1"/>
          </a:fontRef>
        </p:style>
      </p:cxnSp>
      <p:cxnSp>
        <p:nvCxnSpPr>
          <p:cNvPr id="35" name="Straight Connector 34"/>
          <p:cNvCxnSpPr/>
          <p:nvPr/>
        </p:nvCxnSpPr>
        <p:spPr>
          <a:xfrm flipV="1">
            <a:off x="3269524" y="3950569"/>
            <a:ext cx="668043" cy="902885"/>
          </a:xfrm>
          <a:prstGeom prst="line">
            <a:avLst/>
          </a:prstGeom>
          <a:ln w="38100"/>
        </p:spPr>
        <p:style>
          <a:lnRef idx="1">
            <a:schemeClr val="dk1"/>
          </a:lnRef>
          <a:fillRef idx="0">
            <a:schemeClr val="dk1"/>
          </a:fillRef>
          <a:effectRef idx="0">
            <a:schemeClr val="dk1"/>
          </a:effectRef>
          <a:fontRef idx="minor">
            <a:schemeClr val="tx1"/>
          </a:fontRef>
        </p:style>
      </p:cxnSp>
      <p:sp>
        <p:nvSpPr>
          <p:cNvPr id="33" name="Oval 32"/>
          <p:cNvSpPr/>
          <p:nvPr/>
        </p:nvSpPr>
        <p:spPr>
          <a:xfrm>
            <a:off x="173558" y="4174968"/>
            <a:ext cx="3294184" cy="2110155"/>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4" descr="Image result for liver on white background">
            <a:hlinkClick r:id="rId8"/>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8843" t="20601" r="6634" b="24271"/>
          <a:stretch/>
        </p:blipFill>
        <p:spPr bwMode="auto">
          <a:xfrm>
            <a:off x="1152269" y="3708022"/>
            <a:ext cx="1531723" cy="1079285"/>
          </a:xfrm>
          <a:prstGeom prst="rect">
            <a:avLst/>
          </a:prstGeom>
          <a:noFill/>
          <a:extLst>
            <a:ext uri="{909E8E84-426E-40DD-AFC4-6F175D3DCCD1}">
              <a14:hiddenFill xmlns:a14="http://schemas.microsoft.com/office/drawing/2010/main">
                <a:solidFill>
                  <a:srgbClr val="FFFFFF"/>
                </a:solidFill>
              </a14:hiddenFill>
            </a:ext>
          </a:extLst>
        </p:spPr>
      </p:pic>
      <p:sp>
        <p:nvSpPr>
          <p:cNvPr id="38" name="Oval 37"/>
          <p:cNvSpPr/>
          <p:nvPr/>
        </p:nvSpPr>
        <p:spPr>
          <a:xfrm>
            <a:off x="4003243" y="3423952"/>
            <a:ext cx="302653" cy="30265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932299" y="4533270"/>
            <a:ext cx="1734386" cy="461665"/>
          </a:xfrm>
          <a:prstGeom prst="rect">
            <a:avLst/>
          </a:prstGeom>
          <a:noFill/>
        </p:spPr>
        <p:txBody>
          <a:bodyPr wrap="none" rtlCol="0">
            <a:spAutoFit/>
          </a:bodyPr>
          <a:lstStyle/>
          <a:p>
            <a:pPr algn="ctr"/>
            <a:r>
              <a:rPr lang="en-U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Vitamin D</a:t>
            </a:r>
          </a:p>
        </p:txBody>
      </p:sp>
      <p:sp>
        <p:nvSpPr>
          <p:cNvPr id="36" name="TextBox 35"/>
          <p:cNvSpPr txBox="1"/>
          <p:nvPr/>
        </p:nvSpPr>
        <p:spPr>
          <a:xfrm>
            <a:off x="3630429" y="744083"/>
            <a:ext cx="1734386" cy="461665"/>
          </a:xfrm>
          <a:prstGeom prst="rect">
            <a:avLst/>
          </a:prstGeom>
          <a:noFill/>
        </p:spPr>
        <p:txBody>
          <a:bodyPr wrap="none" rtlCol="0">
            <a:spAutoFit/>
          </a:bodyPr>
          <a:lstStyle/>
          <a:p>
            <a:pPr algn="ctr"/>
            <a:r>
              <a:rPr lang="en-U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Vitamin D</a:t>
            </a:r>
          </a:p>
        </p:txBody>
      </p:sp>
      <p:sp>
        <p:nvSpPr>
          <p:cNvPr id="37" name="TextBox 36"/>
          <p:cNvSpPr txBox="1"/>
          <p:nvPr/>
        </p:nvSpPr>
        <p:spPr>
          <a:xfrm>
            <a:off x="526714" y="5005695"/>
            <a:ext cx="2505879" cy="369332"/>
          </a:xfrm>
          <a:prstGeom prst="rect">
            <a:avLst/>
          </a:prstGeom>
          <a:noFill/>
        </p:spPr>
        <p:txBody>
          <a:bodyPr wrap="none" rtlCol="0">
            <a:spAutoFit/>
          </a:bodyPr>
          <a:lstStyle/>
          <a:p>
            <a:pPr algn="ctr"/>
            <a:r>
              <a:rPr lang="en-US" b="1" dirty="0" smtClean="0"/>
              <a:t>Transformation </a:t>
            </a:r>
            <a:r>
              <a:rPr lang="en-US" dirty="0" smtClean="0"/>
              <a:t>(liver)</a:t>
            </a:r>
            <a:endParaRPr lang="en-US" dirty="0"/>
          </a:p>
        </p:txBody>
      </p:sp>
      <p:sp>
        <p:nvSpPr>
          <p:cNvPr id="6" name="TextBox 5"/>
          <p:cNvSpPr txBox="1"/>
          <p:nvPr/>
        </p:nvSpPr>
        <p:spPr>
          <a:xfrm>
            <a:off x="5968289" y="5489704"/>
            <a:ext cx="2437527" cy="369332"/>
          </a:xfrm>
          <a:prstGeom prst="rect">
            <a:avLst/>
          </a:prstGeom>
          <a:noFill/>
        </p:spPr>
        <p:txBody>
          <a:bodyPr wrap="none" rtlCol="0">
            <a:spAutoFit/>
          </a:bodyPr>
          <a:lstStyle/>
          <a:p>
            <a:r>
              <a:rPr lang="en-US" dirty="0" smtClean="0"/>
              <a:t>Vitamin D → calcitriol </a:t>
            </a:r>
            <a:endParaRPr lang="en-US" dirty="0"/>
          </a:p>
        </p:txBody>
      </p:sp>
      <p:sp>
        <p:nvSpPr>
          <p:cNvPr id="40" name="TextBox 39"/>
          <p:cNvSpPr txBox="1"/>
          <p:nvPr/>
        </p:nvSpPr>
        <p:spPr>
          <a:xfrm>
            <a:off x="615453" y="5470400"/>
            <a:ext cx="2424703" cy="369332"/>
          </a:xfrm>
          <a:prstGeom prst="rect">
            <a:avLst/>
          </a:prstGeom>
          <a:noFill/>
        </p:spPr>
        <p:txBody>
          <a:bodyPr wrap="none" rtlCol="0">
            <a:spAutoFit/>
          </a:bodyPr>
          <a:lstStyle/>
          <a:p>
            <a:r>
              <a:rPr lang="en-US" dirty="0" smtClean="0"/>
              <a:t>Vitamin D → </a:t>
            </a:r>
            <a:r>
              <a:rPr lang="en-US" dirty="0" err="1" smtClean="0"/>
              <a:t>calcidiol</a:t>
            </a:r>
            <a:r>
              <a:rPr lang="en-US" dirty="0" smtClean="0"/>
              <a:t> </a:t>
            </a:r>
            <a:endParaRPr lang="en-US" dirty="0"/>
          </a:p>
        </p:txBody>
      </p:sp>
      <p:sp>
        <p:nvSpPr>
          <p:cNvPr id="17" name="Right Arrow 16"/>
          <p:cNvSpPr/>
          <p:nvPr/>
        </p:nvSpPr>
        <p:spPr>
          <a:xfrm>
            <a:off x="3603545" y="5073368"/>
            <a:ext cx="1761270" cy="416336"/>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6197601" y="5735557"/>
            <a:ext cx="2001510" cy="369332"/>
          </a:xfrm>
          <a:prstGeom prst="rect">
            <a:avLst/>
          </a:prstGeom>
          <a:noFill/>
        </p:spPr>
        <p:txBody>
          <a:bodyPr wrap="none" rtlCol="0">
            <a:spAutoFit/>
          </a:bodyPr>
          <a:lstStyle/>
          <a:p>
            <a:r>
              <a:rPr lang="en-US" b="1" dirty="0" smtClean="0"/>
              <a:t>Active Vitamin D</a:t>
            </a:r>
            <a:endParaRPr lang="en-US" b="1" dirty="0"/>
          </a:p>
        </p:txBody>
      </p:sp>
      <p:sp>
        <p:nvSpPr>
          <p:cNvPr id="48" name="TextBox 47"/>
          <p:cNvSpPr txBox="1"/>
          <p:nvPr/>
        </p:nvSpPr>
        <p:spPr>
          <a:xfrm>
            <a:off x="738870" y="5747132"/>
            <a:ext cx="2168222" cy="369332"/>
          </a:xfrm>
          <a:prstGeom prst="rect">
            <a:avLst/>
          </a:prstGeom>
          <a:noFill/>
        </p:spPr>
        <p:txBody>
          <a:bodyPr wrap="none" rtlCol="0">
            <a:spAutoFit/>
          </a:bodyPr>
          <a:lstStyle/>
          <a:p>
            <a:r>
              <a:rPr lang="en-US" b="1" dirty="0" smtClean="0"/>
              <a:t>Inactive Vitamin D</a:t>
            </a:r>
            <a:endParaRPr lang="en-US" b="1" dirty="0"/>
          </a:p>
        </p:txBody>
      </p:sp>
    </p:spTree>
    <p:extLst>
      <p:ext uri="{BB962C8B-B14F-4D97-AF65-F5344CB8AC3E}">
        <p14:creationId xmlns:p14="http://schemas.microsoft.com/office/powerpoint/2010/main" val="23021193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r>
              <a:rPr lang="en-US" smtClean="0"/>
              <a:t>©2010 MFMER  |  slide-</a:t>
            </a:r>
            <a:fld id="{162B79C3-EC83-4842-A37A-FD2C39D8E982}" type="slidenum">
              <a:rPr lang="en-US" smtClean="0"/>
              <a:pPr>
                <a:defRPr/>
              </a:pPr>
              <a:t>16</a:t>
            </a:fld>
            <a:endParaRPr lang="en-US"/>
          </a:p>
        </p:txBody>
      </p:sp>
      <p:pic>
        <p:nvPicPr>
          <p:cNvPr id="1026" name="Picture 2" descr="Related image"/>
          <p:cNvPicPr>
            <a:picLocks noChangeAspect="1" noChangeArrowheads="1"/>
          </p:cNvPicPr>
          <p:nvPr/>
        </p:nvPicPr>
        <p:blipFill rotWithShape="1">
          <a:blip r:embed="rId3">
            <a:extLst>
              <a:ext uri="{28A0092B-C50C-407E-A947-70E740481C1C}">
                <a14:useLocalDpi xmlns:a14="http://schemas.microsoft.com/office/drawing/2010/main" val="0"/>
              </a:ext>
            </a:extLst>
          </a:blip>
          <a:srcRect l="9444" t="14376" r="51788" b="13943"/>
          <a:stretch/>
        </p:blipFill>
        <p:spPr bwMode="auto">
          <a:xfrm>
            <a:off x="3208133" y="1464051"/>
            <a:ext cx="2512727" cy="5017477"/>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p:cNvCxnSpPr/>
          <p:nvPr/>
        </p:nvCxnSpPr>
        <p:spPr>
          <a:xfrm>
            <a:off x="3208133" y="2202720"/>
            <a:ext cx="1256363" cy="0"/>
          </a:xfrm>
          <a:prstGeom prst="line">
            <a:avLst/>
          </a:prstGeom>
          <a:ln w="38100"/>
        </p:spPr>
        <p:style>
          <a:lnRef idx="1">
            <a:schemeClr val="dk1"/>
          </a:lnRef>
          <a:fillRef idx="0">
            <a:schemeClr val="dk1"/>
          </a:fillRef>
          <a:effectRef idx="0">
            <a:schemeClr val="dk1"/>
          </a:effectRef>
          <a:fontRef idx="minor">
            <a:schemeClr val="tx1"/>
          </a:fontRef>
        </p:style>
      </p:cxnSp>
      <p:sp>
        <p:nvSpPr>
          <p:cNvPr id="5" name="Oval 4"/>
          <p:cNvSpPr/>
          <p:nvPr/>
        </p:nvSpPr>
        <p:spPr>
          <a:xfrm>
            <a:off x="152400" y="1464051"/>
            <a:ext cx="3294184" cy="2110155"/>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p:cNvCxnSpPr/>
          <p:nvPr/>
        </p:nvCxnSpPr>
        <p:spPr>
          <a:xfrm flipV="1">
            <a:off x="4521584" y="2717039"/>
            <a:ext cx="937081" cy="834017"/>
          </a:xfrm>
          <a:prstGeom prst="line">
            <a:avLst/>
          </a:prstGeom>
          <a:ln w="38100"/>
        </p:spPr>
        <p:style>
          <a:lnRef idx="1">
            <a:schemeClr val="accent3"/>
          </a:lnRef>
          <a:fillRef idx="0">
            <a:schemeClr val="accent3"/>
          </a:fillRef>
          <a:effectRef idx="0">
            <a:schemeClr val="accent3"/>
          </a:effectRef>
          <a:fontRef idx="minor">
            <a:schemeClr val="tx1"/>
          </a:fontRef>
        </p:style>
      </p:cxnSp>
      <p:sp>
        <p:nvSpPr>
          <p:cNvPr id="3" name="Oval 2"/>
          <p:cNvSpPr/>
          <p:nvPr/>
        </p:nvSpPr>
        <p:spPr>
          <a:xfrm>
            <a:off x="4397955" y="3422879"/>
            <a:ext cx="302653" cy="30265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5458665" y="1417751"/>
            <a:ext cx="3294184" cy="2110155"/>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4377282" y="2038483"/>
            <a:ext cx="302653" cy="30265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p:cNvCxnSpPr/>
          <p:nvPr/>
        </p:nvCxnSpPr>
        <p:spPr>
          <a:xfrm>
            <a:off x="4154570" y="2202720"/>
            <a:ext cx="280587" cy="0"/>
          </a:xfrm>
          <a:prstGeom prst="line">
            <a:avLst/>
          </a:prstGeom>
          <a:ln w="38100"/>
        </p:spPr>
        <p:style>
          <a:lnRef idx="1">
            <a:schemeClr val="accent3"/>
          </a:lnRef>
          <a:fillRef idx="0">
            <a:schemeClr val="accent3"/>
          </a:fillRef>
          <a:effectRef idx="0">
            <a:schemeClr val="accent3"/>
          </a:effectRef>
          <a:fontRef idx="minor">
            <a:schemeClr val="tx1"/>
          </a:fontRef>
        </p:style>
      </p:cxnSp>
      <p:pic>
        <p:nvPicPr>
          <p:cNvPr id="2050" name="Picture 2" descr="Image result for foods high in vitamin d vector stock"/>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6108" t="5350" r="16093" b="25774"/>
          <a:stretch/>
        </p:blipFill>
        <p:spPr bwMode="auto">
          <a:xfrm>
            <a:off x="1150651" y="744083"/>
            <a:ext cx="1360530" cy="1492730"/>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p:cNvCxnSpPr/>
          <p:nvPr/>
        </p:nvCxnSpPr>
        <p:spPr>
          <a:xfrm flipV="1">
            <a:off x="5306739" y="2705464"/>
            <a:ext cx="186651" cy="157761"/>
          </a:xfrm>
          <a:prstGeom prst="line">
            <a:avLst/>
          </a:prstGeom>
          <a:ln w="38100"/>
        </p:spPr>
        <p:style>
          <a:lnRef idx="1">
            <a:schemeClr val="dk1"/>
          </a:lnRef>
          <a:fillRef idx="0">
            <a:schemeClr val="dk1"/>
          </a:fillRef>
          <a:effectRef idx="0">
            <a:schemeClr val="dk1"/>
          </a:effectRef>
          <a:fontRef idx="minor">
            <a:schemeClr val="tx1"/>
          </a:fontRef>
        </p:style>
      </p:cxnSp>
      <p:sp>
        <p:nvSpPr>
          <p:cNvPr id="1039" name="AutoShape 4" descr="Image result for small bowel vector stoc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4" name="Picture 6" descr="Image result for small bowel vector stock"/>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8977"/>
          <a:stretch/>
        </p:blipFill>
        <p:spPr bwMode="auto">
          <a:xfrm>
            <a:off x="6366158" y="782684"/>
            <a:ext cx="1479198" cy="1454129"/>
          </a:xfrm>
          <a:prstGeom prst="rect">
            <a:avLst/>
          </a:prstGeom>
          <a:noFill/>
          <a:extLst>
            <a:ext uri="{909E8E84-426E-40DD-AFC4-6F175D3DCCD1}">
              <a14:hiddenFill xmlns:a14="http://schemas.microsoft.com/office/drawing/2010/main">
                <a:solidFill>
                  <a:srgbClr val="FFFFFF"/>
                </a:solidFill>
              </a14:hiddenFill>
            </a:ext>
          </a:extLst>
        </p:spPr>
      </p:pic>
      <p:sp>
        <p:nvSpPr>
          <p:cNvPr id="1035" name="TextBox 1034"/>
          <p:cNvSpPr txBox="1"/>
          <p:nvPr/>
        </p:nvSpPr>
        <p:spPr>
          <a:xfrm>
            <a:off x="963724" y="1893945"/>
            <a:ext cx="1734386" cy="461665"/>
          </a:xfrm>
          <a:prstGeom prst="rect">
            <a:avLst/>
          </a:prstGeom>
          <a:noFill/>
        </p:spPr>
        <p:txBody>
          <a:bodyPr wrap="none" rtlCol="0">
            <a:spAutoFit/>
          </a:bodyPr>
          <a:lstStyle/>
          <a:p>
            <a:pPr algn="ctr"/>
            <a:r>
              <a:rPr lang="en-U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Vitamin D</a:t>
            </a:r>
          </a:p>
        </p:txBody>
      </p:sp>
      <p:sp>
        <p:nvSpPr>
          <p:cNvPr id="19" name="TextBox 18"/>
          <p:cNvSpPr txBox="1"/>
          <p:nvPr/>
        </p:nvSpPr>
        <p:spPr>
          <a:xfrm>
            <a:off x="6273558" y="1879471"/>
            <a:ext cx="1734386" cy="461665"/>
          </a:xfrm>
          <a:prstGeom prst="rect">
            <a:avLst/>
          </a:prstGeom>
          <a:noFill/>
        </p:spPr>
        <p:txBody>
          <a:bodyPr wrap="none" rtlCol="0">
            <a:spAutoFit/>
          </a:bodyPr>
          <a:lstStyle/>
          <a:p>
            <a:pPr algn="ctr"/>
            <a:r>
              <a:rPr lang="en-U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Vitamin D</a:t>
            </a:r>
          </a:p>
        </p:txBody>
      </p:sp>
      <p:sp>
        <p:nvSpPr>
          <p:cNvPr id="2" name="TextBox 1"/>
          <p:cNvSpPr txBox="1"/>
          <p:nvPr/>
        </p:nvSpPr>
        <p:spPr>
          <a:xfrm>
            <a:off x="404885" y="2355610"/>
            <a:ext cx="2852063" cy="646331"/>
          </a:xfrm>
          <a:prstGeom prst="rect">
            <a:avLst/>
          </a:prstGeom>
          <a:noFill/>
        </p:spPr>
        <p:txBody>
          <a:bodyPr wrap="none" rtlCol="0">
            <a:spAutoFit/>
          </a:bodyPr>
          <a:lstStyle/>
          <a:p>
            <a:pPr algn="ctr"/>
            <a:r>
              <a:rPr lang="en-US" b="1" dirty="0" smtClean="0"/>
              <a:t>Diet </a:t>
            </a:r>
            <a:r>
              <a:rPr lang="en-US" dirty="0" smtClean="0"/>
              <a:t>(food &amp; supplements)</a:t>
            </a:r>
          </a:p>
          <a:p>
            <a:pPr algn="ctr"/>
            <a:r>
              <a:rPr lang="en-US" b="1" dirty="0" smtClean="0"/>
              <a:t>Production</a:t>
            </a:r>
            <a:r>
              <a:rPr lang="en-US" dirty="0" smtClean="0"/>
              <a:t> (skin &amp; sun)</a:t>
            </a:r>
            <a:endParaRPr lang="en-US" dirty="0"/>
          </a:p>
        </p:txBody>
      </p:sp>
      <p:sp>
        <p:nvSpPr>
          <p:cNvPr id="22" name="TextBox 21"/>
          <p:cNvSpPr txBox="1"/>
          <p:nvPr/>
        </p:nvSpPr>
        <p:spPr>
          <a:xfrm>
            <a:off x="5686137" y="2391862"/>
            <a:ext cx="2839239" cy="369332"/>
          </a:xfrm>
          <a:prstGeom prst="rect">
            <a:avLst/>
          </a:prstGeom>
          <a:noFill/>
        </p:spPr>
        <p:txBody>
          <a:bodyPr wrap="none" rtlCol="0">
            <a:spAutoFit/>
          </a:bodyPr>
          <a:lstStyle/>
          <a:p>
            <a:pPr algn="ctr"/>
            <a:r>
              <a:rPr lang="en-US" b="1" dirty="0" smtClean="0"/>
              <a:t>Absorption </a:t>
            </a:r>
            <a:r>
              <a:rPr lang="en-US" dirty="0" smtClean="0"/>
              <a:t>(small bowel)</a:t>
            </a:r>
            <a:endParaRPr lang="en-US" dirty="0"/>
          </a:p>
        </p:txBody>
      </p:sp>
      <p:sp>
        <p:nvSpPr>
          <p:cNvPr id="23" name="Oval 22"/>
          <p:cNvSpPr/>
          <p:nvPr/>
        </p:nvSpPr>
        <p:spPr>
          <a:xfrm>
            <a:off x="5458664" y="4167550"/>
            <a:ext cx="3294184" cy="2110155"/>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4" name="Picture 2" descr="Image result for kidney on white background">
            <a:hlinkClick r:id="rId6"/>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4376" b="19555"/>
          <a:stretch/>
        </p:blipFill>
        <p:spPr bwMode="auto">
          <a:xfrm>
            <a:off x="6616292" y="3574206"/>
            <a:ext cx="1012083" cy="1323240"/>
          </a:xfrm>
          <a:prstGeom prst="rect">
            <a:avLst/>
          </a:prstGeom>
          <a:noFill/>
          <a:extLst>
            <a:ext uri="{909E8E84-426E-40DD-AFC4-6F175D3DCCD1}">
              <a14:hiddenFill xmlns:a14="http://schemas.microsoft.com/office/drawing/2010/main">
                <a:solidFill>
                  <a:srgbClr val="FFFFFF"/>
                </a:solidFill>
              </a14:hiddenFill>
            </a:ext>
          </a:extLst>
        </p:spPr>
      </p:pic>
      <p:sp>
        <p:nvSpPr>
          <p:cNvPr id="25" name="Oval 24"/>
          <p:cNvSpPr/>
          <p:nvPr/>
        </p:nvSpPr>
        <p:spPr>
          <a:xfrm>
            <a:off x="4701681" y="3725532"/>
            <a:ext cx="302653" cy="30265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p:cNvCxnSpPr/>
          <p:nvPr/>
        </p:nvCxnSpPr>
        <p:spPr>
          <a:xfrm>
            <a:off x="4958034" y="3950569"/>
            <a:ext cx="146188" cy="113889"/>
          </a:xfrm>
          <a:prstGeom prst="line">
            <a:avLst/>
          </a:prstGeom>
          <a:ln w="38100"/>
        </p:spPr>
        <p:style>
          <a:lnRef idx="1">
            <a:schemeClr val="accent3"/>
          </a:lnRef>
          <a:fillRef idx="0">
            <a:schemeClr val="accent3"/>
          </a:fillRef>
          <a:effectRef idx="0">
            <a:schemeClr val="accent3"/>
          </a:effectRef>
          <a:fontRef idx="minor">
            <a:schemeClr val="tx1"/>
          </a:fontRef>
        </p:style>
      </p:cxnSp>
      <p:cxnSp>
        <p:nvCxnSpPr>
          <p:cNvPr id="29" name="Straight Connector 28"/>
          <p:cNvCxnSpPr/>
          <p:nvPr/>
        </p:nvCxnSpPr>
        <p:spPr>
          <a:xfrm>
            <a:off x="5095615" y="4064458"/>
            <a:ext cx="678101" cy="553841"/>
          </a:xfrm>
          <a:prstGeom prst="line">
            <a:avLst/>
          </a:prstGeom>
          <a:ln w="38100"/>
        </p:spPr>
        <p:style>
          <a:lnRef idx="1">
            <a:schemeClr val="dk1"/>
          </a:lnRef>
          <a:fillRef idx="0">
            <a:schemeClr val="dk1"/>
          </a:fillRef>
          <a:effectRef idx="0">
            <a:schemeClr val="dk1"/>
          </a:effectRef>
          <a:fontRef idx="minor">
            <a:schemeClr val="tx1"/>
          </a:fontRef>
        </p:style>
      </p:cxnSp>
      <p:sp>
        <p:nvSpPr>
          <p:cNvPr id="31" name="TextBox 30"/>
          <p:cNvSpPr txBox="1"/>
          <p:nvPr/>
        </p:nvSpPr>
        <p:spPr>
          <a:xfrm>
            <a:off x="6255140" y="4611703"/>
            <a:ext cx="1734386" cy="461665"/>
          </a:xfrm>
          <a:prstGeom prst="rect">
            <a:avLst/>
          </a:prstGeom>
          <a:noFill/>
        </p:spPr>
        <p:txBody>
          <a:bodyPr wrap="none" rtlCol="0">
            <a:spAutoFit/>
          </a:bodyPr>
          <a:lstStyle/>
          <a:p>
            <a:pPr algn="ctr"/>
            <a:r>
              <a:rPr lang="en-U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Vitamin D</a:t>
            </a:r>
          </a:p>
        </p:txBody>
      </p:sp>
      <p:sp>
        <p:nvSpPr>
          <p:cNvPr id="32" name="TextBox 31"/>
          <p:cNvSpPr txBox="1"/>
          <p:nvPr/>
        </p:nvSpPr>
        <p:spPr>
          <a:xfrm>
            <a:off x="5765986" y="5037961"/>
            <a:ext cx="2749535" cy="369332"/>
          </a:xfrm>
          <a:prstGeom prst="rect">
            <a:avLst/>
          </a:prstGeom>
          <a:noFill/>
        </p:spPr>
        <p:txBody>
          <a:bodyPr wrap="none" rtlCol="0">
            <a:spAutoFit/>
          </a:bodyPr>
          <a:lstStyle/>
          <a:p>
            <a:pPr algn="ctr"/>
            <a:r>
              <a:rPr lang="en-US" b="1" dirty="0" smtClean="0"/>
              <a:t>Transformation </a:t>
            </a:r>
            <a:r>
              <a:rPr lang="en-US" dirty="0" smtClean="0"/>
              <a:t>(kidney)</a:t>
            </a:r>
            <a:endParaRPr lang="en-US" dirty="0"/>
          </a:p>
        </p:txBody>
      </p:sp>
      <p:cxnSp>
        <p:nvCxnSpPr>
          <p:cNvPr id="39" name="Straight Connector 38"/>
          <p:cNvCxnSpPr/>
          <p:nvPr/>
        </p:nvCxnSpPr>
        <p:spPr>
          <a:xfrm flipV="1">
            <a:off x="3790014" y="3726605"/>
            <a:ext cx="295106" cy="415052"/>
          </a:xfrm>
          <a:prstGeom prst="line">
            <a:avLst/>
          </a:prstGeom>
          <a:ln w="38100"/>
        </p:spPr>
        <p:style>
          <a:lnRef idx="1">
            <a:schemeClr val="accent3"/>
          </a:lnRef>
          <a:fillRef idx="0">
            <a:schemeClr val="accent3"/>
          </a:fillRef>
          <a:effectRef idx="0">
            <a:schemeClr val="accent3"/>
          </a:effectRef>
          <a:fontRef idx="minor">
            <a:schemeClr val="tx1"/>
          </a:fontRef>
        </p:style>
      </p:cxnSp>
      <p:cxnSp>
        <p:nvCxnSpPr>
          <p:cNvPr id="35" name="Straight Connector 34"/>
          <p:cNvCxnSpPr/>
          <p:nvPr/>
        </p:nvCxnSpPr>
        <p:spPr>
          <a:xfrm flipV="1">
            <a:off x="3269524" y="3950569"/>
            <a:ext cx="668043" cy="902885"/>
          </a:xfrm>
          <a:prstGeom prst="line">
            <a:avLst/>
          </a:prstGeom>
          <a:ln w="38100"/>
        </p:spPr>
        <p:style>
          <a:lnRef idx="1">
            <a:schemeClr val="dk1"/>
          </a:lnRef>
          <a:fillRef idx="0">
            <a:schemeClr val="dk1"/>
          </a:fillRef>
          <a:effectRef idx="0">
            <a:schemeClr val="dk1"/>
          </a:effectRef>
          <a:fontRef idx="minor">
            <a:schemeClr val="tx1"/>
          </a:fontRef>
        </p:style>
      </p:cxnSp>
      <p:sp>
        <p:nvSpPr>
          <p:cNvPr id="33" name="Oval 32"/>
          <p:cNvSpPr/>
          <p:nvPr/>
        </p:nvSpPr>
        <p:spPr>
          <a:xfrm>
            <a:off x="173558" y="4174968"/>
            <a:ext cx="3294184" cy="2110155"/>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4" descr="Image result for liver on white background">
            <a:hlinkClick r:id="rId8"/>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8843" t="20601" r="6634" b="24271"/>
          <a:stretch/>
        </p:blipFill>
        <p:spPr bwMode="auto">
          <a:xfrm>
            <a:off x="1152269" y="3708022"/>
            <a:ext cx="1531723" cy="1079285"/>
          </a:xfrm>
          <a:prstGeom prst="rect">
            <a:avLst/>
          </a:prstGeom>
          <a:noFill/>
          <a:extLst>
            <a:ext uri="{909E8E84-426E-40DD-AFC4-6F175D3DCCD1}">
              <a14:hiddenFill xmlns:a14="http://schemas.microsoft.com/office/drawing/2010/main">
                <a:solidFill>
                  <a:srgbClr val="FFFFFF"/>
                </a:solidFill>
              </a14:hiddenFill>
            </a:ext>
          </a:extLst>
        </p:spPr>
      </p:pic>
      <p:sp>
        <p:nvSpPr>
          <p:cNvPr id="38" name="Oval 37"/>
          <p:cNvSpPr/>
          <p:nvPr/>
        </p:nvSpPr>
        <p:spPr>
          <a:xfrm>
            <a:off x="4003243" y="3423952"/>
            <a:ext cx="302653" cy="30265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932299" y="4533270"/>
            <a:ext cx="1734386" cy="461665"/>
          </a:xfrm>
          <a:prstGeom prst="rect">
            <a:avLst/>
          </a:prstGeom>
          <a:noFill/>
        </p:spPr>
        <p:txBody>
          <a:bodyPr wrap="none" rtlCol="0">
            <a:spAutoFit/>
          </a:bodyPr>
          <a:lstStyle/>
          <a:p>
            <a:pPr algn="ctr"/>
            <a:r>
              <a:rPr lang="en-U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Vitamin D</a:t>
            </a:r>
          </a:p>
        </p:txBody>
      </p:sp>
      <p:sp>
        <p:nvSpPr>
          <p:cNvPr id="36" name="TextBox 35"/>
          <p:cNvSpPr txBox="1"/>
          <p:nvPr/>
        </p:nvSpPr>
        <p:spPr>
          <a:xfrm>
            <a:off x="3630429" y="744083"/>
            <a:ext cx="1734386" cy="461665"/>
          </a:xfrm>
          <a:prstGeom prst="rect">
            <a:avLst/>
          </a:prstGeom>
          <a:noFill/>
        </p:spPr>
        <p:txBody>
          <a:bodyPr wrap="none" rtlCol="0">
            <a:spAutoFit/>
          </a:bodyPr>
          <a:lstStyle/>
          <a:p>
            <a:pPr algn="ctr"/>
            <a:r>
              <a:rPr lang="en-U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Vitamin D</a:t>
            </a:r>
          </a:p>
        </p:txBody>
      </p:sp>
      <p:sp>
        <p:nvSpPr>
          <p:cNvPr id="37" name="TextBox 36"/>
          <p:cNvSpPr txBox="1"/>
          <p:nvPr/>
        </p:nvSpPr>
        <p:spPr>
          <a:xfrm>
            <a:off x="526714" y="5005695"/>
            <a:ext cx="2505879" cy="369332"/>
          </a:xfrm>
          <a:prstGeom prst="rect">
            <a:avLst/>
          </a:prstGeom>
          <a:noFill/>
        </p:spPr>
        <p:txBody>
          <a:bodyPr wrap="none" rtlCol="0">
            <a:spAutoFit/>
          </a:bodyPr>
          <a:lstStyle/>
          <a:p>
            <a:pPr algn="ctr"/>
            <a:r>
              <a:rPr lang="en-US" b="1" dirty="0" smtClean="0"/>
              <a:t>Transformation </a:t>
            </a:r>
            <a:r>
              <a:rPr lang="en-US" dirty="0" smtClean="0"/>
              <a:t>(liver)</a:t>
            </a:r>
            <a:endParaRPr lang="en-US" dirty="0"/>
          </a:p>
        </p:txBody>
      </p:sp>
      <p:sp>
        <p:nvSpPr>
          <p:cNvPr id="6" name="TextBox 5"/>
          <p:cNvSpPr txBox="1"/>
          <p:nvPr/>
        </p:nvSpPr>
        <p:spPr>
          <a:xfrm>
            <a:off x="5968289" y="5489704"/>
            <a:ext cx="2437527" cy="369332"/>
          </a:xfrm>
          <a:prstGeom prst="rect">
            <a:avLst/>
          </a:prstGeom>
          <a:noFill/>
        </p:spPr>
        <p:txBody>
          <a:bodyPr wrap="none" rtlCol="0">
            <a:spAutoFit/>
          </a:bodyPr>
          <a:lstStyle/>
          <a:p>
            <a:r>
              <a:rPr lang="en-US" dirty="0" smtClean="0"/>
              <a:t>Vitamin D → calcitriol </a:t>
            </a:r>
            <a:endParaRPr lang="en-US" dirty="0"/>
          </a:p>
        </p:txBody>
      </p:sp>
      <p:sp>
        <p:nvSpPr>
          <p:cNvPr id="40" name="TextBox 39"/>
          <p:cNvSpPr txBox="1"/>
          <p:nvPr/>
        </p:nvSpPr>
        <p:spPr>
          <a:xfrm>
            <a:off x="615453" y="5470400"/>
            <a:ext cx="2424703" cy="369332"/>
          </a:xfrm>
          <a:prstGeom prst="rect">
            <a:avLst/>
          </a:prstGeom>
          <a:noFill/>
        </p:spPr>
        <p:txBody>
          <a:bodyPr wrap="none" rtlCol="0">
            <a:spAutoFit/>
          </a:bodyPr>
          <a:lstStyle/>
          <a:p>
            <a:r>
              <a:rPr lang="en-US" dirty="0" smtClean="0"/>
              <a:t>Vitamin D → </a:t>
            </a:r>
            <a:r>
              <a:rPr lang="en-US" dirty="0" err="1" smtClean="0"/>
              <a:t>calcidiol</a:t>
            </a:r>
            <a:r>
              <a:rPr lang="en-US" dirty="0" smtClean="0"/>
              <a:t> </a:t>
            </a:r>
            <a:endParaRPr lang="en-US" dirty="0"/>
          </a:p>
        </p:txBody>
      </p:sp>
      <p:sp>
        <p:nvSpPr>
          <p:cNvPr id="17" name="Right Arrow 16"/>
          <p:cNvSpPr/>
          <p:nvPr/>
        </p:nvSpPr>
        <p:spPr>
          <a:xfrm>
            <a:off x="3603545" y="5073368"/>
            <a:ext cx="1761270" cy="416336"/>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6197601" y="5735557"/>
            <a:ext cx="2001510" cy="369332"/>
          </a:xfrm>
          <a:prstGeom prst="rect">
            <a:avLst/>
          </a:prstGeom>
          <a:noFill/>
        </p:spPr>
        <p:txBody>
          <a:bodyPr wrap="none" rtlCol="0">
            <a:spAutoFit/>
          </a:bodyPr>
          <a:lstStyle/>
          <a:p>
            <a:r>
              <a:rPr lang="en-US" b="1" dirty="0" smtClean="0"/>
              <a:t>Active Vitamin D</a:t>
            </a:r>
            <a:endParaRPr lang="en-US" b="1" dirty="0"/>
          </a:p>
        </p:txBody>
      </p:sp>
      <p:sp>
        <p:nvSpPr>
          <p:cNvPr id="48" name="TextBox 47"/>
          <p:cNvSpPr txBox="1"/>
          <p:nvPr/>
        </p:nvSpPr>
        <p:spPr>
          <a:xfrm>
            <a:off x="738870" y="5747132"/>
            <a:ext cx="2168222" cy="369332"/>
          </a:xfrm>
          <a:prstGeom prst="rect">
            <a:avLst/>
          </a:prstGeom>
          <a:noFill/>
        </p:spPr>
        <p:txBody>
          <a:bodyPr wrap="none" rtlCol="0">
            <a:spAutoFit/>
          </a:bodyPr>
          <a:lstStyle/>
          <a:p>
            <a:r>
              <a:rPr lang="en-US" b="1" dirty="0" smtClean="0"/>
              <a:t>Inactive Vitamin D</a:t>
            </a:r>
            <a:endParaRPr lang="en-US" b="1" dirty="0"/>
          </a:p>
        </p:txBody>
      </p:sp>
      <p:cxnSp>
        <p:nvCxnSpPr>
          <p:cNvPr id="11" name="Straight Connector 10"/>
          <p:cNvCxnSpPr/>
          <p:nvPr/>
        </p:nvCxnSpPr>
        <p:spPr>
          <a:xfrm>
            <a:off x="538289" y="2819069"/>
            <a:ext cx="1799797"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44" name="Straight Connector 43"/>
          <p:cNvCxnSpPr>
            <a:endCxn id="22" idx="3"/>
          </p:cNvCxnSpPr>
          <p:nvPr/>
        </p:nvCxnSpPr>
        <p:spPr>
          <a:xfrm>
            <a:off x="5716393" y="2576528"/>
            <a:ext cx="2808983"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46" name="Straight Connector 45"/>
          <p:cNvCxnSpPr>
            <a:stCxn id="37" idx="1"/>
            <a:endCxn id="37" idx="3"/>
          </p:cNvCxnSpPr>
          <p:nvPr/>
        </p:nvCxnSpPr>
        <p:spPr>
          <a:xfrm>
            <a:off x="526714" y="5190361"/>
            <a:ext cx="2505879"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49" name="Straight Connector 48"/>
          <p:cNvCxnSpPr/>
          <p:nvPr/>
        </p:nvCxnSpPr>
        <p:spPr>
          <a:xfrm>
            <a:off x="5869393" y="5213728"/>
            <a:ext cx="2505879" cy="0"/>
          </a:xfrm>
          <a:prstGeom prst="line">
            <a:avLst/>
          </a:prstGeom>
          <a:ln w="38100"/>
        </p:spPr>
        <p:style>
          <a:lnRef idx="1">
            <a:schemeClr val="dk1"/>
          </a:lnRef>
          <a:fillRef idx="0">
            <a:schemeClr val="dk1"/>
          </a:fillRef>
          <a:effectRef idx="0">
            <a:schemeClr val="dk1"/>
          </a:effectRef>
          <a:fontRef idx="minor">
            <a:schemeClr val="tx1"/>
          </a:fontRef>
        </p:style>
      </p:cxnSp>
      <p:sp>
        <p:nvSpPr>
          <p:cNvPr id="16" name="TextBox 15"/>
          <p:cNvSpPr txBox="1"/>
          <p:nvPr/>
        </p:nvSpPr>
        <p:spPr>
          <a:xfrm>
            <a:off x="1071735" y="2961214"/>
            <a:ext cx="1518364" cy="461665"/>
          </a:xfrm>
          <a:prstGeom prst="rect">
            <a:avLst/>
          </a:prstGeom>
          <a:noFill/>
        </p:spPr>
        <p:txBody>
          <a:bodyPr wrap="none" rtlCol="0">
            <a:spAutoFit/>
          </a:bodyPr>
          <a:lstStyle/>
          <a:p>
            <a:r>
              <a:rPr lang="en-US" sz="2400" b="1" dirty="0" smtClean="0">
                <a:solidFill>
                  <a:srgbClr val="FF0000"/>
                </a:solidFill>
              </a:rPr>
              <a:t>Jaundice</a:t>
            </a:r>
            <a:endParaRPr lang="en-US" sz="2400" b="1" dirty="0">
              <a:solidFill>
                <a:srgbClr val="FF0000"/>
              </a:solidFill>
            </a:endParaRPr>
          </a:p>
        </p:txBody>
      </p:sp>
      <p:sp>
        <p:nvSpPr>
          <p:cNvPr id="51" name="TextBox 50"/>
          <p:cNvSpPr txBox="1"/>
          <p:nvPr/>
        </p:nvSpPr>
        <p:spPr>
          <a:xfrm>
            <a:off x="5968289" y="2686678"/>
            <a:ext cx="2558714" cy="830997"/>
          </a:xfrm>
          <a:prstGeom prst="rect">
            <a:avLst/>
          </a:prstGeom>
          <a:noFill/>
        </p:spPr>
        <p:txBody>
          <a:bodyPr wrap="none" rtlCol="0">
            <a:spAutoFit/>
          </a:bodyPr>
          <a:lstStyle/>
          <a:p>
            <a:r>
              <a:rPr lang="en-US" sz="2400" b="1" dirty="0" smtClean="0">
                <a:solidFill>
                  <a:srgbClr val="FF0000"/>
                </a:solidFill>
              </a:rPr>
              <a:t>↓Bile flow &amp;</a:t>
            </a:r>
          </a:p>
          <a:p>
            <a:r>
              <a:rPr lang="en-US" sz="2400" b="1" dirty="0">
                <a:solidFill>
                  <a:srgbClr val="FF0000"/>
                </a:solidFill>
              </a:rPr>
              <a:t>↓ </a:t>
            </a:r>
            <a:r>
              <a:rPr lang="en-US" sz="2400" b="1" dirty="0" smtClean="0">
                <a:solidFill>
                  <a:srgbClr val="FF0000"/>
                </a:solidFill>
              </a:rPr>
              <a:t>Fat absorption</a:t>
            </a:r>
            <a:endParaRPr lang="en-US" sz="2400" b="1" dirty="0">
              <a:solidFill>
                <a:srgbClr val="FF0000"/>
              </a:solidFill>
            </a:endParaRPr>
          </a:p>
        </p:txBody>
      </p:sp>
      <p:sp>
        <p:nvSpPr>
          <p:cNvPr id="52" name="TextBox 51"/>
          <p:cNvSpPr txBox="1"/>
          <p:nvPr/>
        </p:nvSpPr>
        <p:spPr>
          <a:xfrm>
            <a:off x="461565" y="6151920"/>
            <a:ext cx="2578591" cy="461665"/>
          </a:xfrm>
          <a:prstGeom prst="rect">
            <a:avLst/>
          </a:prstGeom>
          <a:noFill/>
        </p:spPr>
        <p:txBody>
          <a:bodyPr wrap="none" rtlCol="0">
            <a:spAutoFit/>
          </a:bodyPr>
          <a:lstStyle/>
          <a:p>
            <a:r>
              <a:rPr lang="en-US" sz="2400" b="1" dirty="0" smtClean="0">
                <a:solidFill>
                  <a:srgbClr val="FF0000"/>
                </a:solidFill>
              </a:rPr>
              <a:t>↓Transformation</a:t>
            </a:r>
            <a:endParaRPr lang="en-US" sz="2400" b="1" dirty="0">
              <a:solidFill>
                <a:srgbClr val="FF0000"/>
              </a:solidFill>
            </a:endParaRPr>
          </a:p>
        </p:txBody>
      </p:sp>
      <p:sp>
        <p:nvSpPr>
          <p:cNvPr id="53" name="TextBox 52"/>
          <p:cNvSpPr txBox="1"/>
          <p:nvPr/>
        </p:nvSpPr>
        <p:spPr>
          <a:xfrm>
            <a:off x="5788610" y="6151920"/>
            <a:ext cx="2578591" cy="461665"/>
          </a:xfrm>
          <a:prstGeom prst="rect">
            <a:avLst/>
          </a:prstGeom>
          <a:noFill/>
        </p:spPr>
        <p:txBody>
          <a:bodyPr wrap="none" rtlCol="0">
            <a:spAutoFit/>
          </a:bodyPr>
          <a:lstStyle/>
          <a:p>
            <a:r>
              <a:rPr lang="en-US" sz="2400" b="1" dirty="0" smtClean="0">
                <a:solidFill>
                  <a:srgbClr val="FF0000"/>
                </a:solidFill>
              </a:rPr>
              <a:t>↓Transformation</a:t>
            </a:r>
            <a:endParaRPr lang="en-US" sz="2400" b="1" dirty="0">
              <a:solidFill>
                <a:srgbClr val="FF0000"/>
              </a:solidFill>
            </a:endParaRPr>
          </a:p>
        </p:txBody>
      </p:sp>
      <p:sp>
        <p:nvSpPr>
          <p:cNvPr id="55" name="Title 1"/>
          <p:cNvSpPr txBox="1">
            <a:spLocks/>
          </p:cNvSpPr>
          <p:nvPr/>
        </p:nvSpPr>
        <p:spPr bwMode="auto">
          <a:xfrm>
            <a:off x="1918130" y="-234646"/>
            <a:ext cx="5492559" cy="978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b" anchorCtr="0" compatLnSpc="1">
            <a:prstTxWarp prst="textNoShape">
              <a:avLst/>
            </a:prstTxWarp>
            <a:spAutoFit/>
          </a:bodyPr>
          <a:lstStyle>
            <a:lvl1pPr algn="l" rtl="0" eaLnBrk="0" fontAlgn="base" hangingPunct="0">
              <a:lnSpc>
                <a:spcPct val="90000"/>
              </a:lnSpc>
              <a:spcBef>
                <a:spcPct val="0"/>
              </a:spcBef>
              <a:spcAft>
                <a:spcPct val="0"/>
              </a:spcAft>
              <a:defRPr sz="3200" kern="1200">
                <a:solidFill>
                  <a:schemeClr val="tx2"/>
                </a:solidFill>
                <a:latin typeface="+mj-lt"/>
                <a:ea typeface="+mj-ea"/>
                <a:cs typeface="+mj-cs"/>
              </a:defRPr>
            </a:lvl1pPr>
            <a:lvl2pPr algn="l" rtl="0" eaLnBrk="0" fontAlgn="base" hangingPunct="0">
              <a:lnSpc>
                <a:spcPct val="90000"/>
              </a:lnSpc>
              <a:spcBef>
                <a:spcPct val="0"/>
              </a:spcBef>
              <a:spcAft>
                <a:spcPct val="0"/>
              </a:spcAft>
              <a:defRPr sz="3200">
                <a:solidFill>
                  <a:schemeClr val="tx2"/>
                </a:solidFill>
                <a:latin typeface="Arial" charset="0"/>
              </a:defRPr>
            </a:lvl2pPr>
            <a:lvl3pPr algn="l" rtl="0" eaLnBrk="0" fontAlgn="base" hangingPunct="0">
              <a:lnSpc>
                <a:spcPct val="90000"/>
              </a:lnSpc>
              <a:spcBef>
                <a:spcPct val="0"/>
              </a:spcBef>
              <a:spcAft>
                <a:spcPct val="0"/>
              </a:spcAft>
              <a:defRPr sz="3200">
                <a:solidFill>
                  <a:schemeClr val="tx2"/>
                </a:solidFill>
                <a:latin typeface="Arial" charset="0"/>
              </a:defRPr>
            </a:lvl3pPr>
            <a:lvl4pPr algn="l" rtl="0" eaLnBrk="0" fontAlgn="base" hangingPunct="0">
              <a:lnSpc>
                <a:spcPct val="90000"/>
              </a:lnSpc>
              <a:spcBef>
                <a:spcPct val="0"/>
              </a:spcBef>
              <a:spcAft>
                <a:spcPct val="0"/>
              </a:spcAft>
              <a:defRPr sz="3200">
                <a:solidFill>
                  <a:schemeClr val="tx2"/>
                </a:solidFill>
                <a:latin typeface="Arial" charset="0"/>
              </a:defRPr>
            </a:lvl4pPr>
            <a:lvl5pPr algn="l" rtl="0" eaLnBrk="0" fontAlgn="base" hangingPunct="0">
              <a:lnSpc>
                <a:spcPct val="90000"/>
              </a:lnSpc>
              <a:spcBef>
                <a:spcPct val="0"/>
              </a:spcBef>
              <a:spcAft>
                <a:spcPct val="0"/>
              </a:spcAft>
              <a:defRPr sz="3200">
                <a:solidFill>
                  <a:schemeClr val="tx2"/>
                </a:solidFill>
                <a:latin typeface="Arial" charset="0"/>
              </a:defRPr>
            </a:lvl5pPr>
            <a:lvl6pPr marL="457200" algn="l" rtl="0" fontAlgn="base">
              <a:lnSpc>
                <a:spcPct val="90000"/>
              </a:lnSpc>
              <a:spcBef>
                <a:spcPct val="0"/>
              </a:spcBef>
              <a:spcAft>
                <a:spcPct val="0"/>
              </a:spcAft>
              <a:defRPr sz="3200">
                <a:solidFill>
                  <a:schemeClr val="tx2"/>
                </a:solidFill>
                <a:latin typeface="Calibri" pitchFamily="34" charset="0"/>
              </a:defRPr>
            </a:lvl6pPr>
            <a:lvl7pPr marL="914400" algn="l" rtl="0" fontAlgn="base">
              <a:lnSpc>
                <a:spcPct val="90000"/>
              </a:lnSpc>
              <a:spcBef>
                <a:spcPct val="0"/>
              </a:spcBef>
              <a:spcAft>
                <a:spcPct val="0"/>
              </a:spcAft>
              <a:defRPr sz="3200">
                <a:solidFill>
                  <a:schemeClr val="tx2"/>
                </a:solidFill>
                <a:latin typeface="Calibri" pitchFamily="34" charset="0"/>
              </a:defRPr>
            </a:lvl7pPr>
            <a:lvl8pPr marL="1371600" algn="l" rtl="0" fontAlgn="base">
              <a:lnSpc>
                <a:spcPct val="90000"/>
              </a:lnSpc>
              <a:spcBef>
                <a:spcPct val="0"/>
              </a:spcBef>
              <a:spcAft>
                <a:spcPct val="0"/>
              </a:spcAft>
              <a:defRPr sz="3200">
                <a:solidFill>
                  <a:schemeClr val="tx2"/>
                </a:solidFill>
                <a:latin typeface="Calibri" pitchFamily="34" charset="0"/>
              </a:defRPr>
            </a:lvl8pPr>
            <a:lvl9pPr marL="1828800" algn="l" rtl="0" fontAlgn="base">
              <a:lnSpc>
                <a:spcPct val="90000"/>
              </a:lnSpc>
              <a:spcBef>
                <a:spcPct val="0"/>
              </a:spcBef>
              <a:spcAft>
                <a:spcPct val="0"/>
              </a:spcAft>
              <a:defRPr sz="3200">
                <a:solidFill>
                  <a:schemeClr val="tx2"/>
                </a:solidFill>
                <a:latin typeface="Calibri" pitchFamily="34" charset="0"/>
              </a:defRPr>
            </a:lvl9pPr>
          </a:lstStyle>
          <a:p>
            <a:r>
              <a:rPr lang="en-US" smtClean="0"/>
              <a:t>The building blocks of bone</a:t>
            </a:r>
            <a:endParaRPr lang="en-US" dirty="0"/>
          </a:p>
        </p:txBody>
      </p:sp>
    </p:spTree>
    <p:extLst>
      <p:ext uri="{BB962C8B-B14F-4D97-AF65-F5344CB8AC3E}">
        <p14:creationId xmlns:p14="http://schemas.microsoft.com/office/powerpoint/2010/main" val="24868099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r>
              <a:rPr lang="en-US" smtClean="0"/>
              <a:t>©2010 MFMER  |  slide-</a:t>
            </a:r>
            <a:fld id="{162B79C3-EC83-4842-A37A-FD2C39D8E982}" type="slidenum">
              <a:rPr lang="en-US" smtClean="0"/>
              <a:pPr>
                <a:defRPr/>
              </a:pPr>
              <a:t>17</a:t>
            </a:fld>
            <a:endParaRPr lang="en-US"/>
          </a:p>
        </p:txBody>
      </p:sp>
      <p:pic>
        <p:nvPicPr>
          <p:cNvPr id="1026" name="Picture 2" descr="Related image"/>
          <p:cNvPicPr>
            <a:picLocks noChangeAspect="1" noChangeArrowheads="1"/>
          </p:cNvPicPr>
          <p:nvPr/>
        </p:nvPicPr>
        <p:blipFill rotWithShape="1">
          <a:blip r:embed="rId3">
            <a:extLst>
              <a:ext uri="{28A0092B-C50C-407E-A947-70E740481C1C}">
                <a14:useLocalDpi xmlns:a14="http://schemas.microsoft.com/office/drawing/2010/main" val="0"/>
              </a:ext>
            </a:extLst>
          </a:blip>
          <a:srcRect l="9444" t="14376" r="51788" b="13943"/>
          <a:stretch/>
        </p:blipFill>
        <p:spPr bwMode="auto">
          <a:xfrm>
            <a:off x="3208133" y="1464051"/>
            <a:ext cx="2512727" cy="5017477"/>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p:cNvCxnSpPr/>
          <p:nvPr/>
        </p:nvCxnSpPr>
        <p:spPr>
          <a:xfrm>
            <a:off x="3208133" y="2202720"/>
            <a:ext cx="1256363" cy="0"/>
          </a:xfrm>
          <a:prstGeom prst="line">
            <a:avLst/>
          </a:prstGeom>
          <a:ln w="38100"/>
        </p:spPr>
        <p:style>
          <a:lnRef idx="1">
            <a:schemeClr val="dk1"/>
          </a:lnRef>
          <a:fillRef idx="0">
            <a:schemeClr val="dk1"/>
          </a:fillRef>
          <a:effectRef idx="0">
            <a:schemeClr val="dk1"/>
          </a:effectRef>
          <a:fontRef idx="minor">
            <a:schemeClr val="tx1"/>
          </a:fontRef>
        </p:style>
      </p:cxnSp>
      <p:sp>
        <p:nvSpPr>
          <p:cNvPr id="5" name="Oval 4"/>
          <p:cNvSpPr/>
          <p:nvPr/>
        </p:nvSpPr>
        <p:spPr>
          <a:xfrm>
            <a:off x="152400" y="1464051"/>
            <a:ext cx="3294184" cy="2110155"/>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p:cNvCxnSpPr/>
          <p:nvPr/>
        </p:nvCxnSpPr>
        <p:spPr>
          <a:xfrm flipV="1">
            <a:off x="4521584" y="2717039"/>
            <a:ext cx="937081" cy="834017"/>
          </a:xfrm>
          <a:prstGeom prst="line">
            <a:avLst/>
          </a:prstGeom>
          <a:ln w="38100"/>
        </p:spPr>
        <p:style>
          <a:lnRef idx="1">
            <a:schemeClr val="accent3"/>
          </a:lnRef>
          <a:fillRef idx="0">
            <a:schemeClr val="accent3"/>
          </a:fillRef>
          <a:effectRef idx="0">
            <a:schemeClr val="accent3"/>
          </a:effectRef>
          <a:fontRef idx="minor">
            <a:schemeClr val="tx1"/>
          </a:fontRef>
        </p:style>
      </p:cxnSp>
      <p:sp>
        <p:nvSpPr>
          <p:cNvPr id="3" name="Oval 2"/>
          <p:cNvSpPr/>
          <p:nvPr/>
        </p:nvSpPr>
        <p:spPr>
          <a:xfrm>
            <a:off x="4397955" y="3422879"/>
            <a:ext cx="302653" cy="30265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5458665" y="1417751"/>
            <a:ext cx="3294184" cy="2110155"/>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4377282" y="2038483"/>
            <a:ext cx="302653" cy="30265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p:cNvCxnSpPr/>
          <p:nvPr/>
        </p:nvCxnSpPr>
        <p:spPr>
          <a:xfrm>
            <a:off x="4154570" y="2202720"/>
            <a:ext cx="280587" cy="0"/>
          </a:xfrm>
          <a:prstGeom prst="line">
            <a:avLst/>
          </a:prstGeom>
          <a:ln w="38100"/>
        </p:spPr>
        <p:style>
          <a:lnRef idx="1">
            <a:schemeClr val="accent3"/>
          </a:lnRef>
          <a:fillRef idx="0">
            <a:schemeClr val="accent3"/>
          </a:fillRef>
          <a:effectRef idx="0">
            <a:schemeClr val="accent3"/>
          </a:effectRef>
          <a:fontRef idx="minor">
            <a:schemeClr val="tx1"/>
          </a:fontRef>
        </p:style>
      </p:cxnSp>
      <p:pic>
        <p:nvPicPr>
          <p:cNvPr id="2050" name="Picture 2" descr="Image result for foods high in vitamin d vector stock"/>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6108" t="5350" r="16093" b="25774"/>
          <a:stretch/>
        </p:blipFill>
        <p:spPr bwMode="auto">
          <a:xfrm>
            <a:off x="1150651" y="744083"/>
            <a:ext cx="1360530" cy="1492730"/>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p:cNvCxnSpPr/>
          <p:nvPr/>
        </p:nvCxnSpPr>
        <p:spPr>
          <a:xfrm flipV="1">
            <a:off x="5306739" y="2705464"/>
            <a:ext cx="186651" cy="157761"/>
          </a:xfrm>
          <a:prstGeom prst="line">
            <a:avLst/>
          </a:prstGeom>
          <a:ln w="38100"/>
        </p:spPr>
        <p:style>
          <a:lnRef idx="1">
            <a:schemeClr val="dk1"/>
          </a:lnRef>
          <a:fillRef idx="0">
            <a:schemeClr val="dk1"/>
          </a:fillRef>
          <a:effectRef idx="0">
            <a:schemeClr val="dk1"/>
          </a:effectRef>
          <a:fontRef idx="minor">
            <a:schemeClr val="tx1"/>
          </a:fontRef>
        </p:style>
      </p:cxnSp>
      <p:sp>
        <p:nvSpPr>
          <p:cNvPr id="1039" name="AutoShape 4" descr="Image result for small bowel vector stoc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4" name="Picture 6" descr="Image result for small bowel vector stock"/>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8977"/>
          <a:stretch/>
        </p:blipFill>
        <p:spPr bwMode="auto">
          <a:xfrm>
            <a:off x="6366158" y="782684"/>
            <a:ext cx="1479198" cy="1454129"/>
          </a:xfrm>
          <a:prstGeom prst="rect">
            <a:avLst/>
          </a:prstGeom>
          <a:noFill/>
          <a:extLst>
            <a:ext uri="{909E8E84-426E-40DD-AFC4-6F175D3DCCD1}">
              <a14:hiddenFill xmlns:a14="http://schemas.microsoft.com/office/drawing/2010/main">
                <a:solidFill>
                  <a:srgbClr val="FFFFFF"/>
                </a:solidFill>
              </a14:hiddenFill>
            </a:ext>
          </a:extLst>
        </p:spPr>
      </p:pic>
      <p:sp>
        <p:nvSpPr>
          <p:cNvPr id="1035" name="TextBox 1034"/>
          <p:cNvSpPr txBox="1"/>
          <p:nvPr/>
        </p:nvSpPr>
        <p:spPr>
          <a:xfrm>
            <a:off x="1028454" y="1893945"/>
            <a:ext cx="1604927" cy="461665"/>
          </a:xfrm>
          <a:prstGeom prst="rect">
            <a:avLst/>
          </a:prstGeom>
          <a:noFill/>
        </p:spPr>
        <p:txBody>
          <a:bodyPr wrap="none" rtlCol="0">
            <a:spAutoFit/>
          </a:bodyPr>
          <a:lstStyle/>
          <a:p>
            <a:pPr algn="ctr"/>
            <a:r>
              <a:rPr lang="en-U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CALCIUM</a:t>
            </a:r>
          </a:p>
        </p:txBody>
      </p:sp>
      <p:sp>
        <p:nvSpPr>
          <p:cNvPr id="19" name="TextBox 18"/>
          <p:cNvSpPr txBox="1"/>
          <p:nvPr/>
        </p:nvSpPr>
        <p:spPr>
          <a:xfrm>
            <a:off x="6338288" y="1879471"/>
            <a:ext cx="1604927" cy="461665"/>
          </a:xfrm>
          <a:prstGeom prst="rect">
            <a:avLst/>
          </a:prstGeom>
          <a:noFill/>
        </p:spPr>
        <p:txBody>
          <a:bodyPr wrap="none" rtlCol="0">
            <a:spAutoFit/>
          </a:bodyPr>
          <a:lstStyle/>
          <a:p>
            <a:pPr algn="ctr"/>
            <a:r>
              <a:rPr lang="en-U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CALCIUM</a:t>
            </a:r>
          </a:p>
        </p:txBody>
      </p:sp>
      <p:sp>
        <p:nvSpPr>
          <p:cNvPr id="2" name="TextBox 1"/>
          <p:cNvSpPr txBox="1"/>
          <p:nvPr/>
        </p:nvSpPr>
        <p:spPr>
          <a:xfrm>
            <a:off x="392061" y="2355610"/>
            <a:ext cx="2877711" cy="369332"/>
          </a:xfrm>
          <a:prstGeom prst="rect">
            <a:avLst/>
          </a:prstGeom>
          <a:noFill/>
        </p:spPr>
        <p:txBody>
          <a:bodyPr wrap="none" rtlCol="0">
            <a:spAutoFit/>
          </a:bodyPr>
          <a:lstStyle/>
          <a:p>
            <a:pPr algn="ctr"/>
            <a:r>
              <a:rPr lang="en-US" b="1" dirty="0" smtClean="0"/>
              <a:t>Diet </a:t>
            </a:r>
            <a:r>
              <a:rPr lang="en-US" dirty="0" smtClean="0"/>
              <a:t>(food &amp; supplements)</a:t>
            </a:r>
          </a:p>
        </p:txBody>
      </p:sp>
      <p:sp>
        <p:nvSpPr>
          <p:cNvPr id="22" name="TextBox 21"/>
          <p:cNvSpPr txBox="1"/>
          <p:nvPr/>
        </p:nvSpPr>
        <p:spPr>
          <a:xfrm>
            <a:off x="5686137" y="2391862"/>
            <a:ext cx="2839239" cy="369332"/>
          </a:xfrm>
          <a:prstGeom prst="rect">
            <a:avLst/>
          </a:prstGeom>
          <a:noFill/>
        </p:spPr>
        <p:txBody>
          <a:bodyPr wrap="none" rtlCol="0">
            <a:spAutoFit/>
          </a:bodyPr>
          <a:lstStyle/>
          <a:p>
            <a:pPr algn="ctr"/>
            <a:r>
              <a:rPr lang="en-US" b="1" dirty="0" smtClean="0"/>
              <a:t>Absorption </a:t>
            </a:r>
            <a:r>
              <a:rPr lang="en-US" dirty="0" smtClean="0"/>
              <a:t>(small bowel)</a:t>
            </a:r>
            <a:endParaRPr lang="en-US" dirty="0"/>
          </a:p>
        </p:txBody>
      </p:sp>
      <p:sp>
        <p:nvSpPr>
          <p:cNvPr id="23" name="Oval 22"/>
          <p:cNvSpPr/>
          <p:nvPr/>
        </p:nvSpPr>
        <p:spPr>
          <a:xfrm>
            <a:off x="183825" y="4167550"/>
            <a:ext cx="3294184" cy="2110155"/>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4" name="Picture 2" descr="Image result for kidney on white background">
            <a:hlinkClick r:id="rId6"/>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4376" b="19555"/>
          <a:stretch/>
        </p:blipFill>
        <p:spPr bwMode="auto">
          <a:xfrm>
            <a:off x="1341453" y="3574206"/>
            <a:ext cx="1012083" cy="1323240"/>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p:cNvGrpSpPr/>
          <p:nvPr/>
        </p:nvGrpSpPr>
        <p:grpSpPr>
          <a:xfrm flipH="1">
            <a:off x="3222828" y="3789442"/>
            <a:ext cx="1072035" cy="892767"/>
            <a:chOff x="4701681" y="3725532"/>
            <a:chExt cx="1072035" cy="892767"/>
          </a:xfrm>
        </p:grpSpPr>
        <p:sp>
          <p:nvSpPr>
            <p:cNvPr id="25" name="Oval 24"/>
            <p:cNvSpPr/>
            <p:nvPr/>
          </p:nvSpPr>
          <p:spPr>
            <a:xfrm>
              <a:off x="4701681" y="3725532"/>
              <a:ext cx="302653" cy="30265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p:cNvCxnSpPr/>
            <p:nvPr/>
          </p:nvCxnSpPr>
          <p:spPr>
            <a:xfrm>
              <a:off x="4958034" y="3950569"/>
              <a:ext cx="146188" cy="113889"/>
            </a:xfrm>
            <a:prstGeom prst="line">
              <a:avLst/>
            </a:prstGeom>
            <a:ln w="38100"/>
          </p:spPr>
          <p:style>
            <a:lnRef idx="1">
              <a:schemeClr val="accent3"/>
            </a:lnRef>
            <a:fillRef idx="0">
              <a:schemeClr val="accent3"/>
            </a:fillRef>
            <a:effectRef idx="0">
              <a:schemeClr val="accent3"/>
            </a:effectRef>
            <a:fontRef idx="minor">
              <a:schemeClr val="tx1"/>
            </a:fontRef>
          </p:style>
        </p:cxnSp>
        <p:cxnSp>
          <p:nvCxnSpPr>
            <p:cNvPr id="29" name="Straight Connector 28"/>
            <p:cNvCxnSpPr/>
            <p:nvPr/>
          </p:nvCxnSpPr>
          <p:spPr>
            <a:xfrm>
              <a:off x="5095615" y="4064458"/>
              <a:ext cx="678101" cy="553841"/>
            </a:xfrm>
            <a:prstGeom prst="line">
              <a:avLst/>
            </a:prstGeom>
            <a:ln w="38100"/>
          </p:spPr>
          <p:style>
            <a:lnRef idx="1">
              <a:schemeClr val="dk1"/>
            </a:lnRef>
            <a:fillRef idx="0">
              <a:schemeClr val="dk1"/>
            </a:fillRef>
            <a:effectRef idx="0">
              <a:schemeClr val="dk1"/>
            </a:effectRef>
            <a:fontRef idx="minor">
              <a:schemeClr val="tx1"/>
            </a:fontRef>
          </p:style>
        </p:cxnSp>
      </p:grpSp>
      <p:sp>
        <p:nvSpPr>
          <p:cNvPr id="31" name="TextBox 30"/>
          <p:cNvSpPr txBox="1"/>
          <p:nvPr/>
        </p:nvSpPr>
        <p:spPr>
          <a:xfrm>
            <a:off x="1045031" y="4611703"/>
            <a:ext cx="1604927" cy="461665"/>
          </a:xfrm>
          <a:prstGeom prst="rect">
            <a:avLst/>
          </a:prstGeom>
          <a:noFill/>
        </p:spPr>
        <p:txBody>
          <a:bodyPr wrap="none" rtlCol="0">
            <a:spAutoFit/>
          </a:bodyPr>
          <a:lstStyle/>
          <a:p>
            <a:pPr algn="ctr"/>
            <a:r>
              <a:rPr lang="en-U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CALCIUM</a:t>
            </a:r>
          </a:p>
        </p:txBody>
      </p:sp>
      <p:sp>
        <p:nvSpPr>
          <p:cNvPr id="32" name="TextBox 31"/>
          <p:cNvSpPr txBox="1"/>
          <p:nvPr/>
        </p:nvSpPr>
        <p:spPr>
          <a:xfrm>
            <a:off x="715601" y="5037961"/>
            <a:ext cx="2300631" cy="369332"/>
          </a:xfrm>
          <a:prstGeom prst="rect">
            <a:avLst/>
          </a:prstGeom>
          <a:noFill/>
        </p:spPr>
        <p:txBody>
          <a:bodyPr wrap="none" rtlCol="0">
            <a:spAutoFit/>
          </a:bodyPr>
          <a:lstStyle/>
          <a:p>
            <a:pPr algn="ctr"/>
            <a:r>
              <a:rPr lang="en-US" b="1" dirty="0" smtClean="0"/>
              <a:t>Absorption </a:t>
            </a:r>
            <a:r>
              <a:rPr lang="en-US" dirty="0" smtClean="0"/>
              <a:t>(kidney)</a:t>
            </a:r>
            <a:endParaRPr lang="en-US" dirty="0"/>
          </a:p>
        </p:txBody>
      </p:sp>
      <p:sp>
        <p:nvSpPr>
          <p:cNvPr id="36" name="TextBox 35"/>
          <p:cNvSpPr txBox="1"/>
          <p:nvPr/>
        </p:nvSpPr>
        <p:spPr>
          <a:xfrm>
            <a:off x="3695159" y="744083"/>
            <a:ext cx="1604927" cy="461665"/>
          </a:xfrm>
          <a:prstGeom prst="rect">
            <a:avLst/>
          </a:prstGeom>
          <a:noFill/>
        </p:spPr>
        <p:txBody>
          <a:bodyPr wrap="none" rtlCol="0">
            <a:spAutoFit/>
          </a:bodyPr>
          <a:lstStyle/>
          <a:p>
            <a:pPr algn="ctr"/>
            <a:r>
              <a:rPr lang="en-U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CALCIUM</a:t>
            </a:r>
          </a:p>
        </p:txBody>
      </p:sp>
      <p:sp>
        <p:nvSpPr>
          <p:cNvPr id="40" name="Title 1"/>
          <p:cNvSpPr txBox="1">
            <a:spLocks/>
          </p:cNvSpPr>
          <p:nvPr/>
        </p:nvSpPr>
        <p:spPr bwMode="auto">
          <a:xfrm>
            <a:off x="1918130" y="-234646"/>
            <a:ext cx="5492559" cy="978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b" anchorCtr="0" compatLnSpc="1">
            <a:prstTxWarp prst="textNoShape">
              <a:avLst/>
            </a:prstTxWarp>
            <a:spAutoFit/>
          </a:bodyPr>
          <a:lstStyle>
            <a:lvl1pPr algn="l" rtl="0" eaLnBrk="0" fontAlgn="base" hangingPunct="0">
              <a:lnSpc>
                <a:spcPct val="90000"/>
              </a:lnSpc>
              <a:spcBef>
                <a:spcPct val="0"/>
              </a:spcBef>
              <a:spcAft>
                <a:spcPct val="0"/>
              </a:spcAft>
              <a:defRPr sz="3200" kern="1200">
                <a:solidFill>
                  <a:schemeClr val="tx2"/>
                </a:solidFill>
                <a:latin typeface="+mj-lt"/>
                <a:ea typeface="+mj-ea"/>
                <a:cs typeface="+mj-cs"/>
              </a:defRPr>
            </a:lvl1pPr>
            <a:lvl2pPr algn="l" rtl="0" eaLnBrk="0" fontAlgn="base" hangingPunct="0">
              <a:lnSpc>
                <a:spcPct val="90000"/>
              </a:lnSpc>
              <a:spcBef>
                <a:spcPct val="0"/>
              </a:spcBef>
              <a:spcAft>
                <a:spcPct val="0"/>
              </a:spcAft>
              <a:defRPr sz="3200">
                <a:solidFill>
                  <a:schemeClr val="tx2"/>
                </a:solidFill>
                <a:latin typeface="Arial" charset="0"/>
              </a:defRPr>
            </a:lvl2pPr>
            <a:lvl3pPr algn="l" rtl="0" eaLnBrk="0" fontAlgn="base" hangingPunct="0">
              <a:lnSpc>
                <a:spcPct val="90000"/>
              </a:lnSpc>
              <a:spcBef>
                <a:spcPct val="0"/>
              </a:spcBef>
              <a:spcAft>
                <a:spcPct val="0"/>
              </a:spcAft>
              <a:defRPr sz="3200">
                <a:solidFill>
                  <a:schemeClr val="tx2"/>
                </a:solidFill>
                <a:latin typeface="Arial" charset="0"/>
              </a:defRPr>
            </a:lvl3pPr>
            <a:lvl4pPr algn="l" rtl="0" eaLnBrk="0" fontAlgn="base" hangingPunct="0">
              <a:lnSpc>
                <a:spcPct val="90000"/>
              </a:lnSpc>
              <a:spcBef>
                <a:spcPct val="0"/>
              </a:spcBef>
              <a:spcAft>
                <a:spcPct val="0"/>
              </a:spcAft>
              <a:defRPr sz="3200">
                <a:solidFill>
                  <a:schemeClr val="tx2"/>
                </a:solidFill>
                <a:latin typeface="Arial" charset="0"/>
              </a:defRPr>
            </a:lvl4pPr>
            <a:lvl5pPr algn="l" rtl="0" eaLnBrk="0" fontAlgn="base" hangingPunct="0">
              <a:lnSpc>
                <a:spcPct val="90000"/>
              </a:lnSpc>
              <a:spcBef>
                <a:spcPct val="0"/>
              </a:spcBef>
              <a:spcAft>
                <a:spcPct val="0"/>
              </a:spcAft>
              <a:defRPr sz="3200">
                <a:solidFill>
                  <a:schemeClr val="tx2"/>
                </a:solidFill>
                <a:latin typeface="Arial" charset="0"/>
              </a:defRPr>
            </a:lvl5pPr>
            <a:lvl6pPr marL="457200" algn="l" rtl="0" fontAlgn="base">
              <a:lnSpc>
                <a:spcPct val="90000"/>
              </a:lnSpc>
              <a:spcBef>
                <a:spcPct val="0"/>
              </a:spcBef>
              <a:spcAft>
                <a:spcPct val="0"/>
              </a:spcAft>
              <a:defRPr sz="3200">
                <a:solidFill>
                  <a:schemeClr val="tx2"/>
                </a:solidFill>
                <a:latin typeface="Calibri" pitchFamily="34" charset="0"/>
              </a:defRPr>
            </a:lvl6pPr>
            <a:lvl7pPr marL="914400" algn="l" rtl="0" fontAlgn="base">
              <a:lnSpc>
                <a:spcPct val="90000"/>
              </a:lnSpc>
              <a:spcBef>
                <a:spcPct val="0"/>
              </a:spcBef>
              <a:spcAft>
                <a:spcPct val="0"/>
              </a:spcAft>
              <a:defRPr sz="3200">
                <a:solidFill>
                  <a:schemeClr val="tx2"/>
                </a:solidFill>
                <a:latin typeface="Calibri" pitchFamily="34" charset="0"/>
              </a:defRPr>
            </a:lvl7pPr>
            <a:lvl8pPr marL="1371600" algn="l" rtl="0" fontAlgn="base">
              <a:lnSpc>
                <a:spcPct val="90000"/>
              </a:lnSpc>
              <a:spcBef>
                <a:spcPct val="0"/>
              </a:spcBef>
              <a:spcAft>
                <a:spcPct val="0"/>
              </a:spcAft>
              <a:defRPr sz="3200">
                <a:solidFill>
                  <a:schemeClr val="tx2"/>
                </a:solidFill>
                <a:latin typeface="Calibri" pitchFamily="34" charset="0"/>
              </a:defRPr>
            </a:lvl8pPr>
            <a:lvl9pPr marL="1828800" algn="l" rtl="0" fontAlgn="base">
              <a:lnSpc>
                <a:spcPct val="90000"/>
              </a:lnSpc>
              <a:spcBef>
                <a:spcPct val="0"/>
              </a:spcBef>
              <a:spcAft>
                <a:spcPct val="0"/>
              </a:spcAft>
              <a:defRPr sz="3200">
                <a:solidFill>
                  <a:schemeClr val="tx2"/>
                </a:solidFill>
                <a:latin typeface="Calibri" pitchFamily="34" charset="0"/>
              </a:defRPr>
            </a:lvl9pPr>
          </a:lstStyle>
          <a:p>
            <a:r>
              <a:rPr lang="en-US" smtClean="0"/>
              <a:t>The building blocks of bone</a:t>
            </a:r>
            <a:endParaRPr lang="en-US" dirty="0"/>
          </a:p>
        </p:txBody>
      </p:sp>
      <p:sp>
        <p:nvSpPr>
          <p:cNvPr id="41" name="TextBox 40"/>
          <p:cNvSpPr txBox="1"/>
          <p:nvPr/>
        </p:nvSpPr>
        <p:spPr>
          <a:xfrm>
            <a:off x="6140000" y="2761194"/>
            <a:ext cx="2001510" cy="369332"/>
          </a:xfrm>
          <a:prstGeom prst="rect">
            <a:avLst/>
          </a:prstGeom>
          <a:noFill/>
        </p:spPr>
        <p:txBody>
          <a:bodyPr wrap="none" rtlCol="0">
            <a:spAutoFit/>
          </a:bodyPr>
          <a:lstStyle/>
          <a:p>
            <a:r>
              <a:rPr lang="en-US" b="1" u="sng" dirty="0" smtClean="0"/>
              <a:t>Needs Vitamin D</a:t>
            </a:r>
            <a:endParaRPr lang="en-US" b="1" u="sng" dirty="0"/>
          </a:p>
        </p:txBody>
      </p:sp>
      <p:sp>
        <p:nvSpPr>
          <p:cNvPr id="43" name="TextBox 42"/>
          <p:cNvSpPr txBox="1"/>
          <p:nvPr/>
        </p:nvSpPr>
        <p:spPr>
          <a:xfrm>
            <a:off x="830161" y="5437733"/>
            <a:ext cx="2001510" cy="369332"/>
          </a:xfrm>
          <a:prstGeom prst="rect">
            <a:avLst/>
          </a:prstGeom>
          <a:noFill/>
        </p:spPr>
        <p:txBody>
          <a:bodyPr wrap="none" rtlCol="0">
            <a:spAutoFit/>
          </a:bodyPr>
          <a:lstStyle/>
          <a:p>
            <a:r>
              <a:rPr lang="en-US" b="1" u="sng" dirty="0" smtClean="0"/>
              <a:t>Needs Vitamin D</a:t>
            </a:r>
            <a:endParaRPr lang="en-US" b="1" u="sng" dirty="0"/>
          </a:p>
        </p:txBody>
      </p:sp>
    </p:spTree>
    <p:extLst>
      <p:ext uri="{BB962C8B-B14F-4D97-AF65-F5344CB8AC3E}">
        <p14:creationId xmlns:p14="http://schemas.microsoft.com/office/powerpoint/2010/main" val="36487961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r>
              <a:rPr lang="en-US" smtClean="0"/>
              <a:t>©2010 MFMER  |  slide-</a:t>
            </a:r>
            <a:fld id="{162B79C3-EC83-4842-A37A-FD2C39D8E982}" type="slidenum">
              <a:rPr lang="en-US" smtClean="0"/>
              <a:pPr>
                <a:defRPr/>
              </a:pPr>
              <a:t>18</a:t>
            </a:fld>
            <a:endParaRPr lang="en-US"/>
          </a:p>
        </p:txBody>
      </p:sp>
      <p:pic>
        <p:nvPicPr>
          <p:cNvPr id="1026" name="Picture 2" descr="Related image"/>
          <p:cNvPicPr>
            <a:picLocks noChangeAspect="1" noChangeArrowheads="1"/>
          </p:cNvPicPr>
          <p:nvPr/>
        </p:nvPicPr>
        <p:blipFill rotWithShape="1">
          <a:blip r:embed="rId3">
            <a:extLst>
              <a:ext uri="{28A0092B-C50C-407E-A947-70E740481C1C}">
                <a14:useLocalDpi xmlns:a14="http://schemas.microsoft.com/office/drawing/2010/main" val="0"/>
              </a:ext>
            </a:extLst>
          </a:blip>
          <a:srcRect l="9444" t="14376" r="51788" b="13943"/>
          <a:stretch/>
        </p:blipFill>
        <p:spPr bwMode="auto">
          <a:xfrm>
            <a:off x="3208133" y="1464051"/>
            <a:ext cx="2512727" cy="5017477"/>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p:cNvCxnSpPr/>
          <p:nvPr/>
        </p:nvCxnSpPr>
        <p:spPr>
          <a:xfrm>
            <a:off x="3208133" y="2202720"/>
            <a:ext cx="1256363" cy="0"/>
          </a:xfrm>
          <a:prstGeom prst="line">
            <a:avLst/>
          </a:prstGeom>
          <a:ln w="38100"/>
        </p:spPr>
        <p:style>
          <a:lnRef idx="1">
            <a:schemeClr val="dk1"/>
          </a:lnRef>
          <a:fillRef idx="0">
            <a:schemeClr val="dk1"/>
          </a:fillRef>
          <a:effectRef idx="0">
            <a:schemeClr val="dk1"/>
          </a:effectRef>
          <a:fontRef idx="minor">
            <a:schemeClr val="tx1"/>
          </a:fontRef>
        </p:style>
      </p:cxnSp>
      <p:sp>
        <p:nvSpPr>
          <p:cNvPr id="5" name="Oval 4"/>
          <p:cNvSpPr/>
          <p:nvPr/>
        </p:nvSpPr>
        <p:spPr>
          <a:xfrm>
            <a:off x="152400" y="1464051"/>
            <a:ext cx="3294184" cy="2110155"/>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p:cNvCxnSpPr/>
          <p:nvPr/>
        </p:nvCxnSpPr>
        <p:spPr>
          <a:xfrm flipV="1">
            <a:off x="4521584" y="2717039"/>
            <a:ext cx="937081" cy="834017"/>
          </a:xfrm>
          <a:prstGeom prst="line">
            <a:avLst/>
          </a:prstGeom>
          <a:ln w="38100"/>
        </p:spPr>
        <p:style>
          <a:lnRef idx="1">
            <a:schemeClr val="accent3"/>
          </a:lnRef>
          <a:fillRef idx="0">
            <a:schemeClr val="accent3"/>
          </a:fillRef>
          <a:effectRef idx="0">
            <a:schemeClr val="accent3"/>
          </a:effectRef>
          <a:fontRef idx="minor">
            <a:schemeClr val="tx1"/>
          </a:fontRef>
        </p:style>
      </p:cxnSp>
      <p:sp>
        <p:nvSpPr>
          <p:cNvPr id="3" name="Oval 2"/>
          <p:cNvSpPr/>
          <p:nvPr/>
        </p:nvSpPr>
        <p:spPr>
          <a:xfrm>
            <a:off x="4397955" y="3422879"/>
            <a:ext cx="302653" cy="30265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5458665" y="1417751"/>
            <a:ext cx="3294184" cy="2110155"/>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4377282" y="2038483"/>
            <a:ext cx="302653" cy="30265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p:cNvCxnSpPr/>
          <p:nvPr/>
        </p:nvCxnSpPr>
        <p:spPr>
          <a:xfrm>
            <a:off x="4154570" y="2202720"/>
            <a:ext cx="280587" cy="0"/>
          </a:xfrm>
          <a:prstGeom prst="line">
            <a:avLst/>
          </a:prstGeom>
          <a:ln w="38100"/>
        </p:spPr>
        <p:style>
          <a:lnRef idx="1">
            <a:schemeClr val="accent3"/>
          </a:lnRef>
          <a:fillRef idx="0">
            <a:schemeClr val="accent3"/>
          </a:fillRef>
          <a:effectRef idx="0">
            <a:schemeClr val="accent3"/>
          </a:effectRef>
          <a:fontRef idx="minor">
            <a:schemeClr val="tx1"/>
          </a:fontRef>
        </p:style>
      </p:cxnSp>
      <p:pic>
        <p:nvPicPr>
          <p:cNvPr id="2050" name="Picture 2" descr="Image result for foods high in vitamin d vector stock"/>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6108" t="5350" r="16093" b="25774"/>
          <a:stretch/>
        </p:blipFill>
        <p:spPr bwMode="auto">
          <a:xfrm>
            <a:off x="1150651" y="744083"/>
            <a:ext cx="1360530" cy="1492730"/>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p:cNvCxnSpPr/>
          <p:nvPr/>
        </p:nvCxnSpPr>
        <p:spPr>
          <a:xfrm flipV="1">
            <a:off x="5306739" y="2705464"/>
            <a:ext cx="186651" cy="157761"/>
          </a:xfrm>
          <a:prstGeom prst="line">
            <a:avLst/>
          </a:prstGeom>
          <a:ln w="38100"/>
        </p:spPr>
        <p:style>
          <a:lnRef idx="1">
            <a:schemeClr val="dk1"/>
          </a:lnRef>
          <a:fillRef idx="0">
            <a:schemeClr val="dk1"/>
          </a:fillRef>
          <a:effectRef idx="0">
            <a:schemeClr val="dk1"/>
          </a:effectRef>
          <a:fontRef idx="minor">
            <a:schemeClr val="tx1"/>
          </a:fontRef>
        </p:style>
      </p:cxnSp>
      <p:sp>
        <p:nvSpPr>
          <p:cNvPr id="1039" name="AutoShape 4" descr="Image result for small bowel vector stoc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4" name="Picture 6" descr="Image result for small bowel vector stock"/>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8977"/>
          <a:stretch/>
        </p:blipFill>
        <p:spPr bwMode="auto">
          <a:xfrm>
            <a:off x="6366158" y="782684"/>
            <a:ext cx="1479198" cy="1454129"/>
          </a:xfrm>
          <a:prstGeom prst="rect">
            <a:avLst/>
          </a:prstGeom>
          <a:noFill/>
          <a:extLst>
            <a:ext uri="{909E8E84-426E-40DD-AFC4-6F175D3DCCD1}">
              <a14:hiddenFill xmlns:a14="http://schemas.microsoft.com/office/drawing/2010/main">
                <a:solidFill>
                  <a:srgbClr val="FFFFFF"/>
                </a:solidFill>
              </a14:hiddenFill>
            </a:ext>
          </a:extLst>
        </p:spPr>
      </p:pic>
      <p:sp>
        <p:nvSpPr>
          <p:cNvPr id="1035" name="TextBox 1034"/>
          <p:cNvSpPr txBox="1"/>
          <p:nvPr/>
        </p:nvSpPr>
        <p:spPr>
          <a:xfrm>
            <a:off x="1028454" y="1893945"/>
            <a:ext cx="1604927" cy="461665"/>
          </a:xfrm>
          <a:prstGeom prst="rect">
            <a:avLst/>
          </a:prstGeom>
          <a:noFill/>
        </p:spPr>
        <p:txBody>
          <a:bodyPr wrap="none" rtlCol="0">
            <a:spAutoFit/>
          </a:bodyPr>
          <a:lstStyle/>
          <a:p>
            <a:pPr algn="ctr"/>
            <a:r>
              <a:rPr lang="en-U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CALCIUM</a:t>
            </a:r>
          </a:p>
        </p:txBody>
      </p:sp>
      <p:sp>
        <p:nvSpPr>
          <p:cNvPr id="19" name="TextBox 18"/>
          <p:cNvSpPr txBox="1"/>
          <p:nvPr/>
        </p:nvSpPr>
        <p:spPr>
          <a:xfrm>
            <a:off x="6338288" y="1879471"/>
            <a:ext cx="1604927" cy="461665"/>
          </a:xfrm>
          <a:prstGeom prst="rect">
            <a:avLst/>
          </a:prstGeom>
          <a:noFill/>
        </p:spPr>
        <p:txBody>
          <a:bodyPr wrap="none" rtlCol="0">
            <a:spAutoFit/>
          </a:bodyPr>
          <a:lstStyle/>
          <a:p>
            <a:pPr algn="ctr"/>
            <a:r>
              <a:rPr lang="en-U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CALCIUM</a:t>
            </a:r>
          </a:p>
        </p:txBody>
      </p:sp>
      <p:sp>
        <p:nvSpPr>
          <p:cNvPr id="2" name="TextBox 1"/>
          <p:cNvSpPr txBox="1"/>
          <p:nvPr/>
        </p:nvSpPr>
        <p:spPr>
          <a:xfrm>
            <a:off x="392061" y="2355610"/>
            <a:ext cx="2877711" cy="369332"/>
          </a:xfrm>
          <a:prstGeom prst="rect">
            <a:avLst/>
          </a:prstGeom>
          <a:noFill/>
        </p:spPr>
        <p:txBody>
          <a:bodyPr wrap="none" rtlCol="0">
            <a:spAutoFit/>
          </a:bodyPr>
          <a:lstStyle/>
          <a:p>
            <a:pPr algn="ctr"/>
            <a:r>
              <a:rPr lang="en-US" b="1" dirty="0" smtClean="0"/>
              <a:t>Diet </a:t>
            </a:r>
            <a:r>
              <a:rPr lang="en-US" dirty="0" smtClean="0"/>
              <a:t>(food &amp; supplements)</a:t>
            </a:r>
          </a:p>
        </p:txBody>
      </p:sp>
      <p:sp>
        <p:nvSpPr>
          <p:cNvPr id="22" name="TextBox 21"/>
          <p:cNvSpPr txBox="1"/>
          <p:nvPr/>
        </p:nvSpPr>
        <p:spPr>
          <a:xfrm>
            <a:off x="5686137" y="2391862"/>
            <a:ext cx="2839239" cy="369332"/>
          </a:xfrm>
          <a:prstGeom prst="rect">
            <a:avLst/>
          </a:prstGeom>
          <a:noFill/>
        </p:spPr>
        <p:txBody>
          <a:bodyPr wrap="none" rtlCol="0">
            <a:spAutoFit/>
          </a:bodyPr>
          <a:lstStyle/>
          <a:p>
            <a:pPr algn="ctr"/>
            <a:r>
              <a:rPr lang="en-US" b="1" dirty="0" smtClean="0"/>
              <a:t>Absorption </a:t>
            </a:r>
            <a:r>
              <a:rPr lang="en-US" dirty="0" smtClean="0"/>
              <a:t>(small bowel)</a:t>
            </a:r>
            <a:endParaRPr lang="en-US" dirty="0"/>
          </a:p>
        </p:txBody>
      </p:sp>
      <p:sp>
        <p:nvSpPr>
          <p:cNvPr id="23" name="Oval 22"/>
          <p:cNvSpPr/>
          <p:nvPr/>
        </p:nvSpPr>
        <p:spPr>
          <a:xfrm>
            <a:off x="183825" y="4167550"/>
            <a:ext cx="3294184" cy="2110155"/>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4" name="Picture 2" descr="Image result for kidney on white background">
            <a:hlinkClick r:id="rId6"/>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4376" b="19555"/>
          <a:stretch/>
        </p:blipFill>
        <p:spPr bwMode="auto">
          <a:xfrm>
            <a:off x="1341453" y="3574206"/>
            <a:ext cx="1012083" cy="1323240"/>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p:cNvGrpSpPr/>
          <p:nvPr/>
        </p:nvGrpSpPr>
        <p:grpSpPr>
          <a:xfrm flipH="1">
            <a:off x="3222828" y="3789442"/>
            <a:ext cx="1072035" cy="892767"/>
            <a:chOff x="4701681" y="3725532"/>
            <a:chExt cx="1072035" cy="892767"/>
          </a:xfrm>
        </p:grpSpPr>
        <p:sp>
          <p:nvSpPr>
            <p:cNvPr id="25" name="Oval 24"/>
            <p:cNvSpPr/>
            <p:nvPr/>
          </p:nvSpPr>
          <p:spPr>
            <a:xfrm>
              <a:off x="4701681" y="3725532"/>
              <a:ext cx="302653" cy="30265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p:cNvCxnSpPr/>
            <p:nvPr/>
          </p:nvCxnSpPr>
          <p:spPr>
            <a:xfrm>
              <a:off x="4958034" y="3950569"/>
              <a:ext cx="146188" cy="113889"/>
            </a:xfrm>
            <a:prstGeom prst="line">
              <a:avLst/>
            </a:prstGeom>
            <a:ln w="38100"/>
          </p:spPr>
          <p:style>
            <a:lnRef idx="1">
              <a:schemeClr val="accent3"/>
            </a:lnRef>
            <a:fillRef idx="0">
              <a:schemeClr val="accent3"/>
            </a:fillRef>
            <a:effectRef idx="0">
              <a:schemeClr val="accent3"/>
            </a:effectRef>
            <a:fontRef idx="minor">
              <a:schemeClr val="tx1"/>
            </a:fontRef>
          </p:style>
        </p:cxnSp>
        <p:cxnSp>
          <p:nvCxnSpPr>
            <p:cNvPr id="29" name="Straight Connector 28"/>
            <p:cNvCxnSpPr/>
            <p:nvPr/>
          </p:nvCxnSpPr>
          <p:spPr>
            <a:xfrm>
              <a:off x="5095615" y="4064458"/>
              <a:ext cx="678101" cy="553841"/>
            </a:xfrm>
            <a:prstGeom prst="line">
              <a:avLst/>
            </a:prstGeom>
            <a:ln w="38100"/>
          </p:spPr>
          <p:style>
            <a:lnRef idx="1">
              <a:schemeClr val="dk1"/>
            </a:lnRef>
            <a:fillRef idx="0">
              <a:schemeClr val="dk1"/>
            </a:fillRef>
            <a:effectRef idx="0">
              <a:schemeClr val="dk1"/>
            </a:effectRef>
            <a:fontRef idx="minor">
              <a:schemeClr val="tx1"/>
            </a:fontRef>
          </p:style>
        </p:cxnSp>
      </p:grpSp>
      <p:sp>
        <p:nvSpPr>
          <p:cNvPr id="31" name="TextBox 30"/>
          <p:cNvSpPr txBox="1"/>
          <p:nvPr/>
        </p:nvSpPr>
        <p:spPr>
          <a:xfrm>
            <a:off x="1045031" y="4611703"/>
            <a:ext cx="1604927" cy="461665"/>
          </a:xfrm>
          <a:prstGeom prst="rect">
            <a:avLst/>
          </a:prstGeom>
          <a:noFill/>
        </p:spPr>
        <p:txBody>
          <a:bodyPr wrap="none" rtlCol="0">
            <a:spAutoFit/>
          </a:bodyPr>
          <a:lstStyle/>
          <a:p>
            <a:pPr algn="ctr"/>
            <a:r>
              <a:rPr lang="en-U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CALCIUM</a:t>
            </a:r>
          </a:p>
        </p:txBody>
      </p:sp>
      <p:sp>
        <p:nvSpPr>
          <p:cNvPr id="32" name="TextBox 31"/>
          <p:cNvSpPr txBox="1"/>
          <p:nvPr/>
        </p:nvSpPr>
        <p:spPr>
          <a:xfrm>
            <a:off x="715601" y="5037961"/>
            <a:ext cx="2300631" cy="369332"/>
          </a:xfrm>
          <a:prstGeom prst="rect">
            <a:avLst/>
          </a:prstGeom>
          <a:noFill/>
        </p:spPr>
        <p:txBody>
          <a:bodyPr wrap="none" rtlCol="0">
            <a:spAutoFit/>
          </a:bodyPr>
          <a:lstStyle/>
          <a:p>
            <a:pPr algn="ctr"/>
            <a:r>
              <a:rPr lang="en-US" b="1" dirty="0" smtClean="0"/>
              <a:t>Absorption </a:t>
            </a:r>
            <a:r>
              <a:rPr lang="en-US" dirty="0" smtClean="0"/>
              <a:t>(kidney)</a:t>
            </a:r>
            <a:endParaRPr lang="en-US" dirty="0"/>
          </a:p>
        </p:txBody>
      </p:sp>
      <p:sp>
        <p:nvSpPr>
          <p:cNvPr id="36" name="TextBox 35"/>
          <p:cNvSpPr txBox="1"/>
          <p:nvPr/>
        </p:nvSpPr>
        <p:spPr>
          <a:xfrm>
            <a:off x="3695159" y="744083"/>
            <a:ext cx="1604927" cy="461665"/>
          </a:xfrm>
          <a:prstGeom prst="rect">
            <a:avLst/>
          </a:prstGeom>
          <a:noFill/>
        </p:spPr>
        <p:txBody>
          <a:bodyPr wrap="none" rtlCol="0">
            <a:spAutoFit/>
          </a:bodyPr>
          <a:lstStyle/>
          <a:p>
            <a:pPr algn="ctr"/>
            <a:r>
              <a:rPr lang="en-U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CALCIUM</a:t>
            </a:r>
          </a:p>
        </p:txBody>
      </p:sp>
      <p:sp>
        <p:nvSpPr>
          <p:cNvPr id="40" name="Title 1"/>
          <p:cNvSpPr txBox="1">
            <a:spLocks/>
          </p:cNvSpPr>
          <p:nvPr/>
        </p:nvSpPr>
        <p:spPr bwMode="auto">
          <a:xfrm>
            <a:off x="1918130" y="-234646"/>
            <a:ext cx="5492559" cy="978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b" anchorCtr="0" compatLnSpc="1">
            <a:prstTxWarp prst="textNoShape">
              <a:avLst/>
            </a:prstTxWarp>
            <a:spAutoFit/>
          </a:bodyPr>
          <a:lstStyle>
            <a:lvl1pPr algn="l" rtl="0" eaLnBrk="0" fontAlgn="base" hangingPunct="0">
              <a:lnSpc>
                <a:spcPct val="90000"/>
              </a:lnSpc>
              <a:spcBef>
                <a:spcPct val="0"/>
              </a:spcBef>
              <a:spcAft>
                <a:spcPct val="0"/>
              </a:spcAft>
              <a:defRPr sz="3200" kern="1200">
                <a:solidFill>
                  <a:schemeClr val="tx2"/>
                </a:solidFill>
                <a:latin typeface="+mj-lt"/>
                <a:ea typeface="+mj-ea"/>
                <a:cs typeface="+mj-cs"/>
              </a:defRPr>
            </a:lvl1pPr>
            <a:lvl2pPr algn="l" rtl="0" eaLnBrk="0" fontAlgn="base" hangingPunct="0">
              <a:lnSpc>
                <a:spcPct val="90000"/>
              </a:lnSpc>
              <a:spcBef>
                <a:spcPct val="0"/>
              </a:spcBef>
              <a:spcAft>
                <a:spcPct val="0"/>
              </a:spcAft>
              <a:defRPr sz="3200">
                <a:solidFill>
                  <a:schemeClr val="tx2"/>
                </a:solidFill>
                <a:latin typeface="Arial" charset="0"/>
              </a:defRPr>
            </a:lvl2pPr>
            <a:lvl3pPr algn="l" rtl="0" eaLnBrk="0" fontAlgn="base" hangingPunct="0">
              <a:lnSpc>
                <a:spcPct val="90000"/>
              </a:lnSpc>
              <a:spcBef>
                <a:spcPct val="0"/>
              </a:spcBef>
              <a:spcAft>
                <a:spcPct val="0"/>
              </a:spcAft>
              <a:defRPr sz="3200">
                <a:solidFill>
                  <a:schemeClr val="tx2"/>
                </a:solidFill>
                <a:latin typeface="Arial" charset="0"/>
              </a:defRPr>
            </a:lvl3pPr>
            <a:lvl4pPr algn="l" rtl="0" eaLnBrk="0" fontAlgn="base" hangingPunct="0">
              <a:lnSpc>
                <a:spcPct val="90000"/>
              </a:lnSpc>
              <a:spcBef>
                <a:spcPct val="0"/>
              </a:spcBef>
              <a:spcAft>
                <a:spcPct val="0"/>
              </a:spcAft>
              <a:defRPr sz="3200">
                <a:solidFill>
                  <a:schemeClr val="tx2"/>
                </a:solidFill>
                <a:latin typeface="Arial" charset="0"/>
              </a:defRPr>
            </a:lvl4pPr>
            <a:lvl5pPr algn="l" rtl="0" eaLnBrk="0" fontAlgn="base" hangingPunct="0">
              <a:lnSpc>
                <a:spcPct val="90000"/>
              </a:lnSpc>
              <a:spcBef>
                <a:spcPct val="0"/>
              </a:spcBef>
              <a:spcAft>
                <a:spcPct val="0"/>
              </a:spcAft>
              <a:defRPr sz="3200">
                <a:solidFill>
                  <a:schemeClr val="tx2"/>
                </a:solidFill>
                <a:latin typeface="Arial" charset="0"/>
              </a:defRPr>
            </a:lvl5pPr>
            <a:lvl6pPr marL="457200" algn="l" rtl="0" fontAlgn="base">
              <a:lnSpc>
                <a:spcPct val="90000"/>
              </a:lnSpc>
              <a:spcBef>
                <a:spcPct val="0"/>
              </a:spcBef>
              <a:spcAft>
                <a:spcPct val="0"/>
              </a:spcAft>
              <a:defRPr sz="3200">
                <a:solidFill>
                  <a:schemeClr val="tx2"/>
                </a:solidFill>
                <a:latin typeface="Calibri" pitchFamily="34" charset="0"/>
              </a:defRPr>
            </a:lvl6pPr>
            <a:lvl7pPr marL="914400" algn="l" rtl="0" fontAlgn="base">
              <a:lnSpc>
                <a:spcPct val="90000"/>
              </a:lnSpc>
              <a:spcBef>
                <a:spcPct val="0"/>
              </a:spcBef>
              <a:spcAft>
                <a:spcPct val="0"/>
              </a:spcAft>
              <a:defRPr sz="3200">
                <a:solidFill>
                  <a:schemeClr val="tx2"/>
                </a:solidFill>
                <a:latin typeface="Calibri" pitchFamily="34" charset="0"/>
              </a:defRPr>
            </a:lvl7pPr>
            <a:lvl8pPr marL="1371600" algn="l" rtl="0" fontAlgn="base">
              <a:lnSpc>
                <a:spcPct val="90000"/>
              </a:lnSpc>
              <a:spcBef>
                <a:spcPct val="0"/>
              </a:spcBef>
              <a:spcAft>
                <a:spcPct val="0"/>
              </a:spcAft>
              <a:defRPr sz="3200">
                <a:solidFill>
                  <a:schemeClr val="tx2"/>
                </a:solidFill>
                <a:latin typeface="Calibri" pitchFamily="34" charset="0"/>
              </a:defRPr>
            </a:lvl8pPr>
            <a:lvl9pPr marL="1828800" algn="l" rtl="0" fontAlgn="base">
              <a:lnSpc>
                <a:spcPct val="90000"/>
              </a:lnSpc>
              <a:spcBef>
                <a:spcPct val="0"/>
              </a:spcBef>
              <a:spcAft>
                <a:spcPct val="0"/>
              </a:spcAft>
              <a:defRPr sz="3200">
                <a:solidFill>
                  <a:schemeClr val="tx2"/>
                </a:solidFill>
                <a:latin typeface="Calibri" pitchFamily="34" charset="0"/>
              </a:defRPr>
            </a:lvl9pPr>
          </a:lstStyle>
          <a:p>
            <a:r>
              <a:rPr lang="en-US" smtClean="0"/>
              <a:t>The building blocks of bone</a:t>
            </a:r>
            <a:endParaRPr lang="en-US" dirty="0"/>
          </a:p>
        </p:txBody>
      </p:sp>
      <p:sp>
        <p:nvSpPr>
          <p:cNvPr id="41" name="TextBox 40"/>
          <p:cNvSpPr txBox="1"/>
          <p:nvPr/>
        </p:nvSpPr>
        <p:spPr>
          <a:xfrm>
            <a:off x="6140000" y="2761194"/>
            <a:ext cx="2001510" cy="369332"/>
          </a:xfrm>
          <a:prstGeom prst="rect">
            <a:avLst/>
          </a:prstGeom>
          <a:noFill/>
        </p:spPr>
        <p:txBody>
          <a:bodyPr wrap="none" rtlCol="0">
            <a:spAutoFit/>
          </a:bodyPr>
          <a:lstStyle/>
          <a:p>
            <a:r>
              <a:rPr lang="en-US" b="1" u="sng" dirty="0" smtClean="0"/>
              <a:t>Needs Vitamin D</a:t>
            </a:r>
            <a:endParaRPr lang="en-US" b="1" u="sng" dirty="0"/>
          </a:p>
        </p:txBody>
      </p:sp>
      <p:sp>
        <p:nvSpPr>
          <p:cNvPr id="43" name="TextBox 42"/>
          <p:cNvSpPr txBox="1"/>
          <p:nvPr/>
        </p:nvSpPr>
        <p:spPr>
          <a:xfrm>
            <a:off x="830161" y="5437733"/>
            <a:ext cx="2001510" cy="369332"/>
          </a:xfrm>
          <a:prstGeom prst="rect">
            <a:avLst/>
          </a:prstGeom>
          <a:noFill/>
        </p:spPr>
        <p:txBody>
          <a:bodyPr wrap="none" rtlCol="0">
            <a:spAutoFit/>
          </a:bodyPr>
          <a:lstStyle/>
          <a:p>
            <a:r>
              <a:rPr lang="en-US" b="1" u="sng" dirty="0" smtClean="0"/>
              <a:t>Needs Vitamin D</a:t>
            </a:r>
            <a:endParaRPr lang="en-US" b="1" u="sng" dirty="0"/>
          </a:p>
        </p:txBody>
      </p:sp>
      <p:cxnSp>
        <p:nvCxnSpPr>
          <p:cNvPr id="42" name="Straight Connector 41"/>
          <p:cNvCxnSpPr>
            <a:endCxn id="22" idx="3"/>
          </p:cNvCxnSpPr>
          <p:nvPr/>
        </p:nvCxnSpPr>
        <p:spPr>
          <a:xfrm>
            <a:off x="5686137" y="2576528"/>
            <a:ext cx="2839239"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44" name="Straight Connector 43"/>
          <p:cNvCxnSpPr/>
          <p:nvPr/>
        </p:nvCxnSpPr>
        <p:spPr>
          <a:xfrm>
            <a:off x="759967" y="5231504"/>
            <a:ext cx="2233115" cy="0"/>
          </a:xfrm>
          <a:prstGeom prst="line">
            <a:avLst/>
          </a:prstGeom>
          <a:ln w="381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4491611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225" y="680494"/>
            <a:ext cx="7832725" cy="535531"/>
          </a:xfrm>
        </p:spPr>
        <p:txBody>
          <a:bodyPr/>
          <a:lstStyle/>
          <a:p>
            <a:r>
              <a:rPr lang="en-US" dirty="0" smtClean="0"/>
              <a:t>Life cycle of bone</a:t>
            </a:r>
            <a:endParaRPr lang="en-US" dirty="0"/>
          </a:p>
        </p:txBody>
      </p:sp>
      <p:sp>
        <p:nvSpPr>
          <p:cNvPr id="4" name="Slide Number Placeholder 3"/>
          <p:cNvSpPr>
            <a:spLocks noGrp="1"/>
          </p:cNvSpPr>
          <p:nvPr>
            <p:ph type="sldNum" sz="quarter" idx="10"/>
          </p:nvPr>
        </p:nvSpPr>
        <p:spPr/>
        <p:txBody>
          <a:bodyPr/>
          <a:lstStyle/>
          <a:p>
            <a:pPr>
              <a:defRPr/>
            </a:pPr>
            <a:r>
              <a:rPr lang="en-US" smtClean="0"/>
              <a:t>©2010 MFMER  |  slide-</a:t>
            </a:r>
            <a:fld id="{162B79C3-EC83-4842-A37A-FD2C39D8E982}" type="slidenum">
              <a:rPr lang="en-US" smtClean="0"/>
              <a:pPr>
                <a:defRPr/>
              </a:pPr>
              <a:t>19</a:t>
            </a:fld>
            <a:endParaRPr lang="en-US"/>
          </a:p>
        </p:txBody>
      </p:sp>
      <p:pic>
        <p:nvPicPr>
          <p:cNvPr id="2050" name="Picture 2" descr="Image result for cartoon bone resorption and mineralization">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1718"/>
          <a:stretch/>
        </p:blipFill>
        <p:spPr bwMode="auto">
          <a:xfrm>
            <a:off x="468091" y="1203682"/>
            <a:ext cx="8096250" cy="393535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68091" y="4986674"/>
            <a:ext cx="2560316" cy="830997"/>
          </a:xfrm>
          <a:prstGeom prst="rect">
            <a:avLst/>
          </a:prstGeom>
          <a:noFill/>
        </p:spPr>
        <p:txBody>
          <a:bodyPr wrap="none" rtlCol="0">
            <a:spAutoFit/>
          </a:bodyPr>
          <a:lstStyle/>
          <a:p>
            <a:r>
              <a:rPr lang="en-US" sz="2400" b="1" dirty="0" smtClean="0"/>
              <a:t>Bone resorption</a:t>
            </a:r>
          </a:p>
          <a:p>
            <a:r>
              <a:rPr lang="en-US" sz="2400" b="1" dirty="0" smtClean="0"/>
              <a:t>(breakdown)</a:t>
            </a:r>
            <a:endParaRPr lang="en-US" sz="2400" b="1" dirty="0"/>
          </a:p>
        </p:txBody>
      </p:sp>
      <p:sp>
        <p:nvSpPr>
          <p:cNvPr id="7" name="TextBox 6"/>
          <p:cNvSpPr txBox="1"/>
          <p:nvPr/>
        </p:nvSpPr>
        <p:spPr>
          <a:xfrm>
            <a:off x="5457400" y="5034859"/>
            <a:ext cx="3106941" cy="830997"/>
          </a:xfrm>
          <a:prstGeom prst="rect">
            <a:avLst/>
          </a:prstGeom>
          <a:noFill/>
        </p:spPr>
        <p:txBody>
          <a:bodyPr wrap="none" rtlCol="0">
            <a:spAutoFit/>
          </a:bodyPr>
          <a:lstStyle/>
          <a:p>
            <a:r>
              <a:rPr lang="en-US" sz="2400" b="1" dirty="0" smtClean="0"/>
              <a:t>Bone mineralization</a:t>
            </a:r>
          </a:p>
          <a:p>
            <a:pPr algn="r"/>
            <a:r>
              <a:rPr lang="en-US" sz="2400" b="1" dirty="0" smtClean="0"/>
              <a:t>(formation)</a:t>
            </a:r>
            <a:endParaRPr lang="en-US" sz="2400" b="1" dirty="0"/>
          </a:p>
        </p:txBody>
      </p:sp>
      <p:sp>
        <p:nvSpPr>
          <p:cNvPr id="6" name="TextBox 5"/>
          <p:cNvSpPr txBox="1"/>
          <p:nvPr/>
        </p:nvSpPr>
        <p:spPr>
          <a:xfrm>
            <a:off x="1834452" y="5834830"/>
            <a:ext cx="5176418" cy="830997"/>
          </a:xfrm>
          <a:prstGeom prst="rect">
            <a:avLst/>
          </a:prstGeom>
          <a:solidFill>
            <a:schemeClr val="bg1"/>
          </a:solidFill>
          <a:ln>
            <a:solidFill>
              <a:schemeClr val="tx1"/>
            </a:solidFill>
          </a:ln>
        </p:spPr>
        <p:txBody>
          <a:bodyPr wrap="none" rtlCol="0">
            <a:spAutoFit/>
          </a:bodyPr>
          <a:lstStyle/>
          <a:p>
            <a:pPr algn="ctr"/>
            <a:r>
              <a:rPr lang="en-US" sz="2400" b="1" dirty="0" smtClean="0"/>
              <a:t>Regulated by Vitamin D</a:t>
            </a:r>
          </a:p>
          <a:p>
            <a:pPr algn="ctr"/>
            <a:r>
              <a:rPr lang="en-US" sz="2400" b="1" dirty="0" smtClean="0"/>
              <a:t>Bone mineralization uses Calcium</a:t>
            </a:r>
            <a:endParaRPr lang="en-US" sz="2400" b="1" dirty="0"/>
          </a:p>
        </p:txBody>
      </p:sp>
    </p:spTree>
    <p:extLst>
      <p:ext uri="{BB962C8B-B14F-4D97-AF65-F5344CB8AC3E}">
        <p14:creationId xmlns:p14="http://schemas.microsoft.com/office/powerpoint/2010/main" val="14436809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p:cNvSpPr>
          <p:nvPr>
            <p:ph type="title" idx="4294967295"/>
          </p:nvPr>
        </p:nvSpPr>
        <p:spPr>
          <a:xfrm>
            <a:off x="657225" y="680494"/>
            <a:ext cx="7832725" cy="535531"/>
          </a:xfrm>
        </p:spPr>
        <p:txBody>
          <a:bodyPr/>
          <a:lstStyle/>
          <a:p>
            <a:r>
              <a:rPr lang="en-US" dirty="0" smtClean="0"/>
              <a:t>Disclosures</a:t>
            </a:r>
          </a:p>
        </p:txBody>
      </p:sp>
      <p:sp>
        <p:nvSpPr>
          <p:cNvPr id="107523" name="Rectangle 3"/>
          <p:cNvSpPr>
            <a:spLocks noGrp="1"/>
          </p:cNvSpPr>
          <p:nvPr>
            <p:ph type="body" idx="4294967295"/>
          </p:nvPr>
        </p:nvSpPr>
        <p:spPr>
          <a:xfrm>
            <a:off x="657225" y="1371600"/>
            <a:ext cx="7832725" cy="480131"/>
          </a:xfrm>
        </p:spPr>
        <p:txBody>
          <a:bodyPr/>
          <a:lstStyle/>
          <a:p>
            <a:r>
              <a:rPr lang="en-US" dirty="0" smtClean="0"/>
              <a:t>None</a:t>
            </a:r>
          </a:p>
        </p:txBody>
      </p:sp>
      <p:sp>
        <p:nvSpPr>
          <p:cNvPr id="2" name="TextBox 1"/>
          <p:cNvSpPr txBox="1"/>
          <p:nvPr/>
        </p:nvSpPr>
        <p:spPr>
          <a:xfrm>
            <a:off x="3533775" y="6229350"/>
            <a:ext cx="4699235" cy="307777"/>
          </a:xfrm>
          <a:prstGeom prst="rect">
            <a:avLst/>
          </a:prstGeom>
          <a:noFill/>
        </p:spPr>
        <p:txBody>
          <a:bodyPr wrap="none" rtlCol="0">
            <a:spAutoFit/>
          </a:bodyPr>
          <a:lstStyle/>
          <a:p>
            <a:r>
              <a:rPr lang="en-US" sz="1400" dirty="0" smtClean="0"/>
              <a:t>Angulo P et al. Gastroenterology</a:t>
            </a:r>
            <a:r>
              <a:rPr lang="en-US" sz="1400" dirty="0"/>
              <a:t>. </a:t>
            </a:r>
            <a:r>
              <a:rPr lang="en-US" sz="1400" dirty="0" smtClean="0"/>
              <a:t>2011; </a:t>
            </a:r>
            <a:r>
              <a:rPr lang="en-US" sz="1400" dirty="0"/>
              <a:t>140(1): 180–188.</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225" y="680494"/>
            <a:ext cx="7832725" cy="535531"/>
          </a:xfrm>
        </p:spPr>
        <p:txBody>
          <a:bodyPr/>
          <a:lstStyle/>
          <a:p>
            <a:r>
              <a:rPr lang="en-US" dirty="0" smtClean="0"/>
              <a:t>Calcium and Vitamin D recommendations</a:t>
            </a:r>
            <a:endParaRPr lang="en-US" dirty="0"/>
          </a:p>
        </p:txBody>
      </p:sp>
      <p:sp>
        <p:nvSpPr>
          <p:cNvPr id="4" name="Slide Number Placeholder 3"/>
          <p:cNvSpPr>
            <a:spLocks noGrp="1"/>
          </p:cNvSpPr>
          <p:nvPr>
            <p:ph type="sldNum" sz="quarter" idx="10"/>
          </p:nvPr>
        </p:nvSpPr>
        <p:spPr/>
        <p:txBody>
          <a:bodyPr/>
          <a:lstStyle/>
          <a:p>
            <a:pPr>
              <a:defRPr/>
            </a:pPr>
            <a:r>
              <a:rPr lang="en-US" smtClean="0"/>
              <a:t>©2010 MFMER  |  slide-</a:t>
            </a:r>
            <a:fld id="{162B79C3-EC83-4842-A37A-FD2C39D8E982}" type="slidenum">
              <a:rPr lang="en-US" smtClean="0"/>
              <a:pPr>
                <a:defRPr/>
              </a:pPr>
              <a:t>20</a:t>
            </a:fld>
            <a:endParaRPr lang="en-US"/>
          </a:p>
        </p:txBody>
      </p:sp>
      <p:sp>
        <p:nvSpPr>
          <p:cNvPr id="5" name="TextBox 4"/>
          <p:cNvSpPr txBox="1"/>
          <p:nvPr/>
        </p:nvSpPr>
        <p:spPr>
          <a:xfrm>
            <a:off x="6759616" y="6204030"/>
            <a:ext cx="1454309" cy="369332"/>
          </a:xfrm>
          <a:prstGeom prst="rect">
            <a:avLst/>
          </a:prstGeom>
          <a:noFill/>
        </p:spPr>
        <p:txBody>
          <a:bodyPr wrap="none" rtlCol="0">
            <a:spAutoFit/>
          </a:bodyPr>
          <a:lstStyle/>
          <a:p>
            <a:r>
              <a:rPr lang="en-US" dirty="0" smtClean="0"/>
              <a:t>www.nof.org</a:t>
            </a:r>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1588691187"/>
              </p:ext>
            </p:extLst>
          </p:nvPr>
        </p:nvGraphicFramePr>
        <p:xfrm>
          <a:off x="192910" y="2218802"/>
          <a:ext cx="4217044" cy="1577694"/>
        </p:xfrm>
        <a:graphic>
          <a:graphicData uri="http://schemas.openxmlformats.org/drawingml/2006/table">
            <a:tbl>
              <a:tblPr firstRow="1" bandRow="1">
                <a:tableStyleId>{5C22544A-7EE6-4342-B048-85BDC9FD1C3A}</a:tableStyleId>
              </a:tblPr>
              <a:tblGrid>
                <a:gridCol w="2330371"/>
                <a:gridCol w="1886673"/>
              </a:tblGrid>
              <a:tr h="525898">
                <a:tc>
                  <a:txBody>
                    <a:bodyPr/>
                    <a:lstStyle/>
                    <a:p>
                      <a:r>
                        <a:rPr lang="en-US" dirty="0" smtClean="0">
                          <a:solidFill>
                            <a:schemeClr val="tx1"/>
                          </a:solidFill>
                        </a:rPr>
                        <a:t>WOMEN</a:t>
                      </a:r>
                      <a:endParaRPr lang="en-US" dirty="0">
                        <a:solidFill>
                          <a:schemeClr val="tx1"/>
                        </a:solidFill>
                      </a:endParaRPr>
                    </a:p>
                  </a:txBody>
                  <a:tcPr>
                    <a:solidFill>
                      <a:schemeClr val="bg1"/>
                    </a:solidFill>
                  </a:tcPr>
                </a:tc>
                <a:tc>
                  <a:txBody>
                    <a:bodyPr/>
                    <a:lstStyle/>
                    <a:p>
                      <a:endParaRPr lang="en-US" dirty="0"/>
                    </a:p>
                  </a:txBody>
                  <a:tcPr>
                    <a:solidFill>
                      <a:schemeClr val="bg1"/>
                    </a:solidFill>
                  </a:tcPr>
                </a:tc>
              </a:tr>
              <a:tr h="525898">
                <a:tc>
                  <a:txBody>
                    <a:bodyPr/>
                    <a:lstStyle/>
                    <a:p>
                      <a:r>
                        <a:rPr lang="en-US" dirty="0" smtClean="0"/>
                        <a:t>Age 50 and younger</a:t>
                      </a:r>
                      <a:endParaRPr lang="en-US" dirty="0"/>
                    </a:p>
                  </a:txBody>
                  <a:tcPr/>
                </a:tc>
                <a:tc>
                  <a:txBody>
                    <a:bodyPr/>
                    <a:lstStyle/>
                    <a:p>
                      <a:r>
                        <a:rPr lang="en-US" dirty="0" smtClean="0"/>
                        <a:t>1,000 mg daily</a:t>
                      </a:r>
                      <a:endParaRPr lang="en-US" dirty="0"/>
                    </a:p>
                  </a:txBody>
                  <a:tcPr/>
                </a:tc>
              </a:tr>
              <a:tr h="525898">
                <a:tc>
                  <a:txBody>
                    <a:bodyPr/>
                    <a:lstStyle/>
                    <a:p>
                      <a:r>
                        <a:rPr lang="en-US" dirty="0" smtClean="0"/>
                        <a:t>Age 51 and older</a:t>
                      </a:r>
                      <a:endParaRPr lang="en-US" dirty="0"/>
                    </a:p>
                  </a:txBody>
                  <a:tcPr/>
                </a:tc>
                <a:tc>
                  <a:txBody>
                    <a:bodyPr/>
                    <a:lstStyle/>
                    <a:p>
                      <a:r>
                        <a:rPr lang="en-US" dirty="0" smtClean="0"/>
                        <a:t>1,200 mg daily</a:t>
                      </a:r>
                      <a:endParaRPr lang="en-US" dirty="0"/>
                    </a:p>
                  </a:txBody>
                  <a:tcP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1841219698"/>
              </p:ext>
            </p:extLst>
          </p:nvPr>
        </p:nvGraphicFramePr>
        <p:xfrm>
          <a:off x="4602868" y="2220732"/>
          <a:ext cx="4321216" cy="1577694"/>
        </p:xfrm>
        <a:graphic>
          <a:graphicData uri="http://schemas.openxmlformats.org/drawingml/2006/table">
            <a:tbl>
              <a:tblPr firstRow="1" bandRow="1">
                <a:tableStyleId>{5C22544A-7EE6-4342-B048-85BDC9FD1C3A}</a:tableStyleId>
              </a:tblPr>
              <a:tblGrid>
                <a:gridCol w="2596585"/>
                <a:gridCol w="1724631"/>
              </a:tblGrid>
              <a:tr h="525898">
                <a:tc>
                  <a:txBody>
                    <a:bodyPr/>
                    <a:lstStyle/>
                    <a:p>
                      <a:r>
                        <a:rPr lang="en-US" dirty="0" smtClean="0">
                          <a:solidFill>
                            <a:schemeClr val="tx1"/>
                          </a:solidFill>
                        </a:rPr>
                        <a:t>MEN</a:t>
                      </a:r>
                      <a:endParaRPr lang="en-US" dirty="0">
                        <a:solidFill>
                          <a:schemeClr val="tx1"/>
                        </a:solidFill>
                      </a:endParaRPr>
                    </a:p>
                  </a:txBody>
                  <a:tcPr>
                    <a:solidFill>
                      <a:schemeClr val="bg1"/>
                    </a:solidFill>
                  </a:tcPr>
                </a:tc>
                <a:tc>
                  <a:txBody>
                    <a:bodyPr/>
                    <a:lstStyle/>
                    <a:p>
                      <a:endParaRPr lang="en-US" dirty="0"/>
                    </a:p>
                  </a:txBody>
                  <a:tcPr>
                    <a:solidFill>
                      <a:schemeClr val="bg1"/>
                    </a:solidFill>
                  </a:tcPr>
                </a:tc>
              </a:tr>
              <a:tr h="525898">
                <a:tc>
                  <a:txBody>
                    <a:bodyPr/>
                    <a:lstStyle/>
                    <a:p>
                      <a:r>
                        <a:rPr lang="en-US" dirty="0" smtClean="0"/>
                        <a:t>Age 70 and  younger</a:t>
                      </a:r>
                      <a:endParaRPr lang="en-US" dirty="0"/>
                    </a:p>
                  </a:txBody>
                  <a:tcPr/>
                </a:tc>
                <a:tc>
                  <a:txBody>
                    <a:bodyPr/>
                    <a:lstStyle/>
                    <a:p>
                      <a:r>
                        <a:rPr lang="en-US" dirty="0" smtClean="0"/>
                        <a:t>1,000 mg daily</a:t>
                      </a:r>
                      <a:endParaRPr lang="en-US" dirty="0"/>
                    </a:p>
                  </a:txBody>
                  <a:tcPr/>
                </a:tc>
              </a:tr>
              <a:tr h="525898">
                <a:tc>
                  <a:txBody>
                    <a:bodyPr/>
                    <a:lstStyle/>
                    <a:p>
                      <a:r>
                        <a:rPr lang="en-US" dirty="0" smtClean="0"/>
                        <a:t>Age 71 and older</a:t>
                      </a:r>
                      <a:endParaRPr lang="en-US" dirty="0"/>
                    </a:p>
                  </a:txBody>
                  <a:tcPr/>
                </a:tc>
                <a:tc>
                  <a:txBody>
                    <a:bodyPr/>
                    <a:lstStyle/>
                    <a:p>
                      <a:r>
                        <a:rPr lang="en-US" dirty="0" smtClean="0"/>
                        <a:t>1,200 mg daily</a:t>
                      </a:r>
                      <a:endParaRPr lang="en-US" dirty="0"/>
                    </a:p>
                  </a:txBody>
                  <a:tcPr/>
                </a:tc>
              </a:tr>
            </a:tbl>
          </a:graphicData>
        </a:graphic>
      </p:graphicFrame>
      <p:sp>
        <p:nvSpPr>
          <p:cNvPr id="9" name="TextBox 8"/>
          <p:cNvSpPr txBox="1"/>
          <p:nvPr/>
        </p:nvSpPr>
        <p:spPr>
          <a:xfrm>
            <a:off x="185195" y="1689903"/>
            <a:ext cx="3706977" cy="369332"/>
          </a:xfrm>
          <a:prstGeom prst="rect">
            <a:avLst/>
          </a:prstGeom>
          <a:noFill/>
        </p:spPr>
        <p:txBody>
          <a:bodyPr wrap="none" rtlCol="0">
            <a:spAutoFit/>
          </a:bodyPr>
          <a:lstStyle/>
          <a:p>
            <a:r>
              <a:rPr lang="en-US" b="1" u="sng" dirty="0" smtClean="0"/>
              <a:t>CALCIUM RECOMMENDATIONS</a:t>
            </a:r>
            <a:endParaRPr lang="en-US" b="1" u="sng" dirty="0"/>
          </a:p>
        </p:txBody>
      </p:sp>
      <p:sp>
        <p:nvSpPr>
          <p:cNvPr id="12" name="TextBox 11"/>
          <p:cNvSpPr txBox="1"/>
          <p:nvPr/>
        </p:nvSpPr>
        <p:spPr>
          <a:xfrm>
            <a:off x="185195" y="4099366"/>
            <a:ext cx="3805272" cy="369332"/>
          </a:xfrm>
          <a:prstGeom prst="rect">
            <a:avLst/>
          </a:prstGeom>
          <a:noFill/>
        </p:spPr>
        <p:txBody>
          <a:bodyPr wrap="none" rtlCol="0">
            <a:spAutoFit/>
          </a:bodyPr>
          <a:lstStyle/>
          <a:p>
            <a:r>
              <a:rPr lang="en-US" b="1" u="sng" dirty="0" smtClean="0"/>
              <a:t>VITAMIN D RECOMMENDATIONS</a:t>
            </a:r>
            <a:endParaRPr lang="en-US" b="1" u="sng" dirty="0"/>
          </a:p>
        </p:txBody>
      </p:sp>
      <p:graphicFrame>
        <p:nvGraphicFramePr>
          <p:cNvPr id="13" name="Table 12"/>
          <p:cNvGraphicFramePr>
            <a:graphicFrameLocks noGrp="1"/>
          </p:cNvGraphicFramePr>
          <p:nvPr>
            <p:extLst>
              <p:ext uri="{D42A27DB-BD31-4B8C-83A1-F6EECF244321}">
                <p14:modId xmlns:p14="http://schemas.microsoft.com/office/powerpoint/2010/main" val="3035147646"/>
              </p:ext>
            </p:extLst>
          </p:nvPr>
        </p:nvGraphicFramePr>
        <p:xfrm>
          <a:off x="229560" y="4538148"/>
          <a:ext cx="6205963" cy="1577694"/>
        </p:xfrm>
        <a:graphic>
          <a:graphicData uri="http://schemas.openxmlformats.org/drawingml/2006/table">
            <a:tbl>
              <a:tblPr firstRow="1" bandRow="1">
                <a:tableStyleId>{5C22544A-7EE6-4342-B048-85BDC9FD1C3A}</a:tableStyleId>
              </a:tblPr>
              <a:tblGrid>
                <a:gridCol w="2433998"/>
                <a:gridCol w="3771965"/>
              </a:tblGrid>
              <a:tr h="525898">
                <a:tc gridSpan="2">
                  <a:txBody>
                    <a:bodyPr/>
                    <a:lstStyle/>
                    <a:p>
                      <a:r>
                        <a:rPr lang="en-US" dirty="0" smtClean="0">
                          <a:solidFill>
                            <a:schemeClr val="tx1"/>
                          </a:solidFill>
                        </a:rPr>
                        <a:t>WOMEN &amp; MEN</a:t>
                      </a:r>
                      <a:endParaRPr lang="en-US" dirty="0">
                        <a:solidFill>
                          <a:schemeClr val="tx1"/>
                        </a:solidFill>
                      </a:endParaRPr>
                    </a:p>
                  </a:txBody>
                  <a:tcPr>
                    <a:solidFill>
                      <a:schemeClr val="bg1"/>
                    </a:solidFill>
                  </a:tcPr>
                </a:tc>
                <a:tc hMerge="1">
                  <a:txBody>
                    <a:bodyPr/>
                    <a:lstStyle/>
                    <a:p>
                      <a:endParaRPr lang="en-US" dirty="0"/>
                    </a:p>
                  </a:txBody>
                  <a:tcPr>
                    <a:solidFill>
                      <a:schemeClr val="bg1"/>
                    </a:solidFill>
                  </a:tcPr>
                </a:tc>
              </a:tr>
              <a:tr h="525898">
                <a:tc>
                  <a:txBody>
                    <a:bodyPr/>
                    <a:lstStyle/>
                    <a:p>
                      <a:r>
                        <a:rPr lang="en-US" dirty="0" smtClean="0"/>
                        <a:t>Under</a:t>
                      </a:r>
                      <a:r>
                        <a:rPr lang="en-US" baseline="0" dirty="0" smtClean="0"/>
                        <a:t> age 50</a:t>
                      </a:r>
                      <a:endParaRPr lang="en-US" dirty="0"/>
                    </a:p>
                  </a:txBody>
                  <a:tcPr/>
                </a:tc>
                <a:tc>
                  <a:txBody>
                    <a:bodyPr/>
                    <a:lstStyle/>
                    <a:p>
                      <a:r>
                        <a:rPr lang="en-US" dirty="0" smtClean="0"/>
                        <a:t>400-800 international units</a:t>
                      </a:r>
                      <a:r>
                        <a:rPr lang="en-US" baseline="0" dirty="0" smtClean="0"/>
                        <a:t> daily</a:t>
                      </a:r>
                      <a:endParaRPr lang="en-US" dirty="0"/>
                    </a:p>
                  </a:txBody>
                  <a:tcPr/>
                </a:tc>
              </a:tr>
              <a:tr h="525898">
                <a:tc>
                  <a:txBody>
                    <a:bodyPr/>
                    <a:lstStyle/>
                    <a:p>
                      <a:r>
                        <a:rPr lang="en-US" dirty="0" smtClean="0"/>
                        <a:t>Age 50 and older</a:t>
                      </a:r>
                      <a:endParaRPr lang="en-US" dirty="0"/>
                    </a:p>
                  </a:txBody>
                  <a:tcPr/>
                </a:tc>
                <a:tc>
                  <a:txBody>
                    <a:bodyPr/>
                    <a:lstStyle/>
                    <a:p>
                      <a:r>
                        <a:rPr lang="en-US" dirty="0" smtClean="0"/>
                        <a:t>800-1000 international units daily</a:t>
                      </a:r>
                      <a:endParaRPr lang="en-US" dirty="0"/>
                    </a:p>
                  </a:txBody>
                  <a:tcPr/>
                </a:tc>
              </a:tr>
            </a:tbl>
          </a:graphicData>
        </a:graphic>
      </p:graphicFrame>
    </p:spTree>
    <p:extLst>
      <p:ext uri="{BB962C8B-B14F-4D97-AF65-F5344CB8AC3E}">
        <p14:creationId xmlns:p14="http://schemas.microsoft.com/office/powerpoint/2010/main" val="4035398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5650" y="171208"/>
            <a:ext cx="7832725" cy="535531"/>
          </a:xfrm>
        </p:spPr>
        <p:txBody>
          <a:bodyPr/>
          <a:lstStyle/>
          <a:p>
            <a:r>
              <a:rPr lang="en-US" dirty="0" smtClean="0"/>
              <a:t>A Guide to Calcium-Rich Foods</a:t>
            </a:r>
            <a:endParaRPr lang="en-US" dirty="0"/>
          </a:p>
        </p:txBody>
      </p:sp>
      <p:sp>
        <p:nvSpPr>
          <p:cNvPr id="4" name="Slide Number Placeholder 3"/>
          <p:cNvSpPr>
            <a:spLocks noGrp="1"/>
          </p:cNvSpPr>
          <p:nvPr>
            <p:ph type="sldNum" sz="quarter" idx="10"/>
          </p:nvPr>
        </p:nvSpPr>
        <p:spPr/>
        <p:txBody>
          <a:bodyPr/>
          <a:lstStyle/>
          <a:p>
            <a:pPr>
              <a:defRPr/>
            </a:pPr>
            <a:r>
              <a:rPr lang="en-US" smtClean="0"/>
              <a:t>©2010 MFMER  |  slide-</a:t>
            </a:r>
            <a:fld id="{162B79C3-EC83-4842-A37A-FD2C39D8E982}" type="slidenum">
              <a:rPr lang="en-US" smtClean="0"/>
              <a:pPr>
                <a:defRPr/>
              </a:pPr>
              <a:t>21</a:t>
            </a:fld>
            <a:endParaRPr lang="en-US"/>
          </a:p>
        </p:txBody>
      </p:sp>
      <p:sp>
        <p:nvSpPr>
          <p:cNvPr id="6" name="TextBox 5"/>
          <p:cNvSpPr txBox="1"/>
          <p:nvPr/>
        </p:nvSpPr>
        <p:spPr>
          <a:xfrm>
            <a:off x="3055715" y="6295038"/>
            <a:ext cx="5211748" cy="369332"/>
          </a:xfrm>
          <a:prstGeom prst="rect">
            <a:avLst/>
          </a:prstGeom>
          <a:noFill/>
        </p:spPr>
        <p:txBody>
          <a:bodyPr wrap="none" rtlCol="0">
            <a:spAutoFit/>
          </a:bodyPr>
          <a:lstStyle/>
          <a:p>
            <a:r>
              <a:rPr lang="en-US" dirty="0" smtClean="0"/>
              <a:t>www.nof.org/patients/treatment/calciumvitamin-d/</a:t>
            </a:r>
            <a:endParaRPr lang="en-US" dirty="0"/>
          </a:p>
        </p:txBody>
      </p:sp>
      <p:pic>
        <p:nvPicPr>
          <p:cNvPr id="5125"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82376" t="1926" r="1073" b="14446"/>
          <a:stretch/>
        </p:blipFill>
        <p:spPr bwMode="auto">
          <a:xfrm>
            <a:off x="2764605" y="729203"/>
            <a:ext cx="1319514" cy="43173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t="1926" r="80803" b="14446"/>
          <a:stretch/>
        </p:blipFill>
        <p:spPr bwMode="auto">
          <a:xfrm>
            <a:off x="288530" y="729203"/>
            <a:ext cx="1530450" cy="43173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61199" t="1926" r="26940" b="14446"/>
          <a:stretch/>
        </p:blipFill>
        <p:spPr bwMode="auto">
          <a:xfrm>
            <a:off x="1818980" y="729203"/>
            <a:ext cx="945625" cy="43173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0" name="Group 19"/>
          <p:cNvGrpSpPr/>
          <p:nvPr/>
        </p:nvGrpSpPr>
        <p:grpSpPr>
          <a:xfrm>
            <a:off x="288529" y="5046559"/>
            <a:ext cx="3795591" cy="1236904"/>
            <a:chOff x="752475" y="4312908"/>
            <a:chExt cx="4186478" cy="1409719"/>
          </a:xfrm>
        </p:grpSpPr>
        <p:pic>
          <p:nvPicPr>
            <p:cNvPr id="21" name="Picture 6"/>
            <p:cNvPicPr>
              <a:picLocks noChangeAspect="1" noChangeArrowheads="1"/>
            </p:cNvPicPr>
            <p:nvPr/>
          </p:nvPicPr>
          <p:blipFill rotWithShape="1">
            <a:blip r:embed="rId4">
              <a:extLst>
                <a:ext uri="{28A0092B-C50C-407E-A947-70E740481C1C}">
                  <a14:useLocalDpi xmlns:a14="http://schemas.microsoft.com/office/drawing/2010/main" val="0"/>
                </a:ext>
              </a:extLst>
            </a:blip>
            <a:srcRect l="82784" t="70693"/>
            <a:stretch/>
          </p:blipFill>
          <p:spPr bwMode="auto">
            <a:xfrm>
              <a:off x="3494729" y="4312908"/>
              <a:ext cx="1444224" cy="14097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6"/>
            <p:cNvPicPr>
              <a:picLocks noChangeAspect="1" noChangeArrowheads="1"/>
            </p:cNvPicPr>
            <p:nvPr/>
          </p:nvPicPr>
          <p:blipFill rotWithShape="1">
            <a:blip r:embed="rId4">
              <a:extLst>
                <a:ext uri="{28A0092B-C50C-407E-A947-70E740481C1C}">
                  <a14:useLocalDpi xmlns:a14="http://schemas.microsoft.com/office/drawing/2010/main" val="0"/>
                </a:ext>
              </a:extLst>
            </a:blip>
            <a:srcRect t="70693" r="76856"/>
            <a:stretch/>
          </p:blipFill>
          <p:spPr bwMode="auto">
            <a:xfrm>
              <a:off x="752475" y="4312908"/>
              <a:ext cx="1838505" cy="14097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6"/>
            <p:cNvPicPr>
              <a:picLocks noChangeAspect="1" noChangeArrowheads="1"/>
            </p:cNvPicPr>
            <p:nvPr/>
          </p:nvPicPr>
          <p:blipFill rotWithShape="1">
            <a:blip r:embed="rId4">
              <a:extLst>
                <a:ext uri="{28A0092B-C50C-407E-A947-70E740481C1C}">
                  <a14:useLocalDpi xmlns:a14="http://schemas.microsoft.com/office/drawing/2010/main" val="0"/>
                </a:ext>
              </a:extLst>
            </a:blip>
            <a:srcRect l="61239" t="70693" r="26420"/>
            <a:stretch/>
          </p:blipFill>
          <p:spPr bwMode="auto">
            <a:xfrm>
              <a:off x="2425009" y="4312908"/>
              <a:ext cx="1069721" cy="14097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8" name="Group 7"/>
          <p:cNvGrpSpPr/>
          <p:nvPr/>
        </p:nvGrpSpPr>
        <p:grpSpPr>
          <a:xfrm>
            <a:off x="4305782" y="740778"/>
            <a:ext cx="4622347" cy="3171463"/>
            <a:chOff x="868096" y="1275809"/>
            <a:chExt cx="4622347" cy="3171463"/>
          </a:xfrm>
        </p:grpSpPr>
        <p:pic>
          <p:nvPicPr>
            <p:cNvPr id="5126" name="Picture 6"/>
            <p:cNvPicPr>
              <a:picLocks noChangeAspect="1" noChangeArrowheads="1"/>
            </p:cNvPicPr>
            <p:nvPr/>
          </p:nvPicPr>
          <p:blipFill rotWithShape="1">
            <a:blip r:embed="rId4">
              <a:extLst>
                <a:ext uri="{28A0092B-C50C-407E-A947-70E740481C1C}">
                  <a14:useLocalDpi xmlns:a14="http://schemas.microsoft.com/office/drawing/2010/main" val="0"/>
                </a:ext>
              </a:extLst>
            </a:blip>
            <a:srcRect l="82784" t="2069" b="31998"/>
            <a:stretch/>
          </p:blipFill>
          <p:spPr bwMode="auto">
            <a:xfrm>
              <a:off x="4122823" y="1275809"/>
              <a:ext cx="1367620" cy="31714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6"/>
            <p:cNvPicPr>
              <a:picLocks noChangeAspect="1" noChangeArrowheads="1"/>
            </p:cNvPicPr>
            <p:nvPr/>
          </p:nvPicPr>
          <p:blipFill rotWithShape="1">
            <a:blip r:embed="rId4">
              <a:extLst>
                <a:ext uri="{28A0092B-C50C-407E-A947-70E740481C1C}">
                  <a14:useLocalDpi xmlns:a14="http://schemas.microsoft.com/office/drawing/2010/main" val="0"/>
                </a:ext>
              </a:extLst>
            </a:blip>
            <a:srcRect t="2069" r="71052" b="31998"/>
            <a:stretch/>
          </p:blipFill>
          <p:spPr bwMode="auto">
            <a:xfrm>
              <a:off x="868096" y="1275809"/>
              <a:ext cx="2299569" cy="31714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6"/>
            <p:cNvPicPr>
              <a:picLocks noChangeAspect="1" noChangeArrowheads="1"/>
            </p:cNvPicPr>
            <p:nvPr/>
          </p:nvPicPr>
          <p:blipFill rotWithShape="1">
            <a:blip r:embed="rId4">
              <a:extLst>
                <a:ext uri="{28A0092B-C50C-407E-A947-70E740481C1C}">
                  <a14:useLocalDpi xmlns:a14="http://schemas.microsoft.com/office/drawing/2010/main" val="0"/>
                </a:ext>
              </a:extLst>
            </a:blip>
            <a:srcRect l="61239" t="2069" r="26420" b="31998"/>
            <a:stretch/>
          </p:blipFill>
          <p:spPr bwMode="auto">
            <a:xfrm>
              <a:off x="3142472" y="1275809"/>
              <a:ext cx="980351" cy="31714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7" name="Rectangle 6"/>
          <p:cNvSpPr/>
          <p:nvPr/>
        </p:nvSpPr>
        <p:spPr>
          <a:xfrm>
            <a:off x="288530" y="722332"/>
            <a:ext cx="3795589" cy="556112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7" name="Picture 7"/>
          <p:cNvPicPr>
            <a:picLocks noChangeAspect="1" noChangeArrowheads="1"/>
          </p:cNvPicPr>
          <p:nvPr/>
        </p:nvPicPr>
        <p:blipFill rotWithShape="1">
          <a:blip r:embed="rId5">
            <a:extLst>
              <a:ext uri="{28A0092B-C50C-407E-A947-70E740481C1C}">
                <a14:useLocalDpi xmlns:a14="http://schemas.microsoft.com/office/drawing/2010/main" val="0"/>
              </a:ext>
            </a:extLst>
          </a:blip>
          <a:srcRect l="82012" r="2281"/>
          <a:stretch/>
        </p:blipFill>
        <p:spPr bwMode="auto">
          <a:xfrm>
            <a:off x="7623044" y="3882340"/>
            <a:ext cx="1265688" cy="220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 name="Picture 7"/>
          <p:cNvPicPr>
            <a:picLocks noChangeAspect="1" noChangeArrowheads="1"/>
          </p:cNvPicPr>
          <p:nvPr/>
        </p:nvPicPr>
        <p:blipFill rotWithShape="1">
          <a:blip r:embed="rId5">
            <a:extLst>
              <a:ext uri="{28A0092B-C50C-407E-A947-70E740481C1C}">
                <a14:useLocalDpi xmlns:a14="http://schemas.microsoft.com/office/drawing/2010/main" val="0"/>
              </a:ext>
            </a:extLst>
          </a:blip>
          <a:srcRect r="68697"/>
          <a:stretch/>
        </p:blipFill>
        <p:spPr bwMode="auto">
          <a:xfrm>
            <a:off x="4305782" y="3882340"/>
            <a:ext cx="2363475" cy="220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 name="Picture 7"/>
          <p:cNvPicPr>
            <a:picLocks noChangeAspect="1" noChangeArrowheads="1"/>
          </p:cNvPicPr>
          <p:nvPr/>
        </p:nvPicPr>
        <p:blipFill rotWithShape="1">
          <a:blip r:embed="rId5">
            <a:extLst>
              <a:ext uri="{28A0092B-C50C-407E-A947-70E740481C1C}">
                <a14:useLocalDpi xmlns:a14="http://schemas.microsoft.com/office/drawing/2010/main" val="0"/>
              </a:ext>
            </a:extLst>
          </a:blip>
          <a:srcRect l="60299" r="27722"/>
          <a:stretch/>
        </p:blipFill>
        <p:spPr bwMode="auto">
          <a:xfrm>
            <a:off x="6593776" y="3882340"/>
            <a:ext cx="1029268" cy="220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Rectangle 18"/>
          <p:cNvSpPr/>
          <p:nvPr/>
        </p:nvSpPr>
        <p:spPr>
          <a:xfrm>
            <a:off x="4305782" y="729204"/>
            <a:ext cx="4599139" cy="536293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88529" y="5312780"/>
            <a:ext cx="3795590" cy="35223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4305782" y="1043651"/>
            <a:ext cx="4582950" cy="107451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4321971" y="4238264"/>
            <a:ext cx="4582950" cy="107451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4305782" y="5739909"/>
            <a:ext cx="4582950" cy="35223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200431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r>
              <a:rPr lang="en-US" smtClean="0"/>
              <a:t>©2010 MFMER  |  slide-</a:t>
            </a:r>
            <a:fld id="{162B79C3-EC83-4842-A37A-FD2C39D8E982}" type="slidenum">
              <a:rPr lang="en-US" smtClean="0"/>
              <a:pPr>
                <a:defRPr/>
              </a:pPr>
              <a:t>22</a:t>
            </a:fld>
            <a:endParaRPr lang="en-US"/>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5095" y="4269308"/>
            <a:ext cx="5133975" cy="2276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05095" y="2707208"/>
            <a:ext cx="5086350" cy="1562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4620" y="678383"/>
            <a:ext cx="5076825" cy="2028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itle 1"/>
          <p:cNvSpPr>
            <a:spLocks noGrp="1"/>
          </p:cNvSpPr>
          <p:nvPr>
            <p:ph type="title"/>
          </p:nvPr>
        </p:nvSpPr>
        <p:spPr>
          <a:xfrm>
            <a:off x="645650" y="171208"/>
            <a:ext cx="7832725" cy="535531"/>
          </a:xfrm>
        </p:spPr>
        <p:txBody>
          <a:bodyPr/>
          <a:lstStyle/>
          <a:p>
            <a:r>
              <a:rPr lang="en-US" dirty="0" smtClean="0"/>
              <a:t>A Guide to Calcium-Rich Foods</a:t>
            </a:r>
            <a:endParaRPr lang="en-US" dirty="0"/>
          </a:p>
        </p:txBody>
      </p:sp>
      <p:sp>
        <p:nvSpPr>
          <p:cNvPr id="5" name="Rectangle 4"/>
          <p:cNvSpPr/>
          <p:nvPr/>
        </p:nvSpPr>
        <p:spPr>
          <a:xfrm>
            <a:off x="4201610" y="6361117"/>
            <a:ext cx="3669175" cy="369332"/>
          </a:xfrm>
          <a:prstGeom prst="rect">
            <a:avLst/>
          </a:prstGeom>
        </p:spPr>
        <p:txBody>
          <a:bodyPr wrap="square">
            <a:spAutoFit/>
          </a:bodyPr>
          <a:lstStyle/>
          <a:p>
            <a:r>
              <a:rPr lang="en-US" dirty="0"/>
              <a:t>https://</a:t>
            </a:r>
            <a:r>
              <a:rPr lang="en-US" dirty="0" smtClean="0"/>
              <a:t>www.iofbonehealth.org</a:t>
            </a:r>
            <a:endParaRPr lang="en-US" dirty="0"/>
          </a:p>
        </p:txBody>
      </p:sp>
      <p:sp>
        <p:nvSpPr>
          <p:cNvPr id="10" name="Rectangle 9"/>
          <p:cNvSpPr/>
          <p:nvPr/>
        </p:nvSpPr>
        <p:spPr>
          <a:xfrm>
            <a:off x="2114619" y="1863524"/>
            <a:ext cx="5076825" cy="35223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127520" y="4944319"/>
            <a:ext cx="5029199" cy="26428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2114620" y="5409475"/>
            <a:ext cx="5029199" cy="26428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105095" y="5955414"/>
            <a:ext cx="5029199" cy="26428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852499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4076" y="333253"/>
            <a:ext cx="7832725" cy="535531"/>
          </a:xfrm>
        </p:spPr>
        <p:txBody>
          <a:bodyPr/>
          <a:lstStyle/>
          <a:p>
            <a:r>
              <a:rPr lang="en-US" dirty="0" smtClean="0"/>
              <a:t>How to choose a calcium supplement</a:t>
            </a:r>
            <a:endParaRPr lang="en-US" dirty="0"/>
          </a:p>
        </p:txBody>
      </p:sp>
      <p:sp>
        <p:nvSpPr>
          <p:cNvPr id="4" name="Slide Number Placeholder 3"/>
          <p:cNvSpPr>
            <a:spLocks noGrp="1"/>
          </p:cNvSpPr>
          <p:nvPr>
            <p:ph type="sldNum" sz="quarter" idx="10"/>
          </p:nvPr>
        </p:nvSpPr>
        <p:spPr/>
        <p:txBody>
          <a:bodyPr/>
          <a:lstStyle/>
          <a:p>
            <a:pPr>
              <a:defRPr/>
            </a:pPr>
            <a:r>
              <a:rPr lang="en-US" smtClean="0"/>
              <a:t>©2010 MFMER  |  slide-</a:t>
            </a:r>
            <a:fld id="{162B79C3-EC83-4842-A37A-FD2C39D8E982}" type="slidenum">
              <a:rPr lang="en-US" smtClean="0"/>
              <a:pPr>
                <a:defRPr/>
              </a:pPr>
              <a:t>23</a:t>
            </a:fld>
            <a:endParaRPr lang="en-US"/>
          </a:p>
        </p:txBody>
      </p:sp>
      <p:sp>
        <p:nvSpPr>
          <p:cNvPr id="5" name="Rectangle 4"/>
          <p:cNvSpPr/>
          <p:nvPr/>
        </p:nvSpPr>
        <p:spPr>
          <a:xfrm>
            <a:off x="-254643" y="6207850"/>
            <a:ext cx="8472669" cy="523220"/>
          </a:xfrm>
          <a:prstGeom prst="rect">
            <a:avLst/>
          </a:prstGeom>
        </p:spPr>
        <p:txBody>
          <a:bodyPr wrap="square">
            <a:spAutoFit/>
          </a:bodyPr>
          <a:lstStyle/>
          <a:p>
            <a:pPr algn="r"/>
            <a:r>
              <a:rPr lang="en-US" sz="1400" dirty="0"/>
              <a:t>https://</a:t>
            </a:r>
            <a:r>
              <a:rPr lang="en-US" sz="1400" dirty="0" smtClean="0"/>
              <a:t>www.mayoclinic.org/healthy-lifestyle/nutrition-and-healthy-eating/in-depth/calcium-supplements</a:t>
            </a:r>
          </a:p>
          <a:p>
            <a:pPr algn="r"/>
            <a:r>
              <a:rPr lang="en-US" sz="1400" dirty="0" smtClean="0"/>
              <a:t>https://www.health.harvard.edu/nutrition/choosing-a-calcium-supplement</a:t>
            </a:r>
            <a:endParaRPr lang="en-US" sz="1400" dirty="0"/>
          </a:p>
        </p:txBody>
      </p:sp>
      <p:graphicFrame>
        <p:nvGraphicFramePr>
          <p:cNvPr id="8" name="Table 7"/>
          <p:cNvGraphicFramePr>
            <a:graphicFrameLocks noGrp="1"/>
          </p:cNvGraphicFramePr>
          <p:nvPr>
            <p:extLst>
              <p:ext uri="{D42A27DB-BD31-4B8C-83A1-F6EECF244321}">
                <p14:modId xmlns:p14="http://schemas.microsoft.com/office/powerpoint/2010/main" val="1764655432"/>
              </p:ext>
            </p:extLst>
          </p:nvPr>
        </p:nvGraphicFramePr>
        <p:xfrm>
          <a:off x="146431" y="3399419"/>
          <a:ext cx="8854634" cy="2595880"/>
        </p:xfrm>
        <a:graphic>
          <a:graphicData uri="http://schemas.openxmlformats.org/drawingml/2006/table">
            <a:tbl>
              <a:tblPr firstRow="1" bandRow="1">
                <a:tableStyleId>{5C22544A-7EE6-4342-B048-85BDC9FD1C3A}</a:tableStyleId>
              </a:tblPr>
              <a:tblGrid>
                <a:gridCol w="2095017"/>
                <a:gridCol w="3588700"/>
                <a:gridCol w="3170917"/>
              </a:tblGrid>
              <a:tr h="370840">
                <a:tc>
                  <a:txBody>
                    <a:bodyPr/>
                    <a:lstStyle/>
                    <a:p>
                      <a:pPr algn="ctr"/>
                      <a:r>
                        <a:rPr lang="en-US" dirty="0" smtClean="0">
                          <a:solidFill>
                            <a:schemeClr val="tx1"/>
                          </a:solidFill>
                        </a:rPr>
                        <a:t>Factor</a:t>
                      </a:r>
                      <a:endParaRPr lang="en-US" dirty="0">
                        <a:solidFill>
                          <a:schemeClr val="tx1"/>
                        </a:solidFill>
                      </a:endParaRPr>
                    </a:p>
                  </a:txBody>
                  <a:tcPr/>
                </a:tc>
                <a:tc>
                  <a:txBody>
                    <a:bodyPr/>
                    <a:lstStyle/>
                    <a:p>
                      <a:pPr algn="ctr"/>
                      <a:r>
                        <a:rPr lang="en-US" dirty="0" smtClean="0">
                          <a:solidFill>
                            <a:schemeClr val="tx1"/>
                          </a:solidFill>
                        </a:rPr>
                        <a:t>Calcium</a:t>
                      </a:r>
                      <a:r>
                        <a:rPr lang="en-US" baseline="0" dirty="0" smtClean="0">
                          <a:solidFill>
                            <a:schemeClr val="tx1"/>
                          </a:solidFill>
                        </a:rPr>
                        <a:t> carbonate</a:t>
                      </a:r>
                      <a:endParaRPr lang="en-US" dirty="0">
                        <a:solidFill>
                          <a:schemeClr val="tx1"/>
                        </a:solidFill>
                      </a:endParaRPr>
                    </a:p>
                  </a:txBody>
                  <a:tcPr/>
                </a:tc>
                <a:tc>
                  <a:txBody>
                    <a:bodyPr/>
                    <a:lstStyle/>
                    <a:p>
                      <a:pPr algn="ctr"/>
                      <a:r>
                        <a:rPr lang="en-US" dirty="0" smtClean="0">
                          <a:solidFill>
                            <a:schemeClr val="tx1"/>
                          </a:solidFill>
                        </a:rPr>
                        <a:t>Calcium citrate</a:t>
                      </a:r>
                      <a:endParaRPr lang="en-US" dirty="0">
                        <a:solidFill>
                          <a:schemeClr val="tx1"/>
                        </a:solidFill>
                      </a:endParaRPr>
                    </a:p>
                  </a:txBody>
                  <a:tcPr/>
                </a:tc>
              </a:tr>
              <a:tr h="370840">
                <a:tc>
                  <a:txBody>
                    <a:bodyPr/>
                    <a:lstStyle/>
                    <a:p>
                      <a:pPr algn="ctr"/>
                      <a:r>
                        <a:rPr lang="en-US" dirty="0" smtClean="0"/>
                        <a:t>Elemental calcium</a:t>
                      </a:r>
                      <a:endParaRPr lang="en-US" dirty="0"/>
                    </a:p>
                  </a:txBody>
                  <a:tcPr/>
                </a:tc>
                <a:tc>
                  <a:txBody>
                    <a:bodyPr/>
                    <a:lstStyle/>
                    <a:p>
                      <a:pPr algn="ctr"/>
                      <a:r>
                        <a:rPr lang="en-US" dirty="0" smtClean="0"/>
                        <a:t>40% (</a:t>
                      </a:r>
                      <a:r>
                        <a:rPr lang="en-US" dirty="0" err="1" smtClean="0"/>
                        <a:t>ie</a:t>
                      </a:r>
                      <a:r>
                        <a:rPr lang="en-US" dirty="0" smtClean="0"/>
                        <a:t>. 400mg)</a:t>
                      </a:r>
                      <a:endParaRPr lang="en-US" dirty="0"/>
                    </a:p>
                  </a:txBody>
                  <a:tcPr/>
                </a:tc>
                <a:tc>
                  <a:txBody>
                    <a:bodyPr/>
                    <a:lstStyle/>
                    <a:p>
                      <a:pPr algn="ctr"/>
                      <a:r>
                        <a:rPr lang="en-US" dirty="0" smtClean="0"/>
                        <a:t>21% (</a:t>
                      </a:r>
                      <a:r>
                        <a:rPr lang="en-US" dirty="0" err="1" smtClean="0"/>
                        <a:t>ie</a:t>
                      </a:r>
                      <a:r>
                        <a:rPr lang="en-US" dirty="0" smtClean="0"/>
                        <a:t>. 200mg)</a:t>
                      </a:r>
                      <a:endParaRPr lang="en-US" dirty="0"/>
                    </a:p>
                  </a:txBody>
                  <a:tcPr/>
                </a:tc>
              </a:tr>
              <a:tr h="370840">
                <a:tc>
                  <a:txBody>
                    <a:bodyPr/>
                    <a:lstStyle/>
                    <a:p>
                      <a:pPr algn="ctr"/>
                      <a:r>
                        <a:rPr lang="en-US" dirty="0" smtClean="0"/>
                        <a:t>Cost</a:t>
                      </a:r>
                      <a:endParaRPr lang="en-US" dirty="0"/>
                    </a:p>
                  </a:txBody>
                  <a:tcPr/>
                </a:tc>
                <a:tc>
                  <a:txBody>
                    <a:bodyPr/>
                    <a:lstStyle/>
                    <a:p>
                      <a:pPr algn="ctr"/>
                      <a:r>
                        <a:rPr lang="en-US" dirty="0" smtClean="0"/>
                        <a:t>$</a:t>
                      </a:r>
                      <a:endParaRPr lang="en-US" dirty="0"/>
                    </a:p>
                  </a:txBody>
                  <a:tcPr/>
                </a:tc>
                <a:tc>
                  <a:txBody>
                    <a:bodyPr/>
                    <a:lstStyle/>
                    <a:p>
                      <a:pPr algn="ctr"/>
                      <a:r>
                        <a:rPr lang="en-US" dirty="0" smtClean="0"/>
                        <a:t>$$$</a:t>
                      </a:r>
                      <a:endParaRPr lang="en-US" dirty="0"/>
                    </a:p>
                  </a:txBody>
                  <a:tcPr/>
                </a:tc>
              </a:tr>
              <a:tr h="370840">
                <a:tc>
                  <a:txBody>
                    <a:bodyPr/>
                    <a:lstStyle/>
                    <a:p>
                      <a:pPr algn="ctr"/>
                      <a:r>
                        <a:rPr lang="en-US" dirty="0" smtClean="0"/>
                        <a:t>Dose</a:t>
                      </a:r>
                      <a:endParaRPr lang="en-US" dirty="0"/>
                    </a:p>
                  </a:txBody>
                  <a:tcPr/>
                </a:tc>
                <a:tc>
                  <a:txBody>
                    <a:bodyPr/>
                    <a:lstStyle/>
                    <a:p>
                      <a:pPr algn="ctr"/>
                      <a:r>
                        <a:rPr lang="en-US" dirty="0" smtClean="0"/>
                        <a:t>One tablet 2-3 times a day</a:t>
                      </a:r>
                      <a:endParaRPr lang="en-US" dirty="0"/>
                    </a:p>
                  </a:txBody>
                  <a:tcPr/>
                </a:tc>
                <a:tc>
                  <a:txBody>
                    <a:bodyPr/>
                    <a:lstStyle/>
                    <a:p>
                      <a:pPr algn="ctr"/>
                      <a:r>
                        <a:rPr lang="en-US" dirty="0" smtClean="0"/>
                        <a:t>Two tablets</a:t>
                      </a:r>
                      <a:r>
                        <a:rPr lang="en-US" baseline="0" dirty="0" smtClean="0"/>
                        <a:t> 2-3 times a day</a:t>
                      </a:r>
                      <a:endParaRPr lang="en-US" dirty="0"/>
                    </a:p>
                  </a:txBody>
                  <a:tcPr/>
                </a:tc>
              </a:tr>
              <a:tr h="370840">
                <a:tc>
                  <a:txBody>
                    <a:bodyPr/>
                    <a:lstStyle/>
                    <a:p>
                      <a:pPr algn="ctr"/>
                      <a:r>
                        <a:rPr lang="en-US" dirty="0" smtClean="0"/>
                        <a:t>Absorption</a:t>
                      </a:r>
                      <a:endParaRPr lang="en-US" dirty="0"/>
                    </a:p>
                  </a:txBody>
                  <a:tcPr/>
                </a:tc>
                <a:tc>
                  <a:txBody>
                    <a:bodyPr/>
                    <a:lstStyle/>
                    <a:p>
                      <a:pPr algn="ctr"/>
                      <a:r>
                        <a:rPr lang="en-US" dirty="0" smtClean="0"/>
                        <a:t>Needs</a:t>
                      </a:r>
                      <a:r>
                        <a:rPr lang="en-US" baseline="0" dirty="0" smtClean="0"/>
                        <a:t> stomach acid (with food)</a:t>
                      </a:r>
                      <a:endParaRPr lang="en-US" dirty="0"/>
                    </a:p>
                  </a:txBody>
                  <a:tcPr/>
                </a:tc>
                <a:tc>
                  <a:txBody>
                    <a:bodyPr/>
                    <a:lstStyle/>
                    <a:p>
                      <a:pPr algn="ctr"/>
                      <a:r>
                        <a:rPr lang="en-US" dirty="0" smtClean="0"/>
                        <a:t>Any</a:t>
                      </a:r>
                      <a:r>
                        <a:rPr lang="en-US" baseline="0" dirty="0" smtClean="0"/>
                        <a:t> time</a:t>
                      </a:r>
                      <a:r>
                        <a:rPr lang="en-US" dirty="0" smtClean="0"/>
                        <a:t> </a:t>
                      </a:r>
                      <a:endParaRPr lang="en-US" dirty="0"/>
                    </a:p>
                  </a:txBody>
                  <a:tcPr/>
                </a:tc>
              </a:tr>
              <a:tr h="370840">
                <a:tc>
                  <a:txBody>
                    <a:bodyPr/>
                    <a:lstStyle/>
                    <a:p>
                      <a:pPr algn="ctr"/>
                      <a:r>
                        <a:rPr lang="en-US" dirty="0" smtClean="0"/>
                        <a:t>Who should take</a:t>
                      </a:r>
                      <a:endParaRPr lang="en-US" dirty="0"/>
                    </a:p>
                  </a:txBody>
                  <a:tcPr/>
                </a:tc>
                <a:tc>
                  <a:txBody>
                    <a:bodyPr/>
                    <a:lstStyle/>
                    <a:p>
                      <a:pPr algn="ctr"/>
                      <a:r>
                        <a:rPr lang="en-US" dirty="0" smtClean="0"/>
                        <a:t>-</a:t>
                      </a:r>
                      <a:endParaRPr lang="en-US" dirty="0"/>
                    </a:p>
                  </a:txBody>
                  <a:tcPr/>
                </a:tc>
                <a:tc>
                  <a:txBody>
                    <a:bodyPr/>
                    <a:lstStyle/>
                    <a:p>
                      <a:pPr algn="ctr"/>
                      <a:r>
                        <a:rPr lang="en-US" dirty="0" smtClean="0"/>
                        <a:t>If</a:t>
                      </a:r>
                      <a:r>
                        <a:rPr lang="en-US" baseline="0" dirty="0" smtClean="0"/>
                        <a:t> taking regular</a:t>
                      </a:r>
                      <a:r>
                        <a:rPr lang="en-US" dirty="0" smtClean="0"/>
                        <a:t> antacids</a:t>
                      </a:r>
                      <a:endParaRPr lang="en-US" dirty="0"/>
                    </a:p>
                  </a:txBody>
                  <a:tcPr/>
                </a:tc>
              </a:tr>
              <a:tr h="370840">
                <a:tc>
                  <a:txBody>
                    <a:bodyPr/>
                    <a:lstStyle/>
                    <a:p>
                      <a:pPr algn="ctr"/>
                      <a:r>
                        <a:rPr lang="en-US" dirty="0" smtClean="0"/>
                        <a:t>Examples</a:t>
                      </a:r>
                      <a:endParaRPr lang="en-US" dirty="0"/>
                    </a:p>
                  </a:txBody>
                  <a:tcPr/>
                </a:tc>
                <a:tc>
                  <a:txBody>
                    <a:bodyPr/>
                    <a:lstStyle/>
                    <a:p>
                      <a:pPr algn="ctr"/>
                      <a:r>
                        <a:rPr lang="pt-BR" dirty="0" smtClean="0"/>
                        <a:t>Caltrate, Os-Cal, Tums</a:t>
                      </a:r>
                      <a:endParaRPr lang="en-US" dirty="0"/>
                    </a:p>
                  </a:txBody>
                  <a:tcPr/>
                </a:tc>
                <a:tc>
                  <a:txBody>
                    <a:bodyPr/>
                    <a:lstStyle/>
                    <a:p>
                      <a:pPr algn="ctr"/>
                      <a:r>
                        <a:rPr lang="en-US" dirty="0" err="1" smtClean="0"/>
                        <a:t>Citracal</a:t>
                      </a:r>
                      <a:endParaRPr lang="en-US" dirty="0"/>
                    </a:p>
                  </a:txBody>
                  <a:tcPr/>
                </a:tc>
              </a:tr>
            </a:tbl>
          </a:graphicData>
        </a:graphic>
      </p:graphicFrame>
      <p:sp>
        <p:nvSpPr>
          <p:cNvPr id="10" name="Rectangle 3"/>
          <p:cNvSpPr txBox="1">
            <a:spLocks/>
          </p:cNvSpPr>
          <p:nvPr/>
        </p:nvSpPr>
        <p:spPr bwMode="auto">
          <a:xfrm>
            <a:off x="1498923" y="1035689"/>
            <a:ext cx="6481822" cy="1066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spAutoFit/>
          </a:bodyPr>
          <a:lstStyle>
            <a:lvl1pPr marL="228600" indent="-228600" algn="l" rtl="0" eaLnBrk="0" fontAlgn="base" hangingPunct="0">
              <a:lnSpc>
                <a:spcPct val="90000"/>
              </a:lnSpc>
              <a:spcBef>
                <a:spcPct val="50000"/>
              </a:spcBef>
              <a:spcAft>
                <a:spcPct val="0"/>
              </a:spcAft>
              <a:buClr>
                <a:schemeClr val="tx2"/>
              </a:buClr>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ct val="15000"/>
              </a:spcBef>
              <a:spcAft>
                <a:spcPct val="0"/>
              </a:spcAft>
              <a:buClr>
                <a:srgbClr val="BFBFBF"/>
              </a:buClr>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ct val="15000"/>
              </a:spcBef>
              <a:spcAft>
                <a:spcPct val="0"/>
              </a:spcAft>
              <a:buClr>
                <a:srgbClr val="BFBFBF"/>
              </a:buClr>
              <a:buFont typeface="Arial" charset="0"/>
              <a:buChar char="•"/>
              <a:defRPr sz="2400" kern="1200">
                <a:solidFill>
                  <a:schemeClr val="tx1"/>
                </a:solidFill>
                <a:latin typeface="+mn-lt"/>
                <a:ea typeface="+mn-ea"/>
                <a:cs typeface="+mn-cs"/>
              </a:defRPr>
            </a:lvl3pPr>
            <a:lvl4pPr marL="1600200" indent="-228600" algn="l" rtl="0" eaLnBrk="0" fontAlgn="base" hangingPunct="0">
              <a:lnSpc>
                <a:spcPct val="90000"/>
              </a:lnSpc>
              <a:spcBef>
                <a:spcPct val="15000"/>
              </a:spcBef>
              <a:spcAft>
                <a:spcPct val="0"/>
              </a:spcAft>
              <a:buClr>
                <a:srgbClr val="BFBFBF"/>
              </a:buClr>
              <a:buFont typeface="Arial" charset="0"/>
              <a:buChar char="•"/>
              <a:defRPr sz="2400" kern="1200">
                <a:solidFill>
                  <a:schemeClr val="tx1"/>
                </a:solidFill>
                <a:latin typeface="+mn-lt"/>
                <a:ea typeface="+mn-ea"/>
                <a:cs typeface="+mn-cs"/>
              </a:defRPr>
            </a:lvl4pPr>
            <a:lvl5pPr marL="2057400" indent="-228600" algn="l" rtl="0" eaLnBrk="0" fontAlgn="base" hangingPunct="0">
              <a:lnSpc>
                <a:spcPct val="90000"/>
              </a:lnSpc>
              <a:spcBef>
                <a:spcPct val="15000"/>
              </a:spcBef>
              <a:spcAft>
                <a:spcPct val="0"/>
              </a:spcAft>
              <a:buClr>
                <a:srgbClr val="BFBFBF"/>
              </a:buClr>
              <a:buFont typeface="Arial"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ts val="1000"/>
              </a:lnSpc>
            </a:pPr>
            <a:r>
              <a:rPr lang="en-US" sz="2000" dirty="0" smtClean="0"/>
              <a:t>Calcium carbonate (</a:t>
            </a:r>
            <a:r>
              <a:rPr lang="en-US" sz="2000" b="1" dirty="0"/>
              <a:t>40</a:t>
            </a:r>
            <a:r>
              <a:rPr lang="en-US" sz="2000" dirty="0"/>
              <a:t> percent elemental </a:t>
            </a:r>
            <a:r>
              <a:rPr lang="en-US" sz="2000" dirty="0" smtClean="0"/>
              <a:t>calcium)</a:t>
            </a:r>
          </a:p>
          <a:p>
            <a:pPr>
              <a:lnSpc>
                <a:spcPts val="1000"/>
              </a:lnSpc>
            </a:pPr>
            <a:r>
              <a:rPr lang="en-US" sz="2000" dirty="0" smtClean="0"/>
              <a:t>Calcium </a:t>
            </a:r>
            <a:r>
              <a:rPr lang="en-US" sz="2000" dirty="0"/>
              <a:t>citrate </a:t>
            </a:r>
            <a:r>
              <a:rPr lang="en-US" sz="2000" dirty="0" smtClean="0"/>
              <a:t>      (</a:t>
            </a:r>
            <a:r>
              <a:rPr lang="en-US" sz="2000" b="1" dirty="0"/>
              <a:t>21</a:t>
            </a:r>
            <a:r>
              <a:rPr lang="en-US" sz="2000" dirty="0"/>
              <a:t> percent elemental </a:t>
            </a:r>
            <a:r>
              <a:rPr lang="en-US" sz="2000" dirty="0" smtClean="0"/>
              <a:t>calcium)</a:t>
            </a:r>
          </a:p>
          <a:p>
            <a:pPr>
              <a:lnSpc>
                <a:spcPts val="1000"/>
              </a:lnSpc>
            </a:pPr>
            <a:r>
              <a:rPr lang="en-US" sz="2000" dirty="0" smtClean="0"/>
              <a:t>Calcium </a:t>
            </a:r>
            <a:r>
              <a:rPr lang="en-US" sz="2000" dirty="0"/>
              <a:t>gluconate (</a:t>
            </a:r>
            <a:r>
              <a:rPr lang="en-US" sz="2000" b="1" dirty="0"/>
              <a:t>9</a:t>
            </a:r>
            <a:r>
              <a:rPr lang="en-US" sz="2000" dirty="0"/>
              <a:t> percent elemental </a:t>
            </a:r>
            <a:r>
              <a:rPr lang="en-US" sz="2000" dirty="0" smtClean="0"/>
              <a:t>calcium)</a:t>
            </a:r>
          </a:p>
          <a:p>
            <a:pPr>
              <a:lnSpc>
                <a:spcPts val="1000"/>
              </a:lnSpc>
            </a:pPr>
            <a:r>
              <a:rPr lang="en-US" sz="2000" dirty="0" smtClean="0"/>
              <a:t>Calcium </a:t>
            </a:r>
            <a:r>
              <a:rPr lang="en-US" sz="2000" dirty="0"/>
              <a:t>lactate </a:t>
            </a:r>
            <a:r>
              <a:rPr lang="en-US" sz="2000" dirty="0" smtClean="0"/>
              <a:t>     (</a:t>
            </a:r>
            <a:r>
              <a:rPr lang="en-US" sz="2000" b="1" dirty="0"/>
              <a:t>13</a:t>
            </a:r>
            <a:r>
              <a:rPr lang="en-US" sz="2000" dirty="0"/>
              <a:t> percent elemental calcium</a:t>
            </a:r>
            <a:r>
              <a:rPr lang="en-US" sz="2000" dirty="0" smtClean="0"/>
              <a:t>)</a:t>
            </a:r>
            <a:endParaRPr lang="en-US" sz="2000" dirty="0"/>
          </a:p>
        </p:txBody>
      </p:sp>
      <p:sp>
        <p:nvSpPr>
          <p:cNvPr id="11" name="TextBox 10"/>
          <p:cNvSpPr txBox="1"/>
          <p:nvPr/>
        </p:nvSpPr>
        <p:spPr>
          <a:xfrm>
            <a:off x="1863524" y="2267580"/>
            <a:ext cx="5513048" cy="646331"/>
          </a:xfrm>
          <a:prstGeom prst="rect">
            <a:avLst/>
          </a:prstGeom>
          <a:noFill/>
          <a:ln>
            <a:solidFill>
              <a:schemeClr val="tx1"/>
            </a:solidFill>
          </a:ln>
        </p:spPr>
        <p:txBody>
          <a:bodyPr wrap="none" rtlCol="0">
            <a:spAutoFit/>
          </a:bodyPr>
          <a:lstStyle/>
          <a:p>
            <a:r>
              <a:rPr lang="en-US" dirty="0" smtClean="0"/>
              <a:t>Elemental Calcium (mg) = % DV (daily value) x 10</a:t>
            </a:r>
          </a:p>
          <a:p>
            <a:pPr algn="ctr"/>
            <a:r>
              <a:rPr lang="en-US" dirty="0" smtClean="0"/>
              <a:t>40% DV = 400mg elemental calcium</a:t>
            </a:r>
            <a:endParaRPr lang="en-US" dirty="0"/>
          </a:p>
        </p:txBody>
      </p:sp>
    </p:spTree>
    <p:extLst>
      <p:ext uri="{BB962C8B-B14F-4D97-AF65-F5344CB8AC3E}">
        <p14:creationId xmlns:p14="http://schemas.microsoft.com/office/powerpoint/2010/main" val="42437790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582" y="214147"/>
            <a:ext cx="8486775" cy="978729"/>
          </a:xfrm>
        </p:spPr>
        <p:txBody>
          <a:bodyPr/>
          <a:lstStyle/>
          <a:p>
            <a:r>
              <a:rPr lang="en-US" dirty="0" smtClean="0"/>
              <a:t>Is Calcium associated with heart attack/stroke?</a:t>
            </a:r>
            <a:endParaRPr lang="en-US" dirty="0"/>
          </a:p>
        </p:txBody>
      </p:sp>
      <p:sp>
        <p:nvSpPr>
          <p:cNvPr id="3" name="Content Placeholder 2"/>
          <p:cNvSpPr>
            <a:spLocks noGrp="1"/>
          </p:cNvSpPr>
          <p:nvPr>
            <p:ph idx="1"/>
          </p:nvPr>
        </p:nvSpPr>
        <p:spPr>
          <a:xfrm>
            <a:off x="370390" y="1371600"/>
            <a:ext cx="8437943" cy="4444294"/>
          </a:xfrm>
        </p:spPr>
        <p:txBody>
          <a:bodyPr/>
          <a:lstStyle/>
          <a:p>
            <a:r>
              <a:rPr lang="en-US" dirty="0" smtClean="0"/>
              <a:t>Some studies have shown a risk of increased heart attack/stroke with calcium supplementation</a:t>
            </a:r>
          </a:p>
          <a:p>
            <a:r>
              <a:rPr lang="en-US" dirty="0" smtClean="0"/>
              <a:t>Other studies have shown no association</a:t>
            </a:r>
          </a:p>
          <a:p>
            <a:r>
              <a:rPr lang="en-US" dirty="0" smtClean="0"/>
              <a:t>Jury is still out</a:t>
            </a:r>
          </a:p>
          <a:p>
            <a:endParaRPr lang="en-US" dirty="0"/>
          </a:p>
          <a:p>
            <a:r>
              <a:rPr lang="en-US" dirty="0" smtClean="0"/>
              <a:t>Recommendation: </a:t>
            </a:r>
          </a:p>
          <a:p>
            <a:pPr lvl="1"/>
            <a:r>
              <a:rPr lang="en-US" dirty="0" smtClean="0"/>
              <a:t>Aim for dietary calcium, but supplement if needed</a:t>
            </a:r>
          </a:p>
          <a:p>
            <a:pPr lvl="1"/>
            <a:r>
              <a:rPr lang="en-US" dirty="0" smtClean="0"/>
              <a:t>Do not exceed daily recommendations </a:t>
            </a:r>
          </a:p>
          <a:p>
            <a:pPr lvl="2"/>
            <a:r>
              <a:rPr lang="en-US" dirty="0" smtClean="0"/>
              <a:t>1000-1200mg/day, max 2000mg/day</a:t>
            </a:r>
          </a:p>
        </p:txBody>
      </p:sp>
      <p:sp>
        <p:nvSpPr>
          <p:cNvPr id="4" name="Slide Number Placeholder 3"/>
          <p:cNvSpPr>
            <a:spLocks noGrp="1"/>
          </p:cNvSpPr>
          <p:nvPr>
            <p:ph type="sldNum" sz="quarter" idx="10"/>
          </p:nvPr>
        </p:nvSpPr>
        <p:spPr/>
        <p:txBody>
          <a:bodyPr/>
          <a:lstStyle/>
          <a:p>
            <a:pPr>
              <a:defRPr/>
            </a:pPr>
            <a:r>
              <a:rPr lang="en-US" smtClean="0"/>
              <a:t>©2010 MFMER  |  slide-</a:t>
            </a:r>
            <a:fld id="{162B79C3-EC83-4842-A37A-FD2C39D8E982}" type="slidenum">
              <a:rPr lang="en-US" smtClean="0"/>
              <a:pPr>
                <a:defRPr/>
              </a:pPr>
              <a:t>24</a:t>
            </a:fld>
            <a:endParaRPr lang="en-US"/>
          </a:p>
        </p:txBody>
      </p:sp>
      <p:sp>
        <p:nvSpPr>
          <p:cNvPr id="6" name="TextBox 5"/>
          <p:cNvSpPr txBox="1"/>
          <p:nvPr/>
        </p:nvSpPr>
        <p:spPr>
          <a:xfrm>
            <a:off x="3935392" y="5971611"/>
            <a:ext cx="4275594" cy="646331"/>
          </a:xfrm>
          <a:prstGeom prst="rect">
            <a:avLst/>
          </a:prstGeom>
          <a:noFill/>
        </p:spPr>
        <p:txBody>
          <a:bodyPr wrap="none" rtlCol="0">
            <a:spAutoFit/>
          </a:bodyPr>
          <a:lstStyle/>
          <a:p>
            <a:r>
              <a:rPr lang="en-US" dirty="0" err="1" smtClean="0"/>
              <a:t>Curr</a:t>
            </a:r>
            <a:r>
              <a:rPr lang="en-US" dirty="0" smtClean="0"/>
              <a:t> </a:t>
            </a:r>
            <a:r>
              <a:rPr lang="en-US" dirty="0" err="1" smtClean="0"/>
              <a:t>Atheroscler</a:t>
            </a:r>
            <a:r>
              <a:rPr lang="en-US" dirty="0" smtClean="0"/>
              <a:t> Rep. 2017 Jan; 19(1):5</a:t>
            </a:r>
          </a:p>
          <a:p>
            <a:r>
              <a:rPr lang="sv-SE" i="1" dirty="0"/>
              <a:t>Ann Intern Med.</a:t>
            </a:r>
            <a:r>
              <a:rPr lang="sv-SE" dirty="0"/>
              <a:t> 2016;165(12):856-866</a:t>
            </a:r>
            <a:endParaRPr lang="en-US" dirty="0"/>
          </a:p>
        </p:txBody>
      </p:sp>
    </p:spTree>
    <p:extLst>
      <p:ext uri="{BB962C8B-B14F-4D97-AF65-F5344CB8AC3E}">
        <p14:creationId xmlns:p14="http://schemas.microsoft.com/office/powerpoint/2010/main" val="3414900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224" y="680494"/>
            <a:ext cx="8486775" cy="535531"/>
          </a:xfrm>
        </p:spPr>
        <p:txBody>
          <a:bodyPr/>
          <a:lstStyle/>
          <a:p>
            <a:r>
              <a:rPr lang="en-US" dirty="0" smtClean="0"/>
              <a:t>Other important tips for calcium supplements</a:t>
            </a:r>
            <a:endParaRPr lang="en-US" dirty="0"/>
          </a:p>
        </p:txBody>
      </p:sp>
      <p:sp>
        <p:nvSpPr>
          <p:cNvPr id="3" name="Content Placeholder 2"/>
          <p:cNvSpPr>
            <a:spLocks noGrp="1"/>
          </p:cNvSpPr>
          <p:nvPr>
            <p:ph idx="1"/>
          </p:nvPr>
        </p:nvSpPr>
        <p:spPr>
          <a:xfrm>
            <a:off x="335667" y="1371600"/>
            <a:ext cx="8542116" cy="3582519"/>
          </a:xfrm>
        </p:spPr>
        <p:txBody>
          <a:bodyPr/>
          <a:lstStyle/>
          <a:p>
            <a:r>
              <a:rPr lang="en-US" dirty="0" smtClean="0"/>
              <a:t>Avoid calcium made of oyster shell, bone meal, coral</a:t>
            </a:r>
          </a:p>
          <a:p>
            <a:pPr lvl="1"/>
            <a:r>
              <a:rPr lang="en-US" dirty="0" smtClean="0"/>
              <a:t>May contain lead</a:t>
            </a:r>
          </a:p>
          <a:p>
            <a:r>
              <a:rPr lang="en-US" dirty="0" smtClean="0"/>
              <a:t>Spread out calcium </a:t>
            </a:r>
          </a:p>
          <a:p>
            <a:pPr marL="685800" lvl="2">
              <a:spcBef>
                <a:spcPct val="50000"/>
              </a:spcBef>
              <a:buClr>
                <a:schemeClr val="tx2"/>
              </a:buClr>
            </a:pPr>
            <a:r>
              <a:rPr lang="en-US" dirty="0"/>
              <a:t>Absorption is limited to 500mg of calcium at once</a:t>
            </a:r>
          </a:p>
          <a:p>
            <a:r>
              <a:rPr lang="en-US" dirty="0" smtClean="0"/>
              <a:t>Take a few hours before or after certain medications</a:t>
            </a:r>
          </a:p>
          <a:p>
            <a:pPr lvl="1"/>
            <a:r>
              <a:rPr lang="en-US" dirty="0" smtClean="0"/>
              <a:t>Iron, Zinc, thyroid medications</a:t>
            </a:r>
          </a:p>
          <a:p>
            <a:endParaRPr lang="en-US" dirty="0" smtClean="0"/>
          </a:p>
        </p:txBody>
      </p:sp>
      <p:sp>
        <p:nvSpPr>
          <p:cNvPr id="4" name="Slide Number Placeholder 3"/>
          <p:cNvSpPr>
            <a:spLocks noGrp="1"/>
          </p:cNvSpPr>
          <p:nvPr>
            <p:ph type="sldNum" sz="quarter" idx="10"/>
          </p:nvPr>
        </p:nvSpPr>
        <p:spPr/>
        <p:txBody>
          <a:bodyPr/>
          <a:lstStyle/>
          <a:p>
            <a:pPr>
              <a:defRPr/>
            </a:pPr>
            <a:r>
              <a:rPr lang="en-US" smtClean="0"/>
              <a:t>©2010 MFMER  |  slide-</a:t>
            </a:r>
            <a:fld id="{162B79C3-EC83-4842-A37A-FD2C39D8E982}" type="slidenum">
              <a:rPr lang="en-US" smtClean="0"/>
              <a:pPr>
                <a:defRPr/>
              </a:pPr>
              <a:t>25</a:t>
            </a:fld>
            <a:endParaRPr lang="en-US"/>
          </a:p>
        </p:txBody>
      </p:sp>
      <p:sp>
        <p:nvSpPr>
          <p:cNvPr id="5" name="Rectangle 4"/>
          <p:cNvSpPr/>
          <p:nvPr/>
        </p:nvSpPr>
        <p:spPr>
          <a:xfrm>
            <a:off x="-254643" y="6207850"/>
            <a:ext cx="8472669" cy="523220"/>
          </a:xfrm>
          <a:prstGeom prst="rect">
            <a:avLst/>
          </a:prstGeom>
        </p:spPr>
        <p:txBody>
          <a:bodyPr wrap="square">
            <a:spAutoFit/>
          </a:bodyPr>
          <a:lstStyle/>
          <a:p>
            <a:pPr algn="r"/>
            <a:r>
              <a:rPr lang="en-US" sz="1400" dirty="0"/>
              <a:t>https://</a:t>
            </a:r>
            <a:r>
              <a:rPr lang="en-US" sz="1400" dirty="0" smtClean="0"/>
              <a:t>www.mayoclinic.org/healthy-lifestyle/nutrition-and-healthy-eating/in-depth/calcium-supplements</a:t>
            </a:r>
          </a:p>
          <a:p>
            <a:pPr algn="r"/>
            <a:r>
              <a:rPr lang="en-US" sz="1400" dirty="0" smtClean="0"/>
              <a:t>https://www.health.harvard.edu/nutrition/choosing-a-calcium-supplement</a:t>
            </a:r>
            <a:endParaRPr lang="en-US" sz="1400" dirty="0"/>
          </a:p>
        </p:txBody>
      </p:sp>
    </p:spTree>
    <p:extLst>
      <p:ext uri="{BB962C8B-B14F-4D97-AF65-F5344CB8AC3E}">
        <p14:creationId xmlns:p14="http://schemas.microsoft.com/office/powerpoint/2010/main" val="24542532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225" y="680494"/>
            <a:ext cx="7832725" cy="535531"/>
          </a:xfrm>
        </p:spPr>
        <p:txBody>
          <a:bodyPr/>
          <a:lstStyle/>
          <a:p>
            <a:r>
              <a:rPr lang="en-US" dirty="0" smtClean="0"/>
              <a:t>A Guide to Vitamin D Rich Foods</a:t>
            </a:r>
            <a:endParaRPr lang="en-US" dirty="0"/>
          </a:p>
        </p:txBody>
      </p:sp>
      <p:sp>
        <p:nvSpPr>
          <p:cNvPr id="4" name="Slide Number Placeholder 3"/>
          <p:cNvSpPr>
            <a:spLocks noGrp="1"/>
          </p:cNvSpPr>
          <p:nvPr>
            <p:ph type="sldNum" sz="quarter" idx="10"/>
          </p:nvPr>
        </p:nvSpPr>
        <p:spPr/>
        <p:txBody>
          <a:bodyPr/>
          <a:lstStyle/>
          <a:p>
            <a:pPr>
              <a:defRPr/>
            </a:pPr>
            <a:r>
              <a:rPr lang="en-US" smtClean="0"/>
              <a:t>©2010 MFMER  |  slide-</a:t>
            </a:r>
            <a:fld id="{162B79C3-EC83-4842-A37A-FD2C39D8E982}" type="slidenum">
              <a:rPr lang="en-US" smtClean="0"/>
              <a:pPr>
                <a:defRPr/>
              </a:pPr>
              <a:t>26</a:t>
            </a:fld>
            <a:endParaRPr lang="en-US"/>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75" y="1681163"/>
            <a:ext cx="8858250" cy="3495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1788287" y="6196277"/>
            <a:ext cx="6715125" cy="369332"/>
          </a:xfrm>
          <a:prstGeom prst="rect">
            <a:avLst/>
          </a:prstGeom>
        </p:spPr>
        <p:txBody>
          <a:bodyPr wrap="square">
            <a:spAutoFit/>
          </a:bodyPr>
          <a:lstStyle/>
          <a:p>
            <a:r>
              <a:rPr lang="en-US" dirty="0"/>
              <a:t>https://ods.od.nih.gov/factsheets/VitaminD-HealthProfessional/</a:t>
            </a:r>
          </a:p>
        </p:txBody>
      </p:sp>
    </p:spTree>
    <p:extLst>
      <p:ext uri="{BB962C8B-B14F-4D97-AF65-F5344CB8AC3E}">
        <p14:creationId xmlns:p14="http://schemas.microsoft.com/office/powerpoint/2010/main" val="23397039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r>
              <a:rPr lang="en-US" smtClean="0"/>
              <a:t>©2010 MFMER  |  slide-</a:t>
            </a:r>
            <a:fld id="{162B79C3-EC83-4842-A37A-FD2C39D8E982}" type="slidenum">
              <a:rPr lang="en-US" smtClean="0"/>
              <a:pPr>
                <a:defRPr/>
              </a:pPr>
              <a:t>27</a:t>
            </a:fld>
            <a:endParaRPr lang="en-US"/>
          </a:p>
        </p:txBody>
      </p:sp>
      <p:sp>
        <p:nvSpPr>
          <p:cNvPr id="5" name="Title 1"/>
          <p:cNvSpPr>
            <a:spLocks noGrp="1"/>
          </p:cNvSpPr>
          <p:nvPr>
            <p:ph type="title"/>
          </p:nvPr>
        </p:nvSpPr>
        <p:spPr>
          <a:xfrm>
            <a:off x="657225" y="680494"/>
            <a:ext cx="7832725" cy="535531"/>
          </a:xfrm>
        </p:spPr>
        <p:txBody>
          <a:bodyPr/>
          <a:lstStyle/>
          <a:p>
            <a:r>
              <a:rPr lang="en-US" dirty="0" smtClean="0"/>
              <a:t>General Risk Factors for Osteoporosis</a:t>
            </a:r>
            <a:endParaRPr lang="en-US" dirty="0"/>
          </a:p>
        </p:txBody>
      </p:sp>
      <p:graphicFrame>
        <p:nvGraphicFramePr>
          <p:cNvPr id="7" name="Diagram 6"/>
          <p:cNvGraphicFramePr/>
          <p:nvPr>
            <p:extLst>
              <p:ext uri="{D42A27DB-BD31-4B8C-83A1-F6EECF244321}">
                <p14:modId xmlns:p14="http://schemas.microsoft.com/office/powerpoint/2010/main" val="1986339648"/>
              </p:ext>
            </p:extLst>
          </p:nvPr>
        </p:nvGraphicFramePr>
        <p:xfrm>
          <a:off x="379375" y="1387272"/>
          <a:ext cx="8540884"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p:cNvSpPr/>
          <p:nvPr/>
        </p:nvSpPr>
        <p:spPr>
          <a:xfrm>
            <a:off x="243191" y="1235413"/>
            <a:ext cx="1780162" cy="4533089"/>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990930" y="1235413"/>
            <a:ext cx="1780162" cy="4533089"/>
          </a:xfrm>
          <a:prstGeom prst="rect">
            <a:avLst/>
          </a:prstGeom>
          <a:solidFill>
            <a:schemeClr val="bg1">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49610" y="5944641"/>
            <a:ext cx="1704313" cy="461665"/>
          </a:xfrm>
          <a:prstGeom prst="rect">
            <a:avLst/>
          </a:prstGeom>
          <a:noFill/>
        </p:spPr>
        <p:txBody>
          <a:bodyPr wrap="none" rtlCol="0">
            <a:spAutoFit/>
          </a:bodyPr>
          <a:lstStyle/>
          <a:p>
            <a:r>
              <a:rPr lang="en-US" sz="2400" b="1" dirty="0" smtClean="0"/>
              <a:t>Modifiable</a:t>
            </a:r>
            <a:endParaRPr lang="en-US" sz="2400" b="1" dirty="0"/>
          </a:p>
        </p:txBody>
      </p:sp>
      <p:sp>
        <p:nvSpPr>
          <p:cNvPr id="12" name="Right Brace 11"/>
          <p:cNvSpPr/>
          <p:nvPr/>
        </p:nvSpPr>
        <p:spPr>
          <a:xfrm rot="5400000" flipV="1">
            <a:off x="6184742" y="3206886"/>
            <a:ext cx="434050" cy="5067785"/>
          </a:xfrm>
          <a:prstGeom prst="rightBrace">
            <a:avLst/>
          </a:prstGeom>
          <a:ln w="57150">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94876209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5245" y="2937558"/>
            <a:ext cx="5535231" cy="535531"/>
          </a:xfrm>
        </p:spPr>
        <p:txBody>
          <a:bodyPr/>
          <a:lstStyle/>
          <a:p>
            <a:pPr algn="ctr"/>
            <a:r>
              <a:rPr lang="en-US" dirty="0" smtClean="0"/>
              <a:t>Lifestyle and Bone Health</a:t>
            </a:r>
            <a:endParaRPr lang="en-US" dirty="0"/>
          </a:p>
        </p:txBody>
      </p:sp>
      <p:sp>
        <p:nvSpPr>
          <p:cNvPr id="4" name="Slide Number Placeholder 3"/>
          <p:cNvSpPr>
            <a:spLocks noGrp="1"/>
          </p:cNvSpPr>
          <p:nvPr>
            <p:ph type="sldNum" sz="quarter" idx="10"/>
          </p:nvPr>
        </p:nvSpPr>
        <p:spPr/>
        <p:txBody>
          <a:bodyPr/>
          <a:lstStyle/>
          <a:p>
            <a:pPr>
              <a:defRPr/>
            </a:pPr>
            <a:r>
              <a:rPr lang="en-US" smtClean="0"/>
              <a:t>©2010 MFMER  |  slide-</a:t>
            </a:r>
            <a:fld id="{162B79C3-EC83-4842-A37A-FD2C39D8E982}" type="slidenum">
              <a:rPr lang="en-US" smtClean="0"/>
              <a:pPr>
                <a:defRPr/>
              </a:pPr>
              <a:t>28</a:t>
            </a:fld>
            <a:endParaRPr lang="en-US"/>
          </a:p>
        </p:txBody>
      </p:sp>
    </p:spTree>
    <p:extLst>
      <p:ext uri="{BB962C8B-B14F-4D97-AF65-F5344CB8AC3E}">
        <p14:creationId xmlns:p14="http://schemas.microsoft.com/office/powerpoint/2010/main" val="6247380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225" y="530023"/>
            <a:ext cx="7832725" cy="535531"/>
          </a:xfrm>
        </p:spPr>
        <p:txBody>
          <a:bodyPr/>
          <a:lstStyle/>
          <a:p>
            <a:r>
              <a:rPr lang="en-US" dirty="0" smtClean="0"/>
              <a:t>Smoking, alcohol and bone health</a:t>
            </a:r>
            <a:endParaRPr lang="en-US" dirty="0"/>
          </a:p>
        </p:txBody>
      </p:sp>
      <p:sp>
        <p:nvSpPr>
          <p:cNvPr id="3" name="Content Placeholder 2"/>
          <p:cNvSpPr>
            <a:spLocks noGrp="1"/>
          </p:cNvSpPr>
          <p:nvPr>
            <p:ph idx="1"/>
          </p:nvPr>
        </p:nvSpPr>
        <p:spPr>
          <a:xfrm>
            <a:off x="657225" y="1141923"/>
            <a:ext cx="7832725" cy="4961358"/>
          </a:xfrm>
        </p:spPr>
        <p:txBody>
          <a:bodyPr/>
          <a:lstStyle/>
          <a:p>
            <a:r>
              <a:rPr lang="en-US" dirty="0" smtClean="0"/>
              <a:t>Smoking</a:t>
            </a:r>
          </a:p>
          <a:p>
            <a:pPr lvl="1"/>
            <a:r>
              <a:rPr lang="en-US" dirty="0"/>
              <a:t>decreased peak bone mass</a:t>
            </a:r>
          </a:p>
          <a:p>
            <a:pPr lvl="1"/>
            <a:r>
              <a:rPr lang="en-US" dirty="0"/>
              <a:t>increased rate of bone loss</a:t>
            </a:r>
          </a:p>
          <a:p>
            <a:pPr lvl="1"/>
            <a:r>
              <a:rPr lang="en-US" dirty="0"/>
              <a:t>Increased risk of osteoporosis </a:t>
            </a:r>
          </a:p>
          <a:p>
            <a:pPr lvl="1"/>
            <a:r>
              <a:rPr lang="en-US" b="1" dirty="0" smtClean="0"/>
              <a:t>Stopping smoking improves bone density</a:t>
            </a:r>
          </a:p>
          <a:p>
            <a:r>
              <a:rPr lang="en-US" dirty="0" smtClean="0"/>
              <a:t>Alcohol (2-3 ounces/day or a quarter cup)</a:t>
            </a:r>
          </a:p>
          <a:p>
            <a:pPr lvl="1"/>
            <a:r>
              <a:rPr lang="en-US" dirty="0" smtClean="0"/>
              <a:t>Impairs calcium and </a:t>
            </a:r>
            <a:r>
              <a:rPr lang="en-US" dirty="0"/>
              <a:t>v</a:t>
            </a:r>
            <a:r>
              <a:rPr lang="en-US" dirty="0" smtClean="0"/>
              <a:t>itamin D absorption</a:t>
            </a:r>
          </a:p>
          <a:p>
            <a:pPr lvl="1"/>
            <a:r>
              <a:rPr lang="en-US" dirty="0" smtClean="0"/>
              <a:t>Made lead to decreased estrogen production</a:t>
            </a:r>
          </a:p>
          <a:p>
            <a:pPr lvl="1"/>
            <a:r>
              <a:rPr lang="en-US" dirty="0" smtClean="0"/>
              <a:t>Increase in bone breakdown</a:t>
            </a:r>
          </a:p>
          <a:p>
            <a:pPr lvl="1"/>
            <a:r>
              <a:rPr lang="en-US" dirty="0" smtClean="0"/>
              <a:t>Decrease in bone formation</a:t>
            </a:r>
          </a:p>
          <a:p>
            <a:pPr lvl="1"/>
            <a:r>
              <a:rPr lang="en-US" dirty="0" smtClean="0"/>
              <a:t>Increased fracture risk and slow healing of fractures</a:t>
            </a:r>
          </a:p>
          <a:p>
            <a:pPr lvl="1"/>
            <a:r>
              <a:rPr lang="en-US" b="1" dirty="0" smtClean="0"/>
              <a:t>Stopping alcohol use improves bone density</a:t>
            </a:r>
          </a:p>
        </p:txBody>
      </p:sp>
      <p:sp>
        <p:nvSpPr>
          <p:cNvPr id="4" name="Slide Number Placeholder 3"/>
          <p:cNvSpPr>
            <a:spLocks noGrp="1"/>
          </p:cNvSpPr>
          <p:nvPr>
            <p:ph type="sldNum" sz="quarter" idx="10"/>
          </p:nvPr>
        </p:nvSpPr>
        <p:spPr/>
        <p:txBody>
          <a:bodyPr/>
          <a:lstStyle/>
          <a:p>
            <a:pPr>
              <a:defRPr/>
            </a:pPr>
            <a:r>
              <a:rPr lang="en-US" smtClean="0"/>
              <a:t>©2010 MFMER  |  slide-</a:t>
            </a:r>
            <a:fld id="{162B79C3-EC83-4842-A37A-FD2C39D8E982}" type="slidenum">
              <a:rPr lang="en-US" smtClean="0"/>
              <a:pPr>
                <a:defRPr/>
              </a:pPr>
              <a:t>29</a:t>
            </a:fld>
            <a:endParaRPr lang="en-US"/>
          </a:p>
        </p:txBody>
      </p:sp>
      <p:sp>
        <p:nvSpPr>
          <p:cNvPr id="5" name="Rectangle 4"/>
          <p:cNvSpPr/>
          <p:nvPr/>
        </p:nvSpPr>
        <p:spPr>
          <a:xfrm>
            <a:off x="3891396" y="6207453"/>
            <a:ext cx="4301177" cy="369332"/>
          </a:xfrm>
          <a:prstGeom prst="rect">
            <a:avLst/>
          </a:prstGeom>
        </p:spPr>
        <p:txBody>
          <a:bodyPr wrap="none">
            <a:spAutoFit/>
          </a:bodyPr>
          <a:lstStyle/>
          <a:p>
            <a:r>
              <a:rPr lang="en-US" dirty="0"/>
              <a:t>Medscape General Medicine. 1999;1(3) </a:t>
            </a:r>
          </a:p>
        </p:txBody>
      </p:sp>
    </p:spTree>
    <p:extLst>
      <p:ext uri="{BB962C8B-B14F-4D97-AF65-F5344CB8AC3E}">
        <p14:creationId xmlns:p14="http://schemas.microsoft.com/office/powerpoint/2010/main" val="24783688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2567" y="2844960"/>
            <a:ext cx="5894046" cy="535531"/>
          </a:xfrm>
        </p:spPr>
        <p:txBody>
          <a:bodyPr/>
          <a:lstStyle/>
          <a:p>
            <a:r>
              <a:rPr lang="en-US" dirty="0" smtClean="0"/>
              <a:t>Why is Bone Health Important?</a:t>
            </a:r>
            <a:endParaRPr lang="en-US" dirty="0"/>
          </a:p>
        </p:txBody>
      </p:sp>
      <p:sp>
        <p:nvSpPr>
          <p:cNvPr id="4" name="Slide Number Placeholder 3"/>
          <p:cNvSpPr>
            <a:spLocks noGrp="1"/>
          </p:cNvSpPr>
          <p:nvPr>
            <p:ph type="sldNum" sz="quarter" idx="10"/>
          </p:nvPr>
        </p:nvSpPr>
        <p:spPr/>
        <p:txBody>
          <a:bodyPr/>
          <a:lstStyle/>
          <a:p>
            <a:pPr>
              <a:defRPr/>
            </a:pPr>
            <a:r>
              <a:rPr lang="en-US" smtClean="0"/>
              <a:t>©2010 MFMER  |  slide-</a:t>
            </a:r>
            <a:fld id="{162B79C3-EC83-4842-A37A-FD2C39D8E982}" type="slidenum">
              <a:rPr lang="en-US" smtClean="0"/>
              <a:pPr>
                <a:defRPr/>
              </a:pPr>
              <a:t>3</a:t>
            </a:fld>
            <a:endParaRPr lang="en-US"/>
          </a:p>
        </p:txBody>
      </p:sp>
    </p:spTree>
    <p:extLst>
      <p:ext uri="{BB962C8B-B14F-4D97-AF65-F5344CB8AC3E}">
        <p14:creationId xmlns:p14="http://schemas.microsoft.com/office/powerpoint/2010/main" val="10986995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225" y="680494"/>
            <a:ext cx="7832725" cy="535531"/>
          </a:xfrm>
        </p:spPr>
        <p:txBody>
          <a:bodyPr/>
          <a:lstStyle/>
          <a:p>
            <a:r>
              <a:rPr lang="en-US" dirty="0" smtClean="0"/>
              <a:t>Coffee (and PPIs) and bone health</a:t>
            </a:r>
            <a:endParaRPr lang="en-US" dirty="0"/>
          </a:p>
        </p:txBody>
      </p:sp>
      <p:sp>
        <p:nvSpPr>
          <p:cNvPr id="3" name="Content Placeholder 2"/>
          <p:cNvSpPr>
            <a:spLocks noGrp="1"/>
          </p:cNvSpPr>
          <p:nvPr>
            <p:ph idx="1"/>
          </p:nvPr>
        </p:nvSpPr>
        <p:spPr>
          <a:xfrm>
            <a:off x="657225" y="1371600"/>
            <a:ext cx="7832725" cy="2763834"/>
          </a:xfrm>
        </p:spPr>
        <p:txBody>
          <a:bodyPr/>
          <a:lstStyle/>
          <a:p>
            <a:r>
              <a:rPr lang="en-US" dirty="0" smtClean="0"/>
              <a:t>Coffee may increase the risk of osteoporosis</a:t>
            </a:r>
          </a:p>
          <a:p>
            <a:pPr marL="685800" lvl="2">
              <a:spcBef>
                <a:spcPct val="50000"/>
              </a:spcBef>
              <a:buClr>
                <a:schemeClr val="tx2"/>
              </a:buClr>
            </a:pPr>
            <a:r>
              <a:rPr lang="en-US" dirty="0"/>
              <a:t>Consider limiting coffee if you have osteoporosis</a:t>
            </a:r>
          </a:p>
          <a:p>
            <a:r>
              <a:rPr lang="en-US" dirty="0" smtClean="0"/>
              <a:t>PPIs (antacids/proton pump inhibitors)</a:t>
            </a:r>
          </a:p>
          <a:p>
            <a:pPr lvl="1"/>
            <a:r>
              <a:rPr lang="en-US" dirty="0" smtClean="0"/>
              <a:t>Increase the risk of osteoporosis and fractures</a:t>
            </a:r>
          </a:p>
          <a:p>
            <a:pPr lvl="1"/>
            <a:r>
              <a:rPr lang="en-US" dirty="0" smtClean="0"/>
              <a:t>Not clear why</a:t>
            </a:r>
          </a:p>
          <a:p>
            <a:pPr lvl="1"/>
            <a:r>
              <a:rPr lang="en-US" dirty="0" smtClean="0"/>
              <a:t>Avoid or use lowest dose if necessary</a:t>
            </a:r>
          </a:p>
        </p:txBody>
      </p:sp>
      <p:sp>
        <p:nvSpPr>
          <p:cNvPr id="4" name="Slide Number Placeholder 3"/>
          <p:cNvSpPr>
            <a:spLocks noGrp="1"/>
          </p:cNvSpPr>
          <p:nvPr>
            <p:ph type="sldNum" sz="quarter" idx="10"/>
          </p:nvPr>
        </p:nvSpPr>
        <p:spPr/>
        <p:txBody>
          <a:bodyPr/>
          <a:lstStyle/>
          <a:p>
            <a:pPr>
              <a:defRPr/>
            </a:pPr>
            <a:r>
              <a:rPr lang="en-US" smtClean="0"/>
              <a:t>©2010 MFMER  |  slide-</a:t>
            </a:r>
            <a:fld id="{162B79C3-EC83-4842-A37A-FD2C39D8E982}" type="slidenum">
              <a:rPr lang="en-US" smtClean="0"/>
              <a:pPr>
                <a:defRPr/>
              </a:pPr>
              <a:t>30</a:t>
            </a:fld>
            <a:endParaRPr lang="en-US"/>
          </a:p>
        </p:txBody>
      </p:sp>
      <p:sp>
        <p:nvSpPr>
          <p:cNvPr id="5" name="Rectangle 4"/>
          <p:cNvSpPr/>
          <p:nvPr/>
        </p:nvSpPr>
        <p:spPr>
          <a:xfrm>
            <a:off x="2424897" y="5976356"/>
            <a:ext cx="5735256" cy="646331"/>
          </a:xfrm>
          <a:prstGeom prst="rect">
            <a:avLst/>
          </a:prstGeom>
        </p:spPr>
        <p:txBody>
          <a:bodyPr wrap="square">
            <a:spAutoFit/>
          </a:bodyPr>
          <a:lstStyle/>
          <a:p>
            <a:pPr algn="r"/>
            <a:r>
              <a:rPr lang="fi-FI" dirty="0"/>
              <a:t>Curr Opin Rheumatol. 2016 Jul;28(4):</a:t>
            </a:r>
            <a:r>
              <a:rPr lang="fi-FI" dirty="0" smtClean="0"/>
              <a:t>420-5</a:t>
            </a:r>
          </a:p>
          <a:p>
            <a:pPr algn="r"/>
            <a:r>
              <a:rPr lang="en-US" dirty="0"/>
              <a:t>J Bone Miner Res. 1992 Apr;7(4):465-71.</a:t>
            </a:r>
          </a:p>
        </p:txBody>
      </p:sp>
    </p:spTree>
    <p:extLst>
      <p:ext uri="{BB962C8B-B14F-4D97-AF65-F5344CB8AC3E}">
        <p14:creationId xmlns:p14="http://schemas.microsoft.com/office/powerpoint/2010/main" val="14817905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r>
              <a:rPr lang="en-US" smtClean="0"/>
              <a:t>©2010 MFMER  |  slide-</a:t>
            </a:r>
            <a:fld id="{162B79C3-EC83-4842-A37A-FD2C39D8E982}" type="slidenum">
              <a:rPr lang="en-US" smtClean="0"/>
              <a:pPr>
                <a:defRPr/>
              </a:pPr>
              <a:t>31</a:t>
            </a:fld>
            <a:endParaRPr lang="en-US"/>
          </a:p>
        </p:txBody>
      </p:sp>
      <p:pic>
        <p:nvPicPr>
          <p:cNvPr id="3074" name="Picture 2" descr="Image result for prescription for exercis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8289" y="615106"/>
            <a:ext cx="8182381" cy="5237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814410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225" y="680494"/>
            <a:ext cx="7832725" cy="535531"/>
          </a:xfrm>
        </p:spPr>
        <p:txBody>
          <a:bodyPr/>
          <a:lstStyle/>
          <a:p>
            <a:r>
              <a:rPr lang="en-US" dirty="0" smtClean="0"/>
              <a:t>“Prescription” for Exercise</a:t>
            </a:r>
            <a:endParaRPr lang="en-US" dirty="0"/>
          </a:p>
        </p:txBody>
      </p:sp>
      <p:sp>
        <p:nvSpPr>
          <p:cNvPr id="4" name="Slide Number Placeholder 3"/>
          <p:cNvSpPr>
            <a:spLocks noGrp="1"/>
          </p:cNvSpPr>
          <p:nvPr>
            <p:ph type="sldNum" sz="quarter" idx="10"/>
          </p:nvPr>
        </p:nvSpPr>
        <p:spPr/>
        <p:txBody>
          <a:bodyPr/>
          <a:lstStyle/>
          <a:p>
            <a:pPr>
              <a:defRPr/>
            </a:pPr>
            <a:r>
              <a:rPr lang="en-US" smtClean="0"/>
              <a:t>©2010 MFMER  |  slide-</a:t>
            </a:r>
            <a:fld id="{162B79C3-EC83-4842-A37A-FD2C39D8E982}" type="slidenum">
              <a:rPr lang="en-US" smtClean="0"/>
              <a:pPr>
                <a:defRPr/>
              </a:pPr>
              <a:t>32</a:t>
            </a:fld>
            <a:endParaRPr lang="en-US"/>
          </a:p>
        </p:txBody>
      </p:sp>
      <p:sp>
        <p:nvSpPr>
          <p:cNvPr id="7" name="Content Placeholder 2"/>
          <p:cNvSpPr>
            <a:spLocks noGrp="1"/>
          </p:cNvSpPr>
          <p:nvPr>
            <p:ph idx="1"/>
          </p:nvPr>
        </p:nvSpPr>
        <p:spPr>
          <a:xfrm>
            <a:off x="2894110" y="5984855"/>
            <a:ext cx="3987864" cy="480131"/>
          </a:xfrm>
        </p:spPr>
        <p:txBody>
          <a:bodyPr/>
          <a:lstStyle/>
          <a:p>
            <a:pPr marL="0" indent="0">
              <a:buNone/>
            </a:pPr>
            <a:r>
              <a:rPr lang="en-US" dirty="0"/>
              <a:t>https://</a:t>
            </a:r>
            <a:r>
              <a:rPr lang="en-US" dirty="0" smtClean="0"/>
              <a:t>osteoporosis.ca</a:t>
            </a:r>
            <a:endParaRPr lang="en-US" dirty="0"/>
          </a:p>
        </p:txBody>
      </p:sp>
      <p:pic>
        <p:nvPicPr>
          <p:cNvPr id="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24493" b="75616"/>
          <a:stretch/>
        </p:blipFill>
        <p:spPr bwMode="auto">
          <a:xfrm>
            <a:off x="1344707" y="1485749"/>
            <a:ext cx="6598024" cy="89886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aphicFrame>
        <p:nvGraphicFramePr>
          <p:cNvPr id="11" name="Diagram 10"/>
          <p:cNvGraphicFramePr/>
          <p:nvPr>
            <p:extLst>
              <p:ext uri="{D42A27DB-BD31-4B8C-83A1-F6EECF244321}">
                <p14:modId xmlns:p14="http://schemas.microsoft.com/office/powerpoint/2010/main" val="1292502145"/>
              </p:ext>
            </p:extLst>
          </p:nvPr>
        </p:nvGraphicFramePr>
        <p:xfrm>
          <a:off x="-195256" y="2506411"/>
          <a:ext cx="9500621" cy="33181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052" name="Picture 4" descr="Image result for strength picture">
            <a:hlinkClick r:id="rId8"/>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b="8729"/>
          <a:stretch/>
        </p:blipFill>
        <p:spPr bwMode="auto">
          <a:xfrm>
            <a:off x="199182" y="2703935"/>
            <a:ext cx="1565401" cy="143776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054" name="Picture 6" descr="Image result for balancing person cartoon">
            <a:hlinkClick r:id="rId10"/>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t="2889" r="29608" b="4955"/>
          <a:stretch/>
        </p:blipFill>
        <p:spPr bwMode="auto">
          <a:xfrm>
            <a:off x="2031818" y="2703937"/>
            <a:ext cx="1464271" cy="143776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056" name="Picture 8" descr="Image result for 3d grey man icon">
            <a:hlinkClick r:id="rId12"/>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l="32118" t="16332" r="1" b="17149"/>
          <a:stretch/>
        </p:blipFill>
        <p:spPr bwMode="auto">
          <a:xfrm>
            <a:off x="3696508" y="2703937"/>
            <a:ext cx="1467188" cy="143775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058" name="Picture 10" descr="Image result for 3d human icon running">
            <a:hlinkClick r:id="rId14"/>
          </p:cNvPr>
          <p:cNvPicPr>
            <a:picLocks noChangeAspect="1" noChangeArrowheads="1"/>
          </p:cNvPicPr>
          <p:nvPr/>
        </p:nvPicPr>
        <p:blipFill rotWithShape="1">
          <a:blip r:embed="rId15">
            <a:extLst>
              <a:ext uri="{28A0092B-C50C-407E-A947-70E740481C1C}">
                <a14:useLocalDpi xmlns:a14="http://schemas.microsoft.com/office/drawing/2010/main" val="0"/>
              </a:ext>
            </a:extLst>
          </a:blip>
          <a:srcRect l="43866" t="7024" r="9469" b="9394"/>
          <a:stretch/>
        </p:blipFill>
        <p:spPr bwMode="auto">
          <a:xfrm>
            <a:off x="5307132" y="2732531"/>
            <a:ext cx="1409164" cy="140916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060" name="Picture 12" descr="Image result for 3d icon man thinking">
            <a:hlinkClick r:id="rId16"/>
          </p:cNvPr>
          <p:cNvPicPr>
            <a:picLocks noChangeAspect="1" noChangeArrowheads="1"/>
          </p:cNvPicPr>
          <p:nvPr/>
        </p:nvPicPr>
        <p:blipFill rotWithShape="1">
          <a:blip r:embed="rId17">
            <a:extLst>
              <a:ext uri="{28A0092B-C50C-407E-A947-70E740481C1C}">
                <a14:useLocalDpi xmlns:a14="http://schemas.microsoft.com/office/drawing/2010/main" val="0"/>
              </a:ext>
            </a:extLst>
          </a:blip>
          <a:srcRect l="62992" t="6588" b="8329"/>
          <a:stretch/>
        </p:blipFill>
        <p:spPr bwMode="auto">
          <a:xfrm>
            <a:off x="7309556" y="2703934"/>
            <a:ext cx="1266349" cy="145569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943478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r>
              <a:rPr lang="en-US" smtClean="0"/>
              <a:t>©2010 MFMER  |  slide-</a:t>
            </a:r>
            <a:fld id="{162B79C3-EC83-4842-A37A-FD2C39D8E982}" type="slidenum">
              <a:rPr lang="en-US" smtClean="0"/>
              <a:pPr>
                <a:defRPr/>
              </a:pPr>
              <a:t>33</a:t>
            </a:fld>
            <a:endParaRPr lang="en-US"/>
          </a:p>
        </p:txBody>
      </p:sp>
      <p:grpSp>
        <p:nvGrpSpPr>
          <p:cNvPr id="5" name="Group 4"/>
          <p:cNvGrpSpPr/>
          <p:nvPr/>
        </p:nvGrpSpPr>
        <p:grpSpPr>
          <a:xfrm>
            <a:off x="107582" y="1506071"/>
            <a:ext cx="8946773" cy="4337705"/>
            <a:chOff x="197227" y="1506071"/>
            <a:chExt cx="8946773" cy="4337705"/>
          </a:xfrm>
        </p:grpSpPr>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6709"/>
            <a:stretch/>
          </p:blipFill>
          <p:spPr bwMode="auto">
            <a:xfrm>
              <a:off x="322730" y="4069403"/>
              <a:ext cx="8821270" cy="17743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29977"/>
            <a:stretch/>
          </p:blipFill>
          <p:spPr bwMode="auto">
            <a:xfrm>
              <a:off x="197227" y="1506071"/>
              <a:ext cx="8738298" cy="2581261"/>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grpSp>
      <p:sp>
        <p:nvSpPr>
          <p:cNvPr id="7" name="Rectangle 6"/>
          <p:cNvSpPr/>
          <p:nvPr/>
        </p:nvSpPr>
        <p:spPr>
          <a:xfrm>
            <a:off x="107582" y="1506071"/>
            <a:ext cx="8946773" cy="43377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07582" y="1506071"/>
            <a:ext cx="8946773" cy="433770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p:cNvSpPr>
            <a:spLocks noGrp="1"/>
          </p:cNvSpPr>
          <p:nvPr>
            <p:ph type="title"/>
          </p:nvPr>
        </p:nvSpPr>
        <p:spPr>
          <a:xfrm>
            <a:off x="657225" y="680494"/>
            <a:ext cx="7832725" cy="535531"/>
          </a:xfrm>
        </p:spPr>
        <p:txBody>
          <a:bodyPr/>
          <a:lstStyle/>
          <a:p>
            <a:r>
              <a:rPr lang="en-US" dirty="0" smtClean="0"/>
              <a:t>Strength</a:t>
            </a:r>
            <a:endParaRPr lang="en-US" dirty="0"/>
          </a:p>
        </p:txBody>
      </p:sp>
      <p:sp>
        <p:nvSpPr>
          <p:cNvPr id="11" name="Content Placeholder 2"/>
          <p:cNvSpPr>
            <a:spLocks noGrp="1"/>
          </p:cNvSpPr>
          <p:nvPr>
            <p:ph idx="1"/>
          </p:nvPr>
        </p:nvSpPr>
        <p:spPr>
          <a:xfrm>
            <a:off x="4080372" y="6146219"/>
            <a:ext cx="3987864" cy="480131"/>
          </a:xfrm>
        </p:spPr>
        <p:txBody>
          <a:bodyPr/>
          <a:lstStyle/>
          <a:p>
            <a:r>
              <a:rPr lang="en-US" dirty="0"/>
              <a:t>https://</a:t>
            </a:r>
            <a:r>
              <a:rPr lang="en-US" dirty="0" smtClean="0"/>
              <a:t>osteoporosis.ca</a:t>
            </a:r>
            <a:endParaRPr lang="en-US" dirty="0"/>
          </a:p>
        </p:txBody>
      </p:sp>
    </p:spTree>
    <p:extLst>
      <p:ext uri="{BB962C8B-B14F-4D97-AF65-F5344CB8AC3E}">
        <p14:creationId xmlns:p14="http://schemas.microsoft.com/office/powerpoint/2010/main" val="16203766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082" y="680494"/>
            <a:ext cx="8749551" cy="535531"/>
          </a:xfrm>
        </p:spPr>
        <p:txBody>
          <a:bodyPr/>
          <a:lstStyle/>
          <a:p>
            <a:r>
              <a:rPr lang="en-US" dirty="0" smtClean="0"/>
              <a:t>Balance, Posture, Activity</a:t>
            </a:r>
            <a:endParaRPr lang="en-US" dirty="0"/>
          </a:p>
        </p:txBody>
      </p:sp>
      <p:sp>
        <p:nvSpPr>
          <p:cNvPr id="3" name="Content Placeholder 2"/>
          <p:cNvSpPr>
            <a:spLocks noGrp="1"/>
          </p:cNvSpPr>
          <p:nvPr>
            <p:ph idx="1"/>
          </p:nvPr>
        </p:nvSpPr>
        <p:spPr>
          <a:xfrm>
            <a:off x="4080372" y="6146219"/>
            <a:ext cx="3987864" cy="480131"/>
          </a:xfrm>
        </p:spPr>
        <p:txBody>
          <a:bodyPr/>
          <a:lstStyle/>
          <a:p>
            <a:r>
              <a:rPr lang="en-US" dirty="0"/>
              <a:t>https://</a:t>
            </a:r>
            <a:r>
              <a:rPr lang="en-US" dirty="0" smtClean="0"/>
              <a:t>osteoporosis.ca</a:t>
            </a:r>
            <a:endParaRPr lang="en-US" dirty="0"/>
          </a:p>
        </p:txBody>
      </p:sp>
      <p:sp>
        <p:nvSpPr>
          <p:cNvPr id="4" name="Slide Number Placeholder 3"/>
          <p:cNvSpPr>
            <a:spLocks noGrp="1"/>
          </p:cNvSpPr>
          <p:nvPr>
            <p:ph type="sldNum" sz="quarter" idx="10"/>
          </p:nvPr>
        </p:nvSpPr>
        <p:spPr/>
        <p:txBody>
          <a:bodyPr/>
          <a:lstStyle/>
          <a:p>
            <a:pPr>
              <a:defRPr/>
            </a:pPr>
            <a:r>
              <a:rPr lang="en-US" smtClean="0"/>
              <a:t>©2010 MFMER  |  slide-</a:t>
            </a:r>
            <a:fld id="{162B79C3-EC83-4842-A37A-FD2C39D8E982}" type="slidenum">
              <a:rPr lang="en-US" smtClean="0"/>
              <a:pPr>
                <a:defRPr/>
              </a:pPr>
              <a:t>34</a:t>
            </a:fld>
            <a:endParaRPr lang="en-US"/>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082" y="1281689"/>
            <a:ext cx="8749552" cy="483527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Rectangle 4"/>
          <p:cNvSpPr/>
          <p:nvPr/>
        </p:nvSpPr>
        <p:spPr>
          <a:xfrm>
            <a:off x="2286000" y="2690336"/>
            <a:ext cx="4572000" cy="646331"/>
          </a:xfrm>
          <a:prstGeom prst="rect">
            <a:avLst/>
          </a:prstGeom>
        </p:spPr>
        <p:txBody>
          <a:bodyPr>
            <a:spAutoFit/>
          </a:bodyPr>
          <a:lstStyle/>
          <a:p>
            <a:endParaRPr lang="en-US" dirty="0"/>
          </a:p>
          <a:p>
            <a:r>
              <a:rPr lang="en-US" dirty="0"/>
              <a:t> </a:t>
            </a:r>
          </a:p>
        </p:txBody>
      </p:sp>
    </p:spTree>
    <p:extLst>
      <p:ext uri="{BB962C8B-B14F-4D97-AF65-F5344CB8AC3E}">
        <p14:creationId xmlns:p14="http://schemas.microsoft.com/office/powerpoint/2010/main" val="342093768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082" y="680494"/>
            <a:ext cx="8749551" cy="535531"/>
          </a:xfrm>
        </p:spPr>
        <p:txBody>
          <a:bodyPr/>
          <a:lstStyle/>
          <a:p>
            <a:r>
              <a:rPr lang="en-US" dirty="0" smtClean="0"/>
              <a:t>Mindfulness (spine sparing strategies)</a:t>
            </a:r>
            <a:endParaRPr lang="en-US" dirty="0"/>
          </a:p>
        </p:txBody>
      </p:sp>
      <p:sp>
        <p:nvSpPr>
          <p:cNvPr id="3" name="Content Placeholder 2"/>
          <p:cNvSpPr>
            <a:spLocks noGrp="1"/>
          </p:cNvSpPr>
          <p:nvPr>
            <p:ph idx="1"/>
          </p:nvPr>
        </p:nvSpPr>
        <p:spPr>
          <a:xfrm>
            <a:off x="4080372" y="6146219"/>
            <a:ext cx="3987864" cy="480131"/>
          </a:xfrm>
        </p:spPr>
        <p:txBody>
          <a:bodyPr/>
          <a:lstStyle/>
          <a:p>
            <a:r>
              <a:rPr lang="en-US" dirty="0"/>
              <a:t>https://</a:t>
            </a:r>
            <a:r>
              <a:rPr lang="en-US" dirty="0" smtClean="0"/>
              <a:t>osteoporosis.ca</a:t>
            </a:r>
            <a:endParaRPr lang="en-US" dirty="0"/>
          </a:p>
        </p:txBody>
      </p:sp>
      <p:sp>
        <p:nvSpPr>
          <p:cNvPr id="4" name="Slide Number Placeholder 3"/>
          <p:cNvSpPr>
            <a:spLocks noGrp="1"/>
          </p:cNvSpPr>
          <p:nvPr>
            <p:ph type="sldNum" sz="quarter" idx="10"/>
          </p:nvPr>
        </p:nvSpPr>
        <p:spPr/>
        <p:txBody>
          <a:bodyPr/>
          <a:lstStyle/>
          <a:p>
            <a:pPr>
              <a:defRPr/>
            </a:pPr>
            <a:r>
              <a:rPr lang="en-US" smtClean="0"/>
              <a:t>©2010 MFMER  |  slide-</a:t>
            </a:r>
            <a:fld id="{162B79C3-EC83-4842-A37A-FD2C39D8E982}" type="slidenum">
              <a:rPr lang="en-US" smtClean="0"/>
              <a:pPr>
                <a:defRPr/>
              </a:pPr>
              <a:t>35</a:t>
            </a:fld>
            <a:endParaRPr lang="en-US"/>
          </a:p>
        </p:txBody>
      </p:sp>
      <p:sp>
        <p:nvSpPr>
          <p:cNvPr id="5" name="Rectangle 4"/>
          <p:cNvSpPr/>
          <p:nvPr/>
        </p:nvSpPr>
        <p:spPr>
          <a:xfrm>
            <a:off x="2286000" y="2690336"/>
            <a:ext cx="4572000" cy="646331"/>
          </a:xfrm>
          <a:prstGeom prst="rect">
            <a:avLst/>
          </a:prstGeom>
        </p:spPr>
        <p:txBody>
          <a:bodyPr>
            <a:spAutoFit/>
          </a:bodyPr>
          <a:lstStyle/>
          <a:p>
            <a:endParaRPr lang="en-US" dirty="0"/>
          </a:p>
          <a:p>
            <a:r>
              <a:rPr lang="en-US" dirty="0"/>
              <a:t> </a:t>
            </a: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61" y="1350284"/>
            <a:ext cx="9025277" cy="397276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37595364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225" y="680494"/>
            <a:ext cx="7832725" cy="535531"/>
          </a:xfrm>
        </p:spPr>
        <p:txBody>
          <a:bodyPr/>
          <a:lstStyle/>
          <a:p>
            <a:r>
              <a:rPr lang="en-US" dirty="0" smtClean="0"/>
              <a:t>Osteoporosis resources</a:t>
            </a:r>
            <a:endParaRPr lang="en-US" dirty="0"/>
          </a:p>
        </p:txBody>
      </p:sp>
      <p:sp>
        <p:nvSpPr>
          <p:cNvPr id="4" name="Slide Number Placeholder 3"/>
          <p:cNvSpPr>
            <a:spLocks noGrp="1"/>
          </p:cNvSpPr>
          <p:nvPr>
            <p:ph type="sldNum" sz="quarter" idx="10"/>
          </p:nvPr>
        </p:nvSpPr>
        <p:spPr/>
        <p:txBody>
          <a:bodyPr/>
          <a:lstStyle/>
          <a:p>
            <a:pPr>
              <a:defRPr/>
            </a:pPr>
            <a:r>
              <a:rPr lang="en-US" smtClean="0"/>
              <a:t>©2010 MFMER  |  slide-</a:t>
            </a:r>
            <a:fld id="{162B79C3-EC83-4842-A37A-FD2C39D8E982}" type="slidenum">
              <a:rPr lang="en-US" smtClean="0"/>
              <a:pPr>
                <a:defRPr/>
              </a:pPr>
              <a:t>36</a:t>
            </a:fld>
            <a:endParaRPr lang="en-US"/>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795463"/>
            <a:ext cx="8994784" cy="25434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0066399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382" y="2691129"/>
            <a:ext cx="4968071" cy="978729"/>
          </a:xfrm>
        </p:spPr>
        <p:txBody>
          <a:bodyPr/>
          <a:lstStyle/>
          <a:p>
            <a:pPr algn="ctr"/>
            <a:r>
              <a:rPr lang="en-US" dirty="0" smtClean="0"/>
              <a:t>Diagnosis of osteoporosis</a:t>
            </a:r>
            <a:br>
              <a:rPr lang="en-US" dirty="0" smtClean="0"/>
            </a:br>
            <a:r>
              <a:rPr lang="en-US" dirty="0" smtClean="0"/>
              <a:t>and fracture risk</a:t>
            </a:r>
            <a:endParaRPr lang="en-US" dirty="0"/>
          </a:p>
        </p:txBody>
      </p:sp>
      <p:sp>
        <p:nvSpPr>
          <p:cNvPr id="4" name="Slide Number Placeholder 3"/>
          <p:cNvSpPr>
            <a:spLocks noGrp="1"/>
          </p:cNvSpPr>
          <p:nvPr>
            <p:ph type="sldNum" sz="quarter" idx="10"/>
          </p:nvPr>
        </p:nvSpPr>
        <p:spPr/>
        <p:txBody>
          <a:bodyPr/>
          <a:lstStyle/>
          <a:p>
            <a:pPr>
              <a:defRPr/>
            </a:pPr>
            <a:r>
              <a:rPr lang="en-US" smtClean="0"/>
              <a:t>©2010 MFMER  |  slide-</a:t>
            </a:r>
            <a:fld id="{162B79C3-EC83-4842-A37A-FD2C39D8E982}" type="slidenum">
              <a:rPr lang="en-US" smtClean="0"/>
              <a:pPr>
                <a:defRPr/>
              </a:pPr>
              <a:t>37</a:t>
            </a:fld>
            <a:endParaRPr lang="en-US"/>
          </a:p>
        </p:txBody>
      </p:sp>
    </p:spTree>
    <p:extLst>
      <p:ext uri="{BB962C8B-B14F-4D97-AF65-F5344CB8AC3E}">
        <p14:creationId xmlns:p14="http://schemas.microsoft.com/office/powerpoint/2010/main" val="26559095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6863" y="286955"/>
            <a:ext cx="7832725" cy="535531"/>
          </a:xfrm>
        </p:spPr>
        <p:txBody>
          <a:bodyPr/>
          <a:lstStyle/>
          <a:p>
            <a:r>
              <a:rPr lang="en-US" dirty="0" smtClean="0"/>
              <a:t>Bone density measurement </a:t>
            </a:r>
            <a:endParaRPr lang="en-US" dirty="0"/>
          </a:p>
        </p:txBody>
      </p:sp>
      <p:sp>
        <p:nvSpPr>
          <p:cNvPr id="4" name="Slide Number Placeholder 3"/>
          <p:cNvSpPr>
            <a:spLocks noGrp="1"/>
          </p:cNvSpPr>
          <p:nvPr>
            <p:ph type="sldNum" sz="quarter" idx="10"/>
          </p:nvPr>
        </p:nvSpPr>
        <p:spPr/>
        <p:txBody>
          <a:bodyPr/>
          <a:lstStyle/>
          <a:p>
            <a:pPr>
              <a:defRPr/>
            </a:pPr>
            <a:r>
              <a:rPr lang="en-US" smtClean="0"/>
              <a:t>©2010 MFMER  |  slide-</a:t>
            </a:r>
            <a:fld id="{162B79C3-EC83-4842-A37A-FD2C39D8E982}" type="slidenum">
              <a:rPr lang="en-US" smtClean="0"/>
              <a:pPr>
                <a:defRPr/>
              </a:pPr>
              <a:t>38</a:t>
            </a:fld>
            <a:endParaRPr lang="en-US"/>
          </a:p>
        </p:txBody>
      </p:sp>
      <p:pic>
        <p:nvPicPr>
          <p:cNvPr id="10242" name="Picture 2" descr="Image result for bone mineral density testing">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5902" b="21385"/>
          <a:stretch/>
        </p:blipFill>
        <p:spPr bwMode="auto">
          <a:xfrm>
            <a:off x="2402972" y="930585"/>
            <a:ext cx="4667250" cy="2541802"/>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Image result for bone mineral density testing t-score">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84375" y="3624244"/>
            <a:ext cx="5550744" cy="28546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27407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225" y="680494"/>
            <a:ext cx="7832725" cy="535531"/>
          </a:xfrm>
        </p:spPr>
        <p:txBody>
          <a:bodyPr/>
          <a:lstStyle/>
          <a:p>
            <a:r>
              <a:rPr lang="en-US" dirty="0" smtClean="0"/>
              <a:t>FRAX score (risk of fracture over 10 years)</a:t>
            </a:r>
            <a:endParaRPr lang="en-US" dirty="0"/>
          </a:p>
        </p:txBody>
      </p:sp>
      <p:sp>
        <p:nvSpPr>
          <p:cNvPr id="4" name="Slide Number Placeholder 3"/>
          <p:cNvSpPr>
            <a:spLocks noGrp="1"/>
          </p:cNvSpPr>
          <p:nvPr>
            <p:ph type="sldNum" sz="quarter" idx="10"/>
          </p:nvPr>
        </p:nvSpPr>
        <p:spPr/>
        <p:txBody>
          <a:bodyPr/>
          <a:lstStyle/>
          <a:p>
            <a:pPr>
              <a:defRPr/>
            </a:pPr>
            <a:r>
              <a:rPr lang="en-US" smtClean="0"/>
              <a:t>©2010 MFMER  |  slide-</a:t>
            </a:r>
            <a:fld id="{162B79C3-EC83-4842-A37A-FD2C39D8E982}" type="slidenum">
              <a:rPr lang="en-US" smtClean="0"/>
              <a:pPr>
                <a:defRPr/>
              </a:pPr>
              <a:t>39</a:t>
            </a:fld>
            <a:endParaRPr lang="en-US"/>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3887" y="1409700"/>
            <a:ext cx="7470149" cy="47133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4572000" y="6148522"/>
            <a:ext cx="3578928" cy="369332"/>
          </a:xfrm>
          <a:prstGeom prst="rect">
            <a:avLst/>
          </a:prstGeom>
        </p:spPr>
        <p:txBody>
          <a:bodyPr wrap="none">
            <a:spAutoFit/>
          </a:bodyPr>
          <a:lstStyle/>
          <a:p>
            <a:r>
              <a:rPr lang="en-US" dirty="0"/>
              <a:t>https://www.sheffield.ac.uk/FRAX</a:t>
            </a:r>
          </a:p>
        </p:txBody>
      </p:sp>
    </p:spTree>
    <p:extLst>
      <p:ext uri="{BB962C8B-B14F-4D97-AF65-F5344CB8AC3E}">
        <p14:creationId xmlns:p14="http://schemas.microsoft.com/office/powerpoint/2010/main" val="32396546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225" y="680494"/>
            <a:ext cx="7832725" cy="535531"/>
          </a:xfrm>
        </p:spPr>
        <p:txBody>
          <a:bodyPr/>
          <a:lstStyle/>
          <a:p>
            <a:r>
              <a:rPr lang="en-US" dirty="0" smtClean="0"/>
              <a:t>What does “bone health” mean?</a:t>
            </a:r>
            <a:endParaRPr lang="en-US" dirty="0"/>
          </a:p>
        </p:txBody>
      </p:sp>
      <p:sp>
        <p:nvSpPr>
          <p:cNvPr id="4" name="Slide Number Placeholder 3"/>
          <p:cNvSpPr>
            <a:spLocks noGrp="1"/>
          </p:cNvSpPr>
          <p:nvPr>
            <p:ph type="sldNum" sz="quarter" idx="10"/>
          </p:nvPr>
        </p:nvSpPr>
        <p:spPr/>
        <p:txBody>
          <a:bodyPr/>
          <a:lstStyle/>
          <a:p>
            <a:pPr>
              <a:defRPr/>
            </a:pPr>
            <a:r>
              <a:rPr lang="en-US" smtClean="0"/>
              <a:t>©2010 MFMER  |  slide-</a:t>
            </a:r>
            <a:fld id="{162B79C3-EC83-4842-A37A-FD2C39D8E982}" type="slidenum">
              <a:rPr lang="en-US" smtClean="0"/>
              <a:pPr>
                <a:defRPr/>
              </a:pPr>
              <a:t>4</a:t>
            </a:fld>
            <a:endParaRPr lang="en-US"/>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0443" t="48781" r="52215" b="9959"/>
          <a:stretch/>
        </p:blipFill>
        <p:spPr bwMode="auto">
          <a:xfrm>
            <a:off x="6627852" y="2609850"/>
            <a:ext cx="2258974" cy="19431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7" name="Group 6"/>
          <p:cNvGrpSpPr/>
          <p:nvPr/>
        </p:nvGrpSpPr>
        <p:grpSpPr>
          <a:xfrm>
            <a:off x="0" y="1400175"/>
            <a:ext cx="2466975" cy="4686300"/>
            <a:chOff x="295275" y="1400175"/>
            <a:chExt cx="2466975" cy="4686300"/>
          </a:xfrm>
        </p:grpSpPr>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1266" r="9810"/>
            <a:stretch/>
          </p:blipFill>
          <p:spPr bwMode="auto">
            <a:xfrm flipH="1">
              <a:off x="295275" y="1400175"/>
              <a:ext cx="2343150" cy="4686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1924050" y="5886450"/>
              <a:ext cx="838200"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0443" t="7114" r="52215" b="51422"/>
          <a:stretch/>
        </p:blipFill>
        <p:spPr bwMode="auto">
          <a:xfrm>
            <a:off x="2438400" y="2628900"/>
            <a:ext cx="2247900" cy="1943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2590801" y="1983343"/>
            <a:ext cx="1197764" cy="369332"/>
          </a:xfrm>
          <a:prstGeom prst="rect">
            <a:avLst/>
          </a:prstGeom>
          <a:noFill/>
        </p:spPr>
        <p:txBody>
          <a:bodyPr wrap="none" rtlCol="0">
            <a:spAutoFit/>
          </a:bodyPr>
          <a:lstStyle/>
          <a:p>
            <a:r>
              <a:rPr lang="en-US" b="1" dirty="0" smtClean="0"/>
              <a:t>NORMAL</a:t>
            </a:r>
            <a:endParaRPr lang="en-US" b="1" dirty="0"/>
          </a:p>
        </p:txBody>
      </p:sp>
      <p:sp>
        <p:nvSpPr>
          <p:cNvPr id="13" name="TextBox 12"/>
          <p:cNvSpPr txBox="1"/>
          <p:nvPr/>
        </p:nvSpPr>
        <p:spPr>
          <a:xfrm>
            <a:off x="6792414" y="1979652"/>
            <a:ext cx="2044149" cy="369332"/>
          </a:xfrm>
          <a:prstGeom prst="rect">
            <a:avLst/>
          </a:prstGeom>
          <a:noFill/>
        </p:spPr>
        <p:txBody>
          <a:bodyPr wrap="none" rtlCol="0">
            <a:spAutoFit/>
          </a:bodyPr>
          <a:lstStyle/>
          <a:p>
            <a:r>
              <a:rPr lang="en-US" b="1" dirty="0" smtClean="0"/>
              <a:t>OSTEOPOROSIS</a:t>
            </a:r>
            <a:endParaRPr lang="en-US" b="1" dirty="0"/>
          </a:p>
        </p:txBody>
      </p:sp>
      <p:sp>
        <p:nvSpPr>
          <p:cNvPr id="14" name="TextBox 13"/>
          <p:cNvSpPr txBox="1"/>
          <p:nvPr/>
        </p:nvSpPr>
        <p:spPr>
          <a:xfrm>
            <a:off x="4686300" y="1983343"/>
            <a:ext cx="1697901" cy="369332"/>
          </a:xfrm>
          <a:prstGeom prst="rect">
            <a:avLst/>
          </a:prstGeom>
          <a:noFill/>
        </p:spPr>
        <p:txBody>
          <a:bodyPr wrap="none" rtlCol="0">
            <a:spAutoFit/>
          </a:bodyPr>
          <a:lstStyle/>
          <a:p>
            <a:r>
              <a:rPr lang="en-US" b="1" dirty="0" smtClean="0"/>
              <a:t>OSTEOPENIA</a:t>
            </a:r>
            <a:endParaRPr lang="en-US" b="1" dirty="0"/>
          </a:p>
        </p:txBody>
      </p:sp>
      <p:sp>
        <p:nvSpPr>
          <p:cNvPr id="12" name="Right Arrow 11"/>
          <p:cNvSpPr/>
          <p:nvPr/>
        </p:nvSpPr>
        <p:spPr>
          <a:xfrm>
            <a:off x="2590801" y="2301359"/>
            <a:ext cx="6153150" cy="2989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Comparing the interior of a healthy bone with one that has become porous from osteoporosis"/>
          <p:cNvPicPr>
            <a:picLocks noChangeAspect="1" noChangeArrowheads="1"/>
          </p:cNvPicPr>
          <p:nvPr/>
        </p:nvPicPr>
        <p:blipFill rotWithShape="1">
          <a:blip r:embed="rId3">
            <a:extLst>
              <a:ext uri="{28A0092B-C50C-407E-A947-70E740481C1C}">
                <a14:useLocalDpi xmlns:a14="http://schemas.microsoft.com/office/drawing/2010/main" val="0"/>
              </a:ext>
            </a:extLst>
          </a:blip>
          <a:srcRect t="97076" r="36128" b="-265"/>
          <a:stretch/>
        </p:blipFill>
        <p:spPr bwMode="auto">
          <a:xfrm>
            <a:off x="155575" y="6011733"/>
            <a:ext cx="3844925" cy="149484"/>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2692965" y="6315105"/>
            <a:ext cx="5684569" cy="307777"/>
          </a:xfrm>
          <a:prstGeom prst="rect">
            <a:avLst/>
          </a:prstGeom>
          <a:noFill/>
        </p:spPr>
        <p:txBody>
          <a:bodyPr wrap="none" rtlCol="0">
            <a:spAutoFit/>
          </a:bodyPr>
          <a:lstStyle/>
          <a:p>
            <a:r>
              <a:rPr lang="en-US" sz="1400" dirty="0" smtClean="0"/>
              <a:t>Adapted from Mayo Foundation For Medical Education and Research</a:t>
            </a:r>
            <a:endParaRPr lang="en-US" sz="1400" dirty="0"/>
          </a:p>
        </p:txBody>
      </p:sp>
      <p:sp>
        <p:nvSpPr>
          <p:cNvPr id="3" name="TextBox 2"/>
          <p:cNvSpPr txBox="1"/>
          <p:nvPr/>
        </p:nvSpPr>
        <p:spPr>
          <a:xfrm>
            <a:off x="3562350" y="4860838"/>
            <a:ext cx="4134465" cy="369332"/>
          </a:xfrm>
          <a:prstGeom prst="rect">
            <a:avLst/>
          </a:prstGeom>
          <a:noFill/>
        </p:spPr>
        <p:txBody>
          <a:bodyPr wrap="none" rtlCol="0">
            <a:spAutoFit/>
          </a:bodyPr>
          <a:lstStyle/>
          <a:p>
            <a:r>
              <a:rPr lang="en-US" dirty="0" smtClean="0"/>
              <a:t>Bones become more porous and weak</a:t>
            </a:r>
            <a:endParaRPr lang="en-US" dirty="0"/>
          </a:p>
        </p:txBody>
      </p:sp>
      <p:sp>
        <p:nvSpPr>
          <p:cNvPr id="16" name="Right Arrow 15"/>
          <p:cNvSpPr/>
          <p:nvPr/>
        </p:nvSpPr>
        <p:spPr>
          <a:xfrm>
            <a:off x="2621083" y="4551889"/>
            <a:ext cx="6153150" cy="2989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06166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3508" y="2914409"/>
            <a:ext cx="5338461" cy="535531"/>
          </a:xfrm>
        </p:spPr>
        <p:txBody>
          <a:bodyPr/>
          <a:lstStyle/>
          <a:p>
            <a:r>
              <a:rPr lang="en-US" dirty="0" smtClean="0"/>
              <a:t>Treatments for osteoporosis</a:t>
            </a:r>
            <a:endParaRPr lang="en-US" dirty="0"/>
          </a:p>
        </p:txBody>
      </p:sp>
      <p:sp>
        <p:nvSpPr>
          <p:cNvPr id="4" name="Slide Number Placeholder 3"/>
          <p:cNvSpPr>
            <a:spLocks noGrp="1"/>
          </p:cNvSpPr>
          <p:nvPr>
            <p:ph type="sldNum" sz="quarter" idx="10"/>
          </p:nvPr>
        </p:nvSpPr>
        <p:spPr/>
        <p:txBody>
          <a:bodyPr/>
          <a:lstStyle/>
          <a:p>
            <a:pPr>
              <a:defRPr/>
            </a:pPr>
            <a:r>
              <a:rPr lang="en-US" smtClean="0"/>
              <a:t>©2010 MFMER  |  slide-</a:t>
            </a:r>
            <a:fld id="{162B79C3-EC83-4842-A37A-FD2C39D8E982}" type="slidenum">
              <a:rPr lang="en-US" smtClean="0"/>
              <a:pPr>
                <a:defRPr/>
              </a:pPr>
              <a:t>40</a:t>
            </a:fld>
            <a:endParaRPr lang="en-US"/>
          </a:p>
        </p:txBody>
      </p:sp>
    </p:spTree>
    <p:extLst>
      <p:ext uri="{BB962C8B-B14F-4D97-AF65-F5344CB8AC3E}">
        <p14:creationId xmlns:p14="http://schemas.microsoft.com/office/powerpoint/2010/main" val="18761945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225" y="680494"/>
            <a:ext cx="7832725" cy="535531"/>
          </a:xfrm>
        </p:spPr>
        <p:txBody>
          <a:bodyPr/>
          <a:lstStyle/>
          <a:p>
            <a:r>
              <a:rPr lang="en-US" dirty="0" smtClean="0"/>
              <a:t>Who should be treated?</a:t>
            </a:r>
            <a:endParaRPr lang="en-US" dirty="0"/>
          </a:p>
        </p:txBody>
      </p:sp>
      <p:sp>
        <p:nvSpPr>
          <p:cNvPr id="3" name="Content Placeholder 2"/>
          <p:cNvSpPr>
            <a:spLocks noGrp="1"/>
          </p:cNvSpPr>
          <p:nvPr>
            <p:ph idx="1"/>
          </p:nvPr>
        </p:nvSpPr>
        <p:spPr>
          <a:xfrm>
            <a:off x="657225" y="1371600"/>
            <a:ext cx="7832725" cy="3237809"/>
          </a:xfrm>
        </p:spPr>
        <p:txBody>
          <a:bodyPr/>
          <a:lstStyle/>
          <a:p>
            <a:pPr marL="514350" indent="-514350">
              <a:buAutoNum type="arabicParenR"/>
            </a:pPr>
            <a:r>
              <a:rPr lang="en-US" dirty="0" smtClean="0"/>
              <a:t>Patients </a:t>
            </a:r>
            <a:r>
              <a:rPr lang="en-US" dirty="0"/>
              <a:t>with osteopenia </a:t>
            </a:r>
            <a:r>
              <a:rPr lang="en-US" i="1" dirty="0" smtClean="0"/>
              <a:t>and</a:t>
            </a:r>
            <a:r>
              <a:rPr lang="en-US" dirty="0" smtClean="0"/>
              <a:t> </a:t>
            </a:r>
            <a:r>
              <a:rPr lang="en-US" dirty="0"/>
              <a:t>a history of fragility fracture at the hip or </a:t>
            </a:r>
            <a:r>
              <a:rPr lang="en-US" dirty="0" smtClean="0"/>
              <a:t>spine</a:t>
            </a:r>
          </a:p>
          <a:p>
            <a:pPr marL="514350" indent="-514350">
              <a:buAutoNum type="arabicParenR"/>
            </a:pPr>
            <a:r>
              <a:rPr lang="en-US" dirty="0" smtClean="0"/>
              <a:t>Patients </a:t>
            </a:r>
            <a:r>
              <a:rPr lang="en-US" dirty="0"/>
              <a:t>with </a:t>
            </a:r>
            <a:r>
              <a:rPr lang="en-US" dirty="0" smtClean="0"/>
              <a:t>osteoporosis </a:t>
            </a:r>
          </a:p>
          <a:p>
            <a:pPr marL="514350" indent="-514350">
              <a:buAutoNum type="arabicParenR"/>
            </a:pPr>
            <a:r>
              <a:rPr lang="en-US" dirty="0" smtClean="0"/>
              <a:t>Patients with osteopenia </a:t>
            </a:r>
            <a:r>
              <a:rPr lang="en-US" i="1" dirty="0" smtClean="0"/>
              <a:t>and</a:t>
            </a:r>
            <a:r>
              <a:rPr lang="en-US" dirty="0" smtClean="0"/>
              <a:t> </a:t>
            </a:r>
            <a:r>
              <a:rPr lang="en-US" dirty="0"/>
              <a:t>FRAX 10-year probability for a major osteoporotic fracture is greater than 20% or for a hip fracture is greater than 3%</a:t>
            </a:r>
          </a:p>
        </p:txBody>
      </p:sp>
      <p:sp>
        <p:nvSpPr>
          <p:cNvPr id="4" name="Slide Number Placeholder 3"/>
          <p:cNvSpPr>
            <a:spLocks noGrp="1"/>
          </p:cNvSpPr>
          <p:nvPr>
            <p:ph type="sldNum" sz="quarter" idx="10"/>
          </p:nvPr>
        </p:nvSpPr>
        <p:spPr/>
        <p:txBody>
          <a:bodyPr/>
          <a:lstStyle/>
          <a:p>
            <a:pPr>
              <a:defRPr/>
            </a:pPr>
            <a:r>
              <a:rPr lang="en-US" smtClean="0"/>
              <a:t>©2010 MFMER  |  slide-</a:t>
            </a:r>
            <a:fld id="{162B79C3-EC83-4842-A37A-FD2C39D8E982}" type="slidenum">
              <a:rPr lang="en-US" smtClean="0"/>
              <a:pPr>
                <a:defRPr/>
              </a:pPr>
              <a:t>41</a:t>
            </a:fld>
            <a:endParaRPr lang="en-US"/>
          </a:p>
        </p:txBody>
      </p:sp>
      <p:sp>
        <p:nvSpPr>
          <p:cNvPr id="5" name="Rectangle 4"/>
          <p:cNvSpPr/>
          <p:nvPr/>
        </p:nvSpPr>
        <p:spPr>
          <a:xfrm>
            <a:off x="4921691" y="6184304"/>
            <a:ext cx="3305457" cy="369332"/>
          </a:xfrm>
          <a:prstGeom prst="rect">
            <a:avLst/>
          </a:prstGeom>
        </p:spPr>
        <p:txBody>
          <a:bodyPr wrap="none">
            <a:spAutoFit/>
          </a:bodyPr>
          <a:lstStyle/>
          <a:p>
            <a:r>
              <a:rPr lang="en-US" dirty="0"/>
              <a:t>P T. 2018 Feb; 43(2): 92–104. </a:t>
            </a:r>
          </a:p>
        </p:txBody>
      </p:sp>
    </p:spTree>
    <p:extLst>
      <p:ext uri="{BB962C8B-B14F-4D97-AF65-F5344CB8AC3E}">
        <p14:creationId xmlns:p14="http://schemas.microsoft.com/office/powerpoint/2010/main" val="21090396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225" y="680494"/>
            <a:ext cx="7832725" cy="535531"/>
          </a:xfrm>
        </p:spPr>
        <p:txBody>
          <a:bodyPr/>
          <a:lstStyle/>
          <a:p>
            <a:r>
              <a:rPr lang="en-US" dirty="0" smtClean="0"/>
              <a:t>Treatments</a:t>
            </a:r>
            <a:endParaRPr lang="en-US" dirty="0"/>
          </a:p>
        </p:txBody>
      </p:sp>
      <p:sp>
        <p:nvSpPr>
          <p:cNvPr id="3" name="Content Placeholder 2"/>
          <p:cNvSpPr>
            <a:spLocks noGrp="1"/>
          </p:cNvSpPr>
          <p:nvPr>
            <p:ph idx="1"/>
          </p:nvPr>
        </p:nvSpPr>
        <p:spPr>
          <a:xfrm>
            <a:off x="1099594" y="1371600"/>
            <a:ext cx="6204031" cy="2462213"/>
          </a:xfrm>
        </p:spPr>
        <p:txBody>
          <a:bodyPr/>
          <a:lstStyle/>
          <a:p>
            <a:r>
              <a:rPr lang="en-US" dirty="0" smtClean="0"/>
              <a:t>Bisphosphonates </a:t>
            </a:r>
          </a:p>
          <a:p>
            <a:pPr lvl="1"/>
            <a:r>
              <a:rPr lang="en-US" dirty="0" smtClean="0"/>
              <a:t>bind to bone &amp; inhibit  breakdown</a:t>
            </a:r>
          </a:p>
          <a:p>
            <a:r>
              <a:rPr lang="en-US" dirty="0" smtClean="0"/>
              <a:t>Hormonal therapies</a:t>
            </a:r>
          </a:p>
          <a:p>
            <a:r>
              <a:rPr lang="en-US" dirty="0" smtClean="0"/>
              <a:t>Human monoclonal antibodies </a:t>
            </a:r>
          </a:p>
          <a:p>
            <a:pPr lvl="1"/>
            <a:r>
              <a:rPr lang="en-US" dirty="0" smtClean="0"/>
              <a:t>block cells that breakdown bone</a:t>
            </a:r>
            <a:endParaRPr lang="en-US" dirty="0"/>
          </a:p>
        </p:txBody>
      </p:sp>
      <p:sp>
        <p:nvSpPr>
          <p:cNvPr id="4" name="Slide Number Placeholder 3"/>
          <p:cNvSpPr>
            <a:spLocks noGrp="1"/>
          </p:cNvSpPr>
          <p:nvPr>
            <p:ph type="sldNum" sz="quarter" idx="10"/>
          </p:nvPr>
        </p:nvSpPr>
        <p:spPr/>
        <p:txBody>
          <a:bodyPr/>
          <a:lstStyle/>
          <a:p>
            <a:pPr>
              <a:defRPr/>
            </a:pPr>
            <a:r>
              <a:rPr lang="en-US" smtClean="0"/>
              <a:t>©2010 MFMER  |  slide-</a:t>
            </a:r>
            <a:fld id="{162B79C3-EC83-4842-A37A-FD2C39D8E982}" type="slidenum">
              <a:rPr lang="en-US" smtClean="0"/>
              <a:pPr>
                <a:defRPr/>
              </a:pPr>
              <a:t>42</a:t>
            </a:fld>
            <a:endParaRPr lang="en-US"/>
          </a:p>
        </p:txBody>
      </p:sp>
      <p:sp>
        <p:nvSpPr>
          <p:cNvPr id="5" name="Rectangle 4"/>
          <p:cNvSpPr/>
          <p:nvPr/>
        </p:nvSpPr>
        <p:spPr>
          <a:xfrm>
            <a:off x="4921691" y="6184304"/>
            <a:ext cx="3305457" cy="369332"/>
          </a:xfrm>
          <a:prstGeom prst="rect">
            <a:avLst/>
          </a:prstGeom>
        </p:spPr>
        <p:txBody>
          <a:bodyPr wrap="none">
            <a:spAutoFit/>
          </a:bodyPr>
          <a:lstStyle/>
          <a:p>
            <a:r>
              <a:rPr lang="en-US" dirty="0"/>
              <a:t>P T. 2018 Feb; 43(2): 92–104. </a:t>
            </a:r>
          </a:p>
        </p:txBody>
      </p:sp>
    </p:spTree>
    <p:extLst>
      <p:ext uri="{BB962C8B-B14F-4D97-AF65-F5344CB8AC3E}">
        <p14:creationId xmlns:p14="http://schemas.microsoft.com/office/powerpoint/2010/main" val="13857430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225" y="680494"/>
            <a:ext cx="7832725" cy="535531"/>
          </a:xfrm>
        </p:spPr>
        <p:txBody>
          <a:bodyPr/>
          <a:lstStyle/>
          <a:p>
            <a:r>
              <a:rPr lang="en-US" dirty="0" smtClean="0"/>
              <a:t>Treatments: Bisphosphonates</a:t>
            </a:r>
            <a:endParaRPr lang="en-US" dirty="0"/>
          </a:p>
        </p:txBody>
      </p:sp>
      <p:sp>
        <p:nvSpPr>
          <p:cNvPr id="4" name="Slide Number Placeholder 3"/>
          <p:cNvSpPr>
            <a:spLocks noGrp="1"/>
          </p:cNvSpPr>
          <p:nvPr>
            <p:ph type="sldNum" sz="quarter" idx="10"/>
          </p:nvPr>
        </p:nvSpPr>
        <p:spPr/>
        <p:txBody>
          <a:bodyPr/>
          <a:lstStyle/>
          <a:p>
            <a:pPr>
              <a:defRPr/>
            </a:pPr>
            <a:r>
              <a:rPr lang="en-US" smtClean="0"/>
              <a:t>©2010 MFMER  |  slide-</a:t>
            </a:r>
            <a:fld id="{162B79C3-EC83-4842-A37A-FD2C39D8E982}" type="slidenum">
              <a:rPr lang="en-US" smtClean="0"/>
              <a:pPr>
                <a:defRPr/>
              </a:pPr>
              <a:t>43</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628108342"/>
              </p:ext>
            </p:extLst>
          </p:nvPr>
        </p:nvGraphicFramePr>
        <p:xfrm>
          <a:off x="613458" y="1420150"/>
          <a:ext cx="8044404" cy="1854200"/>
        </p:xfrm>
        <a:graphic>
          <a:graphicData uri="http://schemas.openxmlformats.org/drawingml/2006/table">
            <a:tbl>
              <a:tblPr firstRow="1" bandRow="1">
                <a:tableStyleId>{21E4AEA4-8DFA-4A89-87EB-49C32662AFE0}</a:tableStyleId>
              </a:tblPr>
              <a:tblGrid>
                <a:gridCol w="4097438"/>
                <a:gridCol w="2013995"/>
                <a:gridCol w="1932971"/>
              </a:tblGrid>
              <a:tr h="370840">
                <a:tc>
                  <a:txBody>
                    <a:bodyPr/>
                    <a:lstStyle/>
                    <a:p>
                      <a:r>
                        <a:rPr lang="en-US" dirty="0" smtClean="0"/>
                        <a:t>Bisphosphonate</a:t>
                      </a:r>
                      <a:endParaRPr lang="en-US" dirty="0"/>
                    </a:p>
                  </a:txBody>
                  <a:tcPr/>
                </a:tc>
                <a:tc>
                  <a:txBody>
                    <a:bodyPr/>
                    <a:lstStyle/>
                    <a:p>
                      <a:r>
                        <a:rPr lang="en-US" dirty="0" smtClean="0"/>
                        <a:t>Dosing</a:t>
                      </a:r>
                      <a:endParaRPr lang="en-US" dirty="0"/>
                    </a:p>
                  </a:txBody>
                  <a:tcPr/>
                </a:tc>
                <a:tc>
                  <a:txBody>
                    <a:bodyPr/>
                    <a:lstStyle/>
                    <a:p>
                      <a:r>
                        <a:rPr lang="en-US" dirty="0" smtClean="0"/>
                        <a:t>Route</a:t>
                      </a:r>
                      <a:endParaRPr lang="en-US" dirty="0"/>
                    </a:p>
                  </a:txBody>
                  <a:tcPr/>
                </a:tc>
              </a:tr>
              <a:tr h="370840">
                <a:tc>
                  <a:txBody>
                    <a:bodyPr/>
                    <a:lstStyle/>
                    <a:p>
                      <a:r>
                        <a:rPr lang="en-US" dirty="0" smtClean="0"/>
                        <a:t>Alendronate</a:t>
                      </a:r>
                      <a:endParaRPr lang="en-US" dirty="0"/>
                    </a:p>
                  </a:txBody>
                  <a:tcPr/>
                </a:tc>
                <a:tc>
                  <a:txBody>
                    <a:bodyPr/>
                    <a:lstStyle/>
                    <a:p>
                      <a:r>
                        <a:rPr lang="en-US" dirty="0" smtClean="0"/>
                        <a:t>Weekly</a:t>
                      </a:r>
                      <a:endParaRPr lang="en-US" dirty="0"/>
                    </a:p>
                  </a:txBody>
                  <a:tcPr/>
                </a:tc>
                <a:tc>
                  <a:txBody>
                    <a:bodyPr/>
                    <a:lstStyle/>
                    <a:p>
                      <a:r>
                        <a:rPr lang="en-US" dirty="0" smtClean="0"/>
                        <a:t>Oral</a:t>
                      </a:r>
                      <a:endParaRPr lang="en-US" dirty="0"/>
                    </a:p>
                  </a:txBody>
                  <a:tcPr/>
                </a:tc>
              </a:tr>
              <a:tr h="370840">
                <a:tc>
                  <a:txBody>
                    <a:bodyPr/>
                    <a:lstStyle/>
                    <a:p>
                      <a:r>
                        <a:rPr lang="en-US" dirty="0" err="1" smtClean="0"/>
                        <a:t>Risedronate</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Weekly</a:t>
                      </a:r>
                    </a:p>
                  </a:txBody>
                  <a:tcPr/>
                </a:tc>
                <a:tc>
                  <a:txBody>
                    <a:bodyPr/>
                    <a:lstStyle/>
                    <a:p>
                      <a:r>
                        <a:rPr lang="en-US" dirty="0" smtClean="0"/>
                        <a:t>Oral</a:t>
                      </a:r>
                      <a:endParaRPr lang="en-US" dirty="0"/>
                    </a:p>
                  </a:txBody>
                  <a:tcPr/>
                </a:tc>
              </a:tr>
              <a:tr h="370840">
                <a:tc>
                  <a:txBody>
                    <a:bodyPr/>
                    <a:lstStyle/>
                    <a:p>
                      <a:r>
                        <a:rPr lang="en-US" dirty="0" err="1" smtClean="0"/>
                        <a:t>Zoledronic</a:t>
                      </a:r>
                      <a:r>
                        <a:rPr lang="en-US" dirty="0" smtClean="0"/>
                        <a:t> acid (</a:t>
                      </a:r>
                      <a:r>
                        <a:rPr lang="en-US" dirty="0" err="1" smtClean="0"/>
                        <a:t>Reclast</a:t>
                      </a:r>
                      <a:r>
                        <a:rPr lang="en-US" dirty="0" smtClean="0"/>
                        <a:t>)</a:t>
                      </a:r>
                      <a:endParaRPr lang="en-US" dirty="0"/>
                    </a:p>
                  </a:txBody>
                  <a:tcPr/>
                </a:tc>
                <a:tc>
                  <a:txBody>
                    <a:bodyPr/>
                    <a:lstStyle/>
                    <a:p>
                      <a:r>
                        <a:rPr lang="en-US" dirty="0" smtClean="0"/>
                        <a:t>Every 2 years</a:t>
                      </a:r>
                      <a:endParaRPr lang="en-US" dirty="0"/>
                    </a:p>
                  </a:txBody>
                  <a:tcPr/>
                </a:tc>
                <a:tc>
                  <a:txBody>
                    <a:bodyPr/>
                    <a:lstStyle/>
                    <a:p>
                      <a:r>
                        <a:rPr lang="en-US" dirty="0" smtClean="0"/>
                        <a:t>Intravenous</a:t>
                      </a:r>
                      <a:endParaRPr lang="en-US" dirty="0"/>
                    </a:p>
                  </a:txBody>
                  <a:tcPr/>
                </a:tc>
              </a:tr>
              <a:tr h="370840">
                <a:tc>
                  <a:txBody>
                    <a:bodyPr/>
                    <a:lstStyle/>
                    <a:p>
                      <a:r>
                        <a:rPr lang="en-US" dirty="0" err="1" smtClean="0"/>
                        <a:t>Ibandronate</a:t>
                      </a:r>
                      <a:endParaRPr lang="en-US" dirty="0"/>
                    </a:p>
                  </a:txBody>
                  <a:tcPr/>
                </a:tc>
                <a:tc>
                  <a:txBody>
                    <a:bodyPr/>
                    <a:lstStyle/>
                    <a:p>
                      <a:r>
                        <a:rPr lang="en-US" dirty="0" smtClean="0"/>
                        <a:t>Once monthly</a:t>
                      </a:r>
                      <a:endParaRPr lang="en-US" dirty="0"/>
                    </a:p>
                  </a:txBody>
                  <a:tcPr/>
                </a:tc>
                <a:tc>
                  <a:txBody>
                    <a:bodyPr/>
                    <a:lstStyle/>
                    <a:p>
                      <a:r>
                        <a:rPr lang="en-US" dirty="0" smtClean="0"/>
                        <a:t>Intravenous</a:t>
                      </a:r>
                      <a:endParaRPr lang="en-US" dirty="0"/>
                    </a:p>
                  </a:txBody>
                  <a:tcPr/>
                </a:tc>
              </a:tr>
            </a:tbl>
          </a:graphicData>
        </a:graphic>
      </p:graphicFrame>
      <p:sp>
        <p:nvSpPr>
          <p:cNvPr id="7" name="Rectangle 6"/>
          <p:cNvSpPr/>
          <p:nvPr/>
        </p:nvSpPr>
        <p:spPr>
          <a:xfrm>
            <a:off x="4921691" y="6184304"/>
            <a:ext cx="3305457" cy="369332"/>
          </a:xfrm>
          <a:prstGeom prst="rect">
            <a:avLst/>
          </a:prstGeom>
        </p:spPr>
        <p:txBody>
          <a:bodyPr wrap="none">
            <a:spAutoFit/>
          </a:bodyPr>
          <a:lstStyle/>
          <a:p>
            <a:r>
              <a:rPr lang="en-US" dirty="0"/>
              <a:t>P T. 2018 Feb; 43(2): 92–104. </a:t>
            </a:r>
          </a:p>
        </p:txBody>
      </p:sp>
      <p:sp>
        <p:nvSpPr>
          <p:cNvPr id="9" name="Content Placeholder 2"/>
          <p:cNvSpPr>
            <a:spLocks noGrp="1"/>
          </p:cNvSpPr>
          <p:nvPr>
            <p:ph idx="1"/>
          </p:nvPr>
        </p:nvSpPr>
        <p:spPr>
          <a:xfrm>
            <a:off x="816798" y="3515491"/>
            <a:ext cx="7933663" cy="2477601"/>
          </a:xfrm>
        </p:spPr>
        <p:txBody>
          <a:bodyPr/>
          <a:lstStyle/>
          <a:p>
            <a:pPr>
              <a:lnSpc>
                <a:spcPts val="2500"/>
              </a:lnSpc>
            </a:pPr>
            <a:r>
              <a:rPr lang="en-US" sz="2400" dirty="0" smtClean="0"/>
              <a:t>Must be taken in the morning on an empty stomach 30 minutes before meals/medications and remain upright</a:t>
            </a:r>
          </a:p>
          <a:p>
            <a:pPr>
              <a:lnSpc>
                <a:spcPts val="2500"/>
              </a:lnSpc>
            </a:pPr>
            <a:r>
              <a:rPr lang="en-US" sz="2400" dirty="0" smtClean="0"/>
              <a:t>Common side effects: 	</a:t>
            </a:r>
          </a:p>
          <a:p>
            <a:pPr lvl="1">
              <a:lnSpc>
                <a:spcPts val="2500"/>
              </a:lnSpc>
            </a:pPr>
            <a:r>
              <a:rPr lang="en-US" sz="2000" dirty="0"/>
              <a:t>Abdominal pain, heartburn, indigestion, esophageal ulcer</a:t>
            </a:r>
          </a:p>
          <a:p>
            <a:pPr lvl="1">
              <a:lnSpc>
                <a:spcPts val="2500"/>
              </a:lnSpc>
            </a:pPr>
            <a:r>
              <a:rPr lang="en-US" sz="2000" dirty="0"/>
              <a:t>Rare complication: osteonecrosis of the jaw</a:t>
            </a:r>
          </a:p>
          <a:p>
            <a:pPr>
              <a:lnSpc>
                <a:spcPts val="2500"/>
              </a:lnSpc>
            </a:pPr>
            <a:r>
              <a:rPr lang="en-US" sz="2400" dirty="0" smtClean="0"/>
              <a:t>“Drug holiday” after 5 years – still released after stopping</a:t>
            </a:r>
          </a:p>
        </p:txBody>
      </p:sp>
    </p:spTree>
    <p:extLst>
      <p:ext uri="{BB962C8B-B14F-4D97-AF65-F5344CB8AC3E}">
        <p14:creationId xmlns:p14="http://schemas.microsoft.com/office/powerpoint/2010/main" val="88965808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225" y="680494"/>
            <a:ext cx="7832725" cy="535531"/>
          </a:xfrm>
        </p:spPr>
        <p:txBody>
          <a:bodyPr/>
          <a:lstStyle/>
          <a:p>
            <a:r>
              <a:rPr lang="en-US" dirty="0" smtClean="0"/>
              <a:t>Treatments: Monoclonal antibodies</a:t>
            </a:r>
            <a:endParaRPr lang="en-US" dirty="0"/>
          </a:p>
        </p:txBody>
      </p:sp>
      <p:sp>
        <p:nvSpPr>
          <p:cNvPr id="3" name="Content Placeholder 2"/>
          <p:cNvSpPr>
            <a:spLocks noGrp="1"/>
          </p:cNvSpPr>
          <p:nvPr>
            <p:ph idx="1"/>
          </p:nvPr>
        </p:nvSpPr>
        <p:spPr>
          <a:xfrm>
            <a:off x="657225" y="1371600"/>
            <a:ext cx="7832725" cy="2246769"/>
          </a:xfrm>
        </p:spPr>
        <p:txBody>
          <a:bodyPr/>
          <a:lstStyle/>
          <a:p>
            <a:r>
              <a:rPr lang="en-US" dirty="0" err="1" smtClean="0"/>
              <a:t>Denosumab</a:t>
            </a:r>
            <a:r>
              <a:rPr lang="en-US" dirty="0" smtClean="0"/>
              <a:t> (</a:t>
            </a:r>
            <a:r>
              <a:rPr lang="en-US" dirty="0" err="1" smtClean="0"/>
              <a:t>Prolia</a:t>
            </a:r>
            <a:r>
              <a:rPr lang="en-US" dirty="0" smtClean="0"/>
              <a:t>)</a:t>
            </a:r>
          </a:p>
          <a:p>
            <a:pPr lvl="1"/>
            <a:r>
              <a:rPr lang="en-US" dirty="0" smtClean="0"/>
              <a:t>Administered </a:t>
            </a:r>
            <a:r>
              <a:rPr lang="en-US" dirty="0"/>
              <a:t>every 6 months</a:t>
            </a:r>
          </a:p>
          <a:p>
            <a:pPr lvl="1"/>
            <a:r>
              <a:rPr lang="en-US" dirty="0"/>
              <a:t>Bone density decreases after stopping it</a:t>
            </a:r>
          </a:p>
          <a:p>
            <a:r>
              <a:rPr lang="en-US" dirty="0" err="1" smtClean="0"/>
              <a:t>Romosozumab</a:t>
            </a:r>
            <a:r>
              <a:rPr lang="en-US" dirty="0" smtClean="0"/>
              <a:t> (</a:t>
            </a:r>
            <a:r>
              <a:rPr lang="en-US" dirty="0" err="1" smtClean="0"/>
              <a:t>Evenity</a:t>
            </a:r>
            <a:r>
              <a:rPr lang="en-US" dirty="0" smtClean="0"/>
              <a:t>)</a:t>
            </a:r>
            <a:endParaRPr lang="en-US" dirty="0"/>
          </a:p>
          <a:p>
            <a:pPr lvl="1"/>
            <a:r>
              <a:rPr lang="en-US" dirty="0" smtClean="0"/>
              <a:t>Used only for 12 months as no benefit beyond</a:t>
            </a:r>
          </a:p>
        </p:txBody>
      </p:sp>
      <p:sp>
        <p:nvSpPr>
          <p:cNvPr id="4" name="Slide Number Placeholder 3"/>
          <p:cNvSpPr>
            <a:spLocks noGrp="1"/>
          </p:cNvSpPr>
          <p:nvPr>
            <p:ph type="sldNum" sz="quarter" idx="10"/>
          </p:nvPr>
        </p:nvSpPr>
        <p:spPr/>
        <p:txBody>
          <a:bodyPr/>
          <a:lstStyle/>
          <a:p>
            <a:pPr>
              <a:defRPr/>
            </a:pPr>
            <a:r>
              <a:rPr lang="en-US" smtClean="0"/>
              <a:t>©2010 MFMER  |  slide-</a:t>
            </a:r>
            <a:fld id="{162B79C3-EC83-4842-A37A-FD2C39D8E982}" type="slidenum">
              <a:rPr lang="en-US" smtClean="0"/>
              <a:pPr>
                <a:defRPr/>
              </a:pPr>
              <a:t>44</a:t>
            </a:fld>
            <a:endParaRPr lang="en-US"/>
          </a:p>
        </p:txBody>
      </p:sp>
      <p:sp>
        <p:nvSpPr>
          <p:cNvPr id="5" name="Rectangle 4"/>
          <p:cNvSpPr/>
          <p:nvPr/>
        </p:nvSpPr>
        <p:spPr>
          <a:xfrm>
            <a:off x="4921691" y="6184304"/>
            <a:ext cx="3305457" cy="369332"/>
          </a:xfrm>
          <a:prstGeom prst="rect">
            <a:avLst/>
          </a:prstGeom>
        </p:spPr>
        <p:txBody>
          <a:bodyPr wrap="none">
            <a:spAutoFit/>
          </a:bodyPr>
          <a:lstStyle/>
          <a:p>
            <a:r>
              <a:rPr lang="en-US" dirty="0"/>
              <a:t>P T. 2018 Feb; 43(2): 92–104. </a:t>
            </a:r>
          </a:p>
        </p:txBody>
      </p:sp>
    </p:spTree>
    <p:extLst>
      <p:ext uri="{BB962C8B-B14F-4D97-AF65-F5344CB8AC3E}">
        <p14:creationId xmlns:p14="http://schemas.microsoft.com/office/powerpoint/2010/main" val="228017752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225" y="680494"/>
            <a:ext cx="7832725" cy="535531"/>
          </a:xfrm>
        </p:spPr>
        <p:txBody>
          <a:bodyPr/>
          <a:lstStyle/>
          <a:p>
            <a:r>
              <a:rPr lang="en-US" dirty="0" smtClean="0"/>
              <a:t>Treatment: Hormonal therapies</a:t>
            </a:r>
            <a:endParaRPr lang="en-US" dirty="0"/>
          </a:p>
        </p:txBody>
      </p:sp>
      <p:sp>
        <p:nvSpPr>
          <p:cNvPr id="3" name="Content Placeholder 2"/>
          <p:cNvSpPr>
            <a:spLocks noGrp="1"/>
          </p:cNvSpPr>
          <p:nvPr>
            <p:ph idx="1"/>
          </p:nvPr>
        </p:nvSpPr>
        <p:spPr>
          <a:xfrm>
            <a:off x="657225" y="1371600"/>
            <a:ext cx="7832725" cy="4173450"/>
          </a:xfrm>
        </p:spPr>
        <p:txBody>
          <a:bodyPr/>
          <a:lstStyle/>
          <a:p>
            <a:r>
              <a:rPr lang="en-US" dirty="0" smtClean="0"/>
              <a:t>Not often recommended due to side effects</a:t>
            </a:r>
          </a:p>
          <a:p>
            <a:r>
              <a:rPr lang="en-US" dirty="0" err="1" smtClean="0"/>
              <a:t>Raloxifene</a:t>
            </a:r>
            <a:endParaRPr lang="en-US" dirty="0" smtClean="0"/>
          </a:p>
          <a:p>
            <a:pPr lvl="1"/>
            <a:r>
              <a:rPr lang="en-US" dirty="0"/>
              <a:t>vaginal bleeding, hot flashes, </a:t>
            </a:r>
            <a:r>
              <a:rPr lang="en-US" dirty="0" smtClean="0"/>
              <a:t>blood clots, stroke and </a:t>
            </a:r>
            <a:r>
              <a:rPr lang="en-US" dirty="0"/>
              <a:t>cardiovascular disease</a:t>
            </a:r>
            <a:endParaRPr lang="en-US" dirty="0" smtClean="0"/>
          </a:p>
          <a:p>
            <a:r>
              <a:rPr lang="en-US" dirty="0" smtClean="0"/>
              <a:t>Estrogen-Progestin</a:t>
            </a:r>
          </a:p>
          <a:p>
            <a:pPr lvl="1"/>
            <a:r>
              <a:rPr lang="en-US" dirty="0" smtClean="0"/>
              <a:t>Not recommended</a:t>
            </a:r>
          </a:p>
          <a:p>
            <a:pPr lvl="1"/>
            <a:r>
              <a:rPr lang="en-US" dirty="0" smtClean="0"/>
              <a:t>Increased risk of stroke, blood clots, breast cancer</a:t>
            </a:r>
          </a:p>
          <a:p>
            <a:r>
              <a:rPr lang="en-US" dirty="0" smtClean="0"/>
              <a:t>Testosterone (men)</a:t>
            </a:r>
          </a:p>
          <a:p>
            <a:pPr lvl="1"/>
            <a:r>
              <a:rPr lang="en-US" dirty="0" smtClean="0"/>
              <a:t>When other therapy cannot be used and levels low</a:t>
            </a:r>
            <a:endParaRPr lang="en-US" dirty="0"/>
          </a:p>
        </p:txBody>
      </p:sp>
      <p:sp>
        <p:nvSpPr>
          <p:cNvPr id="4" name="Slide Number Placeholder 3"/>
          <p:cNvSpPr>
            <a:spLocks noGrp="1"/>
          </p:cNvSpPr>
          <p:nvPr>
            <p:ph type="sldNum" sz="quarter" idx="10"/>
          </p:nvPr>
        </p:nvSpPr>
        <p:spPr/>
        <p:txBody>
          <a:bodyPr/>
          <a:lstStyle/>
          <a:p>
            <a:pPr>
              <a:defRPr/>
            </a:pPr>
            <a:r>
              <a:rPr lang="en-US" smtClean="0"/>
              <a:t>©2010 MFMER  |  slide-</a:t>
            </a:r>
            <a:fld id="{162B79C3-EC83-4842-A37A-FD2C39D8E982}" type="slidenum">
              <a:rPr lang="en-US" smtClean="0"/>
              <a:pPr>
                <a:defRPr/>
              </a:pPr>
              <a:t>45</a:t>
            </a:fld>
            <a:endParaRPr lang="en-US"/>
          </a:p>
        </p:txBody>
      </p:sp>
      <p:sp>
        <p:nvSpPr>
          <p:cNvPr id="5" name="Rectangle 4"/>
          <p:cNvSpPr/>
          <p:nvPr/>
        </p:nvSpPr>
        <p:spPr>
          <a:xfrm>
            <a:off x="4921691" y="6184304"/>
            <a:ext cx="3305457" cy="369332"/>
          </a:xfrm>
          <a:prstGeom prst="rect">
            <a:avLst/>
          </a:prstGeom>
        </p:spPr>
        <p:txBody>
          <a:bodyPr wrap="none">
            <a:spAutoFit/>
          </a:bodyPr>
          <a:lstStyle/>
          <a:p>
            <a:r>
              <a:rPr lang="en-US" dirty="0"/>
              <a:t>P T. 2018 Feb; 43(2): 92–104. </a:t>
            </a:r>
          </a:p>
        </p:txBody>
      </p:sp>
    </p:spTree>
    <p:extLst>
      <p:ext uri="{BB962C8B-B14F-4D97-AF65-F5344CB8AC3E}">
        <p14:creationId xmlns:p14="http://schemas.microsoft.com/office/powerpoint/2010/main" val="33306839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225" y="680494"/>
            <a:ext cx="7832725" cy="535531"/>
          </a:xfrm>
        </p:spPr>
        <p:txBody>
          <a:bodyPr/>
          <a:lstStyle/>
          <a:p>
            <a:r>
              <a:rPr lang="en-US" dirty="0" smtClean="0"/>
              <a:t>Summary</a:t>
            </a:r>
            <a:endParaRPr lang="en-US" dirty="0"/>
          </a:p>
        </p:txBody>
      </p:sp>
      <p:sp>
        <p:nvSpPr>
          <p:cNvPr id="3" name="Content Placeholder 2"/>
          <p:cNvSpPr>
            <a:spLocks noGrp="1"/>
          </p:cNvSpPr>
          <p:nvPr>
            <p:ph idx="1"/>
          </p:nvPr>
        </p:nvSpPr>
        <p:spPr>
          <a:xfrm>
            <a:off x="657225" y="1371600"/>
            <a:ext cx="8486775" cy="4616648"/>
          </a:xfrm>
        </p:spPr>
        <p:txBody>
          <a:bodyPr/>
          <a:lstStyle/>
          <a:p>
            <a:r>
              <a:rPr lang="en-US" dirty="0" smtClean="0"/>
              <a:t>Patients with PSC, cirrhosis and liver transplants are at risk of osteoporosis and fractures</a:t>
            </a:r>
          </a:p>
          <a:p>
            <a:r>
              <a:rPr lang="en-US" dirty="0" smtClean="0"/>
              <a:t>Lifestyle management is important for prevention</a:t>
            </a:r>
          </a:p>
          <a:p>
            <a:pPr lvl="1"/>
            <a:r>
              <a:rPr lang="en-US" dirty="0"/>
              <a:t>Smoking and alcohol cessation</a:t>
            </a:r>
          </a:p>
          <a:p>
            <a:pPr lvl="1"/>
            <a:r>
              <a:rPr lang="en-US" dirty="0"/>
              <a:t>Increased fitness</a:t>
            </a:r>
          </a:p>
          <a:p>
            <a:pPr lvl="1"/>
            <a:r>
              <a:rPr lang="en-US" dirty="0"/>
              <a:t>Calcium, Vitamin D</a:t>
            </a:r>
          </a:p>
          <a:p>
            <a:r>
              <a:rPr lang="en-US" dirty="0" smtClean="0"/>
              <a:t>Monitoring every 2 years</a:t>
            </a:r>
          </a:p>
          <a:p>
            <a:r>
              <a:rPr lang="en-US" dirty="0" smtClean="0"/>
              <a:t>Consideration of pharmacologic therapies for prevention and treatment</a:t>
            </a:r>
          </a:p>
          <a:p>
            <a:pPr lvl="1"/>
            <a:endParaRPr lang="en-US" dirty="0"/>
          </a:p>
        </p:txBody>
      </p:sp>
      <p:sp>
        <p:nvSpPr>
          <p:cNvPr id="4" name="Slide Number Placeholder 3"/>
          <p:cNvSpPr>
            <a:spLocks noGrp="1"/>
          </p:cNvSpPr>
          <p:nvPr>
            <p:ph type="sldNum" sz="quarter" idx="10"/>
          </p:nvPr>
        </p:nvSpPr>
        <p:spPr/>
        <p:txBody>
          <a:bodyPr/>
          <a:lstStyle/>
          <a:p>
            <a:pPr>
              <a:defRPr/>
            </a:pPr>
            <a:r>
              <a:rPr lang="en-US" smtClean="0"/>
              <a:t>©2010 MFMER  |  slide-</a:t>
            </a:r>
            <a:fld id="{162B79C3-EC83-4842-A37A-FD2C39D8E982}" type="slidenum">
              <a:rPr lang="en-US" smtClean="0"/>
              <a:pPr>
                <a:defRPr/>
              </a:pPr>
              <a:t>46</a:t>
            </a:fld>
            <a:endParaRPr lang="en-US"/>
          </a:p>
        </p:txBody>
      </p:sp>
    </p:spTree>
    <p:extLst>
      <p:ext uri="{BB962C8B-B14F-4D97-AF65-F5344CB8AC3E}">
        <p14:creationId xmlns:p14="http://schemas.microsoft.com/office/powerpoint/2010/main" val="267711519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6497" y="1074033"/>
            <a:ext cx="7832725" cy="535531"/>
          </a:xfrm>
        </p:spPr>
        <p:txBody>
          <a:bodyPr/>
          <a:lstStyle/>
          <a:p>
            <a:pPr algn="ctr"/>
            <a:r>
              <a:rPr lang="en-US" dirty="0" smtClean="0"/>
              <a:t>Thank </a:t>
            </a:r>
            <a:r>
              <a:rPr lang="en-US" dirty="0" smtClean="0"/>
              <a:t>you. Questions</a:t>
            </a:r>
            <a:r>
              <a:rPr lang="en-US" dirty="0" smtClean="0"/>
              <a:t>?</a:t>
            </a:r>
            <a:endParaRPr lang="en-US" dirty="0"/>
          </a:p>
        </p:txBody>
      </p:sp>
      <p:sp>
        <p:nvSpPr>
          <p:cNvPr id="4" name="Slide Number Placeholder 3"/>
          <p:cNvSpPr>
            <a:spLocks noGrp="1"/>
          </p:cNvSpPr>
          <p:nvPr>
            <p:ph type="sldNum" sz="quarter" idx="10"/>
          </p:nvPr>
        </p:nvSpPr>
        <p:spPr/>
        <p:txBody>
          <a:bodyPr/>
          <a:lstStyle/>
          <a:p>
            <a:pPr>
              <a:defRPr/>
            </a:pPr>
            <a:r>
              <a:rPr lang="en-US" smtClean="0"/>
              <a:t>©2010 MFMER  |  slide-</a:t>
            </a:r>
            <a:fld id="{162B79C3-EC83-4842-A37A-FD2C39D8E982}" type="slidenum">
              <a:rPr lang="en-US" smtClean="0"/>
              <a:pPr>
                <a:defRPr/>
              </a:pPr>
              <a:t>47</a:t>
            </a:fld>
            <a:endParaRPr lang="en-US"/>
          </a:p>
        </p:txBody>
      </p:sp>
      <p:pic>
        <p:nvPicPr>
          <p:cNvPr id="1026" name="Picture 2" descr="Image result for ottawa pictures">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598" y="1778162"/>
            <a:ext cx="8772525" cy="280987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44010" y="4815068"/>
            <a:ext cx="6502742" cy="2585323"/>
          </a:xfrm>
          <a:prstGeom prst="rect">
            <a:avLst/>
          </a:prstGeom>
          <a:noFill/>
        </p:spPr>
        <p:txBody>
          <a:bodyPr wrap="none" rtlCol="0">
            <a:spAutoFit/>
          </a:bodyPr>
          <a:lstStyle/>
          <a:p>
            <a:r>
              <a:rPr lang="en-US" b="1" dirty="0" smtClean="0"/>
              <a:t>Resources:</a:t>
            </a:r>
          </a:p>
          <a:p>
            <a:r>
              <a:rPr lang="en-US" dirty="0"/>
              <a:t>https://</a:t>
            </a:r>
            <a:r>
              <a:rPr lang="en-US" dirty="0" smtClean="0"/>
              <a:t>osteoporosis.ca</a:t>
            </a:r>
          </a:p>
          <a:p>
            <a:r>
              <a:rPr lang="en-US" dirty="0"/>
              <a:t>https://www.iofbonehealth.org</a:t>
            </a:r>
          </a:p>
          <a:p>
            <a:r>
              <a:rPr lang="en-US" dirty="0" smtClean="0"/>
              <a:t>https</a:t>
            </a:r>
            <a:r>
              <a:rPr lang="en-US" dirty="0"/>
              <a:t>://</a:t>
            </a:r>
            <a:r>
              <a:rPr lang="en-US" dirty="0" smtClean="0"/>
              <a:t>ods.od.nih.gov/factsheets/VitaminD-HealthProfessional</a:t>
            </a:r>
          </a:p>
          <a:p>
            <a:r>
              <a:rPr lang="en-US" dirty="0"/>
              <a:t>www.nof.org/patients/treatment/calciumvitamin-d/</a:t>
            </a:r>
          </a:p>
          <a:p>
            <a:endParaRPr lang="en-US" dirty="0" smtClean="0"/>
          </a:p>
          <a:p>
            <a:endParaRPr lang="en-US" dirty="0" smtClean="0"/>
          </a:p>
          <a:p>
            <a:endParaRPr lang="en-US" dirty="0" smtClean="0"/>
          </a:p>
          <a:p>
            <a:endParaRPr lang="en-US" dirty="0"/>
          </a:p>
        </p:txBody>
      </p:sp>
      <p:sp>
        <p:nvSpPr>
          <p:cNvPr id="5" name="TextBox 4"/>
          <p:cNvSpPr txBox="1"/>
          <p:nvPr/>
        </p:nvSpPr>
        <p:spPr>
          <a:xfrm>
            <a:off x="5261869" y="5033135"/>
            <a:ext cx="3578928" cy="646331"/>
          </a:xfrm>
          <a:prstGeom prst="rect">
            <a:avLst/>
          </a:prstGeom>
          <a:noFill/>
        </p:spPr>
        <p:txBody>
          <a:bodyPr wrap="none" rtlCol="0">
            <a:spAutoFit/>
          </a:bodyPr>
          <a:lstStyle/>
          <a:p>
            <a:r>
              <a:rPr lang="en-US" dirty="0"/>
              <a:t>https://www.sheffield.ac.uk/FRAX</a:t>
            </a:r>
          </a:p>
          <a:p>
            <a:endParaRPr lang="en-US" dirty="0"/>
          </a:p>
        </p:txBody>
      </p:sp>
    </p:spTree>
    <p:extLst>
      <p:ext uri="{BB962C8B-B14F-4D97-AF65-F5344CB8AC3E}">
        <p14:creationId xmlns:p14="http://schemas.microsoft.com/office/powerpoint/2010/main" val="5545383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225" y="680494"/>
            <a:ext cx="7832725" cy="535531"/>
          </a:xfrm>
        </p:spPr>
        <p:txBody>
          <a:bodyPr/>
          <a:lstStyle/>
          <a:p>
            <a:r>
              <a:rPr lang="en-US" dirty="0" smtClean="0"/>
              <a:t>Complications from Osteoporosis</a:t>
            </a:r>
            <a:endParaRPr lang="en-US" dirty="0"/>
          </a:p>
        </p:txBody>
      </p:sp>
      <p:sp>
        <p:nvSpPr>
          <p:cNvPr id="4" name="Slide Number Placeholder 3"/>
          <p:cNvSpPr>
            <a:spLocks noGrp="1"/>
          </p:cNvSpPr>
          <p:nvPr>
            <p:ph type="sldNum" sz="quarter" idx="10"/>
          </p:nvPr>
        </p:nvSpPr>
        <p:spPr/>
        <p:txBody>
          <a:bodyPr/>
          <a:lstStyle/>
          <a:p>
            <a:pPr>
              <a:defRPr/>
            </a:pPr>
            <a:r>
              <a:rPr lang="en-US" smtClean="0"/>
              <a:t>©2010 MFMER  |  slide-</a:t>
            </a:r>
            <a:fld id="{162B79C3-EC83-4842-A37A-FD2C39D8E982}" type="slidenum">
              <a:rPr lang="en-US" smtClean="0"/>
              <a:pPr>
                <a:defRPr/>
              </a:pPr>
              <a:t>5</a:t>
            </a:fld>
            <a:endParaRPr lang="en-US"/>
          </a:p>
        </p:txBody>
      </p:sp>
      <p:pic>
        <p:nvPicPr>
          <p:cNvPr id="2050" name="Picture 2" descr="How osteoporosis can cause vertebrae to crumple and collapse."/>
          <p:cNvPicPr>
            <a:picLocks noChangeAspect="1" noChangeArrowheads="1"/>
          </p:cNvPicPr>
          <p:nvPr/>
        </p:nvPicPr>
        <p:blipFill rotWithShape="1">
          <a:blip r:embed="rId2">
            <a:extLst>
              <a:ext uri="{28A0092B-C50C-407E-A947-70E740481C1C}">
                <a14:useLocalDpi xmlns:a14="http://schemas.microsoft.com/office/drawing/2010/main" val="0"/>
              </a:ext>
            </a:extLst>
          </a:blip>
          <a:srcRect b="2582"/>
          <a:stretch/>
        </p:blipFill>
        <p:spPr bwMode="auto">
          <a:xfrm>
            <a:off x="60863" y="1795494"/>
            <a:ext cx="3296342" cy="339921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99614" y="1295987"/>
            <a:ext cx="3018840" cy="369332"/>
          </a:xfrm>
          <a:prstGeom prst="rect">
            <a:avLst/>
          </a:prstGeom>
          <a:noFill/>
        </p:spPr>
        <p:txBody>
          <a:bodyPr wrap="none" rtlCol="0">
            <a:spAutoFit/>
          </a:bodyPr>
          <a:lstStyle/>
          <a:p>
            <a:r>
              <a:rPr lang="en-US" dirty="0" smtClean="0"/>
              <a:t>VERTEBRAL FRACTURES</a:t>
            </a:r>
            <a:endParaRPr lang="en-US" dirty="0"/>
          </a:p>
        </p:txBody>
      </p:sp>
      <p:pic>
        <p:nvPicPr>
          <p:cNvPr id="9218" name="Picture 2" descr="Image result for hip fracture">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8822" r="36494"/>
          <a:stretch/>
        </p:blipFill>
        <p:spPr bwMode="auto">
          <a:xfrm>
            <a:off x="3649979" y="1795493"/>
            <a:ext cx="2889717" cy="339921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125690" y="1322879"/>
            <a:ext cx="2039982" cy="369332"/>
          </a:xfrm>
          <a:prstGeom prst="rect">
            <a:avLst/>
          </a:prstGeom>
          <a:noFill/>
        </p:spPr>
        <p:txBody>
          <a:bodyPr wrap="none" rtlCol="0">
            <a:spAutoFit/>
          </a:bodyPr>
          <a:lstStyle/>
          <a:p>
            <a:r>
              <a:rPr lang="en-US" dirty="0" smtClean="0"/>
              <a:t>HIP FRACTURES</a:t>
            </a:r>
            <a:endParaRPr lang="en-US" dirty="0"/>
          </a:p>
        </p:txBody>
      </p:sp>
      <p:pic>
        <p:nvPicPr>
          <p:cNvPr id="9220" name="Picture 4" descr="Image result for wrist fracture">
            <a:hlinkClick r:id="rId5"/>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2315" b="5812"/>
          <a:stretch/>
        </p:blipFill>
        <p:spPr bwMode="auto">
          <a:xfrm>
            <a:off x="6690167" y="1795492"/>
            <a:ext cx="2309373" cy="339921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6674387" y="1341016"/>
            <a:ext cx="2399055" cy="369332"/>
          </a:xfrm>
          <a:prstGeom prst="rect">
            <a:avLst/>
          </a:prstGeom>
          <a:noFill/>
        </p:spPr>
        <p:txBody>
          <a:bodyPr wrap="none" rtlCol="0">
            <a:spAutoFit/>
          </a:bodyPr>
          <a:lstStyle/>
          <a:p>
            <a:r>
              <a:rPr lang="en-US" dirty="0" smtClean="0"/>
              <a:t>WRIST FRACTURES</a:t>
            </a:r>
            <a:endParaRPr lang="en-US" dirty="0"/>
          </a:p>
        </p:txBody>
      </p:sp>
      <p:sp>
        <p:nvSpPr>
          <p:cNvPr id="11" name="Rectangle 3"/>
          <p:cNvSpPr txBox="1">
            <a:spLocks/>
          </p:cNvSpPr>
          <p:nvPr/>
        </p:nvSpPr>
        <p:spPr bwMode="auto">
          <a:xfrm>
            <a:off x="60863" y="5445889"/>
            <a:ext cx="8938677" cy="1063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spAutoFit/>
          </a:bodyPr>
          <a:lstStyle>
            <a:lvl1pPr marL="228600" indent="-228600" algn="l" rtl="0" eaLnBrk="0" fontAlgn="base" hangingPunct="0">
              <a:lnSpc>
                <a:spcPct val="90000"/>
              </a:lnSpc>
              <a:spcBef>
                <a:spcPct val="50000"/>
              </a:spcBef>
              <a:spcAft>
                <a:spcPct val="0"/>
              </a:spcAft>
              <a:buClr>
                <a:schemeClr val="tx2"/>
              </a:buClr>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ct val="15000"/>
              </a:spcBef>
              <a:spcAft>
                <a:spcPct val="0"/>
              </a:spcAft>
              <a:buClr>
                <a:srgbClr val="BFBFBF"/>
              </a:buClr>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ct val="15000"/>
              </a:spcBef>
              <a:spcAft>
                <a:spcPct val="0"/>
              </a:spcAft>
              <a:buClr>
                <a:srgbClr val="BFBFBF"/>
              </a:buClr>
              <a:buFont typeface="Arial" charset="0"/>
              <a:buChar char="•"/>
              <a:defRPr sz="2400" kern="1200">
                <a:solidFill>
                  <a:schemeClr val="tx1"/>
                </a:solidFill>
                <a:latin typeface="+mn-lt"/>
                <a:ea typeface="+mn-ea"/>
                <a:cs typeface="+mn-cs"/>
              </a:defRPr>
            </a:lvl3pPr>
            <a:lvl4pPr marL="1600200" indent="-228600" algn="l" rtl="0" eaLnBrk="0" fontAlgn="base" hangingPunct="0">
              <a:lnSpc>
                <a:spcPct val="90000"/>
              </a:lnSpc>
              <a:spcBef>
                <a:spcPct val="15000"/>
              </a:spcBef>
              <a:spcAft>
                <a:spcPct val="0"/>
              </a:spcAft>
              <a:buClr>
                <a:srgbClr val="BFBFBF"/>
              </a:buClr>
              <a:buFont typeface="Arial" charset="0"/>
              <a:buChar char="•"/>
              <a:defRPr sz="2400" kern="1200">
                <a:solidFill>
                  <a:schemeClr val="tx1"/>
                </a:solidFill>
                <a:latin typeface="+mn-lt"/>
                <a:ea typeface="+mn-ea"/>
                <a:cs typeface="+mn-cs"/>
              </a:defRPr>
            </a:lvl4pPr>
            <a:lvl5pPr marL="2057400" indent="-228600" algn="l" rtl="0" eaLnBrk="0" fontAlgn="base" hangingPunct="0">
              <a:lnSpc>
                <a:spcPct val="90000"/>
              </a:lnSpc>
              <a:spcBef>
                <a:spcPct val="15000"/>
              </a:spcBef>
              <a:spcAft>
                <a:spcPct val="0"/>
              </a:spcAft>
              <a:buClr>
                <a:srgbClr val="BFBFBF"/>
              </a:buClr>
              <a:buFont typeface="Arial"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ts val="1300"/>
              </a:lnSpc>
            </a:pPr>
            <a:r>
              <a:rPr lang="en-US" dirty="0" smtClean="0"/>
              <a:t>As bone density decreases, fracture risk increases</a:t>
            </a:r>
          </a:p>
          <a:p>
            <a:pPr>
              <a:lnSpc>
                <a:spcPts val="1300"/>
              </a:lnSpc>
            </a:pPr>
            <a:r>
              <a:rPr lang="en-US" dirty="0" smtClean="0"/>
              <a:t>Risk increases with age (&gt;50% fracture risk in </a:t>
            </a:r>
            <a:r>
              <a:rPr lang="en-US" b="1" dirty="0" smtClean="0"/>
              <a:t>♀</a:t>
            </a:r>
            <a:r>
              <a:rPr lang="en-US" dirty="0" smtClean="0"/>
              <a:t>&gt;50y)</a:t>
            </a:r>
          </a:p>
          <a:p>
            <a:pPr>
              <a:lnSpc>
                <a:spcPts val="1300"/>
              </a:lnSpc>
            </a:pPr>
            <a:endParaRPr lang="en-US" dirty="0" smtClean="0"/>
          </a:p>
        </p:txBody>
      </p:sp>
    </p:spTree>
    <p:extLst>
      <p:ext uri="{BB962C8B-B14F-4D97-AF65-F5344CB8AC3E}">
        <p14:creationId xmlns:p14="http://schemas.microsoft.com/office/powerpoint/2010/main" val="134820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1061" y="321679"/>
            <a:ext cx="7832725" cy="535531"/>
          </a:xfrm>
        </p:spPr>
        <p:txBody>
          <a:bodyPr/>
          <a:lstStyle/>
          <a:p>
            <a:r>
              <a:rPr lang="en-US" dirty="0" smtClean="0"/>
              <a:t>Natural history of bone density</a:t>
            </a:r>
            <a:endParaRPr lang="en-US" dirty="0"/>
          </a:p>
        </p:txBody>
      </p:sp>
      <p:sp>
        <p:nvSpPr>
          <p:cNvPr id="4" name="Slide Number Placeholder 3"/>
          <p:cNvSpPr>
            <a:spLocks noGrp="1"/>
          </p:cNvSpPr>
          <p:nvPr>
            <p:ph type="sldNum" sz="quarter" idx="10"/>
          </p:nvPr>
        </p:nvSpPr>
        <p:spPr/>
        <p:txBody>
          <a:bodyPr/>
          <a:lstStyle/>
          <a:p>
            <a:pPr>
              <a:defRPr/>
            </a:pPr>
            <a:r>
              <a:rPr lang="en-US" smtClean="0"/>
              <a:t>©2010 MFMER  |  slide-</a:t>
            </a:r>
            <a:fld id="{162B79C3-EC83-4842-A37A-FD2C39D8E982}" type="slidenum">
              <a:rPr lang="en-US" smtClean="0"/>
              <a:pPr>
                <a:defRPr/>
              </a:pPr>
              <a:t>6</a:t>
            </a:fld>
            <a:endParaRPr lang="en-US"/>
          </a:p>
        </p:txBody>
      </p:sp>
      <p:pic>
        <p:nvPicPr>
          <p:cNvPr id="8194" name="Picture 2" descr="Men-3.gif"/>
          <p:cNvPicPr>
            <a:picLocks noChangeAspect="1" noChangeArrowheads="1"/>
          </p:cNvPicPr>
          <p:nvPr/>
        </p:nvPicPr>
        <p:blipFill rotWithShape="1">
          <a:blip r:embed="rId3">
            <a:extLst>
              <a:ext uri="{28A0092B-C50C-407E-A947-70E740481C1C}">
                <a14:useLocalDpi xmlns:a14="http://schemas.microsoft.com/office/drawing/2010/main" val="0"/>
              </a:ext>
            </a:extLst>
          </a:blip>
          <a:srcRect t="17186" b="4308"/>
          <a:stretch/>
        </p:blipFill>
        <p:spPr bwMode="auto">
          <a:xfrm>
            <a:off x="706056" y="1060469"/>
            <a:ext cx="7754703" cy="495836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588152" y="6322585"/>
            <a:ext cx="4566186" cy="369332"/>
          </a:xfrm>
          <a:prstGeom prst="rect">
            <a:avLst/>
          </a:prstGeom>
          <a:noFill/>
        </p:spPr>
        <p:txBody>
          <a:bodyPr wrap="none" rtlCol="0">
            <a:spAutoFit/>
          </a:bodyPr>
          <a:lstStyle/>
          <a:p>
            <a:r>
              <a:rPr lang="en-US" dirty="0" smtClean="0"/>
              <a:t>Adapted from </a:t>
            </a:r>
            <a:r>
              <a:rPr lang="en-US" dirty="0" err="1" smtClean="0"/>
              <a:t>Endocr</a:t>
            </a:r>
            <a:r>
              <a:rPr lang="en-US" dirty="0" smtClean="0"/>
              <a:t> Rev 1995. 16:87-116</a:t>
            </a:r>
            <a:endParaRPr lang="en-US" dirty="0"/>
          </a:p>
        </p:txBody>
      </p:sp>
      <p:sp>
        <p:nvSpPr>
          <p:cNvPr id="6" name="TextBox 5"/>
          <p:cNvSpPr txBox="1"/>
          <p:nvPr/>
        </p:nvSpPr>
        <p:spPr>
          <a:xfrm>
            <a:off x="1251996" y="1288590"/>
            <a:ext cx="3819645" cy="830997"/>
          </a:xfrm>
          <a:prstGeom prst="rect">
            <a:avLst/>
          </a:prstGeom>
          <a:solidFill>
            <a:schemeClr val="tx2">
              <a:lumMod val="20000"/>
              <a:lumOff val="80000"/>
            </a:schemeClr>
          </a:solidFill>
        </p:spPr>
        <p:txBody>
          <a:bodyPr wrap="square" rtlCol="0">
            <a:spAutoFit/>
          </a:bodyPr>
          <a:lstStyle/>
          <a:p>
            <a:r>
              <a:rPr lang="en-US" sz="1600" dirty="0" smtClean="0"/>
              <a:t>Relative influence on peak bone mass:</a:t>
            </a:r>
          </a:p>
          <a:p>
            <a:r>
              <a:rPr lang="en-US" sz="1600" dirty="0" smtClean="0"/>
              <a:t>40-83% genetic</a:t>
            </a:r>
          </a:p>
          <a:p>
            <a:r>
              <a:rPr lang="en-US" sz="1600" dirty="0" smtClean="0"/>
              <a:t>27-60% environmental</a:t>
            </a:r>
            <a:endParaRPr lang="en-US" sz="1600" dirty="0"/>
          </a:p>
        </p:txBody>
      </p:sp>
      <p:sp>
        <p:nvSpPr>
          <p:cNvPr id="8" name="TextBox 7"/>
          <p:cNvSpPr txBox="1"/>
          <p:nvPr/>
        </p:nvSpPr>
        <p:spPr>
          <a:xfrm>
            <a:off x="5326291" y="1267821"/>
            <a:ext cx="2535805" cy="584775"/>
          </a:xfrm>
          <a:prstGeom prst="rect">
            <a:avLst/>
          </a:prstGeom>
          <a:solidFill>
            <a:srgbClr val="FFC000"/>
          </a:solidFill>
        </p:spPr>
        <p:txBody>
          <a:bodyPr wrap="square" rtlCol="0">
            <a:spAutoFit/>
          </a:bodyPr>
          <a:lstStyle/>
          <a:p>
            <a:pPr algn="ctr"/>
            <a:r>
              <a:rPr lang="en-US" sz="1600" dirty="0" smtClean="0"/>
              <a:t>0.5-1% reduction in bone volume/year</a:t>
            </a:r>
            <a:endParaRPr lang="en-US" sz="1600" dirty="0"/>
          </a:p>
        </p:txBody>
      </p:sp>
    </p:spTree>
    <p:extLst>
      <p:ext uri="{BB962C8B-B14F-4D97-AF65-F5344CB8AC3E}">
        <p14:creationId xmlns:p14="http://schemas.microsoft.com/office/powerpoint/2010/main" val="36350236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1061" y="321679"/>
            <a:ext cx="7832725" cy="535531"/>
          </a:xfrm>
        </p:spPr>
        <p:txBody>
          <a:bodyPr/>
          <a:lstStyle/>
          <a:p>
            <a:r>
              <a:rPr lang="en-US" dirty="0" smtClean="0"/>
              <a:t>Natural history of bone density</a:t>
            </a:r>
            <a:endParaRPr lang="en-US" dirty="0"/>
          </a:p>
        </p:txBody>
      </p:sp>
      <p:sp>
        <p:nvSpPr>
          <p:cNvPr id="4" name="Slide Number Placeholder 3"/>
          <p:cNvSpPr>
            <a:spLocks noGrp="1"/>
          </p:cNvSpPr>
          <p:nvPr>
            <p:ph type="sldNum" sz="quarter" idx="10"/>
          </p:nvPr>
        </p:nvSpPr>
        <p:spPr/>
        <p:txBody>
          <a:bodyPr/>
          <a:lstStyle/>
          <a:p>
            <a:pPr>
              <a:defRPr/>
            </a:pPr>
            <a:r>
              <a:rPr lang="en-US" smtClean="0"/>
              <a:t>©2010 MFMER  |  slide-</a:t>
            </a:r>
            <a:fld id="{162B79C3-EC83-4842-A37A-FD2C39D8E982}" type="slidenum">
              <a:rPr lang="en-US" smtClean="0"/>
              <a:pPr>
                <a:defRPr/>
              </a:pPr>
              <a:t>7</a:t>
            </a:fld>
            <a:endParaRPr lang="en-US"/>
          </a:p>
        </p:txBody>
      </p:sp>
      <p:pic>
        <p:nvPicPr>
          <p:cNvPr id="8194" name="Picture 2" descr="Men-3.gif"/>
          <p:cNvPicPr>
            <a:picLocks noChangeAspect="1" noChangeArrowheads="1"/>
          </p:cNvPicPr>
          <p:nvPr/>
        </p:nvPicPr>
        <p:blipFill rotWithShape="1">
          <a:blip r:embed="rId3">
            <a:extLst>
              <a:ext uri="{28A0092B-C50C-407E-A947-70E740481C1C}">
                <a14:useLocalDpi xmlns:a14="http://schemas.microsoft.com/office/drawing/2010/main" val="0"/>
              </a:ext>
            </a:extLst>
          </a:blip>
          <a:srcRect t="17186" b="4308"/>
          <a:stretch/>
        </p:blipFill>
        <p:spPr bwMode="auto">
          <a:xfrm>
            <a:off x="706056" y="1060469"/>
            <a:ext cx="7754703" cy="495836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588152" y="6322585"/>
            <a:ext cx="4566186" cy="369332"/>
          </a:xfrm>
          <a:prstGeom prst="rect">
            <a:avLst/>
          </a:prstGeom>
          <a:noFill/>
        </p:spPr>
        <p:txBody>
          <a:bodyPr wrap="none" rtlCol="0">
            <a:spAutoFit/>
          </a:bodyPr>
          <a:lstStyle/>
          <a:p>
            <a:r>
              <a:rPr lang="en-US" dirty="0" smtClean="0"/>
              <a:t>Adapted from </a:t>
            </a:r>
            <a:r>
              <a:rPr lang="en-US" dirty="0" err="1" smtClean="0"/>
              <a:t>Endocr</a:t>
            </a:r>
            <a:r>
              <a:rPr lang="en-US" dirty="0" smtClean="0"/>
              <a:t> Rev 1995. 16:87-116</a:t>
            </a:r>
            <a:endParaRPr lang="en-US" dirty="0"/>
          </a:p>
        </p:txBody>
      </p:sp>
      <p:sp>
        <p:nvSpPr>
          <p:cNvPr id="6" name="TextBox 5"/>
          <p:cNvSpPr txBox="1"/>
          <p:nvPr/>
        </p:nvSpPr>
        <p:spPr>
          <a:xfrm>
            <a:off x="1251996" y="1288590"/>
            <a:ext cx="3819645" cy="830997"/>
          </a:xfrm>
          <a:prstGeom prst="rect">
            <a:avLst/>
          </a:prstGeom>
          <a:solidFill>
            <a:schemeClr val="tx2">
              <a:lumMod val="20000"/>
              <a:lumOff val="80000"/>
            </a:schemeClr>
          </a:solidFill>
        </p:spPr>
        <p:txBody>
          <a:bodyPr wrap="square" rtlCol="0">
            <a:spAutoFit/>
          </a:bodyPr>
          <a:lstStyle/>
          <a:p>
            <a:r>
              <a:rPr lang="en-US" sz="1600" dirty="0" smtClean="0"/>
              <a:t>Relative influence on peak bone mass:</a:t>
            </a:r>
          </a:p>
          <a:p>
            <a:r>
              <a:rPr lang="en-US" sz="1600" dirty="0" smtClean="0"/>
              <a:t>40-83% genetic</a:t>
            </a:r>
          </a:p>
          <a:p>
            <a:r>
              <a:rPr lang="en-US" sz="1600" dirty="0" smtClean="0"/>
              <a:t>27-60% environmental</a:t>
            </a:r>
            <a:endParaRPr lang="en-US" sz="1600" dirty="0"/>
          </a:p>
        </p:txBody>
      </p:sp>
      <p:sp>
        <p:nvSpPr>
          <p:cNvPr id="8" name="TextBox 7"/>
          <p:cNvSpPr txBox="1"/>
          <p:nvPr/>
        </p:nvSpPr>
        <p:spPr>
          <a:xfrm>
            <a:off x="5326291" y="1267821"/>
            <a:ext cx="2535805" cy="584775"/>
          </a:xfrm>
          <a:prstGeom prst="rect">
            <a:avLst/>
          </a:prstGeom>
          <a:solidFill>
            <a:srgbClr val="FFC000"/>
          </a:solidFill>
        </p:spPr>
        <p:txBody>
          <a:bodyPr wrap="square" rtlCol="0">
            <a:spAutoFit/>
          </a:bodyPr>
          <a:lstStyle/>
          <a:p>
            <a:pPr algn="ctr"/>
            <a:r>
              <a:rPr lang="en-US" sz="1600" dirty="0" smtClean="0"/>
              <a:t>0.5-1% reduction in bone volume/year</a:t>
            </a:r>
            <a:endParaRPr lang="en-US" sz="1600" dirty="0"/>
          </a:p>
        </p:txBody>
      </p:sp>
      <p:sp>
        <p:nvSpPr>
          <p:cNvPr id="3" name="TextBox 2"/>
          <p:cNvSpPr txBox="1"/>
          <p:nvPr/>
        </p:nvSpPr>
        <p:spPr>
          <a:xfrm>
            <a:off x="2861416" y="4326730"/>
            <a:ext cx="3403496" cy="646331"/>
          </a:xfrm>
          <a:prstGeom prst="rect">
            <a:avLst/>
          </a:prstGeom>
          <a:solidFill>
            <a:schemeClr val="bg1"/>
          </a:solidFill>
        </p:spPr>
        <p:txBody>
          <a:bodyPr wrap="none" rtlCol="0">
            <a:spAutoFit/>
          </a:bodyPr>
          <a:lstStyle/>
          <a:p>
            <a:pPr algn="ctr"/>
            <a:r>
              <a:rPr lang="en-US" dirty="0" smtClean="0"/>
              <a:t>Female sex &amp; Older age</a:t>
            </a:r>
          </a:p>
          <a:p>
            <a:pPr algn="ctr"/>
            <a:r>
              <a:rPr lang="en-US" dirty="0"/>
              <a:t>a</a:t>
            </a:r>
            <a:r>
              <a:rPr lang="en-US" dirty="0" smtClean="0"/>
              <a:t>re risk factors for osteoporosis</a:t>
            </a:r>
            <a:endParaRPr lang="en-US" dirty="0"/>
          </a:p>
        </p:txBody>
      </p:sp>
    </p:spTree>
    <p:extLst>
      <p:ext uri="{BB962C8B-B14F-4D97-AF65-F5344CB8AC3E}">
        <p14:creationId xmlns:p14="http://schemas.microsoft.com/office/powerpoint/2010/main" val="1580657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225" y="680494"/>
            <a:ext cx="7832725" cy="535531"/>
          </a:xfrm>
        </p:spPr>
        <p:txBody>
          <a:bodyPr/>
          <a:lstStyle/>
          <a:p>
            <a:r>
              <a:rPr lang="en-US" dirty="0" smtClean="0"/>
              <a:t>Risk of Osteoporosis in PSC</a:t>
            </a:r>
            <a:endParaRPr lang="en-US" dirty="0"/>
          </a:p>
        </p:txBody>
      </p:sp>
      <p:sp>
        <p:nvSpPr>
          <p:cNvPr id="3" name="Content Placeholder 2"/>
          <p:cNvSpPr>
            <a:spLocks noGrp="1"/>
          </p:cNvSpPr>
          <p:nvPr>
            <p:ph idx="1"/>
          </p:nvPr>
        </p:nvSpPr>
        <p:spPr>
          <a:xfrm>
            <a:off x="211369" y="1360625"/>
            <a:ext cx="8819911" cy="3453253"/>
          </a:xfrm>
        </p:spPr>
        <p:txBody>
          <a:bodyPr/>
          <a:lstStyle/>
          <a:p>
            <a:r>
              <a:rPr lang="en-US" dirty="0" smtClean="0"/>
              <a:t>15% of patients with PSC have osteoporosis</a:t>
            </a:r>
          </a:p>
          <a:p>
            <a:r>
              <a:rPr lang="en-US" dirty="0" smtClean="0"/>
              <a:t>24x risk (compared to those without PSC)</a:t>
            </a:r>
          </a:p>
          <a:p>
            <a:r>
              <a:rPr lang="en-US" dirty="0" smtClean="0"/>
              <a:t>40% of patients with PSC - osteoporosis at transplant</a:t>
            </a:r>
          </a:p>
          <a:p>
            <a:r>
              <a:rPr lang="en-US" dirty="0" smtClean="0"/>
              <a:t>Risk factors</a:t>
            </a:r>
          </a:p>
          <a:p>
            <a:pPr lvl="1"/>
            <a:r>
              <a:rPr lang="en-US" b="1" dirty="0" smtClean="0"/>
              <a:t>Age</a:t>
            </a:r>
            <a:r>
              <a:rPr lang="en-US" dirty="0" smtClean="0"/>
              <a:t> (</a:t>
            </a:r>
            <a:r>
              <a:rPr lang="en-US" u="sng" dirty="0" smtClean="0"/>
              <a:t>&gt;</a:t>
            </a:r>
            <a:r>
              <a:rPr lang="en-US" dirty="0" smtClean="0"/>
              <a:t>54)</a:t>
            </a:r>
          </a:p>
          <a:p>
            <a:pPr lvl="1"/>
            <a:r>
              <a:rPr lang="en-US" b="1" dirty="0" smtClean="0"/>
              <a:t>Body mass index </a:t>
            </a:r>
            <a:r>
              <a:rPr lang="en-US" dirty="0" smtClean="0"/>
              <a:t>(&lt;24kg/m</a:t>
            </a:r>
            <a:r>
              <a:rPr lang="en-US" baseline="30000" dirty="0" smtClean="0"/>
              <a:t>2</a:t>
            </a:r>
            <a:r>
              <a:rPr lang="en-US" dirty="0" smtClean="0"/>
              <a:t>) = weight / (height x height)</a:t>
            </a:r>
          </a:p>
          <a:p>
            <a:pPr lvl="1"/>
            <a:r>
              <a:rPr lang="en-US" b="1" dirty="0" smtClean="0"/>
              <a:t>Inflammatory bowel disease </a:t>
            </a:r>
            <a:r>
              <a:rPr lang="en-US" dirty="0" smtClean="0"/>
              <a:t>(for </a:t>
            </a:r>
            <a:r>
              <a:rPr lang="en-US" u="sng" dirty="0" smtClean="0"/>
              <a:t>&gt;</a:t>
            </a:r>
            <a:r>
              <a:rPr lang="en-US" dirty="0" smtClean="0"/>
              <a:t>19 years)</a:t>
            </a:r>
            <a:endParaRPr lang="en-US" dirty="0"/>
          </a:p>
        </p:txBody>
      </p:sp>
      <p:sp>
        <p:nvSpPr>
          <p:cNvPr id="4" name="Slide Number Placeholder 3"/>
          <p:cNvSpPr>
            <a:spLocks noGrp="1"/>
          </p:cNvSpPr>
          <p:nvPr>
            <p:ph type="sldNum" sz="quarter" idx="10"/>
          </p:nvPr>
        </p:nvSpPr>
        <p:spPr/>
        <p:txBody>
          <a:bodyPr/>
          <a:lstStyle/>
          <a:p>
            <a:pPr>
              <a:defRPr/>
            </a:pPr>
            <a:r>
              <a:rPr lang="en-US" smtClean="0"/>
              <a:t>©2010 MFMER  |  slide-</a:t>
            </a:r>
            <a:fld id="{162B79C3-EC83-4842-A37A-FD2C39D8E982}" type="slidenum">
              <a:rPr lang="en-US" smtClean="0"/>
              <a:pPr>
                <a:defRPr/>
              </a:pPr>
              <a:t>8</a:t>
            </a:fld>
            <a:endParaRPr lang="en-US"/>
          </a:p>
        </p:txBody>
      </p:sp>
      <p:sp>
        <p:nvSpPr>
          <p:cNvPr id="5" name="TextBox 4"/>
          <p:cNvSpPr txBox="1"/>
          <p:nvPr/>
        </p:nvSpPr>
        <p:spPr>
          <a:xfrm>
            <a:off x="3426106" y="6018834"/>
            <a:ext cx="4882490" cy="646331"/>
          </a:xfrm>
          <a:prstGeom prst="rect">
            <a:avLst/>
          </a:prstGeom>
          <a:noFill/>
        </p:spPr>
        <p:txBody>
          <a:bodyPr wrap="none" rtlCol="0">
            <a:spAutoFit/>
          </a:bodyPr>
          <a:lstStyle/>
          <a:p>
            <a:r>
              <a:rPr lang="en-US" dirty="0"/>
              <a:t>Gastroenterology. 2011 Jan; 140(1): 180–188</a:t>
            </a:r>
            <a:r>
              <a:rPr lang="en-US" dirty="0" smtClean="0"/>
              <a:t>.</a:t>
            </a:r>
          </a:p>
          <a:p>
            <a:pPr algn="r"/>
            <a:r>
              <a:rPr lang="en-US" dirty="0" smtClean="0"/>
              <a:t> </a:t>
            </a:r>
            <a:r>
              <a:rPr lang="de-DE" dirty="0"/>
              <a:t>Gut. 2002 Feb;50 Suppl 1:i1-9.</a:t>
            </a:r>
            <a:endParaRPr lang="en-US" dirty="0"/>
          </a:p>
        </p:txBody>
      </p:sp>
      <p:sp>
        <p:nvSpPr>
          <p:cNvPr id="6" name="TextBox 5"/>
          <p:cNvSpPr txBox="1"/>
          <p:nvPr/>
        </p:nvSpPr>
        <p:spPr>
          <a:xfrm>
            <a:off x="1597307" y="4930815"/>
            <a:ext cx="5747086" cy="830997"/>
          </a:xfrm>
          <a:prstGeom prst="rect">
            <a:avLst/>
          </a:prstGeom>
          <a:noFill/>
          <a:ln>
            <a:solidFill>
              <a:schemeClr val="tx1"/>
            </a:solidFill>
          </a:ln>
        </p:spPr>
        <p:txBody>
          <a:bodyPr wrap="none" rtlCol="0">
            <a:spAutoFit/>
          </a:bodyPr>
          <a:lstStyle/>
          <a:p>
            <a:r>
              <a:rPr lang="en-US" sz="2400" dirty="0" smtClean="0"/>
              <a:t>All 3 risk factors – 75% had osteoporosis</a:t>
            </a:r>
          </a:p>
          <a:p>
            <a:r>
              <a:rPr lang="en-US" sz="2400" dirty="0" smtClean="0"/>
              <a:t>&lt;3 risk factors – 3.1% had osteoporosis</a:t>
            </a:r>
            <a:endParaRPr lang="en-US" sz="2400" dirty="0"/>
          </a:p>
        </p:txBody>
      </p:sp>
    </p:spTree>
    <p:extLst>
      <p:ext uri="{BB962C8B-B14F-4D97-AF65-F5344CB8AC3E}">
        <p14:creationId xmlns:p14="http://schemas.microsoft.com/office/powerpoint/2010/main" val="5073203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225" y="680494"/>
            <a:ext cx="7832725" cy="535531"/>
          </a:xfrm>
        </p:spPr>
        <p:txBody>
          <a:bodyPr/>
          <a:lstStyle/>
          <a:p>
            <a:r>
              <a:rPr lang="en-US" dirty="0" smtClean="0"/>
              <a:t>Risk of Osteoporosis in IBD</a:t>
            </a:r>
            <a:endParaRPr lang="en-US" dirty="0"/>
          </a:p>
        </p:txBody>
      </p:sp>
      <p:sp>
        <p:nvSpPr>
          <p:cNvPr id="3" name="Content Placeholder 2"/>
          <p:cNvSpPr>
            <a:spLocks noGrp="1"/>
          </p:cNvSpPr>
          <p:nvPr>
            <p:ph idx="1"/>
          </p:nvPr>
        </p:nvSpPr>
        <p:spPr>
          <a:xfrm>
            <a:off x="381965" y="1383174"/>
            <a:ext cx="8553691" cy="4228850"/>
          </a:xfrm>
        </p:spPr>
        <p:txBody>
          <a:bodyPr/>
          <a:lstStyle/>
          <a:p>
            <a:r>
              <a:rPr lang="en-US" dirty="0" smtClean="0"/>
              <a:t>Increased risk of bone loss and osteoporosis</a:t>
            </a:r>
          </a:p>
          <a:p>
            <a:r>
              <a:rPr lang="en-US" dirty="0" smtClean="0"/>
              <a:t>40% increased risk of fracture </a:t>
            </a:r>
            <a:endParaRPr lang="en-US" dirty="0"/>
          </a:p>
          <a:p>
            <a:r>
              <a:rPr lang="en-US" dirty="0" smtClean="0"/>
              <a:t>Why?</a:t>
            </a:r>
          </a:p>
          <a:p>
            <a:pPr lvl="1"/>
            <a:r>
              <a:rPr lang="en-US" dirty="0" smtClean="0"/>
              <a:t>Chronic </a:t>
            </a:r>
            <a:r>
              <a:rPr lang="en-US" dirty="0"/>
              <a:t>inflammation</a:t>
            </a:r>
          </a:p>
          <a:p>
            <a:pPr lvl="1"/>
            <a:r>
              <a:rPr lang="en-US" dirty="0"/>
              <a:t>Decreased absorption of calcium and Vitamin D (</a:t>
            </a:r>
            <a:r>
              <a:rPr lang="en-US" dirty="0" err="1"/>
              <a:t>Crohns</a:t>
            </a:r>
            <a:r>
              <a:rPr lang="en-US" dirty="0"/>
              <a:t>)</a:t>
            </a:r>
            <a:endParaRPr lang="en-US" dirty="0" smtClean="0"/>
          </a:p>
          <a:p>
            <a:r>
              <a:rPr lang="en-US" dirty="0" smtClean="0"/>
              <a:t>Risk factors</a:t>
            </a:r>
          </a:p>
          <a:p>
            <a:pPr lvl="1"/>
            <a:r>
              <a:rPr lang="en-US" dirty="0" err="1" smtClean="0"/>
              <a:t>Crohns</a:t>
            </a:r>
            <a:r>
              <a:rPr lang="en-US" dirty="0" smtClean="0"/>
              <a:t> &gt; Ulcerative colitis</a:t>
            </a:r>
          </a:p>
          <a:p>
            <a:pPr lvl="1"/>
            <a:r>
              <a:rPr lang="en-US" dirty="0" smtClean="0"/>
              <a:t> Low </a:t>
            </a:r>
            <a:r>
              <a:rPr lang="en-US" dirty="0" smtClean="0"/>
              <a:t>body mass</a:t>
            </a:r>
          </a:p>
          <a:p>
            <a:pPr lvl="1"/>
            <a:r>
              <a:rPr lang="en-US" dirty="0" smtClean="0"/>
              <a:t>Steroid use (&gt;3 months)</a:t>
            </a:r>
            <a:endParaRPr lang="en-US" dirty="0"/>
          </a:p>
        </p:txBody>
      </p:sp>
      <p:sp>
        <p:nvSpPr>
          <p:cNvPr id="4" name="Slide Number Placeholder 3"/>
          <p:cNvSpPr>
            <a:spLocks noGrp="1"/>
          </p:cNvSpPr>
          <p:nvPr>
            <p:ph type="sldNum" sz="quarter" idx="10"/>
          </p:nvPr>
        </p:nvSpPr>
        <p:spPr/>
        <p:txBody>
          <a:bodyPr/>
          <a:lstStyle/>
          <a:p>
            <a:pPr>
              <a:defRPr/>
            </a:pPr>
            <a:r>
              <a:rPr lang="en-US" smtClean="0"/>
              <a:t>©2010 MFMER  |  slide-</a:t>
            </a:r>
            <a:fld id="{162B79C3-EC83-4842-A37A-FD2C39D8E982}" type="slidenum">
              <a:rPr lang="en-US" smtClean="0"/>
              <a:pPr>
                <a:defRPr/>
              </a:pPr>
              <a:t>9</a:t>
            </a:fld>
            <a:endParaRPr lang="en-US"/>
          </a:p>
        </p:txBody>
      </p:sp>
      <p:sp>
        <p:nvSpPr>
          <p:cNvPr id="5" name="Rectangle 4"/>
          <p:cNvSpPr/>
          <p:nvPr/>
        </p:nvSpPr>
        <p:spPr>
          <a:xfrm>
            <a:off x="1568368" y="6196276"/>
            <a:ext cx="6672805" cy="369332"/>
          </a:xfrm>
          <a:prstGeom prst="rect">
            <a:avLst/>
          </a:prstGeom>
        </p:spPr>
        <p:txBody>
          <a:bodyPr wrap="square">
            <a:spAutoFit/>
          </a:bodyPr>
          <a:lstStyle/>
          <a:p>
            <a:r>
              <a:rPr lang="en-US" dirty="0"/>
              <a:t>World J </a:t>
            </a:r>
            <a:r>
              <a:rPr lang="en-US" dirty="0" err="1"/>
              <a:t>Gastrointest</a:t>
            </a:r>
            <a:r>
              <a:rPr lang="en-US" dirty="0"/>
              <a:t> </a:t>
            </a:r>
            <a:r>
              <a:rPr lang="en-US" dirty="0" err="1"/>
              <a:t>Pathophysiol</a:t>
            </a:r>
            <a:r>
              <a:rPr lang="en-US" dirty="0"/>
              <a:t>. 2015 Nov 15; 6(4): 210–218. </a:t>
            </a:r>
          </a:p>
        </p:txBody>
      </p:sp>
    </p:spTree>
    <p:extLst>
      <p:ext uri="{BB962C8B-B14F-4D97-AF65-F5344CB8AC3E}">
        <p14:creationId xmlns:p14="http://schemas.microsoft.com/office/powerpoint/2010/main" val="3553167359"/>
      </p:ext>
    </p:extLst>
  </p:cSld>
  <p:clrMapOvr>
    <a:masterClrMapping/>
  </p:clrMapOvr>
</p:sld>
</file>

<file path=ppt/theme/theme1.xml><?xml version="1.0" encoding="utf-8"?>
<a:theme xmlns:a="http://schemas.openxmlformats.org/drawingml/2006/main" name="6_Office Theme">
  <a:themeElements>
    <a:clrScheme name="2_Office Theme 2">
      <a:dk1>
        <a:srgbClr val="000000"/>
      </a:dk1>
      <a:lt1>
        <a:srgbClr val="FFFFFF"/>
      </a:lt1>
      <a:dk2>
        <a:srgbClr val="0046AD"/>
      </a:dk2>
      <a:lt2>
        <a:srgbClr val="898989"/>
      </a:lt2>
      <a:accent1>
        <a:srgbClr val="90EB76"/>
      </a:accent1>
      <a:accent2>
        <a:srgbClr val="64B0EB"/>
      </a:accent2>
      <a:accent3>
        <a:srgbClr val="FFFFFF"/>
      </a:accent3>
      <a:accent4>
        <a:srgbClr val="000000"/>
      </a:accent4>
      <a:accent5>
        <a:srgbClr val="C6F3BD"/>
      </a:accent5>
      <a:accent6>
        <a:srgbClr val="5A9FD5"/>
      </a:accent6>
      <a:hlink>
        <a:srgbClr val="EBCC00"/>
      </a:hlink>
      <a:folHlink>
        <a:srgbClr val="99CCFF"/>
      </a:folHlink>
    </a:clrScheme>
    <a:fontScheme name="6_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Office Theme 1">
        <a:dk1>
          <a:srgbClr val="000000"/>
        </a:dk1>
        <a:lt1>
          <a:srgbClr val="FFFFFF"/>
        </a:lt1>
        <a:dk2>
          <a:srgbClr val="0046AD"/>
        </a:dk2>
        <a:lt2>
          <a:srgbClr val="EEECE1"/>
        </a:lt2>
        <a:accent1>
          <a:srgbClr val="90EB76"/>
        </a:accent1>
        <a:accent2>
          <a:srgbClr val="64B0EB"/>
        </a:accent2>
        <a:accent3>
          <a:srgbClr val="FFFFFF"/>
        </a:accent3>
        <a:accent4>
          <a:srgbClr val="000000"/>
        </a:accent4>
        <a:accent5>
          <a:srgbClr val="C6F3BD"/>
        </a:accent5>
        <a:accent6>
          <a:srgbClr val="5A9FD5"/>
        </a:accent6>
        <a:hlink>
          <a:srgbClr val="EBCC00"/>
        </a:hlink>
        <a:folHlink>
          <a:srgbClr val="99CCFF"/>
        </a:folHlink>
      </a:clrScheme>
      <a:clrMap bg1="lt1" tx1="dk1" bg2="lt2" tx2="dk2" accent1="accent1" accent2="accent2" accent3="accent3" accent4="accent4" accent5="accent5" accent6="accent6" hlink="hlink" folHlink="folHlink"/>
    </a:extraClrScheme>
    <a:extraClrScheme>
      <a:clrScheme name="2_Office Theme 2">
        <a:dk1>
          <a:srgbClr val="000000"/>
        </a:dk1>
        <a:lt1>
          <a:srgbClr val="FFFFFF"/>
        </a:lt1>
        <a:dk2>
          <a:srgbClr val="0046AD"/>
        </a:dk2>
        <a:lt2>
          <a:srgbClr val="898989"/>
        </a:lt2>
        <a:accent1>
          <a:srgbClr val="90EB76"/>
        </a:accent1>
        <a:accent2>
          <a:srgbClr val="64B0EB"/>
        </a:accent2>
        <a:accent3>
          <a:srgbClr val="FFFFFF"/>
        </a:accent3>
        <a:accent4>
          <a:srgbClr val="000000"/>
        </a:accent4>
        <a:accent5>
          <a:srgbClr val="C6F3BD"/>
        </a:accent5>
        <a:accent6>
          <a:srgbClr val="5A9FD5"/>
        </a:accent6>
        <a:hlink>
          <a:srgbClr val="EBCC00"/>
        </a:hlink>
        <a:folHlink>
          <a:srgbClr val="99CC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6409</TotalTime>
  <Words>81828</Words>
  <Application>Microsoft Office PowerPoint</Application>
  <PresentationFormat>On-screen Show (4:3)</PresentationFormat>
  <Paragraphs>1836</Paragraphs>
  <Slides>47</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47</vt:i4>
      </vt:variant>
    </vt:vector>
  </HeadingPairs>
  <TitlesOfParts>
    <vt:vector size="51" baseType="lpstr">
      <vt:lpstr>Arial</vt:lpstr>
      <vt:lpstr>Calibri</vt:lpstr>
      <vt:lpstr>Wingdings</vt:lpstr>
      <vt:lpstr>6_Office Theme</vt:lpstr>
      <vt:lpstr>  </vt:lpstr>
      <vt:lpstr>Disclosures</vt:lpstr>
      <vt:lpstr>Why is Bone Health Important?</vt:lpstr>
      <vt:lpstr>What does “bone health” mean?</vt:lpstr>
      <vt:lpstr>Complications from Osteoporosis</vt:lpstr>
      <vt:lpstr>Natural history of bone density</vt:lpstr>
      <vt:lpstr>Natural history of bone density</vt:lpstr>
      <vt:lpstr>Risk of Osteoporosis in PSC</vt:lpstr>
      <vt:lpstr>Risk of Osteoporosis in IBD</vt:lpstr>
      <vt:lpstr>Risk of Osteoporosis after Liver Transplant</vt:lpstr>
      <vt:lpstr>General Risk Factors for Osteoporosis</vt:lpstr>
      <vt:lpstr>General Risk Factors for Osteoporosis</vt:lpstr>
      <vt:lpstr>General Risk Factors for Osteoporosis</vt:lpstr>
      <vt:lpstr>The Importance of Calcium and Vitamin D</vt:lpstr>
      <vt:lpstr>The building blocks of bone</vt:lpstr>
      <vt:lpstr>PowerPoint Presentation</vt:lpstr>
      <vt:lpstr>PowerPoint Presentation</vt:lpstr>
      <vt:lpstr>PowerPoint Presentation</vt:lpstr>
      <vt:lpstr>Life cycle of bone</vt:lpstr>
      <vt:lpstr>Calcium and Vitamin D recommendations</vt:lpstr>
      <vt:lpstr>A Guide to Calcium-Rich Foods</vt:lpstr>
      <vt:lpstr>A Guide to Calcium-Rich Foods</vt:lpstr>
      <vt:lpstr>How to choose a calcium supplement</vt:lpstr>
      <vt:lpstr>Is Calcium associated with heart attack/stroke?</vt:lpstr>
      <vt:lpstr>Other important tips for calcium supplements</vt:lpstr>
      <vt:lpstr>A Guide to Vitamin D Rich Foods</vt:lpstr>
      <vt:lpstr>General Risk Factors for Osteoporosis</vt:lpstr>
      <vt:lpstr>Lifestyle and Bone Health</vt:lpstr>
      <vt:lpstr>Smoking, alcohol and bone health</vt:lpstr>
      <vt:lpstr>Coffee (and PPIs) and bone health</vt:lpstr>
      <vt:lpstr>PowerPoint Presentation</vt:lpstr>
      <vt:lpstr>“Prescription” for Exercise</vt:lpstr>
      <vt:lpstr>Strength</vt:lpstr>
      <vt:lpstr>Balance, Posture, Activity</vt:lpstr>
      <vt:lpstr>Mindfulness (spine sparing strategies)</vt:lpstr>
      <vt:lpstr>Osteoporosis resources</vt:lpstr>
      <vt:lpstr>Diagnosis of osteoporosis and fracture risk</vt:lpstr>
      <vt:lpstr>Bone density measurement </vt:lpstr>
      <vt:lpstr>FRAX score (risk of fracture over 10 years)</vt:lpstr>
      <vt:lpstr>Treatments for osteoporosis</vt:lpstr>
      <vt:lpstr>Who should be treated?</vt:lpstr>
      <vt:lpstr>Treatments</vt:lpstr>
      <vt:lpstr>Treatments: Bisphosphonates</vt:lpstr>
      <vt:lpstr>Treatments: Monoclonal antibodies</vt:lpstr>
      <vt:lpstr>Treatment: Hormonal therapies</vt:lpstr>
      <vt:lpstr>Summary</vt:lpstr>
      <vt:lpstr>Thank you. 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Marcia W Blackburn</dc:creator>
  <cp:lastModifiedBy>Angela  Cheung</cp:lastModifiedBy>
  <cp:revision>225</cp:revision>
  <dcterms:created xsi:type="dcterms:W3CDTF">2010-08-13T17:01:01Z</dcterms:created>
  <dcterms:modified xsi:type="dcterms:W3CDTF">2019-06-21T14:31:07Z</dcterms:modified>
</cp:coreProperties>
</file>