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8"/>
  </p:notesMasterIdLst>
  <p:sldIdLst>
    <p:sldId id="257" r:id="rId2"/>
    <p:sldId id="318" r:id="rId3"/>
    <p:sldId id="287" r:id="rId4"/>
    <p:sldId id="288" r:id="rId5"/>
    <p:sldId id="289" r:id="rId6"/>
    <p:sldId id="290" r:id="rId7"/>
    <p:sldId id="313" r:id="rId8"/>
    <p:sldId id="311" r:id="rId9"/>
    <p:sldId id="319" r:id="rId10"/>
    <p:sldId id="310" r:id="rId11"/>
    <p:sldId id="291" r:id="rId12"/>
    <p:sldId id="317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7" r:id="rId25"/>
    <p:sldId id="316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>
      <p:cViewPr>
        <p:scale>
          <a:sx n="121" d="100"/>
          <a:sy n="121" d="100"/>
        </p:scale>
        <p:origin x="-126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722855-B8CC-45B6-975A-0FF549A9786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8082DB-F085-4491-8B84-ED1B722B236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Thoughts</a:t>
          </a:r>
          <a:endParaRPr lang="en-US" sz="2400" b="1" dirty="0">
            <a:solidFill>
              <a:schemeClr val="bg1"/>
            </a:solidFill>
          </a:endParaRPr>
        </a:p>
      </dgm:t>
    </dgm:pt>
    <dgm:pt modelId="{F85B65DF-575C-412F-B7A2-AD8B79D189C8}" type="parTrans" cxnId="{38DDA822-AE97-45EE-A76E-AE7C9AB63A48}">
      <dgm:prSet/>
      <dgm:spPr/>
      <dgm:t>
        <a:bodyPr/>
        <a:lstStyle/>
        <a:p>
          <a:endParaRPr lang="en-US"/>
        </a:p>
      </dgm:t>
    </dgm:pt>
    <dgm:pt modelId="{348B72A9-0D10-4CE2-967F-013F5C9DFC73}" type="sibTrans" cxnId="{38DDA822-AE97-45EE-A76E-AE7C9AB63A4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CD7BA787-D789-40DE-A1C3-54BC65CA71A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 smtClean="0"/>
            <a:t>Behaviors</a:t>
          </a:r>
          <a:endParaRPr lang="en-US" sz="2400" b="1" dirty="0"/>
        </a:p>
      </dgm:t>
    </dgm:pt>
    <dgm:pt modelId="{761BDDAD-0B43-430C-B734-646E178ADCD7}" type="parTrans" cxnId="{59B6EC05-A864-460B-9737-0626B8CA24FA}">
      <dgm:prSet/>
      <dgm:spPr/>
      <dgm:t>
        <a:bodyPr/>
        <a:lstStyle/>
        <a:p>
          <a:endParaRPr lang="en-US"/>
        </a:p>
      </dgm:t>
    </dgm:pt>
    <dgm:pt modelId="{7E6027DE-3171-4959-A6A7-5FC3A95856E0}" type="sibTrans" cxnId="{59B6EC05-A864-460B-9737-0626B8CA24F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167927B-50D6-4F88-B8A2-9E94B2A07C1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 smtClean="0"/>
            <a:t>Feelings</a:t>
          </a:r>
          <a:endParaRPr lang="en-US" sz="2400" b="1" dirty="0"/>
        </a:p>
      </dgm:t>
    </dgm:pt>
    <dgm:pt modelId="{C1826176-63E7-4AF8-A0DB-09A47E34EC86}" type="parTrans" cxnId="{E4F20274-B775-4A9A-AD0D-FC16F6638B08}">
      <dgm:prSet/>
      <dgm:spPr/>
      <dgm:t>
        <a:bodyPr/>
        <a:lstStyle/>
        <a:p>
          <a:endParaRPr lang="en-US"/>
        </a:p>
      </dgm:t>
    </dgm:pt>
    <dgm:pt modelId="{255A9080-6ECB-4272-91CC-C3641B23E6C9}" type="sibTrans" cxnId="{E4F20274-B775-4A9A-AD0D-FC16F6638B0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FCBE4AC-9735-4FD9-B420-C5565E8BFA42}" type="pres">
      <dgm:prSet presAssocID="{8D722855-B8CC-45B6-975A-0FF549A978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D59C20-B830-441C-907B-884E0D9EAAA7}" type="pres">
      <dgm:prSet presAssocID="{2E8082DB-F085-4491-8B84-ED1B722B2366}" presName="node" presStyleLbl="node1" presStyleIdx="0" presStyleCnt="3" custScaleX="228935" custScaleY="133429" custRadScaleRad="10839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E64BB8-E6A8-4083-9EF7-A1D9F0BC2001}" type="pres">
      <dgm:prSet presAssocID="{348B72A9-0D10-4CE2-967F-013F5C9DFC7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0700482-9580-45F2-A084-4C8ACE92C0E6}" type="pres">
      <dgm:prSet presAssocID="{348B72A9-0D10-4CE2-967F-013F5C9DFC7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5DEAD9-C08D-4D5A-B9E5-F26BB33749D4}" type="pres">
      <dgm:prSet presAssocID="{CD7BA787-D789-40DE-A1C3-54BC65CA71A2}" presName="node" presStyleLbl="node1" presStyleIdx="1" presStyleCnt="3" custScaleX="220925" custScaleY="128142" custRadScaleRad="286047" custRadScaleInc="-340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E040F67-158B-41F3-B8AF-14BB855ED98E}" type="pres">
      <dgm:prSet presAssocID="{7E6027DE-3171-4959-A6A7-5FC3A95856E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68B0281-0A65-496A-A717-C978697073C3}" type="pres">
      <dgm:prSet presAssocID="{7E6027DE-3171-4959-A6A7-5FC3A95856E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21DE5BE-B232-49C5-B2E1-D62AD5763AE0}" type="pres">
      <dgm:prSet presAssocID="{7167927B-50D6-4F88-B8A2-9E94B2A07C12}" presName="node" presStyleLbl="node1" presStyleIdx="2" presStyleCnt="3" custScaleX="228717" custScaleY="122859" custRadScaleRad="280511" custRadScaleInc="3368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9E43DF1-543A-42B0-B687-3500A404AE72}" type="pres">
      <dgm:prSet presAssocID="{255A9080-6ECB-4272-91CC-C3641B23E6C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53DBFCA-404E-4840-A373-6FF0221B27C1}" type="pres">
      <dgm:prSet presAssocID="{255A9080-6ECB-4272-91CC-C3641B23E6C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9B6EC05-A864-460B-9737-0626B8CA24FA}" srcId="{8D722855-B8CC-45B6-975A-0FF549A9786F}" destId="{CD7BA787-D789-40DE-A1C3-54BC65CA71A2}" srcOrd="1" destOrd="0" parTransId="{761BDDAD-0B43-430C-B734-646E178ADCD7}" sibTransId="{7E6027DE-3171-4959-A6A7-5FC3A95856E0}"/>
    <dgm:cxn modelId="{FDBE36FC-D08F-4590-83B1-71518EE535A7}" type="presOf" srcId="{348B72A9-0D10-4CE2-967F-013F5C9DFC73}" destId="{90700482-9580-45F2-A084-4C8ACE92C0E6}" srcOrd="1" destOrd="0" presId="urn:microsoft.com/office/officeart/2005/8/layout/cycle7"/>
    <dgm:cxn modelId="{AFDD22DA-F1C8-454C-A17C-06B1BE888D57}" type="presOf" srcId="{348B72A9-0D10-4CE2-967F-013F5C9DFC73}" destId="{58E64BB8-E6A8-4083-9EF7-A1D9F0BC2001}" srcOrd="0" destOrd="0" presId="urn:microsoft.com/office/officeart/2005/8/layout/cycle7"/>
    <dgm:cxn modelId="{EB37F03F-86CC-4602-805D-77AB391E6082}" type="presOf" srcId="{7E6027DE-3171-4959-A6A7-5FC3A95856E0}" destId="{168B0281-0A65-496A-A717-C978697073C3}" srcOrd="1" destOrd="0" presId="urn:microsoft.com/office/officeart/2005/8/layout/cycle7"/>
    <dgm:cxn modelId="{2A286BD3-40E2-4B84-90AC-EB55CF7EDF9A}" type="presOf" srcId="{7167927B-50D6-4F88-B8A2-9E94B2A07C12}" destId="{821DE5BE-B232-49C5-B2E1-D62AD5763AE0}" srcOrd="0" destOrd="0" presId="urn:microsoft.com/office/officeart/2005/8/layout/cycle7"/>
    <dgm:cxn modelId="{10C6F72F-CD24-489D-A0F6-45170ECDD820}" type="presOf" srcId="{CD7BA787-D789-40DE-A1C3-54BC65CA71A2}" destId="{445DEAD9-C08D-4D5A-B9E5-F26BB33749D4}" srcOrd="0" destOrd="0" presId="urn:microsoft.com/office/officeart/2005/8/layout/cycle7"/>
    <dgm:cxn modelId="{81DA3ABB-BA35-483E-AE86-6BD5389E1E5B}" type="presOf" srcId="{7E6027DE-3171-4959-A6A7-5FC3A95856E0}" destId="{6E040F67-158B-41F3-B8AF-14BB855ED98E}" srcOrd="0" destOrd="0" presId="urn:microsoft.com/office/officeart/2005/8/layout/cycle7"/>
    <dgm:cxn modelId="{38DDA822-AE97-45EE-A76E-AE7C9AB63A48}" srcId="{8D722855-B8CC-45B6-975A-0FF549A9786F}" destId="{2E8082DB-F085-4491-8B84-ED1B722B2366}" srcOrd="0" destOrd="0" parTransId="{F85B65DF-575C-412F-B7A2-AD8B79D189C8}" sibTransId="{348B72A9-0D10-4CE2-967F-013F5C9DFC73}"/>
    <dgm:cxn modelId="{D64E60AB-4977-4FD9-9C53-C3009DD07266}" type="presOf" srcId="{8D722855-B8CC-45B6-975A-0FF549A9786F}" destId="{5FCBE4AC-9735-4FD9-B420-C5565E8BFA42}" srcOrd="0" destOrd="0" presId="urn:microsoft.com/office/officeart/2005/8/layout/cycle7"/>
    <dgm:cxn modelId="{E4F20274-B775-4A9A-AD0D-FC16F6638B08}" srcId="{8D722855-B8CC-45B6-975A-0FF549A9786F}" destId="{7167927B-50D6-4F88-B8A2-9E94B2A07C12}" srcOrd="2" destOrd="0" parTransId="{C1826176-63E7-4AF8-A0DB-09A47E34EC86}" sibTransId="{255A9080-6ECB-4272-91CC-C3641B23E6C9}"/>
    <dgm:cxn modelId="{0755A35F-86A7-498D-8EEA-88C6FAFE378D}" type="presOf" srcId="{2E8082DB-F085-4491-8B84-ED1B722B2366}" destId="{03D59C20-B830-441C-907B-884E0D9EAAA7}" srcOrd="0" destOrd="0" presId="urn:microsoft.com/office/officeart/2005/8/layout/cycle7"/>
    <dgm:cxn modelId="{2F99B2C9-79EA-4464-8991-B423438B1951}" type="presOf" srcId="{255A9080-6ECB-4272-91CC-C3641B23E6C9}" destId="{453DBFCA-404E-4840-A373-6FF0221B27C1}" srcOrd="1" destOrd="0" presId="urn:microsoft.com/office/officeart/2005/8/layout/cycle7"/>
    <dgm:cxn modelId="{878EBA81-898B-4A8F-8E81-EA40AF1CCC0C}" type="presOf" srcId="{255A9080-6ECB-4272-91CC-C3641B23E6C9}" destId="{69E43DF1-543A-42B0-B687-3500A404AE72}" srcOrd="0" destOrd="0" presId="urn:microsoft.com/office/officeart/2005/8/layout/cycle7"/>
    <dgm:cxn modelId="{850A22F4-ED8C-4E0F-B622-C86A4907F84C}" type="presParOf" srcId="{5FCBE4AC-9735-4FD9-B420-C5565E8BFA42}" destId="{03D59C20-B830-441C-907B-884E0D9EAAA7}" srcOrd="0" destOrd="0" presId="urn:microsoft.com/office/officeart/2005/8/layout/cycle7"/>
    <dgm:cxn modelId="{2A348D0A-DE4A-4FA1-B48F-64C6C8B681F7}" type="presParOf" srcId="{5FCBE4AC-9735-4FD9-B420-C5565E8BFA42}" destId="{58E64BB8-E6A8-4083-9EF7-A1D9F0BC2001}" srcOrd="1" destOrd="0" presId="urn:microsoft.com/office/officeart/2005/8/layout/cycle7"/>
    <dgm:cxn modelId="{59CD1646-3551-45D3-8E75-451B882B77E2}" type="presParOf" srcId="{58E64BB8-E6A8-4083-9EF7-A1D9F0BC2001}" destId="{90700482-9580-45F2-A084-4C8ACE92C0E6}" srcOrd="0" destOrd="0" presId="urn:microsoft.com/office/officeart/2005/8/layout/cycle7"/>
    <dgm:cxn modelId="{22E4BECC-7C03-46D6-9616-2DC2027A2132}" type="presParOf" srcId="{5FCBE4AC-9735-4FD9-B420-C5565E8BFA42}" destId="{445DEAD9-C08D-4D5A-B9E5-F26BB33749D4}" srcOrd="2" destOrd="0" presId="urn:microsoft.com/office/officeart/2005/8/layout/cycle7"/>
    <dgm:cxn modelId="{C258FCCC-34D1-4B9D-8818-EF1BF2F6839D}" type="presParOf" srcId="{5FCBE4AC-9735-4FD9-B420-C5565E8BFA42}" destId="{6E040F67-158B-41F3-B8AF-14BB855ED98E}" srcOrd="3" destOrd="0" presId="urn:microsoft.com/office/officeart/2005/8/layout/cycle7"/>
    <dgm:cxn modelId="{A14F7C91-F76E-4C94-A581-8B2B92C4D9AA}" type="presParOf" srcId="{6E040F67-158B-41F3-B8AF-14BB855ED98E}" destId="{168B0281-0A65-496A-A717-C978697073C3}" srcOrd="0" destOrd="0" presId="urn:microsoft.com/office/officeart/2005/8/layout/cycle7"/>
    <dgm:cxn modelId="{420FEE94-7737-4428-BE0F-5D46FEC22FA3}" type="presParOf" srcId="{5FCBE4AC-9735-4FD9-B420-C5565E8BFA42}" destId="{821DE5BE-B232-49C5-B2E1-D62AD5763AE0}" srcOrd="4" destOrd="0" presId="urn:microsoft.com/office/officeart/2005/8/layout/cycle7"/>
    <dgm:cxn modelId="{6936F0AB-6849-4019-8003-E0664EFDB2B3}" type="presParOf" srcId="{5FCBE4AC-9735-4FD9-B420-C5565E8BFA42}" destId="{69E43DF1-543A-42B0-B687-3500A404AE72}" srcOrd="5" destOrd="0" presId="urn:microsoft.com/office/officeart/2005/8/layout/cycle7"/>
    <dgm:cxn modelId="{379BB5B7-86DF-4D95-B043-B516BBC9C3E0}" type="presParOf" srcId="{69E43DF1-543A-42B0-B687-3500A404AE72}" destId="{453DBFCA-404E-4840-A373-6FF0221B27C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59C20-B830-441C-907B-884E0D9EAAA7}">
      <dsp:nvSpPr>
        <dsp:cNvPr id="0" name=""/>
        <dsp:cNvSpPr/>
      </dsp:nvSpPr>
      <dsp:spPr>
        <a:xfrm>
          <a:off x="2424564" y="-87163"/>
          <a:ext cx="2617691" cy="76282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Thoughts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807916" y="24550"/>
        <a:ext cx="1850987" cy="539401"/>
      </dsp:txXfrm>
    </dsp:sp>
    <dsp:sp modelId="{58E64BB8-E6A8-4083-9EF7-A1D9F0BC2001}">
      <dsp:nvSpPr>
        <dsp:cNvPr id="0" name=""/>
        <dsp:cNvSpPr/>
      </dsp:nvSpPr>
      <dsp:spPr>
        <a:xfrm rot="2015598">
          <a:off x="4333371" y="1007405"/>
          <a:ext cx="1248639" cy="2000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393400" y="1047425"/>
        <a:ext cx="1128581" cy="120058"/>
      </dsp:txXfrm>
    </dsp:sp>
    <dsp:sp modelId="{445DEAD9-C08D-4D5A-B9E5-F26BB33749D4}">
      <dsp:nvSpPr>
        <dsp:cNvPr id="0" name=""/>
        <dsp:cNvSpPr/>
      </dsp:nvSpPr>
      <dsp:spPr>
        <a:xfrm>
          <a:off x="4896168" y="1539246"/>
          <a:ext cx="2526103" cy="73260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Behaviors</a:t>
          </a:r>
          <a:endParaRPr lang="en-US" sz="2400" b="1" kern="1200" dirty="0"/>
        </a:p>
      </dsp:txBody>
      <dsp:txXfrm>
        <a:off x="5266107" y="1646533"/>
        <a:ext cx="1786225" cy="518027"/>
      </dsp:txXfrm>
    </dsp:sp>
    <dsp:sp modelId="{6E040F67-158B-41F3-B8AF-14BB855ED98E}">
      <dsp:nvSpPr>
        <dsp:cNvPr id="0" name=""/>
        <dsp:cNvSpPr/>
      </dsp:nvSpPr>
      <dsp:spPr>
        <a:xfrm rot="10800018">
          <a:off x="3131363" y="1805484"/>
          <a:ext cx="1248639" cy="2000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191392" y="1845504"/>
        <a:ext cx="1128581" cy="120058"/>
      </dsp:txXfrm>
    </dsp:sp>
    <dsp:sp modelId="{821DE5BE-B232-49C5-B2E1-D62AD5763AE0}">
      <dsp:nvSpPr>
        <dsp:cNvPr id="0" name=""/>
        <dsp:cNvSpPr/>
      </dsp:nvSpPr>
      <dsp:spPr>
        <a:xfrm>
          <a:off x="0" y="1554322"/>
          <a:ext cx="2615198" cy="70239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Feelings</a:t>
          </a:r>
          <a:endParaRPr lang="en-US" sz="2400" b="1" kern="1200" dirty="0"/>
        </a:p>
      </dsp:txBody>
      <dsp:txXfrm>
        <a:off x="382987" y="1657186"/>
        <a:ext cx="1849224" cy="496669"/>
      </dsp:txXfrm>
    </dsp:sp>
    <dsp:sp modelId="{69E43DF1-543A-42B0-B687-3500A404AE72}">
      <dsp:nvSpPr>
        <dsp:cNvPr id="0" name=""/>
        <dsp:cNvSpPr/>
      </dsp:nvSpPr>
      <dsp:spPr>
        <a:xfrm rot="19584427">
          <a:off x="1873440" y="1014944"/>
          <a:ext cx="1248639" cy="2000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933469" y="1054964"/>
        <a:ext cx="1128581" cy="120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F78A5-3ECC-410B-9C52-A57AA21C435F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3B9B-87D0-4380-A962-F69BD125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 smtClean="0"/>
              <a:t>Click to edit Presentation Title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presenter’s name and presentation’s date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52400"/>
            <a:ext cx="8123237" cy="595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BEF05ADA-847B-4E78-85DA-E3A635AA9C4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/>
          <a:lstStyle/>
          <a:p>
            <a:fld id="{C27DF3C5-4225-4D7C-8A13-FE80C226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8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379E13E-7813-4EC2-B549-C564F923E2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7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11636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Slide title goes here even if it goes longer than a line</a:t>
            </a:r>
            <a:endParaRPr lang="ko-KR" altLang="en-US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447800"/>
            <a:ext cx="81232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 dirty="0" smtClean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04138" y="6584950"/>
            <a:ext cx="1295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800" b="1" dirty="0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t>S L I D E  </a:t>
            </a:r>
            <a:fld id="{B6E65EB1-8770-4D6F-9BAC-B5A9D136F4D3}" type="slidenum">
              <a:rPr lang="en-US" altLang="ko-KR" sz="800" b="1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ko-KR" sz="800" b="1" dirty="0">
              <a:solidFill>
                <a:schemeClr val="tx2"/>
              </a:solidFill>
              <a:latin typeface="Georgia" pitchFamily="18" charset="0"/>
              <a:ea typeface="Gulim" pitchFamily="34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9144000" cy="587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pic>
        <p:nvPicPr>
          <p:cNvPr id="1032" name="Picture 9" descr="YSM_Black_80%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163" y="6591300"/>
            <a:ext cx="21542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2074863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609600"/>
            <a:ext cx="8229600" cy="3352800"/>
          </a:xfrm>
        </p:spPr>
        <p:txBody>
          <a:bodyPr/>
          <a:lstStyle/>
          <a:p>
            <a:pPr lvl="0"/>
            <a:r>
              <a:rPr lang="en-US" sz="1400" dirty="0">
                <a:solidFill>
                  <a:srgbClr val="FFFFFF"/>
                </a:solidFill>
              </a:rPr>
              <a:t>PSC Partners Seeking a Cure</a:t>
            </a:r>
          </a:p>
          <a:p>
            <a:pPr lvl="0"/>
            <a:r>
              <a:rPr lang="en-US" sz="1400" dirty="0" smtClean="0">
                <a:solidFill>
                  <a:srgbClr val="FFFFFF"/>
                </a:solidFill>
              </a:rPr>
              <a:t>12</a:t>
            </a:r>
            <a:r>
              <a:rPr lang="en-US" sz="1400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dirty="0" smtClean="0">
                <a:solidFill>
                  <a:srgbClr val="FFFFFF"/>
                </a:solidFill>
              </a:rPr>
              <a:t> Annual </a:t>
            </a:r>
            <a:r>
              <a:rPr lang="en-US" sz="1400" dirty="0">
                <a:solidFill>
                  <a:srgbClr val="FFFFFF"/>
                </a:solidFill>
              </a:rPr>
              <a:t>Conference for PSC Patients &amp; Caregivers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New Haven, CT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June 24, </a:t>
            </a:r>
            <a:r>
              <a:rPr lang="en-US" sz="1400" dirty="0" smtClean="0">
                <a:solidFill>
                  <a:srgbClr val="FFFFFF"/>
                </a:solidFill>
              </a:rPr>
              <a:t>2016</a:t>
            </a:r>
          </a:p>
          <a:p>
            <a:pPr lvl="0"/>
            <a:endParaRPr lang="en-US" sz="1800" dirty="0" smtClean="0">
              <a:solidFill>
                <a:srgbClr val="FFFFFF"/>
              </a:solidFill>
            </a:endParaRPr>
          </a:p>
          <a:p>
            <a:pPr lvl="0"/>
            <a:endParaRPr lang="en-US" sz="1800" dirty="0" smtClean="0">
              <a:solidFill>
                <a:srgbClr val="FFFFFF"/>
              </a:solidFill>
            </a:endParaRPr>
          </a:p>
          <a:p>
            <a:pPr lvl="0"/>
            <a:endParaRPr lang="en-US" sz="1800" dirty="0">
              <a:solidFill>
                <a:srgbClr val="FFFFFF"/>
              </a:solidFill>
            </a:endParaRPr>
          </a:p>
          <a:p>
            <a:r>
              <a:rPr lang="en-US" sz="3600" dirty="0" smtClean="0"/>
              <a:t>Coping </a:t>
            </a:r>
            <a:r>
              <a:rPr lang="en-US" sz="3600" dirty="0"/>
              <a:t>with </a:t>
            </a:r>
            <a:r>
              <a:rPr lang="en-US" sz="3600" dirty="0" smtClean="0"/>
              <a:t>the Stress of PSC:</a:t>
            </a:r>
          </a:p>
          <a:p>
            <a:r>
              <a:rPr lang="en-US" sz="3600" dirty="0" smtClean="0"/>
              <a:t>Maintaining Resilience </a:t>
            </a:r>
          </a:p>
          <a:p>
            <a:r>
              <a:rPr lang="en-US" sz="3600" dirty="0" smtClean="0"/>
              <a:t>For Caregivers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4419600"/>
            <a:ext cx="8229600" cy="1219200"/>
          </a:xfrm>
        </p:spPr>
        <p:txBody>
          <a:bodyPr/>
          <a:lstStyle/>
          <a:p>
            <a:r>
              <a:rPr lang="en-US" sz="1400" dirty="0"/>
              <a:t>Dwain C. Fehon, </a:t>
            </a:r>
            <a:r>
              <a:rPr lang="en-US" sz="1400" dirty="0" err="1"/>
              <a:t>Psy.D</a:t>
            </a:r>
            <a:r>
              <a:rPr lang="en-US" sz="1400" dirty="0"/>
              <a:t>.</a:t>
            </a:r>
          </a:p>
          <a:p>
            <a:r>
              <a:rPr lang="en-US" sz="1400" dirty="0"/>
              <a:t>Assistant </a:t>
            </a:r>
            <a:r>
              <a:rPr lang="en-US" sz="1400" dirty="0" smtClean="0"/>
              <a:t>Professor</a:t>
            </a:r>
            <a:r>
              <a:rPr lang="en-US" sz="1400" dirty="0"/>
              <a:t>, </a:t>
            </a:r>
            <a:r>
              <a:rPr lang="en-US" sz="1400" dirty="0" smtClean="0"/>
              <a:t>Psychiatry</a:t>
            </a:r>
            <a:endParaRPr lang="en-US" sz="1400" dirty="0"/>
          </a:p>
          <a:p>
            <a:r>
              <a:rPr lang="en-US" sz="1400" dirty="0"/>
              <a:t>Yale </a:t>
            </a:r>
            <a:r>
              <a:rPr lang="en-US" sz="1400" dirty="0" smtClean="0"/>
              <a:t>School </a:t>
            </a:r>
            <a:r>
              <a:rPr lang="en-US" sz="1400" dirty="0"/>
              <a:t>of </a:t>
            </a:r>
            <a:r>
              <a:rPr lang="en-US" sz="1400" dirty="0" smtClean="0"/>
              <a:t>Medicine</a:t>
            </a:r>
          </a:p>
          <a:p>
            <a:r>
              <a:rPr lang="en-US" sz="1400" dirty="0" smtClean="0"/>
              <a:t>Dwain.fehon@yale.edu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58" y="152400"/>
            <a:ext cx="7053542" cy="927967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96" y="1524000"/>
            <a:ext cx="8299404" cy="44957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3100" dirty="0">
                <a:solidFill>
                  <a:srgbClr val="002060"/>
                </a:solidFill>
              </a:rPr>
              <a:t>A medical illness caused by biochemical alterations in the brain that can be brought on by medical illness and emotional stress</a:t>
            </a:r>
          </a:p>
          <a:p>
            <a:pPr>
              <a:lnSpc>
                <a:spcPct val="120000"/>
              </a:lnSpc>
            </a:pPr>
            <a:endParaRPr lang="en-US" altLang="en-US" sz="31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sz="3100" dirty="0">
                <a:solidFill>
                  <a:srgbClr val="002060"/>
                </a:solidFill>
              </a:rPr>
              <a:t>Depressed (or irritable) mood</a:t>
            </a:r>
          </a:p>
          <a:p>
            <a:pPr>
              <a:lnSpc>
                <a:spcPct val="120000"/>
              </a:lnSpc>
            </a:pPr>
            <a:r>
              <a:rPr lang="en-US" altLang="en-US" sz="3100" dirty="0">
                <a:solidFill>
                  <a:srgbClr val="002060"/>
                </a:solidFill>
              </a:rPr>
              <a:t>Loss of interest or pleasure in nearly all activities</a:t>
            </a:r>
          </a:p>
          <a:p>
            <a:pPr>
              <a:lnSpc>
                <a:spcPct val="120000"/>
              </a:lnSpc>
            </a:pPr>
            <a:endParaRPr lang="en-US" altLang="en-US" sz="31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sz="3100" dirty="0" smtClean="0">
                <a:solidFill>
                  <a:srgbClr val="002060"/>
                </a:solidFill>
              </a:rPr>
              <a:t>Accompanied </a:t>
            </a:r>
            <a:r>
              <a:rPr lang="en-US" altLang="en-US" sz="3100" dirty="0">
                <a:solidFill>
                  <a:srgbClr val="002060"/>
                </a:solidFill>
              </a:rPr>
              <a:t>by </a:t>
            </a:r>
            <a:r>
              <a:rPr lang="en-US" altLang="en-US" sz="3100" dirty="0" smtClean="0">
                <a:solidFill>
                  <a:srgbClr val="002060"/>
                </a:solidFill>
              </a:rPr>
              <a:t>changes in sleep, appetite, concentration, energy, a sense of hopelessness, guilt or thoughts of suicide</a:t>
            </a:r>
          </a:p>
          <a:p>
            <a:pPr>
              <a:lnSpc>
                <a:spcPct val="120000"/>
              </a:lnSpc>
            </a:pPr>
            <a:endParaRPr lang="en-US" altLang="en-US" sz="31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sz="3100" dirty="0" smtClean="0">
                <a:solidFill>
                  <a:srgbClr val="002060"/>
                </a:solidFill>
              </a:rPr>
              <a:t>Impairs usual </a:t>
            </a:r>
            <a:r>
              <a:rPr lang="en-US" altLang="en-US" sz="3100" dirty="0">
                <a:solidFill>
                  <a:srgbClr val="002060"/>
                </a:solidFill>
              </a:rPr>
              <a:t>functioning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n-US" sz="25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97" y="1524000"/>
            <a:ext cx="4047803" cy="4648200"/>
          </a:xfrm>
        </p:spPr>
      </p:pic>
      <p:sp>
        <p:nvSpPr>
          <p:cNvPr id="7" name="Rectangle 6"/>
          <p:cNvSpPr/>
          <p:nvPr/>
        </p:nvSpPr>
        <p:spPr>
          <a:xfrm>
            <a:off x="304800" y="1929348"/>
            <a:ext cx="3886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“The process of adapting well in the face of </a:t>
            </a:r>
            <a:r>
              <a:rPr lang="en-US" sz="2400" dirty="0" smtClean="0">
                <a:solidFill>
                  <a:srgbClr val="002060"/>
                </a:solidFill>
              </a:rPr>
              <a:t>adversity…‘</a:t>
            </a:r>
            <a:r>
              <a:rPr lang="en-US" sz="2400" dirty="0">
                <a:solidFill>
                  <a:srgbClr val="002060"/>
                </a:solidFill>
              </a:rPr>
              <a:t>bouncing back’ from difficult </a:t>
            </a:r>
            <a:r>
              <a:rPr lang="en-US" sz="2400" dirty="0" smtClean="0">
                <a:solidFill>
                  <a:srgbClr val="002060"/>
                </a:solidFill>
              </a:rPr>
              <a:t>experiences”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(American Psychological Association) </a:t>
            </a:r>
            <a:endParaRPr lang="en-US" sz="16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“The ability to become strong, healthy, or successful again after something bad happens</a:t>
            </a:r>
            <a:r>
              <a:rPr lang="en-US" sz="2400" dirty="0" smtClean="0">
                <a:solidFill>
                  <a:srgbClr val="002060"/>
                </a:solidFill>
              </a:rPr>
              <a:t>”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(Merriam Webster Dictionary) 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58" y="240478"/>
            <a:ext cx="7053542" cy="826322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Science of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371600"/>
            <a:ext cx="44958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002060"/>
                </a:solidFill>
              </a:rPr>
              <a:t>Concerned with understanding the neurobiology of stress and what helps people remain resilient and healthy in the face of extreme stress</a:t>
            </a:r>
          </a:p>
          <a:p>
            <a:pPr>
              <a:lnSpc>
                <a:spcPct val="120000"/>
              </a:lnSpc>
            </a:pPr>
            <a:endParaRPr lang="en-US" sz="26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002060"/>
                </a:solidFill>
              </a:rPr>
              <a:t>Can changing how we think about stress, change how the body responds to stress? </a:t>
            </a:r>
          </a:p>
          <a:p>
            <a:pPr>
              <a:lnSpc>
                <a:spcPct val="120000"/>
              </a:lnSpc>
            </a:pPr>
            <a:endParaRPr lang="en-US" sz="26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002060"/>
                </a:solidFill>
              </a:rPr>
              <a:t>The harmful effects of stress are not inevitable</a:t>
            </a:r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42" y="1676400"/>
            <a:ext cx="355325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228600"/>
            <a:ext cx="7973616" cy="757742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Attitude (Optimism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617382" cy="4648200"/>
          </a:xfrm>
        </p:spPr>
      </p:pic>
      <p:sp>
        <p:nvSpPr>
          <p:cNvPr id="3" name="TextBox 2"/>
          <p:cNvSpPr txBox="1"/>
          <p:nvPr/>
        </p:nvSpPr>
        <p:spPr>
          <a:xfrm>
            <a:off x="4418866" y="2089106"/>
            <a:ext cx="44965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Hope and confidence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 belief in one’s self</a:t>
            </a:r>
            <a:endParaRPr lang="en-US" sz="24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capacity to </a:t>
            </a:r>
            <a:r>
              <a:rPr lang="en-US" sz="2400" dirty="0">
                <a:solidFill>
                  <a:srgbClr val="002060"/>
                </a:solidFill>
              </a:rPr>
              <a:t>look on the favorable side of events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Expecting the best outcome from any given situation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58" y="92602"/>
            <a:ext cx="7053542" cy="1050398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Tenacity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1550"/>
            <a:ext cx="4495800" cy="4949250"/>
          </a:xfrm>
        </p:spPr>
      </p:pic>
      <p:sp>
        <p:nvSpPr>
          <p:cNvPr id="9" name="TextBox 8"/>
          <p:cNvSpPr txBox="1"/>
          <p:nvPr/>
        </p:nvSpPr>
        <p:spPr>
          <a:xfrm>
            <a:off x="5133975" y="1811953"/>
            <a:ext cx="37052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Persistence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Resolve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Refusal to give up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Grit</a:t>
            </a:r>
            <a:endParaRPr lang="en-US" sz="2800" dirty="0">
              <a:solidFill>
                <a:srgbClr val="00206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Determination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736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58" y="76200"/>
            <a:ext cx="7053542" cy="1050398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Connection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4" y="1447800"/>
            <a:ext cx="7897416" cy="3886200"/>
          </a:xfrm>
        </p:spPr>
      </p:pic>
      <p:sp>
        <p:nvSpPr>
          <p:cNvPr id="5" name="TextBox 4"/>
          <p:cNvSpPr txBox="1"/>
          <p:nvPr/>
        </p:nvSpPr>
        <p:spPr>
          <a:xfrm>
            <a:off x="593543" y="5588169"/>
            <a:ext cx="84742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2060"/>
                </a:solidFill>
              </a:rPr>
              <a:t>Participating in and enjoying social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8025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228600"/>
            <a:ext cx="7053542" cy="852039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and Spirituality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2" y="1752600"/>
            <a:ext cx="4024553" cy="41147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Traditional or non-traditional faith and spirituality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A belief in something greater than one self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A connection to a higher </a:t>
            </a:r>
            <a:r>
              <a:rPr lang="en-US" sz="2800" dirty="0" smtClean="0">
                <a:solidFill>
                  <a:srgbClr val="002060"/>
                </a:solidFill>
              </a:rPr>
              <a:t>power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95" y="1676401"/>
            <a:ext cx="3629705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85" y="106680"/>
            <a:ext cx="8070533" cy="96012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(Building) Resilience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Best Practice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752600"/>
            <a:ext cx="804862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1. </a:t>
            </a:r>
            <a:r>
              <a:rPr lang="en-US" sz="3200" dirty="0">
                <a:solidFill>
                  <a:srgbClr val="FF0000"/>
                </a:solidFill>
              </a:rPr>
              <a:t>Healthy lifestyle </a:t>
            </a:r>
            <a:r>
              <a:rPr lang="en-US" sz="1800" dirty="0">
                <a:solidFill>
                  <a:srgbClr val="002060"/>
                </a:solidFill>
              </a:rPr>
              <a:t>as a foundation for managing stress and promoting good physical and mental health</a:t>
            </a: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2. </a:t>
            </a:r>
            <a:r>
              <a:rPr lang="en-US" sz="3200" dirty="0" smtClean="0">
                <a:solidFill>
                  <a:srgbClr val="FF0000"/>
                </a:solidFill>
              </a:rPr>
              <a:t>Active medical care and symptom management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to minimize any distressing </a:t>
            </a:r>
            <a:r>
              <a:rPr lang="en-US" dirty="0">
                <a:solidFill>
                  <a:srgbClr val="002060"/>
                </a:solidFill>
              </a:rPr>
              <a:t>physical symptoms</a:t>
            </a: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3. </a:t>
            </a:r>
            <a:r>
              <a:rPr lang="en-US" sz="3200" dirty="0" smtClean="0">
                <a:solidFill>
                  <a:srgbClr val="FF0000"/>
                </a:solidFill>
              </a:rPr>
              <a:t>Healthy habits </a:t>
            </a:r>
            <a:r>
              <a:rPr lang="en-US" sz="32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</a:rPr>
              <a:t>the mind </a:t>
            </a:r>
            <a:r>
              <a:rPr lang="en-US" dirty="0" smtClean="0">
                <a:solidFill>
                  <a:srgbClr val="002060"/>
                </a:solidFill>
              </a:rPr>
              <a:t>to facilitate coping and resilience 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6200"/>
            <a:ext cx="7917180" cy="10668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Lifestyle</a:t>
            </a:r>
            <a:r>
              <a:rPr lang="en-US" sz="24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Foundation for Managing Stress and Tension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57800" cy="4648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Healthy </a:t>
            </a:r>
            <a:r>
              <a:rPr lang="en-US" sz="2400" dirty="0">
                <a:solidFill>
                  <a:srgbClr val="002060"/>
                </a:solidFill>
              </a:rPr>
              <a:t>diet &amp; </a:t>
            </a:r>
            <a:r>
              <a:rPr lang="en-US" sz="2400" dirty="0" smtClean="0">
                <a:solidFill>
                  <a:srgbClr val="002060"/>
                </a:solidFill>
              </a:rPr>
              <a:t>nutrition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Exercise regularly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Get adequate sleep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ime with </a:t>
            </a:r>
            <a:r>
              <a:rPr lang="en-US" sz="2400" dirty="0">
                <a:solidFill>
                  <a:srgbClr val="002060"/>
                </a:solidFill>
              </a:rPr>
              <a:t>family and friends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Accept </a:t>
            </a:r>
            <a:r>
              <a:rPr lang="en-US" sz="2400" dirty="0">
                <a:solidFill>
                  <a:srgbClr val="002060"/>
                </a:solidFill>
              </a:rPr>
              <a:t>help from </a:t>
            </a:r>
            <a:r>
              <a:rPr lang="en-US" sz="2400" dirty="0" smtClean="0">
                <a:solidFill>
                  <a:srgbClr val="002060"/>
                </a:solidFill>
              </a:rPr>
              <a:t>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232" y="1600200"/>
            <a:ext cx="376496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Medical Management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3" y="1676400"/>
            <a:ext cx="8123237" cy="45720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Regular medical check-ups and dental care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Preventative medicine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Optimize symptom management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Medication adherence for existing illnesses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Heart </a:t>
            </a:r>
            <a:r>
              <a:rPr lang="en-US" sz="2000" dirty="0">
                <a:solidFill>
                  <a:srgbClr val="002060"/>
                </a:solidFill>
              </a:rPr>
              <a:t>c</a:t>
            </a:r>
            <a:r>
              <a:rPr lang="en-US" sz="2000" dirty="0" smtClean="0">
                <a:solidFill>
                  <a:srgbClr val="002060"/>
                </a:solidFill>
              </a:rPr>
              <a:t>onditions		Diabetes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Blood pressure		Thyroid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Cholesterol			Pain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257830"/>
            <a:ext cx="7053542" cy="808970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930148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More than 65 million family caregivers in the US</a:t>
            </a:r>
          </a:p>
          <a:p>
            <a:pPr>
              <a:lnSpc>
                <a:spcPct val="120000"/>
              </a:lnSpc>
            </a:pPr>
            <a:endParaRPr lang="en-US" altLang="en-US" sz="24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Family caregivers are growing and important segment of our society.</a:t>
            </a:r>
          </a:p>
          <a:p>
            <a:pPr>
              <a:lnSpc>
                <a:spcPct val="120000"/>
              </a:lnSpc>
            </a:pPr>
            <a:endParaRPr lang="en-US" altLang="en-US" sz="24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Invaluable </a:t>
            </a:r>
            <a:r>
              <a:rPr lang="en-US" sz="2400" dirty="0">
                <a:solidFill>
                  <a:srgbClr val="002060"/>
                </a:solidFill>
              </a:rPr>
              <a:t>to the medical </a:t>
            </a:r>
            <a:r>
              <a:rPr lang="en-US" sz="2400" dirty="0" smtClean="0">
                <a:solidFill>
                  <a:srgbClr val="002060"/>
                </a:solidFill>
              </a:rPr>
              <a:t>system and </a:t>
            </a:r>
            <a:r>
              <a:rPr lang="en-US" sz="2400" dirty="0">
                <a:solidFill>
                  <a:srgbClr val="002060"/>
                </a:solidFill>
              </a:rPr>
              <a:t>to </a:t>
            </a:r>
            <a:r>
              <a:rPr lang="en-US" sz="2400" dirty="0" smtClean="0">
                <a:solidFill>
                  <a:srgbClr val="002060"/>
                </a:solidFill>
              </a:rPr>
              <a:t>society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Many are not supported in their role</a:t>
            </a:r>
          </a:p>
          <a:p>
            <a:pPr>
              <a:lnSpc>
                <a:spcPct val="120000"/>
              </a:lnSpc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Caring for a family member can impose many emotional, physical, social, financial and spiritual challenges</a:t>
            </a:r>
            <a:endParaRPr lang="en-US" alt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748" y="1828800"/>
            <a:ext cx="2985252" cy="34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7250" y="0"/>
            <a:ext cx="7053263" cy="1204913"/>
          </a:xfrm>
        </p:spPr>
        <p:txBody>
          <a:bodyPr/>
          <a:lstStyle/>
          <a:p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Habits of the 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7250" y="1577578"/>
            <a:ext cx="7615238" cy="4289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The basic principle: Thoughts, feelings, and behaviors are all connected. </a:t>
            </a:r>
          </a:p>
          <a:p>
            <a:endParaRPr lang="en-US" altLang="en-US" sz="1800" dirty="0">
              <a:solidFill>
                <a:srgbClr val="002060"/>
              </a:solidFill>
            </a:endParaRPr>
          </a:p>
          <a:p>
            <a:endParaRPr lang="en-US" altLang="en-US" sz="1800" dirty="0">
              <a:solidFill>
                <a:srgbClr val="002060"/>
              </a:solidFill>
            </a:endParaRPr>
          </a:p>
          <a:p>
            <a:endParaRPr lang="en-US" altLang="en-US" sz="1800" dirty="0">
              <a:solidFill>
                <a:srgbClr val="002060"/>
              </a:solidFill>
            </a:endParaRPr>
          </a:p>
          <a:p>
            <a:endParaRPr lang="en-US" altLang="en-US" sz="1800" dirty="0">
              <a:solidFill>
                <a:srgbClr val="002060"/>
              </a:solidFill>
            </a:endParaRPr>
          </a:p>
          <a:p>
            <a:endParaRPr lang="en-US" alt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en-US" sz="2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en-US" sz="21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en-US" sz="2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2060"/>
                </a:solidFill>
              </a:rPr>
              <a:t>How </a:t>
            </a:r>
            <a:r>
              <a:rPr lang="en-US" altLang="en-US" sz="2400" dirty="0">
                <a:solidFill>
                  <a:srgbClr val="002060"/>
                </a:solidFill>
              </a:rPr>
              <a:t>we think and how we act, </a:t>
            </a:r>
            <a:r>
              <a:rPr lang="en-US" altLang="en-US" sz="2400" dirty="0" smtClean="0">
                <a:solidFill>
                  <a:srgbClr val="002060"/>
                </a:solidFill>
              </a:rPr>
              <a:t>shape how </a:t>
            </a:r>
            <a:r>
              <a:rPr lang="en-US" altLang="en-US" sz="2400" dirty="0">
                <a:solidFill>
                  <a:srgbClr val="002060"/>
                </a:solidFill>
              </a:rPr>
              <a:t>we feel.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56415"/>
              </p:ext>
            </p:extLst>
          </p:nvPr>
        </p:nvGraphicFramePr>
        <p:xfrm>
          <a:off x="672745" y="2819400"/>
          <a:ext cx="742227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657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66750" y="76200"/>
            <a:ext cx="7244954" cy="1049122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Effective Coping</a:t>
            </a:r>
            <a:endParaRPr lang="en-US" sz="44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438400"/>
            <a:ext cx="8763000" cy="3657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i="1" dirty="0">
                <a:solidFill>
                  <a:srgbClr val="00B050"/>
                </a:solidFill>
              </a:rPr>
              <a:t>Is the stressor within your </a:t>
            </a:r>
            <a:r>
              <a:rPr lang="en-US" b="1" i="1" dirty="0" smtClean="0">
                <a:solidFill>
                  <a:srgbClr val="00B050"/>
                </a:solidFill>
              </a:rPr>
              <a:t>	</a:t>
            </a:r>
            <a:r>
              <a:rPr lang="en-US" b="1" i="1" dirty="0">
                <a:solidFill>
                  <a:srgbClr val="00B050"/>
                </a:solidFill>
              </a:rPr>
              <a:t>	</a:t>
            </a:r>
            <a:r>
              <a:rPr lang="en-US" b="1" i="1" dirty="0" smtClean="0">
                <a:solidFill>
                  <a:srgbClr val="00B050"/>
                </a:solidFill>
              </a:rPr>
              <a:t>Is </a:t>
            </a:r>
            <a:r>
              <a:rPr lang="en-US" b="1" i="1" dirty="0">
                <a:solidFill>
                  <a:srgbClr val="00B050"/>
                </a:solidFill>
              </a:rPr>
              <a:t>the stressor </a:t>
            </a:r>
            <a:r>
              <a:rPr lang="en-US" b="1" i="1" dirty="0" smtClean="0">
                <a:solidFill>
                  <a:srgbClr val="00B050"/>
                </a:solidFill>
              </a:rPr>
              <a:t>outside your </a:t>
            </a:r>
            <a:r>
              <a:rPr lang="en-US" b="1" i="1" dirty="0">
                <a:solidFill>
                  <a:srgbClr val="00B050"/>
                </a:solidFill>
              </a:rPr>
              <a:t>control</a:t>
            </a:r>
            <a:r>
              <a:rPr lang="en-US" b="1" i="1" dirty="0" smtClean="0">
                <a:solidFill>
                  <a:srgbClr val="00B050"/>
                </a:solidFill>
              </a:rPr>
              <a:t>?				</a:t>
            </a:r>
            <a:r>
              <a:rPr lang="en-US" b="1" i="1" dirty="0">
                <a:solidFill>
                  <a:srgbClr val="00B050"/>
                </a:solidFill>
              </a:rPr>
              <a:t>c</a:t>
            </a:r>
            <a:r>
              <a:rPr lang="en-US" b="1" i="1" dirty="0" smtClean="0">
                <a:solidFill>
                  <a:srgbClr val="00B050"/>
                </a:solidFill>
              </a:rPr>
              <a:t>ontrol?</a:t>
            </a:r>
            <a:endParaRPr lang="en-US" b="1" i="1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endParaRPr lang="en-US" sz="1950" b="1" u="sng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b="1" u="sng" dirty="0">
                <a:solidFill>
                  <a:srgbClr val="002060"/>
                </a:solidFill>
              </a:rPr>
              <a:t>Problem-Focused Coping</a:t>
            </a:r>
            <a:r>
              <a:rPr lang="en-US" b="1" dirty="0">
                <a:solidFill>
                  <a:srgbClr val="002060"/>
                </a:solidFill>
              </a:rPr>
              <a:t>		</a:t>
            </a:r>
            <a:r>
              <a:rPr lang="en-US" b="1" u="sng" dirty="0" smtClean="0">
                <a:solidFill>
                  <a:srgbClr val="002060"/>
                </a:solidFill>
              </a:rPr>
              <a:t>Emotion-Focused </a:t>
            </a:r>
            <a:r>
              <a:rPr lang="en-US" b="1" u="sng" dirty="0">
                <a:solidFill>
                  <a:srgbClr val="002060"/>
                </a:solidFill>
              </a:rPr>
              <a:t>Coping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Problem solving				</a:t>
            </a:r>
            <a:r>
              <a:rPr lang="en-US" dirty="0" smtClean="0">
                <a:solidFill>
                  <a:srgbClr val="002060"/>
                </a:solidFill>
              </a:rPr>
              <a:t>Rethinking </a:t>
            </a:r>
            <a:r>
              <a:rPr lang="en-US" dirty="0">
                <a:solidFill>
                  <a:srgbClr val="002060"/>
                </a:solidFill>
              </a:rPr>
              <a:t>the situation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Gathering information			</a:t>
            </a:r>
            <a:r>
              <a:rPr lang="en-US" dirty="0" smtClean="0">
                <a:solidFill>
                  <a:srgbClr val="002060"/>
                </a:solidFill>
              </a:rPr>
              <a:t>Reframing </a:t>
            </a:r>
            <a:r>
              <a:rPr lang="en-US" dirty="0">
                <a:solidFill>
                  <a:srgbClr val="002060"/>
                </a:solidFill>
              </a:rPr>
              <a:t>thoughts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Decision making			</a:t>
            </a:r>
            <a:r>
              <a:rPr lang="en-US" dirty="0" smtClean="0">
                <a:solidFill>
                  <a:srgbClr val="002060"/>
                </a:solidFill>
              </a:rPr>
              <a:t>Acceptance </a:t>
            </a:r>
            <a:r>
              <a:rPr lang="en-US" dirty="0">
                <a:solidFill>
                  <a:srgbClr val="002060"/>
                </a:solidFill>
              </a:rPr>
              <a:t>strategies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Resolving conflicts			</a:t>
            </a:r>
            <a:r>
              <a:rPr lang="en-US" dirty="0" smtClean="0">
                <a:solidFill>
                  <a:srgbClr val="002060"/>
                </a:solidFill>
              </a:rPr>
              <a:t>Seeking </a:t>
            </a:r>
            <a:r>
              <a:rPr lang="en-US" dirty="0">
                <a:solidFill>
                  <a:srgbClr val="002060"/>
                </a:solidFill>
              </a:rPr>
              <a:t>emotional support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Setting goals				</a:t>
            </a:r>
            <a:r>
              <a:rPr lang="en-US" dirty="0" smtClean="0">
                <a:solidFill>
                  <a:srgbClr val="002060"/>
                </a:solidFill>
              </a:rPr>
              <a:t>Exercise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Asking for help				</a:t>
            </a:r>
            <a:r>
              <a:rPr lang="en-US" dirty="0" smtClean="0">
                <a:solidFill>
                  <a:srgbClr val="002060"/>
                </a:solidFill>
              </a:rPr>
              <a:t>Meditation</a:t>
            </a:r>
            <a:endParaRPr lang="en-US" dirty="0">
              <a:solidFill>
                <a:srgbClr val="002060"/>
              </a:solidFill>
            </a:endParaRPr>
          </a:p>
          <a:p>
            <a:pPr marL="85725" lvl="1" indent="0">
              <a:buNone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13716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  <a:cs typeface="Arial" charset="0"/>
              </a:rPr>
              <a:t>Identify the controllable and uncontrollable aspects of a problem</a:t>
            </a:r>
          </a:p>
        </p:txBody>
      </p:sp>
    </p:spTree>
    <p:extLst>
      <p:ext uri="{BB962C8B-B14F-4D97-AF65-F5344CB8AC3E}">
        <p14:creationId xmlns:p14="http://schemas.microsoft.com/office/powerpoint/2010/main" val="2343462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4000" dirty="0" smtClean="0">
                <a:effectLst/>
              </a:rPr>
              <a:t>Mindfulness</a:t>
            </a:r>
            <a:br>
              <a:rPr lang="en-US" altLang="en-US" sz="4000" dirty="0" smtClean="0">
                <a:effectLst/>
              </a:rPr>
            </a:br>
            <a:r>
              <a:rPr lang="en-US" altLang="en-US" sz="3200" dirty="0" smtClean="0">
                <a:effectLst/>
              </a:rPr>
              <a:t>To help accept the uncertainty of the future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66294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002060"/>
                </a:solidFill>
                <a:effectLst/>
              </a:rPr>
              <a:t>Mindfulness is “being in the present moment”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rgbClr val="002060"/>
              </a:solidFill>
              <a:effectLst/>
            </a:endParaRPr>
          </a:p>
          <a:p>
            <a:r>
              <a:rPr lang="en-US" altLang="en-US" b="1" dirty="0" smtClean="0">
                <a:solidFill>
                  <a:srgbClr val="002060"/>
                </a:solidFill>
                <a:effectLst/>
              </a:rPr>
              <a:t>Observe</a:t>
            </a:r>
            <a:r>
              <a:rPr lang="en-US" altLang="en-US" dirty="0" smtClean="0">
                <a:solidFill>
                  <a:srgbClr val="002060"/>
                </a:solidFill>
                <a:effectLst/>
              </a:rPr>
              <a:t> using your senses</a:t>
            </a:r>
          </a:p>
          <a:p>
            <a:endParaRPr lang="en-US" altLang="en-US" dirty="0" smtClean="0">
              <a:solidFill>
                <a:srgbClr val="002060"/>
              </a:solidFill>
              <a:effectLst/>
            </a:endParaRPr>
          </a:p>
          <a:p>
            <a:r>
              <a:rPr lang="en-US" altLang="en-US" b="1" dirty="0" smtClean="0">
                <a:solidFill>
                  <a:srgbClr val="002060"/>
                </a:solidFill>
                <a:effectLst/>
              </a:rPr>
              <a:t>Be non-judgmental</a:t>
            </a:r>
            <a:endParaRPr lang="en-US" altLang="en-US" dirty="0">
              <a:solidFill>
                <a:srgbClr val="002060"/>
              </a:solidFill>
            </a:endParaRPr>
          </a:p>
          <a:p>
            <a:endParaRPr lang="en-US" altLang="en-US" b="1" dirty="0" smtClean="0">
              <a:solidFill>
                <a:srgbClr val="002060"/>
              </a:solidFill>
              <a:effectLst/>
            </a:endParaRPr>
          </a:p>
          <a:p>
            <a:r>
              <a:rPr lang="en-US" altLang="en-US" b="1" dirty="0" smtClean="0">
                <a:solidFill>
                  <a:srgbClr val="002060"/>
                </a:solidFill>
                <a:effectLst/>
              </a:rPr>
              <a:t>Focus</a:t>
            </a:r>
            <a:r>
              <a:rPr lang="en-US" altLang="en-US" dirty="0" smtClean="0">
                <a:solidFill>
                  <a:srgbClr val="002060"/>
                </a:solidFill>
                <a:effectLst/>
              </a:rPr>
              <a:t> on one thing at a time</a:t>
            </a:r>
          </a:p>
          <a:p>
            <a:endParaRPr lang="en-US" altLang="en-US" b="1" dirty="0" smtClean="0">
              <a:solidFill>
                <a:srgbClr val="002060"/>
              </a:solidFill>
            </a:endParaRPr>
          </a:p>
          <a:p>
            <a:r>
              <a:rPr lang="en-US" altLang="en-US" b="1" dirty="0" smtClean="0">
                <a:solidFill>
                  <a:srgbClr val="002060"/>
                </a:solidFill>
              </a:rPr>
              <a:t>Describe </a:t>
            </a:r>
          </a:p>
          <a:p>
            <a:endParaRPr lang="en-US" altLang="en-US" b="1" dirty="0">
              <a:solidFill>
                <a:srgbClr val="002060"/>
              </a:solidFill>
            </a:endParaRPr>
          </a:p>
          <a:p>
            <a:r>
              <a:rPr lang="en-US" altLang="en-US" b="1" dirty="0">
                <a:solidFill>
                  <a:srgbClr val="002060"/>
                </a:solidFill>
              </a:rPr>
              <a:t>Participate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</a:rPr>
              <a:t>fully</a:t>
            </a: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4419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58" y="226742"/>
            <a:ext cx="7053542" cy="840058"/>
          </a:xfrm>
        </p:spPr>
        <p:txBody>
          <a:bodyPr/>
          <a:lstStyle/>
          <a:p>
            <a:r>
              <a:rPr lang="en-US" sz="4050" dirty="0"/>
              <a:t>Purpose &amp;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255" y="1981200"/>
            <a:ext cx="4807945" cy="37338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What is the purpose of my life?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What gives meaning to my life?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What is most important to me?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What are my deepest values and beliefs?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4" y="1524000"/>
            <a:ext cx="354559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Strategies to Manage Stress and </a:t>
            </a:r>
            <a:br>
              <a:rPr lang="en-US" sz="3600" dirty="0" smtClean="0"/>
            </a:br>
            <a:r>
              <a:rPr lang="en-US" sz="3600" dirty="0" smtClean="0"/>
              <a:t>Build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8686800" cy="48006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1. Maintain good nutrition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2. Exercise regularly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3. Rest when you need to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4. Be active with your medical care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5. Optimize medical/symptom management</a:t>
            </a:r>
            <a:endParaRPr lang="en-US" sz="2400" dirty="0">
              <a:solidFill>
                <a:srgbClr val="00B050"/>
              </a:solidFill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6. Make time with family and friends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7. Accept help from others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8. Actively problem-solve things within your control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00B050"/>
                </a:solidFill>
              </a:rPr>
              <a:t>9</a:t>
            </a:r>
            <a:r>
              <a:rPr lang="en-US" sz="2400" dirty="0" smtClean="0">
                <a:solidFill>
                  <a:srgbClr val="00B050"/>
                </a:solidFill>
              </a:rPr>
              <a:t>. Learn to accept things outside of your control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10. Stay connected to things that bring you meaning and joy</a:t>
            </a:r>
          </a:p>
        </p:txBody>
      </p:sp>
    </p:spTree>
    <p:extLst>
      <p:ext uri="{BB962C8B-B14F-4D97-AF65-F5344CB8AC3E}">
        <p14:creationId xmlns:p14="http://schemas.microsoft.com/office/powerpoint/2010/main" val="1516134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Discussion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How has PSC changed your life?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What are your hopes?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What are your worries?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What gives you strength?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29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2590800"/>
            <a:ext cx="7239000" cy="6985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002060"/>
                </a:solidFill>
              </a:rPr>
              <a:t>Thank You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228600"/>
            <a:ext cx="8135937" cy="914400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with PSC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71600"/>
            <a:ext cx="3203950" cy="3458941"/>
          </a:xfrm>
        </p:spPr>
      </p:pic>
      <p:sp>
        <p:nvSpPr>
          <p:cNvPr id="5" name="TextBox 4"/>
          <p:cNvSpPr txBox="1"/>
          <p:nvPr/>
        </p:nvSpPr>
        <p:spPr>
          <a:xfrm>
            <a:off x="538162" y="1676400"/>
            <a:ext cx="57102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Can feel like an emotional rollercoaster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May effect how you think about </a:t>
            </a:r>
            <a:r>
              <a:rPr lang="en-US" sz="2800" dirty="0" smtClean="0">
                <a:solidFill>
                  <a:srgbClr val="002060"/>
                </a:solidFill>
              </a:rPr>
              <a:t>your yourself, your life, </a:t>
            </a:r>
            <a:r>
              <a:rPr lang="en-US" sz="2800" dirty="0">
                <a:solidFill>
                  <a:srgbClr val="002060"/>
                </a:solidFill>
              </a:rPr>
              <a:t>and your relationships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May challenge your ability to cope</a:t>
            </a:r>
          </a:p>
        </p:txBody>
      </p:sp>
    </p:spTree>
    <p:extLst>
      <p:ext uri="{BB962C8B-B14F-4D97-AF65-F5344CB8AC3E}">
        <p14:creationId xmlns:p14="http://schemas.microsoft.com/office/powerpoint/2010/main" val="4142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09800" y="1447800"/>
            <a:ext cx="4724400" cy="2667000"/>
          </a:xfrm>
        </p:spPr>
        <p:txBody>
          <a:bodyPr/>
          <a:lstStyle/>
          <a:p>
            <a:pPr marL="0" lvl="2" indent="0" algn="ctr" eaLnBrk="1" hangingPunct="1">
              <a:buClr>
                <a:schemeClr val="hlink"/>
              </a:buClr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Stress is a state of physical, mental or emotional </a:t>
            </a:r>
            <a:r>
              <a:rPr lang="en-US" sz="2800" u="sng" dirty="0" smtClean="0">
                <a:solidFill>
                  <a:srgbClr val="002060"/>
                </a:solidFill>
              </a:rPr>
              <a:t>tension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lvl="2" indent="0" algn="ctr" eaLnBrk="1" hangingPunct="1">
              <a:buClr>
                <a:schemeClr val="hlink"/>
              </a:buClr>
              <a:buNone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marL="0" lvl="2" indent="0" algn="ctr">
              <a:buClr>
                <a:schemeClr val="hlink"/>
              </a:buClr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“Fight </a:t>
            </a:r>
            <a:r>
              <a:rPr lang="en-US" sz="2800" dirty="0">
                <a:solidFill>
                  <a:srgbClr val="002060"/>
                </a:solidFill>
              </a:rPr>
              <a:t>or </a:t>
            </a:r>
            <a:r>
              <a:rPr lang="en-US" sz="2800" dirty="0" smtClean="0">
                <a:solidFill>
                  <a:srgbClr val="002060"/>
                </a:solidFill>
              </a:rPr>
              <a:t>flight”</a:t>
            </a:r>
          </a:p>
          <a:p>
            <a:pPr marL="465138" lvl="2" indent="-465138" eaLnBrk="1" hangingPunct="1">
              <a:buFont typeface="Wingdings" panose="05000000000000000000" pitchFamily="2" charset="2"/>
              <a:buNone/>
              <a:defRPr/>
            </a:pPr>
            <a:endParaRPr lang="en-US" sz="1800" dirty="0" smtClean="0"/>
          </a:p>
          <a:p>
            <a:pPr marL="465138" lvl="2" indent="-465138" eaLnBrk="1" hangingPunct="1">
              <a:buClr>
                <a:schemeClr val="hlink"/>
              </a:buClr>
              <a:defRPr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505200"/>
            <a:ext cx="3219449" cy="28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584" y="228600"/>
            <a:ext cx="7053542" cy="843467"/>
          </a:xfrm>
        </p:spPr>
        <p:txBody>
          <a:bodyPr/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</a:t>
            </a:r>
            <a:r>
              <a:rPr lang="en-US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Performance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6934199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61010" y="1455003"/>
            <a:ext cx="8073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106" lvl="2" indent="4763">
              <a:defRPr/>
            </a:pPr>
            <a:r>
              <a:rPr lang="en-US" sz="2400" dirty="0">
                <a:solidFill>
                  <a:srgbClr val="002060"/>
                </a:solidFill>
              </a:rPr>
              <a:t>Mild stress can be motivating, but chronic high stress can have negative physical and mental health consequences.</a:t>
            </a:r>
          </a:p>
        </p:txBody>
      </p:sp>
    </p:spTree>
    <p:extLst>
      <p:ext uri="{BB962C8B-B14F-4D97-AF65-F5344CB8AC3E}">
        <p14:creationId xmlns:p14="http://schemas.microsoft.com/office/powerpoint/2010/main" val="27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5"/>
          <p:cNvSpPr>
            <a:spLocks noGrp="1"/>
          </p:cNvSpPr>
          <p:nvPr>
            <p:ph idx="4294967295"/>
          </p:nvPr>
        </p:nvSpPr>
        <p:spPr>
          <a:xfrm>
            <a:off x="666750" y="1447800"/>
            <a:ext cx="7715250" cy="4800600"/>
          </a:xfrm>
        </p:spPr>
        <p:txBody>
          <a:bodyPr/>
          <a:lstStyle/>
          <a:p>
            <a:pPr marL="88106" lvl="2" indent="4763"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Numerous physical systems can be effected by chronic </a:t>
            </a:r>
            <a:r>
              <a:rPr lang="en-US" sz="2400" dirty="0" smtClean="0">
                <a:solidFill>
                  <a:srgbClr val="002060"/>
                </a:solidFill>
              </a:rPr>
              <a:t>stress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8195" name="Picture 3" descr="stress_2"/>
          <p:cNvPicPr>
            <a:picLocks noChangeAspect="1" noChangeArrowheads="1"/>
          </p:cNvPicPr>
          <p:nvPr/>
        </p:nvPicPr>
        <p:blipFill>
          <a:blip r:embed="rId2">
            <a:lum bright="-1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627507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80060" y="297359"/>
            <a:ext cx="79019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Chronic Stress and Health</a:t>
            </a:r>
          </a:p>
        </p:txBody>
      </p:sp>
    </p:spTree>
    <p:extLst>
      <p:ext uri="{BB962C8B-B14F-4D97-AF65-F5344CB8AC3E}">
        <p14:creationId xmlns:p14="http://schemas.microsoft.com/office/powerpoint/2010/main" val="32033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35937" cy="9144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aregivers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467600" cy="50292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Dealing with disappointment and frustration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Coping </a:t>
            </a:r>
            <a:r>
              <a:rPr lang="en-US" sz="2400" dirty="0">
                <a:solidFill>
                  <a:srgbClr val="002060"/>
                </a:solidFill>
              </a:rPr>
              <a:t>with uncertainty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Managing changing roles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Managing job and finances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Maintaining </a:t>
            </a:r>
            <a:r>
              <a:rPr lang="en-US" sz="2400" dirty="0">
                <a:solidFill>
                  <a:srgbClr val="002060"/>
                </a:solidFill>
              </a:rPr>
              <a:t>your own health and wellbeing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Having </a:t>
            </a:r>
            <a:r>
              <a:rPr lang="en-US" sz="2400" dirty="0">
                <a:solidFill>
                  <a:srgbClr val="002060"/>
                </a:solidFill>
              </a:rPr>
              <a:t>patience, faith and </a:t>
            </a:r>
            <a:r>
              <a:rPr lang="en-US" sz="2400" dirty="0" smtClean="0">
                <a:solidFill>
                  <a:srgbClr val="002060"/>
                </a:solidFill>
              </a:rPr>
              <a:t>courage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Caregiver Fatigue/Burnout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511300"/>
            <a:ext cx="8123237" cy="46609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Role confusion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Unrealistic expectations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Lack of control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Unreasonable demands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Isolation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6400"/>
            <a:ext cx="3200400" cy="38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of Caregiver Burnout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You have much </a:t>
            </a:r>
            <a:r>
              <a:rPr lang="en-US" sz="2400" dirty="0">
                <a:solidFill>
                  <a:srgbClr val="FF0000"/>
                </a:solidFill>
              </a:rPr>
              <a:t>less energy </a:t>
            </a:r>
            <a:r>
              <a:rPr lang="en-US" sz="1800" dirty="0"/>
              <a:t>than you once </a:t>
            </a:r>
            <a:r>
              <a:rPr lang="en-US" sz="1800" dirty="0" smtClean="0"/>
              <a:t>had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It </a:t>
            </a:r>
            <a:r>
              <a:rPr lang="en-US" sz="1800" dirty="0"/>
              <a:t>seems like you catch every cold or flu that’s going around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You’re constantly </a:t>
            </a:r>
            <a:r>
              <a:rPr lang="en-US" sz="2400" dirty="0">
                <a:solidFill>
                  <a:srgbClr val="FF0000"/>
                </a:solidFill>
              </a:rPr>
              <a:t>exhausted</a:t>
            </a:r>
            <a:r>
              <a:rPr lang="en-US" sz="1800" dirty="0"/>
              <a:t>, even after sleeping or taking a break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You </a:t>
            </a:r>
            <a:r>
              <a:rPr lang="en-US" sz="2400" dirty="0">
                <a:solidFill>
                  <a:srgbClr val="FF0000"/>
                </a:solidFill>
              </a:rPr>
              <a:t>neglect your own needs</a:t>
            </a:r>
            <a:r>
              <a:rPr lang="en-US" sz="1800" dirty="0"/>
              <a:t>, </a:t>
            </a:r>
            <a:r>
              <a:rPr lang="en-US" sz="1800" dirty="0" smtClean="0"/>
              <a:t>either because </a:t>
            </a:r>
            <a:r>
              <a:rPr lang="en-US" sz="1800" dirty="0"/>
              <a:t>you’re too busy or you don’t </a:t>
            </a:r>
            <a:r>
              <a:rPr lang="en-US" sz="1800" dirty="0" smtClean="0"/>
              <a:t>care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Your life revolves around caregiving, but it gives you </a:t>
            </a:r>
            <a:r>
              <a:rPr lang="en-US" sz="2400" dirty="0">
                <a:solidFill>
                  <a:srgbClr val="FF0000"/>
                </a:solidFill>
              </a:rPr>
              <a:t>little satisfaction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You have </a:t>
            </a:r>
            <a:r>
              <a:rPr lang="en-US" sz="2400" dirty="0">
                <a:solidFill>
                  <a:srgbClr val="FF0000"/>
                </a:solidFill>
              </a:rPr>
              <a:t>trouble relaxing</a:t>
            </a:r>
            <a:r>
              <a:rPr lang="en-US" sz="1800" dirty="0"/>
              <a:t>, even when help is available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You’re increasingly </a:t>
            </a:r>
            <a:r>
              <a:rPr lang="en-US" sz="2400" dirty="0">
                <a:solidFill>
                  <a:srgbClr val="FF0000"/>
                </a:solidFill>
              </a:rPr>
              <a:t>impatient and irritable </a:t>
            </a:r>
            <a:r>
              <a:rPr lang="en-US" sz="1800" dirty="0"/>
              <a:t>with the person you’re caring for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You feel </a:t>
            </a:r>
            <a:r>
              <a:rPr lang="en-US" sz="2400" dirty="0">
                <a:solidFill>
                  <a:srgbClr val="FF0000"/>
                </a:solidFill>
              </a:rPr>
              <a:t>helpless and hopeless</a:t>
            </a:r>
          </a:p>
        </p:txBody>
      </p:sp>
    </p:spTree>
    <p:extLst>
      <p:ext uri="{BB962C8B-B14F-4D97-AF65-F5344CB8AC3E}">
        <p14:creationId xmlns:p14="http://schemas.microsoft.com/office/powerpoint/2010/main" val="49489038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Brand Template (06162010)</Template>
  <TotalTime>770</TotalTime>
  <Words>854</Words>
  <Application>Microsoft Office PowerPoint</Application>
  <PresentationFormat>On-screen Show (4:3)</PresentationFormat>
  <Paragraphs>213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Content Slides</vt:lpstr>
      <vt:lpstr>    </vt:lpstr>
      <vt:lpstr>You Are Not Alone</vt:lpstr>
      <vt:lpstr>Living with PSC</vt:lpstr>
      <vt:lpstr>Stress</vt:lpstr>
      <vt:lpstr>Stress and Performance</vt:lpstr>
      <vt:lpstr>PowerPoint Presentation</vt:lpstr>
      <vt:lpstr>Common Challenges for Caregivers</vt:lpstr>
      <vt:lpstr>Causes of Caregiver Fatigue/Burnout</vt:lpstr>
      <vt:lpstr>Signs of Caregiver Burnout</vt:lpstr>
      <vt:lpstr>Depression</vt:lpstr>
      <vt:lpstr>Resilience</vt:lpstr>
      <vt:lpstr>The Science of Resilience</vt:lpstr>
      <vt:lpstr>Positive Attitude (Optimism)</vt:lpstr>
      <vt:lpstr>Tenacity</vt:lpstr>
      <vt:lpstr>Social Connection</vt:lpstr>
      <vt:lpstr>Faith and Spirituality</vt:lpstr>
      <vt:lpstr>Maintaining (Building) Resilience A Best Practice Approach</vt:lpstr>
      <vt:lpstr>Healthy Lifestyle The Foundation for Managing Stress and Tension</vt:lpstr>
      <vt:lpstr>Active Medical Management</vt:lpstr>
      <vt:lpstr>Habits of the Mind</vt:lpstr>
      <vt:lpstr>Effective Coping</vt:lpstr>
      <vt:lpstr>Mindfulness To help accept the uncertainty of the future</vt:lpstr>
      <vt:lpstr>Purpose &amp; Meaning</vt:lpstr>
      <vt:lpstr>Strategies to Manage Stress and  Build Resilience</vt:lpstr>
      <vt:lpstr>Discussion Questions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Fansler, Justin</dc:creator>
  <cp:lastModifiedBy>Fehon, Dwain</cp:lastModifiedBy>
  <cp:revision>66</cp:revision>
  <dcterms:created xsi:type="dcterms:W3CDTF">2010-06-16T21:30:36Z</dcterms:created>
  <dcterms:modified xsi:type="dcterms:W3CDTF">2016-06-24T14:41:19Z</dcterms:modified>
</cp:coreProperties>
</file>