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8" r:id="rId3"/>
    <p:sldId id="260" r:id="rId4"/>
    <p:sldId id="262" r:id="rId5"/>
    <p:sldId id="261" r:id="rId6"/>
    <p:sldId id="265" r:id="rId7"/>
    <p:sldId id="278" r:id="rId8"/>
    <p:sldId id="269" r:id="rId9"/>
    <p:sldId id="270" r:id="rId10"/>
    <p:sldId id="274" r:id="rId11"/>
    <p:sldId id="271" r:id="rId12"/>
    <p:sldId id="272" r:id="rId13"/>
    <p:sldId id="264" r:id="rId14"/>
    <p:sldId id="275" r:id="rId15"/>
    <p:sldId id="277" r:id="rId16"/>
    <p:sldId id="279" r:id="rId17"/>
    <p:sldId id="28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D3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7347" autoAdjust="0"/>
  </p:normalViewPr>
  <p:slideViewPr>
    <p:cSldViewPr snapToGrid="0">
      <p:cViewPr varScale="1">
        <p:scale>
          <a:sx n="100" d="100"/>
          <a:sy n="100" d="100"/>
        </p:scale>
        <p:origin x="93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UDCA</c:v>
                </c:pt>
              </c:strCache>
            </c:strRef>
          </c:tx>
          <c:spPr>
            <a:solidFill>
              <a:schemeClr val="accent1"/>
            </a:solidFill>
            <a:ln>
              <a:noFill/>
            </a:ln>
            <a:effectLst/>
          </c:spPr>
          <c:invertIfNegative val="0"/>
          <c:dLbls>
            <c:dLbl>
              <c:idx val="0"/>
              <c:tx>
                <c:rich>
                  <a:bodyPr/>
                  <a:lstStyle/>
                  <a:p>
                    <a:fld id="{133B6609-4EC3-41AE-A625-B164E68B0D20}" type="VALUE">
                      <a:rPr lang="en-US" smtClean="0"/>
                      <a:pPr/>
                      <a:t>[VALUE]</a:t>
                    </a:fld>
                    <a:r>
                      <a:rPr lang="en-US" smtClean="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BBF-436C-B261-59FCEC604F92}"/>
                </c:ext>
              </c:extLst>
            </c:dLbl>
            <c:dLbl>
              <c:idx val="1"/>
              <c:tx>
                <c:rich>
                  <a:bodyPr/>
                  <a:lstStyle/>
                  <a:p>
                    <a:fld id="{7F12044A-A0A7-4FC7-9CAA-295DCFD1CC4C}" type="VALUE">
                      <a:rPr lang="en-US" smtClean="0"/>
                      <a:pPr/>
                      <a:t>[VALUE]</a:t>
                    </a:fld>
                    <a:r>
                      <a:rPr lang="en-US" smtClean="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BBF-436C-B261-59FCEC604F9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Early stage</c:v>
                </c:pt>
                <c:pt idx="1">
                  <c:v>Fibrosis progression/ year</c:v>
                </c:pt>
              </c:strCache>
            </c:strRef>
          </c:cat>
          <c:val>
            <c:numRef>
              <c:f>Sheet1!$B$2:$C$2</c:f>
              <c:numCache>
                <c:formatCode>General</c:formatCode>
                <c:ptCount val="2"/>
                <c:pt idx="0">
                  <c:v>76</c:v>
                </c:pt>
                <c:pt idx="1">
                  <c:v>7</c:v>
                </c:pt>
              </c:numCache>
            </c:numRef>
          </c:val>
          <c:extLst>
            <c:ext xmlns:c16="http://schemas.microsoft.com/office/drawing/2014/chart" uri="{C3380CC4-5D6E-409C-BE32-E72D297353CC}">
              <c16:uniqueId val="{00000000-2BBF-436C-B261-59FCEC604F92}"/>
            </c:ext>
          </c:extLst>
        </c:ser>
        <c:ser>
          <c:idx val="1"/>
          <c:order val="1"/>
          <c:tx>
            <c:strRef>
              <c:f>Sheet1!$A$3</c:f>
              <c:strCache>
                <c:ptCount val="1"/>
                <c:pt idx="0">
                  <c:v>Placebo</c:v>
                </c:pt>
              </c:strCache>
            </c:strRef>
          </c:tx>
          <c:spPr>
            <a:solidFill>
              <a:schemeClr val="accent2"/>
            </a:solidFill>
            <a:ln>
              <a:noFill/>
            </a:ln>
            <a:effectLst/>
          </c:spPr>
          <c:invertIfNegative val="0"/>
          <c:dLbls>
            <c:dLbl>
              <c:idx val="0"/>
              <c:tx>
                <c:rich>
                  <a:bodyPr/>
                  <a:lstStyle/>
                  <a:p>
                    <a:fld id="{7AF5764B-9D0E-404D-BBFA-A2588940EFC8}" type="VALUE">
                      <a:rPr lang="en-US" smtClean="0"/>
                      <a:pPr/>
                      <a:t>[VALUE]</a:t>
                    </a:fld>
                    <a:r>
                      <a:rPr lang="en-US" smtClean="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2BBF-436C-B261-59FCEC604F92}"/>
                </c:ext>
              </c:extLst>
            </c:dLbl>
            <c:dLbl>
              <c:idx val="1"/>
              <c:tx>
                <c:rich>
                  <a:bodyPr/>
                  <a:lstStyle/>
                  <a:p>
                    <a:fld id="{7FC12396-3382-4900-9FC3-E1E2B5B55AC9}" type="VALUE">
                      <a:rPr lang="en-US" smtClean="0"/>
                      <a:pPr/>
                      <a:t>[VALUE]</a:t>
                    </a:fld>
                    <a:r>
                      <a:rPr lang="en-US" smtClean="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2BBF-436C-B261-59FCEC604F9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Early stage</c:v>
                </c:pt>
                <c:pt idx="1">
                  <c:v>Fibrosis progression/ year</c:v>
                </c:pt>
              </c:strCache>
            </c:strRef>
          </c:cat>
          <c:val>
            <c:numRef>
              <c:f>Sheet1!$B$3:$C$3</c:f>
              <c:numCache>
                <c:formatCode>General</c:formatCode>
                <c:ptCount val="2"/>
                <c:pt idx="0">
                  <c:v>29</c:v>
                </c:pt>
                <c:pt idx="1">
                  <c:v>34</c:v>
                </c:pt>
              </c:numCache>
            </c:numRef>
          </c:val>
          <c:extLst>
            <c:ext xmlns:c16="http://schemas.microsoft.com/office/drawing/2014/chart" uri="{C3380CC4-5D6E-409C-BE32-E72D297353CC}">
              <c16:uniqueId val="{00000001-2BBF-436C-B261-59FCEC604F92}"/>
            </c:ext>
          </c:extLst>
        </c:ser>
        <c:dLbls>
          <c:showLegendKey val="0"/>
          <c:showVal val="0"/>
          <c:showCatName val="0"/>
          <c:showSerName val="0"/>
          <c:showPercent val="0"/>
          <c:showBubbleSize val="0"/>
        </c:dLbls>
        <c:gapWidth val="150"/>
        <c:axId val="641849439"/>
        <c:axId val="641848607"/>
      </c:barChart>
      <c:catAx>
        <c:axId val="6418494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641848607"/>
        <c:crosses val="autoZero"/>
        <c:auto val="1"/>
        <c:lblAlgn val="ctr"/>
        <c:lblOffset val="100"/>
        <c:noMultiLvlLbl val="0"/>
      </c:catAx>
      <c:valAx>
        <c:axId val="641848607"/>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Percentage</a:t>
                </a:r>
                <a:endParaRPr lang="en-US"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41849439"/>
        <c:crosses val="autoZero"/>
        <c:crossBetween val="between"/>
        <c:majorUnit val="20"/>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UDCA</c:v>
                </c:pt>
              </c:strCache>
            </c:strRef>
          </c:tx>
          <c:spPr>
            <a:solidFill>
              <a:schemeClr val="accent1"/>
            </a:solidFill>
            <a:ln>
              <a:noFill/>
            </a:ln>
            <a:effectLst/>
          </c:spPr>
          <c:invertIfNegative val="0"/>
          <c:dLbls>
            <c:dLbl>
              <c:idx val="0"/>
              <c:tx>
                <c:rich>
                  <a:bodyPr/>
                  <a:lstStyle/>
                  <a:p>
                    <a:fld id="{4B6B036D-BB35-45FA-9D08-3423957480AD}" type="VALUE">
                      <a:rPr lang="en-US" smtClean="0"/>
                      <a:pPr/>
                      <a:t>[VALUE]</a:t>
                    </a:fld>
                    <a:r>
                      <a:rPr lang="en-US" smtClean="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DC3E-4FA1-B7F0-27EE632B32C7}"/>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Varices</c:v>
                </c:pt>
              </c:strCache>
            </c:strRef>
          </c:cat>
          <c:val>
            <c:numRef>
              <c:f>Sheet1!$B$2</c:f>
              <c:numCache>
                <c:formatCode>General</c:formatCode>
                <c:ptCount val="1"/>
                <c:pt idx="0">
                  <c:v>16</c:v>
                </c:pt>
              </c:numCache>
            </c:numRef>
          </c:val>
          <c:extLst>
            <c:ext xmlns:c16="http://schemas.microsoft.com/office/drawing/2014/chart" uri="{C3380CC4-5D6E-409C-BE32-E72D297353CC}">
              <c16:uniqueId val="{00000000-DC3E-4FA1-B7F0-27EE632B32C7}"/>
            </c:ext>
          </c:extLst>
        </c:ser>
        <c:ser>
          <c:idx val="1"/>
          <c:order val="1"/>
          <c:tx>
            <c:strRef>
              <c:f>Sheet1!$A$3</c:f>
              <c:strCache>
                <c:ptCount val="1"/>
                <c:pt idx="0">
                  <c:v>Placebo</c:v>
                </c:pt>
              </c:strCache>
            </c:strRef>
          </c:tx>
          <c:spPr>
            <a:solidFill>
              <a:schemeClr val="accent2"/>
            </a:solidFill>
            <a:ln>
              <a:noFill/>
            </a:ln>
            <a:effectLst/>
          </c:spPr>
          <c:invertIfNegative val="0"/>
          <c:dLbls>
            <c:dLbl>
              <c:idx val="0"/>
              <c:tx>
                <c:rich>
                  <a:bodyPr/>
                  <a:lstStyle/>
                  <a:p>
                    <a:fld id="{B078D2BA-680D-40F6-938A-6481A954FDC1}" type="VALUE">
                      <a:rPr lang="en-US" smtClean="0"/>
                      <a:pPr/>
                      <a:t>[VALUE]</a:t>
                    </a:fld>
                    <a:r>
                      <a:rPr lang="en-US" smtClean="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DC3E-4FA1-B7F0-27EE632B32C7}"/>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Varices</c:v>
                </c:pt>
              </c:strCache>
            </c:strRef>
          </c:cat>
          <c:val>
            <c:numRef>
              <c:f>Sheet1!$B$3</c:f>
              <c:numCache>
                <c:formatCode>General</c:formatCode>
                <c:ptCount val="1"/>
                <c:pt idx="0">
                  <c:v>58</c:v>
                </c:pt>
              </c:numCache>
            </c:numRef>
          </c:val>
          <c:extLst>
            <c:ext xmlns:c16="http://schemas.microsoft.com/office/drawing/2014/chart" uri="{C3380CC4-5D6E-409C-BE32-E72D297353CC}">
              <c16:uniqueId val="{00000003-DC3E-4FA1-B7F0-27EE632B32C7}"/>
            </c:ext>
          </c:extLst>
        </c:ser>
        <c:dLbls>
          <c:showLegendKey val="0"/>
          <c:showVal val="0"/>
          <c:showCatName val="0"/>
          <c:showSerName val="0"/>
          <c:showPercent val="0"/>
          <c:showBubbleSize val="0"/>
        </c:dLbls>
        <c:gapWidth val="231"/>
        <c:overlap val="-31"/>
        <c:axId val="648337807"/>
        <c:axId val="648336143"/>
      </c:barChart>
      <c:catAx>
        <c:axId val="6483378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648336143"/>
        <c:crosses val="autoZero"/>
        <c:auto val="1"/>
        <c:lblAlgn val="ctr"/>
        <c:lblOffset val="100"/>
        <c:noMultiLvlLbl val="0"/>
      </c:catAx>
      <c:valAx>
        <c:axId val="648336143"/>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Percentage</a:t>
                </a:r>
                <a:endParaRPr lang="en-US"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48337807"/>
        <c:crosses val="autoZero"/>
        <c:crossBetween val="between"/>
        <c:majorUnit val="20"/>
      </c:valAx>
      <c:spPr>
        <a:noFill/>
        <a:ln>
          <a:noFill/>
        </a:ln>
        <a:effectLst/>
      </c:spPr>
    </c:plotArea>
    <c:legend>
      <c:legendPos val="r"/>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6D60BF-BD33-4833-9698-942482F2FE71}" type="datetimeFigureOut">
              <a:rPr lang="en-US" smtClean="0"/>
              <a:t>6/23/2018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C675C6-1043-405D-88EC-CCBE43D11C1C}" type="slidenum">
              <a:rPr lang="en-US" smtClean="0"/>
              <a:t>‹#›</a:t>
            </a:fld>
            <a:endParaRPr lang="en-US"/>
          </a:p>
        </p:txBody>
      </p:sp>
    </p:spTree>
    <p:extLst>
      <p:ext uri="{BB962C8B-B14F-4D97-AF65-F5344CB8AC3E}">
        <p14:creationId xmlns:p14="http://schemas.microsoft.com/office/powerpoint/2010/main" val="1040279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C675C6-1043-405D-88EC-CCBE43D11C1C}" type="slidenum">
              <a:rPr lang="en-US" smtClean="0"/>
              <a:t>1</a:t>
            </a:fld>
            <a:endParaRPr lang="en-US"/>
          </a:p>
        </p:txBody>
      </p:sp>
    </p:spTree>
    <p:extLst>
      <p:ext uri="{BB962C8B-B14F-4D97-AF65-F5344CB8AC3E}">
        <p14:creationId xmlns:p14="http://schemas.microsoft.com/office/powerpoint/2010/main" val="35382525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Finding the right dose of UDCA</a:t>
            </a:r>
            <a:r>
              <a:rPr lang="en-US" baseline="0" dirty="0" smtClean="0"/>
              <a:t> is a bit like the </a:t>
            </a:r>
            <a:r>
              <a:rPr lang="en-US" baseline="0" dirty="0" err="1" smtClean="0"/>
              <a:t>Goldilock’s</a:t>
            </a:r>
            <a:r>
              <a:rPr lang="en-US" baseline="0" dirty="0" smtClean="0"/>
              <a:t> dilemma</a:t>
            </a:r>
            <a:endParaRPr lang="en-US" dirty="0"/>
          </a:p>
        </p:txBody>
      </p:sp>
      <p:sp>
        <p:nvSpPr>
          <p:cNvPr id="4" name="Slide Number Placeholder 3"/>
          <p:cNvSpPr>
            <a:spLocks noGrp="1"/>
          </p:cNvSpPr>
          <p:nvPr>
            <p:ph type="sldNum" sz="quarter" idx="10"/>
          </p:nvPr>
        </p:nvSpPr>
        <p:spPr/>
        <p:txBody>
          <a:bodyPr/>
          <a:lstStyle/>
          <a:p>
            <a:fld id="{B1C675C6-1043-405D-88EC-CCBE43D11C1C}" type="slidenum">
              <a:rPr lang="en-US" smtClean="0"/>
              <a:t>13</a:t>
            </a:fld>
            <a:endParaRPr lang="en-US"/>
          </a:p>
        </p:txBody>
      </p:sp>
    </p:spTree>
    <p:extLst>
      <p:ext uri="{BB962C8B-B14F-4D97-AF65-F5344CB8AC3E}">
        <p14:creationId xmlns:p14="http://schemas.microsoft.com/office/powerpoint/2010/main" val="5167332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err="1" smtClean="0"/>
              <a:t>Stanich</a:t>
            </a:r>
            <a:r>
              <a:rPr lang="en-US" baseline="0" dirty="0" smtClean="0"/>
              <a:t> – 87 patients followed for 10 years; those with normalization of alkaline phosphatase had lower rate of liver transplantation, </a:t>
            </a:r>
            <a:r>
              <a:rPr lang="en-US" baseline="0" dirty="0" err="1" smtClean="0"/>
              <a:t>cholangioca</a:t>
            </a:r>
            <a:r>
              <a:rPr lang="en-US" baseline="0" dirty="0" smtClean="0"/>
              <a:t>, and death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err="1" smtClean="0"/>
              <a:t>Lindstorm</a:t>
            </a:r>
            <a:r>
              <a:rPr lang="en-US" baseline="0" dirty="0" smtClean="0"/>
              <a:t> - 1</a:t>
            </a:r>
            <a:r>
              <a:rPr lang="en-US" dirty="0" smtClean="0"/>
              <a:t>98 patients in the 5-year trial of UDCA (n = 97 on UDCA and n = 101 on placebo) performed in 2009–2010 is particularly informative regarding the long-term safety and efficacy of UDCA at doses of 17–23 mg/kg per day.</a:t>
            </a:r>
          </a:p>
          <a:p>
            <a:r>
              <a:rPr lang="en-US" dirty="0" smtClean="0"/>
              <a:t>De </a:t>
            </a:r>
            <a:r>
              <a:rPr lang="en-US" dirty="0" err="1" smtClean="0"/>
              <a:t>Vries</a:t>
            </a:r>
            <a:r>
              <a:rPr lang="en-US" dirty="0" smtClean="0"/>
              <a:t> study –</a:t>
            </a:r>
            <a:r>
              <a:rPr lang="en-US" baseline="0" dirty="0" smtClean="0"/>
              <a:t> 336 patients; outcome of PSC-related death and LT evaluated. Association between higher AP levels and reaching endpoint; larger decrease in AP between diagnosis and 1 year decreased event rate</a:t>
            </a:r>
          </a:p>
          <a:p>
            <a:r>
              <a:rPr lang="en-US" baseline="0" dirty="0" smtClean="0"/>
              <a:t>Al MS – 139 patients in Oxford PSC database. </a:t>
            </a:r>
            <a:r>
              <a:rPr lang="en-US" sz="1200" b="0" i="0" kern="1200" dirty="0" smtClean="0">
                <a:solidFill>
                  <a:schemeClr val="tx1"/>
                </a:solidFill>
                <a:effectLst/>
                <a:latin typeface="+mn-lt"/>
                <a:ea typeface="+mn-ea"/>
                <a:cs typeface="+mn-cs"/>
              </a:rPr>
              <a:t>Improvement in SAP to below 1.5 ULN is associated with better outcome and reduced risk of CCA in PSC. This was comparable to the achievement of complete normalization of SAP.</a:t>
            </a:r>
          </a:p>
          <a:p>
            <a:r>
              <a:rPr lang="en-US" sz="1200" b="0" i="0" kern="1200" baseline="0" dirty="0" smtClean="0">
                <a:solidFill>
                  <a:schemeClr val="tx1"/>
                </a:solidFill>
                <a:effectLst/>
                <a:latin typeface="+mn-lt"/>
                <a:ea typeface="+mn-ea"/>
                <a:cs typeface="+mn-cs"/>
              </a:rPr>
              <a:t>Rupp – 215 patients with dominant strictures, </a:t>
            </a:r>
            <a:r>
              <a:rPr lang="en-US" sz="1200" b="0" i="0" kern="1200" dirty="0" smtClean="0">
                <a:solidFill>
                  <a:schemeClr val="tx1"/>
                </a:solidFill>
                <a:effectLst/>
                <a:latin typeface="+mn-lt"/>
                <a:ea typeface="+mn-ea"/>
                <a:cs typeface="+mn-cs"/>
              </a:rPr>
              <a:t>Reduction in alkaline phosphatase values within the first year is associated with improved transplantation‐free survival in patients with primary </a:t>
            </a:r>
            <a:r>
              <a:rPr lang="en-US" sz="1200" b="0" i="0" kern="1200" dirty="0" err="1" smtClean="0">
                <a:solidFill>
                  <a:schemeClr val="tx1"/>
                </a:solidFill>
                <a:effectLst/>
                <a:latin typeface="+mn-lt"/>
                <a:ea typeface="+mn-ea"/>
                <a:cs typeface="+mn-cs"/>
              </a:rPr>
              <a:t>sclerosing</a:t>
            </a:r>
            <a:r>
              <a:rPr lang="en-US" sz="1200" b="0" i="0" kern="1200" dirty="0" smtClean="0">
                <a:solidFill>
                  <a:schemeClr val="tx1"/>
                </a:solidFill>
                <a:effectLst/>
                <a:latin typeface="+mn-lt"/>
                <a:ea typeface="+mn-ea"/>
                <a:cs typeface="+mn-cs"/>
              </a:rPr>
              <a:t> cholangitis independent of the presence of dominant strictures. </a:t>
            </a:r>
            <a:endParaRPr lang="en-US" baseline="0" dirty="0" smtClean="0"/>
          </a:p>
        </p:txBody>
      </p:sp>
      <p:sp>
        <p:nvSpPr>
          <p:cNvPr id="4" name="Slide Number Placeholder 3"/>
          <p:cNvSpPr>
            <a:spLocks noGrp="1"/>
          </p:cNvSpPr>
          <p:nvPr>
            <p:ph type="sldNum" sz="quarter" idx="10"/>
          </p:nvPr>
        </p:nvSpPr>
        <p:spPr/>
        <p:txBody>
          <a:bodyPr/>
          <a:lstStyle/>
          <a:p>
            <a:fld id="{B1C675C6-1043-405D-88EC-CCBE43D11C1C}" type="slidenum">
              <a:rPr lang="en-US" smtClean="0"/>
              <a:t>14</a:t>
            </a:fld>
            <a:endParaRPr lang="en-US"/>
          </a:p>
        </p:txBody>
      </p:sp>
    </p:spTree>
    <p:extLst>
      <p:ext uri="{BB962C8B-B14F-4D97-AF65-F5344CB8AC3E}">
        <p14:creationId xmlns:p14="http://schemas.microsoft.com/office/powerpoint/2010/main" val="248080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At 4 years, the probability for UDCA-treated patients to remain in the early stage of disease is 76% (95% confidence interval: 58%-88%), as compared with 29%</a:t>
            </a:r>
          </a:p>
          <a:p>
            <a:r>
              <a:rPr lang="en-US" sz="1200" b="0" i="0" kern="1200" dirty="0" smtClean="0">
                <a:solidFill>
                  <a:schemeClr val="tx1"/>
                </a:solidFill>
                <a:effectLst/>
                <a:latin typeface="+mn-lt"/>
                <a:ea typeface="+mn-ea"/>
                <a:cs typeface="+mn-cs"/>
              </a:rPr>
              <a:t>(15%-52%) in placebo-treated patients.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rate of stage progression was 7% per year in UDCA-treated patients, as compared with 34% per year in placebo-treated patients</a:t>
            </a:r>
          </a:p>
          <a:p>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1C675C6-1043-405D-88EC-CCBE43D11C1C}" type="slidenum">
              <a:rPr lang="en-US" smtClean="0"/>
              <a:t>15</a:t>
            </a:fld>
            <a:endParaRPr lang="en-US"/>
          </a:p>
        </p:txBody>
      </p:sp>
    </p:spTree>
    <p:extLst>
      <p:ext uri="{BB962C8B-B14F-4D97-AF65-F5344CB8AC3E}">
        <p14:creationId xmlns:p14="http://schemas.microsoft.com/office/powerpoint/2010/main" val="1198821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Treatment with ursodiol can increase composition the</a:t>
            </a:r>
            <a:r>
              <a:rPr lang="en-US" baseline="0" dirty="0" smtClean="0"/>
              <a:t> percentage of UDCA in bile acids by 40% (seen in PBC patients)</a:t>
            </a:r>
            <a:endParaRPr lang="en-US" dirty="0"/>
          </a:p>
        </p:txBody>
      </p:sp>
      <p:sp>
        <p:nvSpPr>
          <p:cNvPr id="4" name="Slide Number Placeholder 3"/>
          <p:cNvSpPr>
            <a:spLocks noGrp="1"/>
          </p:cNvSpPr>
          <p:nvPr>
            <p:ph type="sldNum" sz="quarter" idx="10"/>
          </p:nvPr>
        </p:nvSpPr>
        <p:spPr/>
        <p:txBody>
          <a:bodyPr/>
          <a:lstStyle/>
          <a:p>
            <a:fld id="{B1C675C6-1043-405D-88EC-CCBE43D11C1C}" type="slidenum">
              <a:rPr lang="en-US" smtClean="0"/>
              <a:t>4</a:t>
            </a:fld>
            <a:endParaRPr lang="en-US"/>
          </a:p>
        </p:txBody>
      </p:sp>
    </p:spTree>
    <p:extLst>
      <p:ext uri="{BB962C8B-B14F-4D97-AF65-F5344CB8AC3E}">
        <p14:creationId xmlns:p14="http://schemas.microsoft.com/office/powerpoint/2010/main" val="3422380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Once ursodiol showed efficacy</a:t>
            </a:r>
            <a:r>
              <a:rPr lang="en-US" sz="1200" b="0" i="0" kern="1200" baseline="0" dirty="0" smtClean="0">
                <a:solidFill>
                  <a:schemeClr val="tx1"/>
                </a:solidFill>
                <a:effectLst/>
                <a:latin typeface="+mn-lt"/>
                <a:ea typeface="+mn-ea"/>
                <a:cs typeface="+mn-cs"/>
              </a:rPr>
              <a:t> in the management of PBC, there was interest in studying the medication for the other cholestatic liver disease, PSC. </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Small pilot trials of UDCA in the early 1990's demonstrated biochemical and in some cases histological improvement in PSC patients using doses of 10–15 mg/kg/day</a:t>
            </a:r>
          </a:p>
          <a:p>
            <a:pPr marL="228600" indent="-228600">
              <a:buAutoNum type="arabicPeriod"/>
            </a:pPr>
            <a:r>
              <a:rPr lang="en-US" sz="1200" b="0" i="0" kern="1200" dirty="0" smtClean="0">
                <a:solidFill>
                  <a:schemeClr val="tx1"/>
                </a:solidFill>
                <a:effectLst/>
                <a:latin typeface="+mn-lt"/>
                <a:ea typeface="+mn-ea"/>
                <a:cs typeface="+mn-cs"/>
              </a:rPr>
              <a:t>15 patients;</a:t>
            </a:r>
            <a:r>
              <a:rPr lang="en-US" sz="1200" b="0" i="0" kern="1200" baseline="0" dirty="0" smtClean="0">
                <a:solidFill>
                  <a:schemeClr val="tx1"/>
                </a:solidFill>
                <a:effectLst/>
                <a:latin typeface="+mn-lt"/>
                <a:ea typeface="+mn-ea"/>
                <a:cs typeface="+mn-cs"/>
              </a:rPr>
              <a:t> decrease in fatigue/ pruritus, decrease in AP, GGT and ALT levels</a:t>
            </a:r>
          </a:p>
          <a:p>
            <a:pPr marL="228600" indent="-228600">
              <a:buAutoNum type="arabicPeriod"/>
            </a:pPr>
            <a:r>
              <a:rPr lang="en-US" dirty="0" smtClean="0"/>
              <a:t>12 patients</a:t>
            </a:r>
            <a:r>
              <a:rPr lang="en-US" baseline="0" dirty="0" smtClean="0"/>
              <a:t>; </a:t>
            </a:r>
            <a:r>
              <a:rPr lang="en-US" sz="1200" b="0" i="0" kern="1200" dirty="0" smtClean="0">
                <a:solidFill>
                  <a:schemeClr val="tx1"/>
                </a:solidFill>
                <a:effectLst/>
                <a:latin typeface="+mn-lt"/>
                <a:ea typeface="+mn-ea"/>
                <a:cs typeface="+mn-cs"/>
              </a:rPr>
              <a:t> decrease in cholesterol, AP, ALT, </a:t>
            </a:r>
            <a:r>
              <a:rPr lang="en-US" sz="1200" b="1" i="0" kern="1200" dirty="0" smtClean="0">
                <a:solidFill>
                  <a:schemeClr val="tx1"/>
                </a:solidFill>
                <a:effectLst/>
                <a:latin typeface="+mn-lt"/>
                <a:ea typeface="+mn-ea"/>
                <a:cs typeface="+mn-cs"/>
              </a:rPr>
              <a:t>bilirubin</a:t>
            </a:r>
            <a:r>
              <a:rPr lang="en-US" sz="1200" b="0" i="0" kern="1200" dirty="0" smtClean="0">
                <a:solidFill>
                  <a:schemeClr val="tx1"/>
                </a:solidFill>
                <a:effectLst/>
                <a:latin typeface="+mn-lt"/>
                <a:ea typeface="+mn-ea"/>
                <a:cs typeface="+mn-cs"/>
              </a:rPr>
              <a:t> after 2 years of treatment and improved fatigue, pruritus and diarrhea.</a:t>
            </a:r>
          </a:p>
          <a:p>
            <a:pPr marL="228600" indent="-228600">
              <a:buAutoNum type="arabicPeriod"/>
            </a:pPr>
            <a:r>
              <a:rPr lang="en-US" sz="1200" b="0" i="0" kern="1200" dirty="0" smtClean="0">
                <a:solidFill>
                  <a:schemeClr val="tx1"/>
                </a:solidFill>
                <a:effectLst/>
                <a:latin typeface="+mn-lt"/>
                <a:ea typeface="+mn-ea"/>
                <a:cs typeface="+mn-cs"/>
              </a:rPr>
              <a:t>14 patients; decreased AP, ALT,</a:t>
            </a:r>
            <a:r>
              <a:rPr lang="en-US" sz="1200" b="0" i="0" kern="1200" baseline="0" dirty="0" smtClean="0">
                <a:solidFill>
                  <a:schemeClr val="tx1"/>
                </a:solidFill>
                <a:effectLst/>
                <a:latin typeface="+mn-lt"/>
                <a:ea typeface="+mn-ea"/>
                <a:cs typeface="+mn-cs"/>
              </a:rPr>
              <a:t> </a:t>
            </a:r>
            <a:r>
              <a:rPr lang="en-US" sz="1200" b="1" i="0" kern="1200" baseline="0" dirty="0" smtClean="0">
                <a:solidFill>
                  <a:schemeClr val="tx1"/>
                </a:solidFill>
                <a:effectLst/>
                <a:latin typeface="+mn-lt"/>
                <a:ea typeface="+mn-ea"/>
                <a:cs typeface="+mn-cs"/>
              </a:rPr>
              <a:t>bilirubin</a:t>
            </a:r>
            <a:r>
              <a:rPr lang="en-US" sz="1200" b="0" i="0" kern="1200" baseline="0" dirty="0" smtClean="0">
                <a:solidFill>
                  <a:schemeClr val="tx1"/>
                </a:solidFill>
                <a:effectLst/>
                <a:latin typeface="+mn-lt"/>
                <a:ea typeface="+mn-ea"/>
                <a:cs typeface="+mn-cs"/>
              </a:rPr>
              <a:t> after 1 year</a:t>
            </a:r>
          </a:p>
          <a:p>
            <a:pPr marL="228600" indent="-228600">
              <a:buAutoNum type="arabicPeriod"/>
            </a:pPr>
            <a:r>
              <a:rPr lang="en-US" dirty="0" smtClean="0"/>
              <a:t>43 patients; decreased incidence of LT in UDCA-treated</a:t>
            </a:r>
            <a:r>
              <a:rPr lang="en-US" baseline="0" dirty="0" smtClean="0"/>
              <a:t> group</a:t>
            </a:r>
            <a:endParaRPr lang="en-US" dirty="0"/>
          </a:p>
        </p:txBody>
      </p:sp>
      <p:sp>
        <p:nvSpPr>
          <p:cNvPr id="4" name="Slide Number Placeholder 3"/>
          <p:cNvSpPr>
            <a:spLocks noGrp="1"/>
          </p:cNvSpPr>
          <p:nvPr>
            <p:ph type="sldNum" sz="quarter" idx="10"/>
          </p:nvPr>
        </p:nvSpPr>
        <p:spPr/>
        <p:txBody>
          <a:bodyPr/>
          <a:lstStyle/>
          <a:p>
            <a:fld id="{B1C675C6-1043-405D-88EC-CCBE43D11C1C}" type="slidenum">
              <a:rPr lang="en-US" smtClean="0"/>
              <a:t>5</a:t>
            </a:fld>
            <a:endParaRPr lang="en-US"/>
          </a:p>
        </p:txBody>
      </p:sp>
    </p:spTree>
    <p:extLst>
      <p:ext uri="{BB962C8B-B14F-4D97-AF65-F5344CB8AC3E}">
        <p14:creationId xmlns:p14="http://schemas.microsoft.com/office/powerpoint/2010/main" val="1972639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Landmark</a:t>
            </a:r>
            <a:r>
              <a:rPr lang="en-US" sz="1200" b="0" i="0" kern="1200" baseline="0" dirty="0" smtClean="0">
                <a:solidFill>
                  <a:schemeClr val="tx1"/>
                </a:solidFill>
                <a:effectLst/>
                <a:latin typeface="+mn-lt"/>
                <a:ea typeface="+mn-ea"/>
                <a:cs typeface="+mn-cs"/>
              </a:rPr>
              <a:t> trial by Dr. </a:t>
            </a:r>
            <a:r>
              <a:rPr lang="en-US" sz="1200" b="0" i="0" kern="1200" baseline="0" dirty="0" err="1" smtClean="0">
                <a:solidFill>
                  <a:schemeClr val="tx1"/>
                </a:solidFill>
                <a:effectLst/>
                <a:latin typeface="+mn-lt"/>
                <a:ea typeface="+mn-ea"/>
                <a:cs typeface="+mn-cs"/>
              </a:rPr>
              <a:t>Lindor</a:t>
            </a:r>
            <a:r>
              <a:rPr lang="en-US" sz="1200" b="0" i="0" kern="1200" baseline="0" dirty="0" smtClean="0">
                <a:solidFill>
                  <a:schemeClr val="tx1"/>
                </a:solidFill>
                <a:effectLst/>
                <a:latin typeface="+mn-lt"/>
                <a:ea typeface="+mn-ea"/>
                <a:cs typeface="+mn-cs"/>
              </a:rPr>
              <a:t> in 1997:</a:t>
            </a:r>
          </a:p>
          <a:p>
            <a:pPr marL="171450" indent="-171450">
              <a:buFontTx/>
              <a:buChar char="-"/>
            </a:pPr>
            <a:r>
              <a:rPr lang="en-US" sz="1200" b="0" i="0" kern="1200" baseline="0" dirty="0" smtClean="0">
                <a:solidFill>
                  <a:schemeClr val="tx1"/>
                </a:solidFill>
                <a:effectLst/>
                <a:latin typeface="+mn-lt"/>
                <a:ea typeface="+mn-ea"/>
                <a:cs typeface="+mn-cs"/>
              </a:rPr>
              <a:t>Enrolled 105 patients in a double blind, placebo-controlled RCT</a:t>
            </a:r>
          </a:p>
          <a:p>
            <a:pPr marL="171450" indent="-171450">
              <a:buFontTx/>
              <a:buChar char="-"/>
            </a:pPr>
            <a:r>
              <a:rPr lang="en-US" sz="1200" b="0" i="0" kern="1200" dirty="0" smtClean="0">
                <a:solidFill>
                  <a:schemeClr val="tx1"/>
                </a:solidFill>
                <a:effectLst/>
                <a:latin typeface="+mn-lt"/>
                <a:ea typeface="+mn-ea"/>
                <a:cs typeface="+mn-cs"/>
              </a:rPr>
              <a:t>Ursodiol</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was associated with improvement in AP, AST, TB</a:t>
            </a:r>
            <a:r>
              <a:rPr lang="en-US" sz="1200" b="0" i="0" kern="1200" baseline="0" dirty="0" smtClean="0">
                <a:solidFill>
                  <a:schemeClr val="tx1"/>
                </a:solidFill>
                <a:effectLst/>
                <a:latin typeface="+mn-lt"/>
                <a:ea typeface="+mn-ea"/>
                <a:cs typeface="+mn-cs"/>
              </a:rPr>
              <a:t> and albumin</a:t>
            </a:r>
          </a:p>
          <a:p>
            <a:pPr marL="171450" indent="-171450">
              <a:buFontTx/>
              <a:buChar char="-"/>
            </a:pPr>
            <a:r>
              <a:rPr lang="en-US" sz="1200" b="0" i="0" kern="1200" baseline="0" dirty="0" smtClean="0">
                <a:solidFill>
                  <a:schemeClr val="tx1"/>
                </a:solidFill>
                <a:effectLst/>
                <a:latin typeface="+mn-lt"/>
                <a:ea typeface="+mn-ea"/>
                <a:cs typeface="+mn-cs"/>
              </a:rPr>
              <a:t>NO difference in rate of treatment failure, symptoms or histology</a:t>
            </a:r>
          </a:p>
          <a:p>
            <a:pPr marL="171450" indent="-171450">
              <a:buFontTx/>
              <a:buChar char="-"/>
            </a:pPr>
            <a:endParaRPr lang="en-US" sz="1200" b="0" i="0" kern="1200" baseline="0" dirty="0" smtClean="0">
              <a:solidFill>
                <a:schemeClr val="tx1"/>
              </a:solidFill>
              <a:effectLst/>
              <a:latin typeface="+mn-lt"/>
              <a:ea typeface="+mn-ea"/>
              <a:cs typeface="+mn-cs"/>
            </a:endParaRPr>
          </a:p>
          <a:p>
            <a:pPr marL="0" indent="0">
              <a:buFontTx/>
              <a:buNone/>
            </a:pPr>
            <a:r>
              <a:rPr lang="en-US" sz="1200" b="0" i="0" kern="1200" baseline="0" dirty="0" smtClean="0">
                <a:solidFill>
                  <a:schemeClr val="tx1"/>
                </a:solidFill>
                <a:effectLst/>
                <a:latin typeface="+mn-lt"/>
                <a:ea typeface="+mn-ea"/>
                <a:cs typeface="+mn-cs"/>
              </a:rPr>
              <a:t>What about higher doses? </a:t>
            </a: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1C675C6-1043-405D-88EC-CCBE43D11C1C}" type="slidenum">
              <a:rPr lang="en-US" smtClean="0"/>
              <a:t>6</a:t>
            </a:fld>
            <a:endParaRPr lang="en-US"/>
          </a:p>
        </p:txBody>
      </p:sp>
    </p:spTree>
    <p:extLst>
      <p:ext uri="{BB962C8B-B14F-4D97-AF65-F5344CB8AC3E}">
        <p14:creationId xmlns:p14="http://schemas.microsoft.com/office/powerpoint/2010/main" val="2554751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These were studied next on the grounds that perhaps at higher doses of UDCA, there may be sufficient </a:t>
            </a:r>
            <a:r>
              <a:rPr lang="en-US" sz="1200" b="0" i="0" kern="1200" dirty="0" smtClean="0">
                <a:solidFill>
                  <a:schemeClr val="tx1"/>
                </a:solidFill>
                <a:effectLst/>
                <a:latin typeface="+mn-lt"/>
                <a:ea typeface="+mn-ea"/>
                <a:cs typeface="+mn-cs"/>
              </a:rPr>
              <a:t>enrichment of the bile acid pool</a:t>
            </a:r>
            <a:r>
              <a:rPr lang="en-US" sz="1200" b="0" i="0" kern="1200" baseline="0" dirty="0" smtClean="0">
                <a:solidFill>
                  <a:schemeClr val="tx1"/>
                </a:solidFill>
                <a:effectLst/>
                <a:latin typeface="+mn-lt"/>
                <a:ea typeface="+mn-ea"/>
                <a:cs typeface="+mn-cs"/>
              </a:rPr>
              <a:t> to be effective. </a:t>
            </a:r>
            <a:endParaRPr lang="en-US"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This group likely achieved maximal enrichment of the bile acid pool as </a:t>
            </a:r>
            <a:r>
              <a:rPr lang="en-US" dirty="0" smtClean="0"/>
              <a:t>this occurs</a:t>
            </a:r>
            <a:r>
              <a:rPr lang="en-US" baseline="0" dirty="0" smtClean="0"/>
              <a:t> </a:t>
            </a:r>
            <a:r>
              <a:rPr lang="en-US" dirty="0" smtClean="0"/>
              <a:t>with doses of 22–25 mg/kg per day</a:t>
            </a:r>
            <a:endParaRPr lang="en-US" sz="1200" b="0" i="0" kern="1200" baseline="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1C675C6-1043-405D-88EC-CCBE43D11C1C}" type="slidenum">
              <a:rPr lang="en-US" smtClean="0"/>
              <a:t>7</a:t>
            </a:fld>
            <a:endParaRPr lang="en-US"/>
          </a:p>
        </p:txBody>
      </p:sp>
    </p:spTree>
    <p:extLst>
      <p:ext uri="{BB962C8B-B14F-4D97-AF65-F5344CB8AC3E}">
        <p14:creationId xmlns:p14="http://schemas.microsoft.com/office/powerpoint/2010/main" val="4247967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1200" b="0" i="0" kern="1200" baseline="0" dirty="0" smtClean="0">
                <a:solidFill>
                  <a:schemeClr val="tx1"/>
                </a:solidFill>
                <a:effectLst/>
                <a:latin typeface="+mn-lt"/>
                <a:ea typeface="+mn-ea"/>
                <a:cs typeface="+mn-cs"/>
              </a:rPr>
              <a:t>Largest trial to date. </a:t>
            </a:r>
          </a:p>
          <a:p>
            <a:pPr marL="0" indent="0">
              <a:buFontTx/>
              <a:buNone/>
            </a:pPr>
            <a:r>
              <a:rPr lang="en-US" sz="1200" b="0" i="0" kern="1200" baseline="0" dirty="0" smtClean="0">
                <a:solidFill>
                  <a:schemeClr val="tx1"/>
                </a:solidFill>
                <a:effectLst/>
                <a:latin typeface="+mn-lt"/>
                <a:ea typeface="+mn-ea"/>
                <a:cs typeface="+mn-cs"/>
              </a:rPr>
              <a:t>219 patients from Scandinavia followed for 5 years. </a:t>
            </a:r>
          </a:p>
          <a:p>
            <a:pPr marL="171450" indent="-171450">
              <a:buFontTx/>
              <a:buChar char="-"/>
            </a:pPr>
            <a:r>
              <a:rPr lang="en-US" dirty="0" smtClean="0"/>
              <a:t>Unfortunately, enrollment fell far short of the 346 randomized patients required to detect a significant difference in transplant-free survival between UDCA and placebo groups</a:t>
            </a:r>
          </a:p>
          <a:p>
            <a:pPr marL="171450" indent="-171450">
              <a:buFontTx/>
              <a:buChar char="-"/>
            </a:pPr>
            <a:r>
              <a:rPr lang="en-US" sz="1200" b="0" i="0" kern="1200" dirty="0" smtClean="0">
                <a:solidFill>
                  <a:schemeClr val="tx1"/>
                </a:solidFill>
                <a:effectLst/>
                <a:latin typeface="+mn-lt"/>
                <a:ea typeface="+mn-ea"/>
                <a:cs typeface="+mn-cs"/>
              </a:rPr>
              <a:t>The combined end point “death or liver transplantation” occurred in 7 of 97 (7.2%) patients in the </a:t>
            </a:r>
            <a:r>
              <a:rPr lang="en-US" sz="1200" b="0" i="0" kern="1200" dirty="0" err="1" smtClean="0">
                <a:solidFill>
                  <a:schemeClr val="tx1"/>
                </a:solidFill>
                <a:effectLst/>
                <a:latin typeface="+mn-lt"/>
                <a:ea typeface="+mn-ea"/>
                <a:cs typeface="+mn-cs"/>
              </a:rPr>
              <a:t>ursodeoxycholic</a:t>
            </a:r>
            <a:r>
              <a:rPr lang="en-US" sz="1200" b="0" i="0" kern="1200" dirty="0" smtClean="0">
                <a:solidFill>
                  <a:schemeClr val="tx1"/>
                </a:solidFill>
                <a:effectLst/>
                <a:latin typeface="+mn-lt"/>
                <a:ea typeface="+mn-ea"/>
                <a:cs typeface="+mn-cs"/>
              </a:rPr>
              <a:t> acid group vs 11 of 101 (10.9%) patients in the placebo group (</a:t>
            </a:r>
            <a:r>
              <a:rPr lang="en-US" sz="1200" b="0" i="1" kern="1200" dirty="0" smtClean="0">
                <a:solidFill>
                  <a:schemeClr val="tx1"/>
                </a:solidFill>
                <a:effectLst/>
                <a:latin typeface="+mn-lt"/>
                <a:ea typeface="+mn-ea"/>
                <a:cs typeface="+mn-cs"/>
              </a:rPr>
              <a:t>P</a:t>
            </a:r>
            <a:r>
              <a:rPr lang="en-US" sz="1200" b="0" i="0" kern="1200" dirty="0" smtClean="0">
                <a:solidFill>
                  <a:schemeClr val="tx1"/>
                </a:solidFill>
                <a:effectLst/>
                <a:latin typeface="+mn-lt"/>
                <a:ea typeface="+mn-ea"/>
                <a:cs typeface="+mn-cs"/>
              </a:rPr>
              <a:t> = .368</a:t>
            </a:r>
            <a:r>
              <a:rPr lang="en-US" sz="1200" b="0" i="0" kern="1200" baseline="0" dirty="0" smtClean="0">
                <a:solidFill>
                  <a:schemeClr val="tx1"/>
                </a:solidFill>
                <a:effectLst/>
                <a:latin typeface="+mn-lt"/>
                <a:ea typeface="+mn-ea"/>
                <a:cs typeface="+mn-cs"/>
              </a:rPr>
              <a:t>)</a:t>
            </a:r>
          </a:p>
          <a:p>
            <a:pPr marL="171450" indent="-171450">
              <a:buFontTx/>
              <a:buChar char="-"/>
            </a:pPr>
            <a:r>
              <a:rPr lang="en-US" sz="1200" b="0" i="0" kern="1200" baseline="0" dirty="0" smtClean="0">
                <a:solidFill>
                  <a:schemeClr val="tx1"/>
                </a:solidFill>
                <a:effectLst/>
                <a:latin typeface="+mn-lt"/>
                <a:ea typeface="+mn-ea"/>
                <a:cs typeface="+mn-cs"/>
              </a:rPr>
              <a:t>Compared t</a:t>
            </a:r>
            <a:r>
              <a:rPr lang="en-US" dirty="0" smtClean="0"/>
              <a:t>o prior studies, biochemical improvements were lower than expected</a:t>
            </a:r>
            <a:r>
              <a:rPr lang="en-US" baseline="0" dirty="0" smtClean="0"/>
              <a:t>, raising concerns for compliance</a:t>
            </a:r>
            <a:endParaRPr lang="en-US" sz="1200" b="0"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1C675C6-1043-405D-88EC-CCBE43D11C1C}" type="slidenum">
              <a:rPr lang="en-US" smtClean="0"/>
              <a:t>8</a:t>
            </a:fld>
            <a:endParaRPr lang="en-US"/>
          </a:p>
        </p:txBody>
      </p:sp>
    </p:spTree>
    <p:extLst>
      <p:ext uri="{BB962C8B-B14F-4D97-AF65-F5344CB8AC3E}">
        <p14:creationId xmlns:p14="http://schemas.microsoft.com/office/powerpoint/2010/main" val="292084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The combined end point “death or liver transplantation” occurred in 7 of 97 (7.2%) patients in the </a:t>
            </a:r>
            <a:r>
              <a:rPr lang="en-US" sz="1200" b="0" i="0" kern="1200" dirty="0" err="1" smtClean="0">
                <a:solidFill>
                  <a:schemeClr val="tx1"/>
                </a:solidFill>
                <a:effectLst/>
                <a:latin typeface="+mn-lt"/>
                <a:ea typeface="+mn-ea"/>
                <a:cs typeface="+mn-cs"/>
              </a:rPr>
              <a:t>ursodeoxycholic</a:t>
            </a:r>
            <a:r>
              <a:rPr lang="en-US" sz="1200" b="0" i="0" kern="1200" dirty="0" smtClean="0">
                <a:solidFill>
                  <a:schemeClr val="tx1"/>
                </a:solidFill>
                <a:effectLst/>
                <a:latin typeface="+mn-lt"/>
                <a:ea typeface="+mn-ea"/>
                <a:cs typeface="+mn-cs"/>
              </a:rPr>
              <a:t> acid group vs 11 of 101 (10.9%) patients in the placebo group (</a:t>
            </a:r>
            <a:r>
              <a:rPr lang="en-US" sz="1200" b="0" i="1" kern="1200" dirty="0" smtClean="0">
                <a:solidFill>
                  <a:schemeClr val="tx1"/>
                </a:solidFill>
                <a:effectLst/>
                <a:latin typeface="+mn-lt"/>
                <a:ea typeface="+mn-ea"/>
                <a:cs typeface="+mn-cs"/>
              </a:rPr>
              <a:t>P</a:t>
            </a:r>
            <a:r>
              <a:rPr lang="en-US" sz="1200" b="0" i="0" kern="1200" dirty="0" smtClean="0">
                <a:solidFill>
                  <a:schemeClr val="tx1"/>
                </a:solidFill>
                <a:effectLst/>
                <a:latin typeface="+mn-lt"/>
                <a:ea typeface="+mn-ea"/>
                <a:cs typeface="+mn-cs"/>
              </a:rPr>
              <a:t> = .368</a:t>
            </a:r>
            <a:r>
              <a:rPr lang="en-US" sz="1200" b="0" i="0" kern="1200" baseline="0" dirty="0" smtClean="0">
                <a:solidFill>
                  <a:schemeClr val="tx1"/>
                </a:solidFill>
                <a:effectLst/>
                <a:latin typeface="+mn-lt"/>
                <a:ea typeface="+mn-ea"/>
                <a:cs typeface="+mn-cs"/>
              </a:rPr>
              <a:t>)</a:t>
            </a:r>
          </a:p>
          <a:p>
            <a:endParaRPr lang="en-US" dirty="0" smtClean="0"/>
          </a:p>
          <a:p>
            <a:r>
              <a:rPr lang="en-US" dirty="0" smtClean="0"/>
              <a:t>If the same proportions were carried out for 346 patients: </a:t>
            </a:r>
          </a:p>
          <a:p>
            <a:r>
              <a:rPr lang="en-US" dirty="0" smtClean="0"/>
              <a:t>12</a:t>
            </a:r>
            <a:r>
              <a:rPr lang="en-US" baseline="0" dirty="0" smtClean="0"/>
              <a:t> of 173 patients – UDCA group</a:t>
            </a:r>
          </a:p>
          <a:p>
            <a:r>
              <a:rPr lang="en-US" baseline="0" dirty="0" smtClean="0"/>
              <a:t>19 of 173 patients – placebo group</a:t>
            </a:r>
          </a:p>
          <a:p>
            <a:endParaRPr lang="en-US" baseline="0" dirty="0" smtClean="0"/>
          </a:p>
          <a:p>
            <a:r>
              <a:rPr lang="en-US" baseline="0" dirty="0" smtClean="0"/>
              <a:t>P-value improves to 0.25</a:t>
            </a:r>
            <a:endParaRPr lang="en-US" dirty="0" smtClean="0"/>
          </a:p>
          <a:p>
            <a:endParaRPr lang="en-US" dirty="0"/>
          </a:p>
        </p:txBody>
      </p:sp>
      <p:sp>
        <p:nvSpPr>
          <p:cNvPr id="4" name="Slide Number Placeholder 3"/>
          <p:cNvSpPr>
            <a:spLocks noGrp="1"/>
          </p:cNvSpPr>
          <p:nvPr>
            <p:ph type="sldNum" sz="quarter" idx="10"/>
          </p:nvPr>
        </p:nvSpPr>
        <p:spPr/>
        <p:txBody>
          <a:bodyPr/>
          <a:lstStyle/>
          <a:p>
            <a:fld id="{B1C675C6-1043-405D-88EC-CCBE43D11C1C}" type="slidenum">
              <a:rPr lang="en-US" smtClean="0"/>
              <a:t>9</a:t>
            </a:fld>
            <a:endParaRPr lang="en-US"/>
          </a:p>
        </p:txBody>
      </p:sp>
    </p:spTree>
    <p:extLst>
      <p:ext uri="{BB962C8B-B14F-4D97-AF65-F5344CB8AC3E}">
        <p14:creationId xmlns:p14="http://schemas.microsoft.com/office/powerpoint/2010/main" val="5792164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err="1" smtClean="0"/>
              <a:t>longterm</a:t>
            </a:r>
            <a:r>
              <a:rPr lang="en-US" dirty="0" smtClean="0"/>
              <a:t> follow-up analysis of 198 patients in the 5-year trial of UDCA (n = 97 on UDCA and n = 101 on placebo) performed in 2009–2010 is particularly informative regarding the long-term safety and efficacy of UDCA at doses of 17–23 mg/kg per day</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dirty="0" smtClean="0"/>
              <a:t>While actuarial survival did not differ between patients randomized to the UDCA or placebo arms of the trial, the cumulative probability of surviving for 10 years was significantly increased in “responders” to UDCA, defined as a reduction of ALP either to normal or by ≥40% from baseline after 1 year in the trial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Response: normal or ≥40% reduction in ALP after 1 year in the trial (</a:t>
            </a:r>
            <a:r>
              <a:rPr lang="en-US" sz="1200" b="0" i="1" kern="1200" dirty="0" smtClean="0">
                <a:solidFill>
                  <a:schemeClr val="tx1"/>
                </a:solidFill>
                <a:effectLst/>
                <a:latin typeface="+mn-lt"/>
                <a:ea typeface="+mn-ea"/>
                <a:cs typeface="+mn-cs"/>
              </a:rPr>
              <a:t>P</a:t>
            </a:r>
            <a:r>
              <a:rPr lang="en-US" sz="1200" b="0" i="0" kern="1200" dirty="0" smtClean="0">
                <a:solidFill>
                  <a:schemeClr val="tx1"/>
                </a:solidFill>
                <a:effectLst/>
                <a:latin typeface="+mn-lt"/>
                <a:ea typeface="+mn-ea"/>
                <a:cs typeface="+mn-cs"/>
              </a:rPr>
              <a:t> = .033)</a:t>
            </a:r>
            <a:endParaRPr lang="en-US" dirty="0"/>
          </a:p>
        </p:txBody>
      </p:sp>
      <p:sp>
        <p:nvSpPr>
          <p:cNvPr id="4" name="Slide Number Placeholder 3"/>
          <p:cNvSpPr>
            <a:spLocks noGrp="1"/>
          </p:cNvSpPr>
          <p:nvPr>
            <p:ph type="sldNum" sz="quarter" idx="10"/>
          </p:nvPr>
        </p:nvSpPr>
        <p:spPr/>
        <p:txBody>
          <a:bodyPr/>
          <a:lstStyle/>
          <a:p>
            <a:fld id="{B1C675C6-1043-405D-88EC-CCBE43D11C1C}" type="slidenum">
              <a:rPr lang="en-US" smtClean="0"/>
              <a:t>10</a:t>
            </a:fld>
            <a:endParaRPr lang="en-US"/>
          </a:p>
        </p:txBody>
      </p:sp>
    </p:spTree>
    <p:extLst>
      <p:ext uri="{BB962C8B-B14F-4D97-AF65-F5344CB8AC3E}">
        <p14:creationId xmlns:p14="http://schemas.microsoft.com/office/powerpoint/2010/main" val="1229853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1200" b="0" i="0" kern="1200" baseline="0" dirty="0" smtClean="0">
                <a:solidFill>
                  <a:schemeClr val="tx1"/>
                </a:solidFill>
                <a:effectLst/>
                <a:latin typeface="+mn-lt"/>
                <a:ea typeface="+mn-ea"/>
                <a:cs typeface="+mn-cs"/>
              </a:rPr>
              <a:t>Based on similar thought process, higher doses of UDCA were subsequently studied. </a:t>
            </a:r>
          </a:p>
          <a:p>
            <a:pPr marL="0" indent="0">
              <a:buFontTx/>
              <a:buNone/>
            </a:pPr>
            <a:endParaRPr lang="en-US" sz="1200" b="0" i="0" kern="1200" baseline="0" dirty="0" smtClean="0">
              <a:solidFill>
                <a:schemeClr val="tx1"/>
              </a:solidFill>
              <a:effectLst/>
              <a:latin typeface="+mn-lt"/>
              <a:ea typeface="+mn-ea"/>
              <a:cs typeface="+mn-cs"/>
            </a:endParaRPr>
          </a:p>
          <a:p>
            <a:pPr marL="0" indent="0">
              <a:buFontTx/>
              <a:buNone/>
            </a:pPr>
            <a:r>
              <a:rPr lang="en-US" sz="1200" b="0" i="0" kern="1200" baseline="0" dirty="0" smtClean="0">
                <a:solidFill>
                  <a:schemeClr val="tx1"/>
                </a:solidFill>
                <a:effectLst/>
                <a:latin typeface="+mn-lt"/>
                <a:ea typeface="+mn-ea"/>
                <a:cs typeface="+mn-cs"/>
              </a:rPr>
              <a:t>the risk of a primary endpoint was 2.3 times greater for patients </a:t>
            </a:r>
            <a:r>
              <a:rPr lang="en-US" sz="1200" b="0" i="0" kern="1200" baseline="0" dirty="0" err="1" smtClean="0">
                <a:solidFill>
                  <a:schemeClr val="tx1"/>
                </a:solidFill>
                <a:effectLst/>
                <a:latin typeface="+mn-lt"/>
                <a:ea typeface="+mn-ea"/>
                <a:cs typeface="+mn-cs"/>
              </a:rPr>
              <a:t>onUDCAthan</a:t>
            </a:r>
            <a:r>
              <a:rPr lang="en-US" sz="1200" b="0" i="0" kern="1200" baseline="0" dirty="0" smtClean="0">
                <a:solidFill>
                  <a:schemeClr val="tx1"/>
                </a:solidFill>
                <a:effectLst/>
                <a:latin typeface="+mn-lt"/>
                <a:ea typeface="+mn-ea"/>
                <a:cs typeface="+mn-cs"/>
              </a:rPr>
              <a:t> for those on</a:t>
            </a:r>
          </a:p>
          <a:p>
            <a:pPr marL="0" indent="0">
              <a:buFontTx/>
              <a:buNone/>
            </a:pPr>
            <a:r>
              <a:rPr lang="en-US" sz="1200" b="0" i="0" kern="1200" baseline="0" dirty="0" smtClean="0">
                <a:solidFill>
                  <a:schemeClr val="tx1"/>
                </a:solidFill>
                <a:effectLst/>
                <a:latin typeface="+mn-lt"/>
                <a:ea typeface="+mn-ea"/>
                <a:cs typeface="+mn-cs"/>
              </a:rPr>
              <a:t>placebo (P &lt; 0.01) and 2.1 times greater for death, transplantation, or minimal listing criteria</a:t>
            </a:r>
          </a:p>
        </p:txBody>
      </p:sp>
      <p:sp>
        <p:nvSpPr>
          <p:cNvPr id="4" name="Slide Number Placeholder 3"/>
          <p:cNvSpPr>
            <a:spLocks noGrp="1"/>
          </p:cNvSpPr>
          <p:nvPr>
            <p:ph type="sldNum" sz="quarter" idx="10"/>
          </p:nvPr>
        </p:nvSpPr>
        <p:spPr/>
        <p:txBody>
          <a:bodyPr/>
          <a:lstStyle/>
          <a:p>
            <a:fld id="{B1C675C6-1043-405D-88EC-CCBE43D11C1C}" type="slidenum">
              <a:rPr lang="en-US" smtClean="0"/>
              <a:t>11</a:t>
            </a:fld>
            <a:endParaRPr lang="en-US"/>
          </a:p>
        </p:txBody>
      </p:sp>
    </p:spTree>
    <p:extLst>
      <p:ext uri="{BB962C8B-B14F-4D97-AF65-F5344CB8AC3E}">
        <p14:creationId xmlns:p14="http://schemas.microsoft.com/office/powerpoint/2010/main" val="4213595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DC37E11-1627-46E3-897B-1B7192C6C3C9}" type="datetimeFigureOut">
              <a:rPr lang="en-US" smtClean="0"/>
              <a:t>6/23/2018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DE3BEA-7A8E-4DED-900B-79E42BB7B1E7}" type="slidenum">
              <a:rPr lang="en-US" smtClean="0"/>
              <a:t>‹#›</a:t>
            </a:fld>
            <a:endParaRPr lang="en-US"/>
          </a:p>
        </p:txBody>
      </p:sp>
    </p:spTree>
    <p:extLst>
      <p:ext uri="{BB962C8B-B14F-4D97-AF65-F5344CB8AC3E}">
        <p14:creationId xmlns:p14="http://schemas.microsoft.com/office/powerpoint/2010/main" val="2327348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C37E11-1627-46E3-897B-1B7192C6C3C9}" type="datetimeFigureOut">
              <a:rPr lang="en-US" smtClean="0"/>
              <a:t>6/23/2018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DE3BEA-7A8E-4DED-900B-79E42BB7B1E7}" type="slidenum">
              <a:rPr lang="en-US" smtClean="0"/>
              <a:t>‹#›</a:t>
            </a:fld>
            <a:endParaRPr lang="en-US"/>
          </a:p>
        </p:txBody>
      </p:sp>
    </p:spTree>
    <p:extLst>
      <p:ext uri="{BB962C8B-B14F-4D97-AF65-F5344CB8AC3E}">
        <p14:creationId xmlns:p14="http://schemas.microsoft.com/office/powerpoint/2010/main" val="2815296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C37E11-1627-46E3-897B-1B7192C6C3C9}" type="datetimeFigureOut">
              <a:rPr lang="en-US" smtClean="0"/>
              <a:t>6/23/2018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DE3BEA-7A8E-4DED-900B-79E42BB7B1E7}" type="slidenum">
              <a:rPr lang="en-US" smtClean="0"/>
              <a:t>‹#›</a:t>
            </a:fld>
            <a:endParaRPr lang="en-US"/>
          </a:p>
        </p:txBody>
      </p:sp>
    </p:spTree>
    <p:extLst>
      <p:ext uri="{BB962C8B-B14F-4D97-AF65-F5344CB8AC3E}">
        <p14:creationId xmlns:p14="http://schemas.microsoft.com/office/powerpoint/2010/main" val="3302132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C37E11-1627-46E3-897B-1B7192C6C3C9}" type="datetimeFigureOut">
              <a:rPr lang="en-US" smtClean="0"/>
              <a:t>6/23/2018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DE3BEA-7A8E-4DED-900B-79E42BB7B1E7}" type="slidenum">
              <a:rPr lang="en-US" smtClean="0"/>
              <a:t>‹#›</a:t>
            </a:fld>
            <a:endParaRPr lang="en-US"/>
          </a:p>
        </p:txBody>
      </p:sp>
    </p:spTree>
    <p:extLst>
      <p:ext uri="{BB962C8B-B14F-4D97-AF65-F5344CB8AC3E}">
        <p14:creationId xmlns:p14="http://schemas.microsoft.com/office/powerpoint/2010/main" val="1224276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DC37E11-1627-46E3-897B-1B7192C6C3C9}" type="datetimeFigureOut">
              <a:rPr lang="en-US" smtClean="0"/>
              <a:t>6/23/2018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DE3BEA-7A8E-4DED-900B-79E42BB7B1E7}" type="slidenum">
              <a:rPr lang="en-US" smtClean="0"/>
              <a:t>‹#›</a:t>
            </a:fld>
            <a:endParaRPr lang="en-US"/>
          </a:p>
        </p:txBody>
      </p:sp>
    </p:spTree>
    <p:extLst>
      <p:ext uri="{BB962C8B-B14F-4D97-AF65-F5344CB8AC3E}">
        <p14:creationId xmlns:p14="http://schemas.microsoft.com/office/powerpoint/2010/main" val="3180704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DC37E11-1627-46E3-897B-1B7192C6C3C9}" type="datetimeFigureOut">
              <a:rPr lang="en-US" smtClean="0"/>
              <a:t>6/23/2018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DE3BEA-7A8E-4DED-900B-79E42BB7B1E7}" type="slidenum">
              <a:rPr lang="en-US" smtClean="0"/>
              <a:t>‹#›</a:t>
            </a:fld>
            <a:endParaRPr lang="en-US"/>
          </a:p>
        </p:txBody>
      </p:sp>
    </p:spTree>
    <p:extLst>
      <p:ext uri="{BB962C8B-B14F-4D97-AF65-F5344CB8AC3E}">
        <p14:creationId xmlns:p14="http://schemas.microsoft.com/office/powerpoint/2010/main" val="2233849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C37E11-1627-46E3-897B-1B7192C6C3C9}" type="datetimeFigureOut">
              <a:rPr lang="en-US" smtClean="0"/>
              <a:t>6/23/2018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DE3BEA-7A8E-4DED-900B-79E42BB7B1E7}" type="slidenum">
              <a:rPr lang="en-US" smtClean="0"/>
              <a:t>‹#›</a:t>
            </a:fld>
            <a:endParaRPr lang="en-US"/>
          </a:p>
        </p:txBody>
      </p:sp>
    </p:spTree>
    <p:extLst>
      <p:ext uri="{BB962C8B-B14F-4D97-AF65-F5344CB8AC3E}">
        <p14:creationId xmlns:p14="http://schemas.microsoft.com/office/powerpoint/2010/main" val="1159683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C37E11-1627-46E3-897B-1B7192C6C3C9}" type="datetimeFigureOut">
              <a:rPr lang="en-US" smtClean="0"/>
              <a:t>6/23/2018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DE3BEA-7A8E-4DED-900B-79E42BB7B1E7}" type="slidenum">
              <a:rPr lang="en-US" smtClean="0"/>
              <a:t>‹#›</a:t>
            </a:fld>
            <a:endParaRPr lang="en-US"/>
          </a:p>
        </p:txBody>
      </p:sp>
    </p:spTree>
    <p:extLst>
      <p:ext uri="{BB962C8B-B14F-4D97-AF65-F5344CB8AC3E}">
        <p14:creationId xmlns:p14="http://schemas.microsoft.com/office/powerpoint/2010/main" val="1306582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C37E11-1627-46E3-897B-1B7192C6C3C9}" type="datetimeFigureOut">
              <a:rPr lang="en-US" smtClean="0"/>
              <a:t>6/23/2018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DE3BEA-7A8E-4DED-900B-79E42BB7B1E7}" type="slidenum">
              <a:rPr lang="en-US" smtClean="0"/>
              <a:t>‹#›</a:t>
            </a:fld>
            <a:endParaRPr lang="en-US"/>
          </a:p>
        </p:txBody>
      </p:sp>
    </p:spTree>
    <p:extLst>
      <p:ext uri="{BB962C8B-B14F-4D97-AF65-F5344CB8AC3E}">
        <p14:creationId xmlns:p14="http://schemas.microsoft.com/office/powerpoint/2010/main" val="2254051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DC37E11-1627-46E3-897B-1B7192C6C3C9}" type="datetimeFigureOut">
              <a:rPr lang="en-US" smtClean="0"/>
              <a:t>6/23/2018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DE3BEA-7A8E-4DED-900B-79E42BB7B1E7}" type="slidenum">
              <a:rPr lang="en-US" smtClean="0"/>
              <a:t>‹#›</a:t>
            </a:fld>
            <a:endParaRPr lang="en-US"/>
          </a:p>
        </p:txBody>
      </p:sp>
    </p:spTree>
    <p:extLst>
      <p:ext uri="{BB962C8B-B14F-4D97-AF65-F5344CB8AC3E}">
        <p14:creationId xmlns:p14="http://schemas.microsoft.com/office/powerpoint/2010/main" val="3618116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DC37E11-1627-46E3-897B-1B7192C6C3C9}" type="datetimeFigureOut">
              <a:rPr lang="en-US" smtClean="0"/>
              <a:t>6/23/2018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DE3BEA-7A8E-4DED-900B-79E42BB7B1E7}" type="slidenum">
              <a:rPr lang="en-US" smtClean="0"/>
              <a:t>‹#›</a:t>
            </a:fld>
            <a:endParaRPr lang="en-US"/>
          </a:p>
        </p:txBody>
      </p:sp>
    </p:spTree>
    <p:extLst>
      <p:ext uri="{BB962C8B-B14F-4D97-AF65-F5344CB8AC3E}">
        <p14:creationId xmlns:p14="http://schemas.microsoft.com/office/powerpoint/2010/main" val="1795047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C37E11-1627-46E3-897B-1B7192C6C3C9}" type="datetimeFigureOut">
              <a:rPr lang="en-US" smtClean="0"/>
              <a:t>6/23/2018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DE3BEA-7A8E-4DED-900B-79E42BB7B1E7}" type="slidenum">
              <a:rPr lang="en-US" smtClean="0"/>
              <a:t>‹#›</a:t>
            </a:fld>
            <a:endParaRPr lang="en-US"/>
          </a:p>
        </p:txBody>
      </p:sp>
    </p:spTree>
    <p:extLst>
      <p:ext uri="{BB962C8B-B14F-4D97-AF65-F5344CB8AC3E}">
        <p14:creationId xmlns:p14="http://schemas.microsoft.com/office/powerpoint/2010/main" val="28029633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case </a:t>
            </a:r>
            <a:r>
              <a:rPr lang="en-US" b="1" i="1" dirty="0" smtClean="0"/>
              <a:t>FOR</a:t>
            </a:r>
            <a:r>
              <a:rPr lang="en-US" dirty="0" smtClean="0"/>
              <a:t> UDCA in PSC</a:t>
            </a:r>
            <a:endParaRPr lang="en-US" dirty="0"/>
          </a:p>
        </p:txBody>
      </p:sp>
      <p:sp>
        <p:nvSpPr>
          <p:cNvPr id="3" name="Subtitle 2"/>
          <p:cNvSpPr>
            <a:spLocks noGrp="1"/>
          </p:cNvSpPr>
          <p:nvPr>
            <p:ph type="subTitle" idx="1"/>
          </p:nvPr>
        </p:nvSpPr>
        <p:spPr/>
        <p:txBody>
          <a:bodyPr>
            <a:normAutofit lnSpcReduction="10000"/>
          </a:bodyPr>
          <a:lstStyle/>
          <a:p>
            <a:r>
              <a:rPr lang="en-US" dirty="0" smtClean="0"/>
              <a:t>Aparna Goel, MD</a:t>
            </a:r>
          </a:p>
          <a:p>
            <a:r>
              <a:rPr lang="en-US" dirty="0" smtClean="0"/>
              <a:t>Stanford University School of Medicine</a:t>
            </a:r>
          </a:p>
          <a:p>
            <a:r>
              <a:rPr lang="en-US" dirty="0" smtClean="0"/>
              <a:t>Liver Transplant Program</a:t>
            </a:r>
          </a:p>
          <a:p>
            <a:r>
              <a:rPr lang="en-US" dirty="0" smtClean="0"/>
              <a:t>June 23, 2018</a:t>
            </a:r>
            <a:endParaRPr lang="en-US" dirty="0"/>
          </a:p>
        </p:txBody>
      </p:sp>
    </p:spTree>
    <p:extLst>
      <p:ext uri="{BB962C8B-B14F-4D97-AF65-F5344CB8AC3E}">
        <p14:creationId xmlns:p14="http://schemas.microsoft.com/office/powerpoint/2010/main" val="37557667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825625"/>
          </a:xfrm>
        </p:spPr>
        <p:txBody>
          <a:bodyPr>
            <a:normAutofit fontScale="90000"/>
          </a:bodyPr>
          <a:lstStyle/>
          <a:p>
            <a:r>
              <a:rPr lang="en-US" dirty="0" smtClean="0"/>
              <a:t>Patients that responded to UDCA with a lowering of alkaline phosphatase in this study had a better outcome after 10 years</a:t>
            </a:r>
            <a:endParaRPr lang="en-US" dirty="0"/>
          </a:p>
        </p:txBody>
      </p:sp>
      <p:pic>
        <p:nvPicPr>
          <p:cNvPr id="7" name="Content Placeholder 6"/>
          <p:cNvPicPr>
            <a:picLocks noGrp="1" noChangeAspect="1"/>
          </p:cNvPicPr>
          <p:nvPr>
            <p:ph sz="half" idx="2"/>
          </p:nvPr>
        </p:nvPicPr>
        <p:blipFill>
          <a:blip r:embed="rId3"/>
          <a:stretch>
            <a:fillRect/>
          </a:stretch>
        </p:blipFill>
        <p:spPr>
          <a:xfrm>
            <a:off x="2872482" y="2066925"/>
            <a:ext cx="4157274" cy="4667964"/>
          </a:xfrm>
          <a:prstGeom prst="rect">
            <a:avLst/>
          </a:prstGeom>
        </p:spPr>
      </p:pic>
      <p:sp>
        <p:nvSpPr>
          <p:cNvPr id="10" name="Rectangle 9"/>
          <p:cNvSpPr/>
          <p:nvPr/>
        </p:nvSpPr>
        <p:spPr>
          <a:xfrm>
            <a:off x="8650646" y="6611779"/>
            <a:ext cx="3541354" cy="246221"/>
          </a:xfrm>
          <a:prstGeom prst="rect">
            <a:avLst/>
          </a:prstGeom>
        </p:spPr>
        <p:txBody>
          <a:bodyPr wrap="none">
            <a:spAutoFit/>
          </a:bodyPr>
          <a:lstStyle/>
          <a:p>
            <a:r>
              <a:rPr lang="sv-SE" sz="1000" i="1" dirty="0" smtClean="0"/>
              <a:t>Lindstrom et at, Clin </a:t>
            </a:r>
            <a:r>
              <a:rPr lang="sv-SE" sz="1000" i="1" dirty="0"/>
              <a:t>Gastroenterol Hepatol. 2013 Jul;11(7):841-6</a:t>
            </a:r>
            <a:endParaRPr lang="en-US" sz="1000" i="1" dirty="0"/>
          </a:p>
        </p:txBody>
      </p:sp>
      <p:sp>
        <p:nvSpPr>
          <p:cNvPr id="5" name="Left Arrow 4"/>
          <p:cNvSpPr/>
          <p:nvPr/>
        </p:nvSpPr>
        <p:spPr>
          <a:xfrm>
            <a:off x="6705599" y="3418111"/>
            <a:ext cx="1471961" cy="167268"/>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Arrow 5"/>
          <p:cNvSpPr/>
          <p:nvPr/>
        </p:nvSpPr>
        <p:spPr>
          <a:xfrm>
            <a:off x="6705599" y="5008634"/>
            <a:ext cx="1471961" cy="167268"/>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177559" y="3178579"/>
            <a:ext cx="2352908" cy="646331"/>
          </a:xfrm>
          <a:prstGeom prst="rect">
            <a:avLst/>
          </a:prstGeom>
        </p:spPr>
        <p:txBody>
          <a:bodyPr wrap="square">
            <a:spAutoFit/>
          </a:bodyPr>
          <a:lstStyle/>
          <a:p>
            <a:r>
              <a:rPr lang="en-US" dirty="0" smtClean="0">
                <a:solidFill>
                  <a:srgbClr val="C00000"/>
                </a:solidFill>
              </a:rPr>
              <a:t>Alkaline phosphatase reduced</a:t>
            </a:r>
            <a:endParaRPr lang="en-US" dirty="0">
              <a:solidFill>
                <a:srgbClr val="C00000"/>
              </a:solidFill>
            </a:endParaRPr>
          </a:p>
        </p:txBody>
      </p:sp>
      <p:sp>
        <p:nvSpPr>
          <p:cNvPr id="9" name="Rectangle 8"/>
          <p:cNvSpPr/>
          <p:nvPr/>
        </p:nvSpPr>
        <p:spPr>
          <a:xfrm>
            <a:off x="8177560" y="4769102"/>
            <a:ext cx="2352908" cy="646331"/>
          </a:xfrm>
          <a:prstGeom prst="rect">
            <a:avLst/>
          </a:prstGeom>
        </p:spPr>
        <p:txBody>
          <a:bodyPr wrap="square">
            <a:spAutoFit/>
          </a:bodyPr>
          <a:lstStyle/>
          <a:p>
            <a:r>
              <a:rPr lang="en-US" dirty="0" smtClean="0">
                <a:solidFill>
                  <a:srgbClr val="C00000"/>
                </a:solidFill>
              </a:rPr>
              <a:t>Alkaline phosphatase not reduced</a:t>
            </a:r>
            <a:endParaRPr lang="en-US" dirty="0">
              <a:solidFill>
                <a:srgbClr val="C00000"/>
              </a:solidFill>
            </a:endParaRPr>
          </a:p>
        </p:txBody>
      </p:sp>
    </p:spTree>
    <p:extLst>
      <p:ext uri="{BB962C8B-B14F-4D97-AF65-F5344CB8AC3E}">
        <p14:creationId xmlns:p14="http://schemas.microsoft.com/office/powerpoint/2010/main" val="4745434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UDCA saga in PSC</a:t>
            </a:r>
            <a:endParaRPr lang="en-US" dirty="0"/>
          </a:p>
        </p:txBody>
      </p:sp>
      <p:sp>
        <p:nvSpPr>
          <p:cNvPr id="5" name="Left-Right Arrow 4"/>
          <p:cNvSpPr/>
          <p:nvPr/>
        </p:nvSpPr>
        <p:spPr>
          <a:xfrm>
            <a:off x="846371" y="2140950"/>
            <a:ext cx="10462330" cy="540328"/>
          </a:xfrm>
          <a:prstGeom prst="leftRightArrow">
            <a:avLst/>
          </a:prstGeom>
          <a:gradFill>
            <a:gsLst>
              <a:gs pos="0">
                <a:schemeClr val="accent6">
                  <a:lumMod val="0"/>
                  <a:lumOff val="100000"/>
                </a:schemeClr>
              </a:gs>
              <a:gs pos="62000">
                <a:srgbClr val="B8D6A3"/>
              </a:gs>
              <a:gs pos="20000">
                <a:schemeClr val="accent6">
                  <a:lumMod val="20000"/>
                  <a:lumOff val="80000"/>
                </a:schemeClr>
              </a:gs>
              <a:gs pos="100000">
                <a:schemeClr val="accent6">
                  <a:lumMod val="100000"/>
                </a:schemeClr>
              </a:gs>
            </a:gsLst>
            <a:path path="circle">
              <a:fillToRect l="50000" t="50000" r="50000" b="50000"/>
            </a:path>
          </a:gra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07910" y="2827176"/>
            <a:ext cx="2472612" cy="1990288"/>
          </a:xfrm>
          <a:prstGeom prst="rect">
            <a:avLst/>
          </a:prstGeom>
          <a:noFill/>
        </p:spPr>
        <p:txBody>
          <a:bodyPr wrap="square" rtlCol="0">
            <a:spAutoFit/>
          </a:bodyPr>
          <a:lstStyle/>
          <a:p>
            <a:pPr algn="ctr"/>
            <a:r>
              <a:rPr lang="en-US" sz="2000" b="1" dirty="0" smtClean="0"/>
              <a:t>10-15 mg/kg/day</a:t>
            </a:r>
          </a:p>
          <a:p>
            <a:pPr algn="ctr"/>
            <a:endParaRPr lang="en-US" sz="800" b="1" dirty="0" smtClean="0"/>
          </a:p>
          <a:p>
            <a:pPr marL="285750" indent="-285750">
              <a:buFont typeface="Arial" panose="020B0604020202020204" pitchFamily="34" charset="0"/>
              <a:buChar char="•"/>
            </a:pPr>
            <a:r>
              <a:rPr lang="en-US" dirty="0" smtClean="0"/>
              <a:t>Small pilot trials</a:t>
            </a:r>
            <a:endParaRPr lang="en-US" baseline="30000" dirty="0" smtClean="0"/>
          </a:p>
          <a:p>
            <a:pPr marL="285750" indent="-285750">
              <a:buFont typeface="Arial" panose="020B0604020202020204" pitchFamily="34" charset="0"/>
              <a:buChar char="•"/>
            </a:pPr>
            <a:endParaRPr lang="en-US" sz="800" baseline="30000" dirty="0" smtClean="0"/>
          </a:p>
          <a:p>
            <a:pPr marL="285750" indent="-285750">
              <a:buFont typeface="Arial" panose="020B0604020202020204" pitchFamily="34" charset="0"/>
              <a:buChar char="•"/>
            </a:pPr>
            <a:r>
              <a:rPr lang="en-US" dirty="0" smtClean="0"/>
              <a:t>Decreased alkaline phosphatase (AP) and improvement in liver biopsy</a:t>
            </a:r>
            <a:endParaRPr lang="en-US" dirty="0"/>
          </a:p>
        </p:txBody>
      </p:sp>
      <p:sp>
        <p:nvSpPr>
          <p:cNvPr id="8" name="Rectangle 7"/>
          <p:cNvSpPr/>
          <p:nvPr/>
        </p:nvSpPr>
        <p:spPr>
          <a:xfrm>
            <a:off x="9058274" y="6611779"/>
            <a:ext cx="3133726" cy="246221"/>
          </a:xfrm>
          <a:prstGeom prst="rect">
            <a:avLst/>
          </a:prstGeom>
        </p:spPr>
        <p:txBody>
          <a:bodyPr wrap="square">
            <a:spAutoFit/>
          </a:bodyPr>
          <a:lstStyle/>
          <a:p>
            <a:pPr marL="228600" indent="-228600" algn="r">
              <a:buAutoNum type="arabicPeriod"/>
            </a:pPr>
            <a:r>
              <a:rPr lang="en-US" sz="1000" i="1" dirty="0" err="1" smtClean="0"/>
              <a:t>Lindor</a:t>
            </a:r>
            <a:r>
              <a:rPr lang="en-US" sz="1000" i="1" dirty="0" smtClean="0"/>
              <a:t> KD, et al</a:t>
            </a:r>
            <a:r>
              <a:rPr lang="en-US" sz="1000" i="1" dirty="0"/>
              <a:t>. Hepatology. 2009 Sep;50(3):</a:t>
            </a:r>
            <a:r>
              <a:rPr lang="en-US" sz="1000" i="1" dirty="0" smtClean="0"/>
              <a:t>808-14</a:t>
            </a:r>
          </a:p>
        </p:txBody>
      </p:sp>
      <p:sp>
        <p:nvSpPr>
          <p:cNvPr id="9" name="Rectangle 8"/>
          <p:cNvSpPr/>
          <p:nvPr/>
        </p:nvSpPr>
        <p:spPr>
          <a:xfrm>
            <a:off x="736360" y="1742105"/>
            <a:ext cx="1301959" cy="400110"/>
          </a:xfrm>
          <a:prstGeom prst="rect">
            <a:avLst/>
          </a:prstGeom>
        </p:spPr>
        <p:txBody>
          <a:bodyPr wrap="none">
            <a:spAutoFit/>
          </a:bodyPr>
          <a:lstStyle/>
          <a:p>
            <a:r>
              <a:rPr lang="en-US" sz="2000" b="1" dirty="0" smtClean="0"/>
              <a:t>1990-1995</a:t>
            </a:r>
            <a:endParaRPr lang="en-US" sz="2000" b="1" dirty="0"/>
          </a:p>
        </p:txBody>
      </p:sp>
      <p:sp>
        <p:nvSpPr>
          <p:cNvPr id="7" name="Rectangle 6"/>
          <p:cNvSpPr/>
          <p:nvPr/>
        </p:nvSpPr>
        <p:spPr>
          <a:xfrm>
            <a:off x="4070969" y="1741135"/>
            <a:ext cx="704039" cy="400110"/>
          </a:xfrm>
          <a:prstGeom prst="rect">
            <a:avLst/>
          </a:prstGeom>
        </p:spPr>
        <p:txBody>
          <a:bodyPr wrap="none">
            <a:spAutoFit/>
          </a:bodyPr>
          <a:lstStyle/>
          <a:p>
            <a:r>
              <a:rPr lang="en-US" sz="2000" b="1" dirty="0" smtClean="0"/>
              <a:t>1997</a:t>
            </a:r>
            <a:endParaRPr lang="en-US" sz="2000" b="1" dirty="0"/>
          </a:p>
        </p:txBody>
      </p:sp>
      <p:sp>
        <p:nvSpPr>
          <p:cNvPr id="10" name="TextBox 9"/>
          <p:cNvSpPr txBox="1"/>
          <p:nvPr/>
        </p:nvSpPr>
        <p:spPr>
          <a:xfrm>
            <a:off x="2851084" y="2827176"/>
            <a:ext cx="3092515" cy="3262432"/>
          </a:xfrm>
          <a:prstGeom prst="rect">
            <a:avLst/>
          </a:prstGeom>
          <a:noFill/>
        </p:spPr>
        <p:txBody>
          <a:bodyPr wrap="square" rtlCol="0">
            <a:spAutoFit/>
          </a:bodyPr>
          <a:lstStyle/>
          <a:p>
            <a:pPr algn="ctr"/>
            <a:r>
              <a:rPr lang="en-US" sz="2000" b="1" dirty="0" smtClean="0"/>
              <a:t>13-15 mg/kg/day</a:t>
            </a:r>
          </a:p>
          <a:p>
            <a:pPr algn="ctr"/>
            <a:endParaRPr lang="en-US" sz="800" b="1" dirty="0" smtClean="0"/>
          </a:p>
          <a:p>
            <a:pPr marL="285750" indent="-285750">
              <a:buFont typeface="Arial" panose="020B0604020202020204" pitchFamily="34" charset="0"/>
              <a:buChar char="•"/>
            </a:pPr>
            <a:r>
              <a:rPr lang="en-US" dirty="0" smtClean="0"/>
              <a:t>105 patients for 2 years</a:t>
            </a:r>
            <a:endParaRPr lang="en-US" baseline="30000" dirty="0" smtClean="0"/>
          </a:p>
          <a:p>
            <a:pPr marL="285750" indent="-285750">
              <a:buFont typeface="Arial" panose="020B0604020202020204" pitchFamily="34" charset="0"/>
              <a:buChar char="•"/>
            </a:pPr>
            <a:endParaRPr lang="en-US" sz="800" dirty="0" smtClean="0"/>
          </a:p>
          <a:p>
            <a:pPr marL="285750" indent="-285750">
              <a:buFont typeface="Arial" panose="020B0604020202020204" pitchFamily="34" charset="0"/>
              <a:buChar char="•"/>
            </a:pPr>
            <a:r>
              <a:rPr lang="en-US" dirty="0" smtClean="0"/>
              <a:t>Improved liver enzymes</a:t>
            </a:r>
          </a:p>
          <a:p>
            <a:pPr marL="285750" indent="-285750">
              <a:buFont typeface="Arial" panose="020B0604020202020204" pitchFamily="34" charset="0"/>
              <a:buChar char="•"/>
            </a:pPr>
            <a:endParaRPr lang="en-US" sz="800" dirty="0" smtClean="0"/>
          </a:p>
          <a:p>
            <a:pPr marL="285750" indent="-285750">
              <a:buFont typeface="Arial" panose="020B0604020202020204" pitchFamily="34" charset="0"/>
              <a:buChar char="•"/>
            </a:pPr>
            <a:r>
              <a:rPr lang="en-US" dirty="0" smtClean="0"/>
              <a:t>No difference in symptoms, death, liver transplantation, progression to cirrhosis (histology) or complications (varices, ascites, encephalopathy)</a:t>
            </a:r>
          </a:p>
          <a:p>
            <a:pPr marL="285750" indent="-285750">
              <a:buFont typeface="Arial" panose="020B0604020202020204" pitchFamily="34" charset="0"/>
              <a:buChar char="•"/>
            </a:pPr>
            <a:endParaRPr lang="en-US" dirty="0"/>
          </a:p>
        </p:txBody>
      </p:sp>
      <p:sp>
        <p:nvSpPr>
          <p:cNvPr id="11" name="Rectangle 10"/>
          <p:cNvSpPr/>
          <p:nvPr/>
        </p:nvSpPr>
        <p:spPr>
          <a:xfrm>
            <a:off x="6985796" y="1736136"/>
            <a:ext cx="704039" cy="400110"/>
          </a:xfrm>
          <a:prstGeom prst="rect">
            <a:avLst/>
          </a:prstGeom>
        </p:spPr>
        <p:txBody>
          <a:bodyPr wrap="none">
            <a:spAutoFit/>
          </a:bodyPr>
          <a:lstStyle/>
          <a:p>
            <a:r>
              <a:rPr lang="en-US" sz="2000" b="1" dirty="0" smtClean="0"/>
              <a:t>2005</a:t>
            </a:r>
            <a:endParaRPr lang="en-US" sz="2000" b="1" dirty="0"/>
          </a:p>
        </p:txBody>
      </p:sp>
      <p:sp>
        <p:nvSpPr>
          <p:cNvPr id="14" name="TextBox 13"/>
          <p:cNvSpPr txBox="1"/>
          <p:nvPr/>
        </p:nvSpPr>
        <p:spPr>
          <a:xfrm>
            <a:off x="6096000" y="2827176"/>
            <a:ext cx="3092515" cy="2708434"/>
          </a:xfrm>
          <a:prstGeom prst="rect">
            <a:avLst/>
          </a:prstGeom>
          <a:noFill/>
        </p:spPr>
        <p:txBody>
          <a:bodyPr wrap="square" rtlCol="0">
            <a:spAutoFit/>
          </a:bodyPr>
          <a:lstStyle/>
          <a:p>
            <a:pPr algn="ctr"/>
            <a:r>
              <a:rPr lang="en-US" sz="2000" b="1" dirty="0" smtClean="0"/>
              <a:t>17-23 mg/kg/day</a:t>
            </a:r>
            <a:endParaRPr lang="en-US" sz="2000" b="1" baseline="30000" dirty="0" smtClean="0"/>
          </a:p>
          <a:p>
            <a:pPr algn="ctr"/>
            <a:endParaRPr lang="en-US" sz="800" b="1" dirty="0" smtClean="0"/>
          </a:p>
          <a:p>
            <a:pPr marL="285750" indent="-285750">
              <a:buFont typeface="Arial" panose="020B0604020202020204" pitchFamily="34" charset="0"/>
              <a:buChar char="•"/>
            </a:pPr>
            <a:r>
              <a:rPr lang="en-US" dirty="0" smtClean="0"/>
              <a:t>219 patients for 5 years</a:t>
            </a:r>
          </a:p>
          <a:p>
            <a:pPr marL="285750" indent="-285750">
              <a:buFont typeface="Arial" panose="020B0604020202020204" pitchFamily="34" charset="0"/>
              <a:buChar char="•"/>
            </a:pPr>
            <a:endParaRPr lang="en-US" sz="800" dirty="0" smtClean="0"/>
          </a:p>
          <a:p>
            <a:pPr marL="285750" indent="-285750">
              <a:buFont typeface="Arial" panose="020B0604020202020204" pitchFamily="34" charset="0"/>
              <a:buChar char="•"/>
            </a:pPr>
            <a:r>
              <a:rPr lang="en-US" dirty="0" smtClean="0"/>
              <a:t>*Initial study design: 346 patients needed for the study</a:t>
            </a:r>
          </a:p>
          <a:p>
            <a:pPr marL="285750" indent="-285750">
              <a:buFont typeface="Arial" panose="020B0604020202020204" pitchFamily="34" charset="0"/>
              <a:buChar char="•"/>
            </a:pPr>
            <a:endParaRPr lang="en-US" sz="800" dirty="0" smtClean="0"/>
          </a:p>
          <a:p>
            <a:pPr marL="285750" indent="-285750">
              <a:buFont typeface="Arial" panose="020B0604020202020204" pitchFamily="34" charset="0"/>
              <a:buChar char="•"/>
            </a:pPr>
            <a:r>
              <a:rPr lang="en-US" dirty="0" smtClean="0"/>
              <a:t>Trend </a:t>
            </a:r>
            <a:r>
              <a:rPr lang="en-US" dirty="0"/>
              <a:t>towards increased survival in the UDCA treatment group </a:t>
            </a:r>
            <a:endParaRPr lang="en-US" dirty="0" smtClean="0"/>
          </a:p>
        </p:txBody>
      </p:sp>
      <p:sp>
        <p:nvSpPr>
          <p:cNvPr id="12" name="Rectangle 11"/>
          <p:cNvSpPr/>
          <p:nvPr/>
        </p:nvSpPr>
        <p:spPr>
          <a:xfrm>
            <a:off x="10157621" y="1736136"/>
            <a:ext cx="704039" cy="400110"/>
          </a:xfrm>
          <a:prstGeom prst="rect">
            <a:avLst/>
          </a:prstGeom>
        </p:spPr>
        <p:txBody>
          <a:bodyPr wrap="none">
            <a:spAutoFit/>
          </a:bodyPr>
          <a:lstStyle/>
          <a:p>
            <a:r>
              <a:rPr lang="en-US" sz="2000" b="1" dirty="0" smtClean="0"/>
              <a:t>2009</a:t>
            </a:r>
            <a:endParaRPr lang="en-US" sz="2000" b="1" dirty="0"/>
          </a:p>
        </p:txBody>
      </p:sp>
      <p:sp>
        <p:nvSpPr>
          <p:cNvPr id="13" name="TextBox 12"/>
          <p:cNvSpPr txBox="1"/>
          <p:nvPr/>
        </p:nvSpPr>
        <p:spPr>
          <a:xfrm>
            <a:off x="9043986" y="2826136"/>
            <a:ext cx="3092515" cy="2708434"/>
          </a:xfrm>
          <a:prstGeom prst="rect">
            <a:avLst/>
          </a:prstGeom>
          <a:noFill/>
        </p:spPr>
        <p:txBody>
          <a:bodyPr wrap="square" rtlCol="0">
            <a:spAutoFit/>
          </a:bodyPr>
          <a:lstStyle/>
          <a:p>
            <a:pPr algn="ctr"/>
            <a:r>
              <a:rPr lang="en-US" sz="2000" b="1" dirty="0" smtClean="0"/>
              <a:t>28-30 mg/kg/day</a:t>
            </a:r>
            <a:r>
              <a:rPr lang="en-US" sz="2000" b="1" baseline="30000" dirty="0" smtClean="0"/>
              <a:t>1</a:t>
            </a:r>
          </a:p>
          <a:p>
            <a:pPr algn="ctr"/>
            <a:endParaRPr lang="en-US" sz="800" b="1" dirty="0" smtClean="0"/>
          </a:p>
          <a:p>
            <a:pPr marL="285750" indent="-285750">
              <a:buFont typeface="Arial" panose="020B0604020202020204" pitchFamily="34" charset="0"/>
              <a:buChar char="•"/>
            </a:pPr>
            <a:r>
              <a:rPr lang="en-US" dirty="0" smtClean="0"/>
              <a:t>150 patients for 5 years</a:t>
            </a:r>
          </a:p>
          <a:p>
            <a:pPr marL="285750" indent="-285750">
              <a:buFont typeface="Arial" panose="020B0604020202020204" pitchFamily="34" charset="0"/>
              <a:buChar char="•"/>
            </a:pPr>
            <a:endParaRPr lang="en-US" sz="800" dirty="0" smtClean="0"/>
          </a:p>
          <a:p>
            <a:pPr marL="285750" indent="-285750">
              <a:buFont typeface="Arial" panose="020B0604020202020204" pitchFamily="34" charset="0"/>
              <a:buChar char="•"/>
            </a:pPr>
            <a:r>
              <a:rPr lang="en-US" dirty="0" smtClean="0"/>
              <a:t>*</a:t>
            </a:r>
            <a:r>
              <a:rPr lang="en-US" dirty="0"/>
              <a:t>S</a:t>
            </a:r>
            <a:r>
              <a:rPr lang="en-US" dirty="0" smtClean="0"/>
              <a:t>tudy </a:t>
            </a:r>
            <a:r>
              <a:rPr lang="en-US" dirty="0"/>
              <a:t>was terminated </a:t>
            </a:r>
            <a:r>
              <a:rPr lang="en-US" dirty="0" smtClean="0"/>
              <a:t>early for safety concerns</a:t>
            </a:r>
          </a:p>
          <a:p>
            <a:pPr marL="285750" indent="-285750">
              <a:buFont typeface="Arial" panose="020B0604020202020204" pitchFamily="34" charset="0"/>
              <a:buChar char="•"/>
            </a:pPr>
            <a:endParaRPr lang="en-US" sz="800" dirty="0" smtClean="0"/>
          </a:p>
          <a:p>
            <a:pPr marL="285750" indent="-285750">
              <a:buFont typeface="Arial" panose="020B0604020202020204" pitchFamily="34" charset="0"/>
              <a:buChar char="•"/>
            </a:pPr>
            <a:r>
              <a:rPr lang="en-US" dirty="0" smtClean="0"/>
              <a:t>Increased risk of death, transplant, minimal listing criteria compared to placebo</a:t>
            </a:r>
          </a:p>
        </p:txBody>
      </p:sp>
    </p:spTree>
    <p:extLst>
      <p:ext uri="{BB962C8B-B14F-4D97-AF65-F5344CB8AC3E}">
        <p14:creationId xmlns:p14="http://schemas.microsoft.com/office/powerpoint/2010/main" val="14020690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377316589"/>
              </p:ext>
            </p:extLst>
          </p:nvPr>
        </p:nvGraphicFramePr>
        <p:xfrm>
          <a:off x="571499" y="606423"/>
          <a:ext cx="10963276" cy="5689604"/>
        </p:xfrm>
        <a:graphic>
          <a:graphicData uri="http://schemas.openxmlformats.org/drawingml/2006/table">
            <a:tbl>
              <a:tblPr firstRow="1" bandRow="1">
                <a:tableStyleId>{68D230F3-CF80-4859-8CE7-A43EE81993B5}</a:tableStyleId>
              </a:tblPr>
              <a:tblGrid>
                <a:gridCol w="4538240">
                  <a:extLst>
                    <a:ext uri="{9D8B030D-6E8A-4147-A177-3AD203B41FA5}">
                      <a16:colId xmlns:a16="http://schemas.microsoft.com/office/drawing/2014/main" val="2889558576"/>
                    </a:ext>
                  </a:extLst>
                </a:gridCol>
                <a:gridCol w="3247275">
                  <a:extLst>
                    <a:ext uri="{9D8B030D-6E8A-4147-A177-3AD203B41FA5}">
                      <a16:colId xmlns:a16="http://schemas.microsoft.com/office/drawing/2014/main" val="3704848458"/>
                    </a:ext>
                  </a:extLst>
                </a:gridCol>
                <a:gridCol w="3177761">
                  <a:extLst>
                    <a:ext uri="{9D8B030D-6E8A-4147-A177-3AD203B41FA5}">
                      <a16:colId xmlns:a16="http://schemas.microsoft.com/office/drawing/2014/main" val="3067705181"/>
                    </a:ext>
                  </a:extLst>
                </a:gridCol>
              </a:tblGrid>
              <a:tr h="646546">
                <a:tc>
                  <a:txBody>
                    <a:bodyPr/>
                    <a:lstStyle/>
                    <a:p>
                      <a:endParaRPr lang="en-US" sz="2400" dirty="0"/>
                    </a:p>
                  </a:txBody>
                  <a:tcPr/>
                </a:tc>
                <a:tc>
                  <a:txBody>
                    <a:bodyPr/>
                    <a:lstStyle/>
                    <a:p>
                      <a:pPr algn="ctr"/>
                      <a:r>
                        <a:rPr lang="en-US" sz="2400" dirty="0" smtClean="0"/>
                        <a:t>Ursodiol (76 patients)</a:t>
                      </a:r>
                      <a:endParaRPr lang="en-US" sz="2400" dirty="0"/>
                    </a:p>
                  </a:txBody>
                  <a:tcPr/>
                </a:tc>
                <a:tc>
                  <a:txBody>
                    <a:bodyPr/>
                    <a:lstStyle/>
                    <a:p>
                      <a:pPr algn="ctr"/>
                      <a:r>
                        <a:rPr lang="en-US" sz="2400" dirty="0" smtClean="0"/>
                        <a:t>Placebo (74 patients)</a:t>
                      </a:r>
                      <a:endParaRPr lang="en-US" sz="2400" dirty="0"/>
                    </a:p>
                  </a:txBody>
                  <a:tcPr/>
                </a:tc>
                <a:extLst>
                  <a:ext uri="{0D108BD9-81ED-4DB2-BD59-A6C34878D82A}">
                    <a16:rowId xmlns:a16="http://schemas.microsoft.com/office/drawing/2014/main" val="62163813"/>
                  </a:ext>
                </a:extLst>
              </a:tr>
              <a:tr h="646546">
                <a:tc>
                  <a:txBody>
                    <a:bodyPr/>
                    <a:lstStyle/>
                    <a:p>
                      <a:r>
                        <a:rPr lang="en-US" sz="2400" dirty="0" smtClean="0"/>
                        <a:t>Death</a:t>
                      </a:r>
                    </a:p>
                  </a:txBody>
                  <a:tcPr/>
                </a:tc>
                <a:tc>
                  <a:txBody>
                    <a:bodyPr/>
                    <a:lstStyle/>
                    <a:p>
                      <a:pPr algn="ctr"/>
                      <a:r>
                        <a:rPr lang="en-US" sz="2400" dirty="0" smtClean="0"/>
                        <a:t>5</a:t>
                      </a:r>
                      <a:endParaRPr lang="en-US" sz="2400" dirty="0"/>
                    </a:p>
                  </a:txBody>
                  <a:tcPr/>
                </a:tc>
                <a:tc>
                  <a:txBody>
                    <a:bodyPr/>
                    <a:lstStyle/>
                    <a:p>
                      <a:pPr algn="ctr"/>
                      <a:r>
                        <a:rPr lang="en-US" sz="2400" dirty="0" smtClean="0"/>
                        <a:t>3</a:t>
                      </a:r>
                      <a:endParaRPr lang="en-US" sz="2400" dirty="0"/>
                    </a:p>
                  </a:txBody>
                  <a:tcPr/>
                </a:tc>
                <a:extLst>
                  <a:ext uri="{0D108BD9-81ED-4DB2-BD59-A6C34878D82A}">
                    <a16:rowId xmlns:a16="http://schemas.microsoft.com/office/drawing/2014/main" val="3761126099"/>
                  </a:ext>
                </a:extLst>
              </a:tr>
              <a:tr h="646546">
                <a:tc>
                  <a:txBody>
                    <a:bodyPr/>
                    <a:lstStyle/>
                    <a:p>
                      <a:r>
                        <a:rPr lang="en-US" sz="2400" dirty="0" smtClean="0"/>
                        <a:t>Liver transplant</a:t>
                      </a:r>
                      <a:endParaRPr lang="en-US" sz="2400" dirty="0"/>
                    </a:p>
                  </a:txBody>
                  <a:tcPr/>
                </a:tc>
                <a:tc>
                  <a:txBody>
                    <a:bodyPr/>
                    <a:lstStyle/>
                    <a:p>
                      <a:pPr algn="ctr"/>
                      <a:r>
                        <a:rPr lang="en-US" sz="2400" dirty="0" smtClean="0"/>
                        <a:t>11</a:t>
                      </a:r>
                      <a:endParaRPr lang="en-US" sz="2400" dirty="0"/>
                    </a:p>
                  </a:txBody>
                  <a:tcPr/>
                </a:tc>
                <a:tc>
                  <a:txBody>
                    <a:bodyPr/>
                    <a:lstStyle/>
                    <a:p>
                      <a:pPr algn="ctr"/>
                      <a:r>
                        <a:rPr lang="en-US" sz="2400" dirty="0" smtClean="0"/>
                        <a:t>5</a:t>
                      </a:r>
                      <a:endParaRPr lang="en-US" sz="2400" dirty="0"/>
                    </a:p>
                  </a:txBody>
                  <a:tcPr/>
                </a:tc>
                <a:extLst>
                  <a:ext uri="{0D108BD9-81ED-4DB2-BD59-A6C34878D82A}">
                    <a16:rowId xmlns:a16="http://schemas.microsoft.com/office/drawing/2014/main" val="1453515509"/>
                  </a:ext>
                </a:extLst>
              </a:tr>
              <a:tr h="1163782">
                <a:tc>
                  <a:txBody>
                    <a:bodyPr/>
                    <a:lstStyle/>
                    <a:p>
                      <a:r>
                        <a:rPr lang="en-US" sz="2400" dirty="0" smtClean="0"/>
                        <a:t>Minimal listing criteria for liver transplant</a:t>
                      </a:r>
                      <a:endParaRPr lang="en-US" sz="2400" dirty="0"/>
                    </a:p>
                  </a:txBody>
                  <a:tcPr/>
                </a:tc>
                <a:tc>
                  <a:txBody>
                    <a:bodyPr/>
                    <a:lstStyle/>
                    <a:p>
                      <a:pPr algn="ctr"/>
                      <a:r>
                        <a:rPr lang="en-US" sz="2400" dirty="0" smtClean="0"/>
                        <a:t>13</a:t>
                      </a:r>
                      <a:endParaRPr lang="en-US" sz="2400" dirty="0"/>
                    </a:p>
                  </a:txBody>
                  <a:tcPr/>
                </a:tc>
                <a:tc>
                  <a:txBody>
                    <a:bodyPr/>
                    <a:lstStyle/>
                    <a:p>
                      <a:pPr algn="ctr"/>
                      <a:r>
                        <a:rPr lang="en-US" sz="2400" dirty="0" smtClean="0"/>
                        <a:t>10</a:t>
                      </a:r>
                      <a:endParaRPr lang="en-US" sz="2400" dirty="0"/>
                    </a:p>
                  </a:txBody>
                  <a:tcPr/>
                </a:tc>
                <a:extLst>
                  <a:ext uri="{0D108BD9-81ED-4DB2-BD59-A6C34878D82A}">
                    <a16:rowId xmlns:a16="http://schemas.microsoft.com/office/drawing/2014/main" val="3792902756"/>
                  </a:ext>
                </a:extLst>
              </a:tr>
              <a:tr h="646546">
                <a:tc>
                  <a:txBody>
                    <a:bodyPr/>
                    <a:lstStyle/>
                    <a:p>
                      <a:r>
                        <a:rPr lang="en-US" sz="2400" dirty="0" smtClean="0"/>
                        <a:t>Developing cirrhosis</a:t>
                      </a:r>
                    </a:p>
                  </a:txBody>
                  <a:tcPr/>
                </a:tc>
                <a:tc>
                  <a:txBody>
                    <a:bodyPr/>
                    <a:lstStyle/>
                    <a:p>
                      <a:pPr algn="ctr"/>
                      <a:r>
                        <a:rPr lang="en-US" sz="2400" dirty="0" smtClean="0"/>
                        <a:t>6</a:t>
                      </a:r>
                      <a:endParaRPr lang="en-US" sz="2400" dirty="0"/>
                    </a:p>
                  </a:txBody>
                  <a:tcPr/>
                </a:tc>
                <a:tc>
                  <a:txBody>
                    <a:bodyPr/>
                    <a:lstStyle/>
                    <a:p>
                      <a:pPr algn="ctr"/>
                      <a:r>
                        <a:rPr lang="en-US" sz="2400" dirty="0" smtClean="0"/>
                        <a:t>4</a:t>
                      </a:r>
                      <a:endParaRPr lang="en-US" sz="2400" dirty="0"/>
                    </a:p>
                  </a:txBody>
                  <a:tcPr/>
                </a:tc>
                <a:extLst>
                  <a:ext uri="{0D108BD9-81ED-4DB2-BD59-A6C34878D82A}">
                    <a16:rowId xmlns:a16="http://schemas.microsoft.com/office/drawing/2014/main" val="508588978"/>
                  </a:ext>
                </a:extLst>
              </a:tr>
              <a:tr h="646546">
                <a:tc>
                  <a:txBody>
                    <a:bodyPr/>
                    <a:lstStyle/>
                    <a:p>
                      <a:r>
                        <a:rPr lang="en-US" sz="2400" dirty="0" smtClean="0"/>
                        <a:t>Esophageal/</a:t>
                      </a:r>
                      <a:r>
                        <a:rPr lang="en-US" sz="2400" baseline="0" dirty="0" smtClean="0"/>
                        <a:t> gastric varices</a:t>
                      </a:r>
                      <a:endParaRPr lang="en-US" sz="2400" dirty="0" smtClean="0"/>
                    </a:p>
                  </a:txBody>
                  <a:tcPr/>
                </a:tc>
                <a:tc>
                  <a:txBody>
                    <a:bodyPr/>
                    <a:lstStyle/>
                    <a:p>
                      <a:pPr algn="ctr"/>
                      <a:r>
                        <a:rPr lang="en-US" sz="2400" dirty="0" smtClean="0"/>
                        <a:t>15</a:t>
                      </a:r>
                      <a:endParaRPr lang="en-US" sz="2400" dirty="0"/>
                    </a:p>
                  </a:txBody>
                  <a:tcPr/>
                </a:tc>
                <a:tc>
                  <a:txBody>
                    <a:bodyPr/>
                    <a:lstStyle/>
                    <a:p>
                      <a:pPr algn="ctr"/>
                      <a:r>
                        <a:rPr lang="en-US" sz="2400" dirty="0" smtClean="0"/>
                        <a:t>5</a:t>
                      </a:r>
                      <a:endParaRPr lang="en-US" sz="2400" dirty="0"/>
                    </a:p>
                  </a:txBody>
                  <a:tcPr/>
                </a:tc>
                <a:extLst>
                  <a:ext uri="{0D108BD9-81ED-4DB2-BD59-A6C34878D82A}">
                    <a16:rowId xmlns:a16="http://schemas.microsoft.com/office/drawing/2014/main" val="2663774589"/>
                  </a:ext>
                </a:extLst>
              </a:tr>
              <a:tr h="646546">
                <a:tc>
                  <a:txBody>
                    <a:bodyPr/>
                    <a:lstStyle/>
                    <a:p>
                      <a:r>
                        <a:rPr lang="en-US" sz="2400" dirty="0" err="1" smtClean="0"/>
                        <a:t>Cholangiocarcinoma</a:t>
                      </a:r>
                      <a:endParaRPr lang="en-US" sz="2400" dirty="0" smtClean="0"/>
                    </a:p>
                  </a:txBody>
                  <a:tcPr/>
                </a:tc>
                <a:tc>
                  <a:txBody>
                    <a:bodyPr/>
                    <a:lstStyle/>
                    <a:p>
                      <a:pPr algn="ctr"/>
                      <a:r>
                        <a:rPr lang="en-US" sz="2400" dirty="0" smtClean="0"/>
                        <a:t>2</a:t>
                      </a:r>
                      <a:endParaRPr lang="en-US" sz="2400" dirty="0"/>
                    </a:p>
                  </a:txBody>
                  <a:tcPr/>
                </a:tc>
                <a:tc>
                  <a:txBody>
                    <a:bodyPr/>
                    <a:lstStyle/>
                    <a:p>
                      <a:pPr algn="ctr"/>
                      <a:r>
                        <a:rPr lang="en-US" sz="2400" dirty="0" smtClean="0"/>
                        <a:t>2</a:t>
                      </a:r>
                      <a:endParaRPr lang="en-US" sz="2400" dirty="0"/>
                    </a:p>
                  </a:txBody>
                  <a:tcPr/>
                </a:tc>
                <a:extLst>
                  <a:ext uri="{0D108BD9-81ED-4DB2-BD59-A6C34878D82A}">
                    <a16:rowId xmlns:a16="http://schemas.microsoft.com/office/drawing/2014/main" val="1689096304"/>
                  </a:ext>
                </a:extLst>
              </a:tr>
              <a:tr h="646546">
                <a:tc>
                  <a:txBody>
                    <a:bodyPr/>
                    <a:lstStyle/>
                    <a:p>
                      <a:r>
                        <a:rPr lang="en-US" sz="2400" b="1" dirty="0" smtClean="0"/>
                        <a:t>Total </a:t>
                      </a:r>
                    </a:p>
                  </a:txBody>
                  <a:tcPr/>
                </a:tc>
                <a:tc>
                  <a:txBody>
                    <a:bodyPr/>
                    <a:lstStyle/>
                    <a:p>
                      <a:pPr algn="ctr"/>
                      <a:r>
                        <a:rPr lang="en-US" sz="2400" b="1" dirty="0" smtClean="0"/>
                        <a:t>52</a:t>
                      </a:r>
                      <a:endParaRPr lang="en-US" sz="2400" b="1" dirty="0"/>
                    </a:p>
                  </a:txBody>
                  <a:tcPr/>
                </a:tc>
                <a:tc>
                  <a:txBody>
                    <a:bodyPr/>
                    <a:lstStyle/>
                    <a:p>
                      <a:pPr algn="ctr"/>
                      <a:r>
                        <a:rPr lang="en-US" sz="2400" b="1" dirty="0" smtClean="0"/>
                        <a:t>29</a:t>
                      </a:r>
                      <a:endParaRPr lang="en-US" sz="2400" b="1" dirty="0"/>
                    </a:p>
                  </a:txBody>
                  <a:tcPr/>
                </a:tc>
                <a:extLst>
                  <a:ext uri="{0D108BD9-81ED-4DB2-BD59-A6C34878D82A}">
                    <a16:rowId xmlns:a16="http://schemas.microsoft.com/office/drawing/2014/main" val="39012931"/>
                  </a:ext>
                </a:extLst>
              </a:tr>
            </a:tbl>
          </a:graphicData>
        </a:graphic>
      </p:graphicFrame>
      <p:sp>
        <p:nvSpPr>
          <p:cNvPr id="5" name="Rectangle 4"/>
          <p:cNvSpPr/>
          <p:nvPr/>
        </p:nvSpPr>
        <p:spPr>
          <a:xfrm>
            <a:off x="9058274" y="6611779"/>
            <a:ext cx="3133726" cy="246221"/>
          </a:xfrm>
          <a:prstGeom prst="rect">
            <a:avLst/>
          </a:prstGeom>
        </p:spPr>
        <p:txBody>
          <a:bodyPr wrap="square">
            <a:spAutoFit/>
          </a:bodyPr>
          <a:lstStyle/>
          <a:p>
            <a:pPr marL="228600" indent="-228600" algn="r">
              <a:buAutoNum type="arabicPeriod"/>
            </a:pPr>
            <a:r>
              <a:rPr lang="en-US" sz="1000" i="1" dirty="0" err="1" smtClean="0"/>
              <a:t>Lindor</a:t>
            </a:r>
            <a:r>
              <a:rPr lang="en-US" sz="1000" i="1" dirty="0" smtClean="0"/>
              <a:t> KD, et al</a:t>
            </a:r>
            <a:r>
              <a:rPr lang="en-US" sz="1000" i="1" dirty="0"/>
              <a:t>. Hepatology. 2009 Sep;50(3):</a:t>
            </a:r>
            <a:r>
              <a:rPr lang="en-US" sz="1000" i="1" dirty="0" smtClean="0"/>
              <a:t>808-14</a:t>
            </a:r>
          </a:p>
        </p:txBody>
      </p:sp>
    </p:spTree>
    <p:extLst>
      <p:ext uri="{BB962C8B-B14F-4D97-AF65-F5344CB8AC3E}">
        <p14:creationId xmlns:p14="http://schemas.microsoft.com/office/powerpoint/2010/main" val="36889912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3"/>
          <a:srcRect b="56298"/>
          <a:stretch/>
        </p:blipFill>
        <p:spPr>
          <a:xfrm>
            <a:off x="2637839" y="978900"/>
            <a:ext cx="6742041" cy="1657350"/>
          </a:xfrm>
          <a:prstGeom prst="rect">
            <a:avLst/>
          </a:prstGeom>
        </p:spPr>
      </p:pic>
      <p:sp>
        <p:nvSpPr>
          <p:cNvPr id="4" name="Left-Right Arrow 3"/>
          <p:cNvSpPr/>
          <p:nvPr/>
        </p:nvSpPr>
        <p:spPr>
          <a:xfrm>
            <a:off x="872113" y="2636250"/>
            <a:ext cx="10462330" cy="540328"/>
          </a:xfrm>
          <a:prstGeom prst="leftRightArrow">
            <a:avLst/>
          </a:prstGeom>
          <a:gradFill>
            <a:gsLst>
              <a:gs pos="0">
                <a:schemeClr val="accent6">
                  <a:lumMod val="0"/>
                  <a:lumOff val="100000"/>
                </a:schemeClr>
              </a:gs>
              <a:gs pos="62000">
                <a:srgbClr val="B8D6A3"/>
              </a:gs>
              <a:gs pos="20000">
                <a:schemeClr val="accent6">
                  <a:lumMod val="20000"/>
                  <a:lumOff val="80000"/>
                </a:schemeClr>
              </a:gs>
              <a:gs pos="100000">
                <a:schemeClr val="accent6">
                  <a:lumMod val="100000"/>
                </a:schemeClr>
              </a:gs>
            </a:gsLst>
            <a:path path="circle">
              <a:fillToRect l="50000" t="50000" r="50000" b="50000"/>
            </a:path>
          </a:gra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845833" y="3228723"/>
            <a:ext cx="6534047" cy="1935023"/>
            <a:chOff x="2845833" y="2523873"/>
            <a:chExt cx="6534047" cy="1935023"/>
          </a:xfrm>
        </p:grpSpPr>
        <p:pic>
          <p:nvPicPr>
            <p:cNvPr id="5" name="Content Placeholder 5"/>
            <p:cNvPicPr>
              <a:picLocks noChangeAspect="1"/>
            </p:cNvPicPr>
            <p:nvPr/>
          </p:nvPicPr>
          <p:blipFill rotWithShape="1">
            <a:blip r:embed="rId3"/>
            <a:srcRect l="36635" t="48976" r="32849"/>
            <a:stretch/>
          </p:blipFill>
          <p:spPr>
            <a:xfrm>
              <a:off x="5074578" y="2523873"/>
              <a:ext cx="2057401" cy="1935023"/>
            </a:xfrm>
            <a:prstGeom prst="rect">
              <a:avLst/>
            </a:prstGeom>
          </p:spPr>
        </p:pic>
        <p:pic>
          <p:nvPicPr>
            <p:cNvPr id="8" name="Content Placeholder 5"/>
            <p:cNvPicPr>
              <a:picLocks noChangeAspect="1"/>
            </p:cNvPicPr>
            <p:nvPr/>
          </p:nvPicPr>
          <p:blipFill rotWithShape="1">
            <a:blip r:embed="rId3"/>
            <a:srcRect l="3511" t="48976" r="63147"/>
            <a:stretch/>
          </p:blipFill>
          <p:spPr>
            <a:xfrm>
              <a:off x="7131979" y="2523873"/>
              <a:ext cx="2247901" cy="1935023"/>
            </a:xfrm>
            <a:prstGeom prst="rect">
              <a:avLst/>
            </a:prstGeom>
          </p:spPr>
        </p:pic>
        <p:pic>
          <p:nvPicPr>
            <p:cNvPr id="9" name="Content Placeholder 5"/>
            <p:cNvPicPr>
              <a:picLocks noChangeAspect="1"/>
            </p:cNvPicPr>
            <p:nvPr/>
          </p:nvPicPr>
          <p:blipFill rotWithShape="1">
            <a:blip r:embed="rId3"/>
            <a:srcRect l="66943" t="48976"/>
            <a:stretch/>
          </p:blipFill>
          <p:spPr>
            <a:xfrm>
              <a:off x="2845833" y="2523873"/>
              <a:ext cx="2228745" cy="1935023"/>
            </a:xfrm>
            <a:prstGeom prst="rect">
              <a:avLst/>
            </a:prstGeom>
          </p:spPr>
        </p:pic>
      </p:grpSp>
      <p:sp>
        <p:nvSpPr>
          <p:cNvPr id="10" name="Rectangle 9"/>
          <p:cNvSpPr/>
          <p:nvPr/>
        </p:nvSpPr>
        <p:spPr>
          <a:xfrm>
            <a:off x="1153120" y="2721748"/>
            <a:ext cx="1846659" cy="369332"/>
          </a:xfrm>
          <a:prstGeom prst="rect">
            <a:avLst/>
          </a:prstGeom>
        </p:spPr>
        <p:txBody>
          <a:bodyPr wrap="none">
            <a:spAutoFit/>
          </a:bodyPr>
          <a:lstStyle/>
          <a:p>
            <a:pPr algn="ctr"/>
            <a:r>
              <a:rPr lang="en-US" b="1" dirty="0"/>
              <a:t>10-15 mg/kg/day</a:t>
            </a:r>
          </a:p>
        </p:txBody>
      </p:sp>
      <p:sp>
        <p:nvSpPr>
          <p:cNvPr id="11" name="Rectangle 10"/>
          <p:cNvSpPr/>
          <p:nvPr/>
        </p:nvSpPr>
        <p:spPr>
          <a:xfrm>
            <a:off x="9368267" y="2721748"/>
            <a:ext cx="1846659" cy="369332"/>
          </a:xfrm>
          <a:prstGeom prst="rect">
            <a:avLst/>
          </a:prstGeom>
        </p:spPr>
        <p:txBody>
          <a:bodyPr wrap="none">
            <a:spAutoFit/>
          </a:bodyPr>
          <a:lstStyle/>
          <a:p>
            <a:r>
              <a:rPr lang="en-US" b="1" dirty="0"/>
              <a:t>28-30 mg/kg/day</a:t>
            </a:r>
            <a:endParaRPr lang="en-US" dirty="0"/>
          </a:p>
        </p:txBody>
      </p:sp>
    </p:spTree>
    <p:extLst>
      <p:ext uri="{BB962C8B-B14F-4D97-AF65-F5344CB8AC3E}">
        <p14:creationId xmlns:p14="http://schemas.microsoft.com/office/powerpoint/2010/main" val="32562234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2256931" y="2780256"/>
            <a:ext cx="5083906" cy="3755807"/>
          </a:xfrm>
          <a:prstGeom prst="rect">
            <a:avLst/>
          </a:prstGeom>
        </p:spPr>
      </p:pic>
      <p:sp>
        <p:nvSpPr>
          <p:cNvPr id="2" name="Title 1"/>
          <p:cNvSpPr>
            <a:spLocks noGrp="1"/>
          </p:cNvSpPr>
          <p:nvPr>
            <p:ph type="title"/>
          </p:nvPr>
        </p:nvSpPr>
        <p:spPr/>
        <p:txBody>
          <a:bodyPr/>
          <a:lstStyle/>
          <a:p>
            <a:r>
              <a:rPr lang="en-US" b="1" dirty="0" smtClean="0"/>
              <a:t>A decrease in alkaline phosphatase is good!</a:t>
            </a:r>
            <a:endParaRPr lang="en-US" b="1" dirty="0"/>
          </a:p>
        </p:txBody>
      </p:sp>
      <p:sp>
        <p:nvSpPr>
          <p:cNvPr id="3" name="Content Placeholder 2"/>
          <p:cNvSpPr>
            <a:spLocks noGrp="1"/>
          </p:cNvSpPr>
          <p:nvPr>
            <p:ph idx="1"/>
          </p:nvPr>
        </p:nvSpPr>
        <p:spPr/>
        <p:txBody>
          <a:bodyPr/>
          <a:lstStyle/>
          <a:p>
            <a:r>
              <a:rPr lang="en-US" dirty="0" smtClean="0"/>
              <a:t>At least 5 studies </a:t>
            </a:r>
            <a:r>
              <a:rPr lang="en-US" dirty="0"/>
              <a:t>have confirmed that reduction of </a:t>
            </a:r>
            <a:r>
              <a:rPr lang="en-US" dirty="0" smtClean="0"/>
              <a:t>alkaline phosphatase is associated with </a:t>
            </a:r>
            <a:r>
              <a:rPr lang="en-US" i="1" dirty="0" smtClean="0"/>
              <a:t>improved</a:t>
            </a:r>
            <a:r>
              <a:rPr lang="en-US" dirty="0" smtClean="0"/>
              <a:t> survival in PSC</a:t>
            </a:r>
            <a:endParaRPr lang="en-US" dirty="0"/>
          </a:p>
        </p:txBody>
      </p:sp>
      <p:sp>
        <p:nvSpPr>
          <p:cNvPr id="5" name="Rectangle 4"/>
          <p:cNvSpPr/>
          <p:nvPr/>
        </p:nvSpPr>
        <p:spPr>
          <a:xfrm>
            <a:off x="8483179" y="5993980"/>
            <a:ext cx="3708821" cy="861774"/>
          </a:xfrm>
          <a:prstGeom prst="rect">
            <a:avLst/>
          </a:prstGeom>
        </p:spPr>
        <p:txBody>
          <a:bodyPr wrap="square">
            <a:spAutoFit/>
          </a:bodyPr>
          <a:lstStyle/>
          <a:p>
            <a:pPr algn="r"/>
            <a:r>
              <a:rPr lang="en-US" sz="1000" i="1" dirty="0" err="1"/>
              <a:t>Stanich</a:t>
            </a:r>
            <a:r>
              <a:rPr lang="en-US" sz="1000" i="1" dirty="0"/>
              <a:t> PP, et al. Dig Liver Dis 2011;43(4):309–13</a:t>
            </a:r>
          </a:p>
          <a:p>
            <a:pPr algn="r"/>
            <a:r>
              <a:rPr lang="en-US" sz="1000" i="1" dirty="0"/>
              <a:t>Lindstrom L, et al. </a:t>
            </a:r>
            <a:r>
              <a:rPr lang="en-US" sz="1000" i="1" dirty="0" err="1"/>
              <a:t>Clin</a:t>
            </a:r>
            <a:r>
              <a:rPr lang="en-US" sz="1000" i="1" dirty="0"/>
              <a:t> </a:t>
            </a:r>
            <a:r>
              <a:rPr lang="en-US" sz="1000" i="1" dirty="0" err="1"/>
              <a:t>Gastroenterol</a:t>
            </a:r>
            <a:r>
              <a:rPr lang="en-US" sz="1000" i="1" dirty="0"/>
              <a:t> </a:t>
            </a:r>
            <a:r>
              <a:rPr lang="en-US" sz="1000" i="1" dirty="0" err="1"/>
              <a:t>Hepatol</a:t>
            </a:r>
            <a:r>
              <a:rPr lang="en-US" sz="1000" i="1" dirty="0"/>
              <a:t> 2013;11(7):841–6</a:t>
            </a:r>
          </a:p>
          <a:p>
            <a:pPr algn="r"/>
            <a:r>
              <a:rPr lang="en-US" sz="1000" i="1" dirty="0" smtClean="0"/>
              <a:t>de </a:t>
            </a:r>
            <a:r>
              <a:rPr lang="en-US" sz="1000" i="1" dirty="0" err="1"/>
              <a:t>Vries</a:t>
            </a:r>
            <a:r>
              <a:rPr lang="en-US" sz="1000" i="1" dirty="0"/>
              <a:t> EM</a:t>
            </a:r>
            <a:r>
              <a:rPr lang="en-US" sz="1000" i="1" dirty="0" smtClean="0"/>
              <a:t>, et al. Liver </a:t>
            </a:r>
            <a:r>
              <a:rPr lang="en-US" sz="1000" i="1" dirty="0" err="1"/>
              <a:t>Int</a:t>
            </a:r>
            <a:r>
              <a:rPr lang="en-US" sz="1000" i="1" dirty="0"/>
              <a:t> 2016;36(12):</a:t>
            </a:r>
            <a:r>
              <a:rPr lang="en-US" sz="1000" i="1" dirty="0" smtClean="0"/>
              <a:t>1867–75</a:t>
            </a:r>
          </a:p>
          <a:p>
            <a:pPr algn="r"/>
            <a:r>
              <a:rPr lang="en-US" sz="1000" i="1" dirty="0"/>
              <a:t>Al MS, </a:t>
            </a:r>
            <a:r>
              <a:rPr lang="en-US" sz="1000" i="1" dirty="0" smtClean="0"/>
              <a:t>et al. J </a:t>
            </a:r>
            <a:r>
              <a:rPr lang="en-US" sz="1000" i="1" dirty="0" err="1"/>
              <a:t>Hepatol</a:t>
            </a:r>
            <a:r>
              <a:rPr lang="en-US" sz="1000" i="1" dirty="0"/>
              <a:t> 2013;58(2):</a:t>
            </a:r>
            <a:r>
              <a:rPr lang="en-US" sz="1000" i="1" dirty="0" smtClean="0"/>
              <a:t>329–34</a:t>
            </a:r>
          </a:p>
          <a:p>
            <a:pPr algn="r"/>
            <a:r>
              <a:rPr lang="en-US" sz="1000" i="1" dirty="0"/>
              <a:t>Rupp C, </a:t>
            </a:r>
            <a:r>
              <a:rPr lang="en-US" sz="1000" i="1" dirty="0" smtClean="0"/>
              <a:t>et al. Aliment </a:t>
            </a:r>
            <a:r>
              <a:rPr lang="en-US" sz="1000" i="1" dirty="0" err="1" smtClean="0"/>
              <a:t>Pharmacol</a:t>
            </a:r>
            <a:r>
              <a:rPr lang="en-US" sz="1000" i="1" dirty="0" smtClean="0"/>
              <a:t> </a:t>
            </a:r>
            <a:r>
              <a:rPr lang="en-US" sz="1000" i="1" dirty="0" err="1" smtClean="0"/>
              <a:t>Ther</a:t>
            </a:r>
            <a:r>
              <a:rPr lang="en-US" sz="1000" i="1" dirty="0" smtClean="0"/>
              <a:t> </a:t>
            </a:r>
            <a:r>
              <a:rPr lang="en-US" sz="1000" i="1" dirty="0"/>
              <a:t>2014;40(11–12):</a:t>
            </a:r>
            <a:r>
              <a:rPr lang="en-US" sz="1000" i="1" dirty="0" smtClean="0"/>
              <a:t>1292–301</a:t>
            </a:r>
            <a:endParaRPr lang="en-US" sz="1000" i="1" dirty="0"/>
          </a:p>
        </p:txBody>
      </p:sp>
      <p:pic>
        <p:nvPicPr>
          <p:cNvPr id="8" name="Picture 7"/>
          <p:cNvPicPr>
            <a:picLocks noChangeAspect="1"/>
          </p:cNvPicPr>
          <p:nvPr/>
        </p:nvPicPr>
        <p:blipFill>
          <a:blip r:embed="rId4"/>
          <a:stretch>
            <a:fillRect/>
          </a:stretch>
        </p:blipFill>
        <p:spPr>
          <a:xfrm>
            <a:off x="2333166" y="2643962"/>
            <a:ext cx="4953045" cy="4026740"/>
          </a:xfrm>
          <a:prstGeom prst="rect">
            <a:avLst/>
          </a:prstGeom>
        </p:spPr>
      </p:pic>
      <p:pic>
        <p:nvPicPr>
          <p:cNvPr id="1026" name="Picture 2" descr="https://wol-prod-cdn.literatumonline.com/cms/attachment/59c85968-1a17-4b6a-8b83-45f12e7cb889/liv13110-fig-0004-m.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50355" y="2596803"/>
            <a:ext cx="5000704" cy="415576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6"/>
          <a:stretch>
            <a:fillRect/>
          </a:stretch>
        </p:blipFill>
        <p:spPr>
          <a:xfrm>
            <a:off x="2233344" y="2559858"/>
            <a:ext cx="5054961" cy="4233163"/>
          </a:xfrm>
          <a:prstGeom prst="rect">
            <a:avLst/>
          </a:prstGeom>
        </p:spPr>
      </p:pic>
      <p:pic>
        <p:nvPicPr>
          <p:cNvPr id="14" name="Picture 13"/>
          <p:cNvPicPr>
            <a:picLocks noChangeAspect="1"/>
          </p:cNvPicPr>
          <p:nvPr/>
        </p:nvPicPr>
        <p:blipFill rotWithShape="1">
          <a:blip r:embed="rId7"/>
          <a:srcRect t="54017" r="47836" b="24159"/>
          <a:stretch/>
        </p:blipFill>
        <p:spPr>
          <a:xfrm>
            <a:off x="2074046" y="2581834"/>
            <a:ext cx="5306162" cy="4204448"/>
          </a:xfrm>
          <a:prstGeom prst="rect">
            <a:avLst/>
          </a:prstGeom>
        </p:spPr>
      </p:pic>
      <p:sp>
        <p:nvSpPr>
          <p:cNvPr id="10" name="Left Arrow 9"/>
          <p:cNvSpPr/>
          <p:nvPr/>
        </p:nvSpPr>
        <p:spPr>
          <a:xfrm>
            <a:off x="7315200" y="3016251"/>
            <a:ext cx="1471961" cy="167268"/>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ft Arrow 10"/>
          <p:cNvSpPr/>
          <p:nvPr/>
        </p:nvSpPr>
        <p:spPr>
          <a:xfrm>
            <a:off x="7315199" y="4904883"/>
            <a:ext cx="1471961" cy="167268"/>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787160" y="2776719"/>
            <a:ext cx="2352908" cy="646331"/>
          </a:xfrm>
          <a:prstGeom prst="rect">
            <a:avLst/>
          </a:prstGeom>
        </p:spPr>
        <p:txBody>
          <a:bodyPr wrap="square">
            <a:spAutoFit/>
          </a:bodyPr>
          <a:lstStyle/>
          <a:p>
            <a:r>
              <a:rPr lang="en-US" dirty="0" smtClean="0">
                <a:solidFill>
                  <a:srgbClr val="C00000"/>
                </a:solidFill>
              </a:rPr>
              <a:t>Alkaline phosphatase reduced</a:t>
            </a:r>
            <a:endParaRPr lang="en-US" dirty="0">
              <a:solidFill>
                <a:srgbClr val="C00000"/>
              </a:solidFill>
            </a:endParaRPr>
          </a:p>
        </p:txBody>
      </p:sp>
      <p:sp>
        <p:nvSpPr>
          <p:cNvPr id="16" name="Rectangle 15"/>
          <p:cNvSpPr/>
          <p:nvPr/>
        </p:nvSpPr>
        <p:spPr>
          <a:xfrm>
            <a:off x="8787160" y="4665351"/>
            <a:ext cx="2352908" cy="646331"/>
          </a:xfrm>
          <a:prstGeom prst="rect">
            <a:avLst/>
          </a:prstGeom>
        </p:spPr>
        <p:txBody>
          <a:bodyPr wrap="square">
            <a:spAutoFit/>
          </a:bodyPr>
          <a:lstStyle/>
          <a:p>
            <a:r>
              <a:rPr lang="en-US" dirty="0" smtClean="0">
                <a:solidFill>
                  <a:srgbClr val="C00000"/>
                </a:solidFill>
              </a:rPr>
              <a:t>Alkaline phosphatase not reduced</a:t>
            </a:r>
            <a:endParaRPr lang="en-US" dirty="0">
              <a:solidFill>
                <a:srgbClr val="C00000"/>
              </a:solidFill>
            </a:endParaRPr>
          </a:p>
        </p:txBody>
      </p:sp>
    </p:spTree>
    <p:extLst>
      <p:ext uri="{BB962C8B-B14F-4D97-AF65-F5344CB8AC3E}">
        <p14:creationId xmlns:p14="http://schemas.microsoft.com/office/powerpoint/2010/main" val="3519309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 of UDCA on liver fibrosis</a:t>
            </a:r>
            <a:endParaRPr lang="en-US" dirty="0"/>
          </a:p>
        </p:txBody>
      </p:sp>
      <p:sp>
        <p:nvSpPr>
          <p:cNvPr id="3" name="Content Placeholder 2"/>
          <p:cNvSpPr>
            <a:spLocks noGrp="1"/>
          </p:cNvSpPr>
          <p:nvPr>
            <p:ph idx="1"/>
          </p:nvPr>
        </p:nvSpPr>
        <p:spPr/>
        <p:txBody>
          <a:bodyPr/>
          <a:lstStyle/>
          <a:p>
            <a:r>
              <a:rPr lang="en-US" dirty="0"/>
              <a:t>UDCA patients more likely to maintain a lower stage of fibrosis</a:t>
            </a:r>
          </a:p>
          <a:p>
            <a:r>
              <a:rPr lang="en-US" dirty="0" smtClean="0"/>
              <a:t>5 times lower rate of progression from early to late stages with UDCA</a:t>
            </a:r>
          </a:p>
        </p:txBody>
      </p:sp>
      <p:sp>
        <p:nvSpPr>
          <p:cNvPr id="5" name="Rectangle 4"/>
          <p:cNvSpPr/>
          <p:nvPr/>
        </p:nvSpPr>
        <p:spPr>
          <a:xfrm>
            <a:off x="9258184" y="6611779"/>
            <a:ext cx="2933816" cy="246221"/>
          </a:xfrm>
          <a:prstGeom prst="rect">
            <a:avLst/>
          </a:prstGeom>
        </p:spPr>
        <p:txBody>
          <a:bodyPr wrap="none">
            <a:spAutoFit/>
          </a:bodyPr>
          <a:lstStyle/>
          <a:p>
            <a:pPr algn="r"/>
            <a:r>
              <a:rPr lang="en-US" sz="1000" i="1" dirty="0" err="1" smtClean="0"/>
              <a:t>Corpechot</a:t>
            </a:r>
            <a:r>
              <a:rPr lang="en-US" sz="1000" i="1" dirty="0" smtClean="0"/>
              <a:t> et al, Hepatology</a:t>
            </a:r>
            <a:r>
              <a:rPr lang="en-US" sz="1000" i="1" dirty="0"/>
              <a:t>. 2000 Dec;32(6):1196-9.</a:t>
            </a:r>
          </a:p>
        </p:txBody>
      </p:sp>
      <p:graphicFrame>
        <p:nvGraphicFramePr>
          <p:cNvPr id="10" name="Chart 9"/>
          <p:cNvGraphicFramePr/>
          <p:nvPr>
            <p:extLst>
              <p:ext uri="{D42A27DB-BD31-4B8C-83A1-F6EECF244321}">
                <p14:modId xmlns:p14="http://schemas.microsoft.com/office/powerpoint/2010/main" val="3786306593"/>
              </p:ext>
            </p:extLst>
          </p:nvPr>
        </p:nvGraphicFramePr>
        <p:xfrm>
          <a:off x="1902909" y="3216537"/>
          <a:ext cx="6972150" cy="34811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720585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 of UDCA on varices</a:t>
            </a:r>
            <a:endParaRPr lang="en-US" dirty="0"/>
          </a:p>
        </p:txBody>
      </p:sp>
      <p:sp>
        <p:nvSpPr>
          <p:cNvPr id="3" name="Content Placeholder 2"/>
          <p:cNvSpPr>
            <a:spLocks noGrp="1"/>
          </p:cNvSpPr>
          <p:nvPr>
            <p:ph sz="half" idx="1"/>
          </p:nvPr>
        </p:nvSpPr>
        <p:spPr/>
        <p:txBody>
          <a:bodyPr/>
          <a:lstStyle/>
          <a:p>
            <a:r>
              <a:rPr lang="en-US" altLang="en-US" dirty="0"/>
              <a:t>180 patients in controlled </a:t>
            </a:r>
            <a:r>
              <a:rPr lang="en-US" altLang="en-US" dirty="0" smtClean="0"/>
              <a:t>trial</a:t>
            </a:r>
          </a:p>
          <a:p>
            <a:endParaRPr lang="en-US" altLang="en-US" dirty="0"/>
          </a:p>
          <a:p>
            <a:r>
              <a:rPr lang="en-US" altLang="en-US" dirty="0" smtClean="0"/>
              <a:t>EGD performed </a:t>
            </a:r>
            <a:r>
              <a:rPr lang="en-US" altLang="en-US" dirty="0"/>
              <a:t>every two </a:t>
            </a:r>
            <a:r>
              <a:rPr lang="en-US" altLang="en-US" dirty="0" smtClean="0"/>
              <a:t>years</a:t>
            </a:r>
          </a:p>
          <a:p>
            <a:endParaRPr lang="en-US" altLang="en-US" dirty="0"/>
          </a:p>
          <a:p>
            <a:r>
              <a:rPr lang="en-US" altLang="en-US" dirty="0"/>
              <a:t>139 had no varices on </a:t>
            </a:r>
            <a:r>
              <a:rPr lang="en-US" altLang="en-US" dirty="0" smtClean="0"/>
              <a:t>entry</a:t>
            </a:r>
          </a:p>
          <a:p>
            <a:endParaRPr lang="en-US" altLang="en-US" dirty="0"/>
          </a:p>
          <a:p>
            <a:r>
              <a:rPr lang="en-US" altLang="en-US" dirty="0"/>
              <a:t>Lower incidence of varices with UDCA after 4 years</a:t>
            </a:r>
          </a:p>
          <a:p>
            <a:endParaRPr lang="en-US" dirty="0"/>
          </a:p>
        </p:txBody>
      </p:sp>
      <p:graphicFrame>
        <p:nvGraphicFramePr>
          <p:cNvPr id="10" name="Content Placeholder 9"/>
          <p:cNvGraphicFramePr>
            <a:graphicFrameLocks noGrp="1"/>
          </p:cNvGraphicFramePr>
          <p:nvPr>
            <p:ph sz="half" idx="2"/>
            <p:extLst>
              <p:ext uri="{D42A27DB-BD31-4B8C-83A1-F6EECF244321}">
                <p14:modId xmlns:p14="http://schemas.microsoft.com/office/powerpoint/2010/main" val="36449380"/>
              </p:ext>
            </p:extLst>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0"/>
          <p:cNvSpPr/>
          <p:nvPr/>
        </p:nvSpPr>
        <p:spPr>
          <a:xfrm>
            <a:off x="9636492" y="6611779"/>
            <a:ext cx="2555508" cy="246221"/>
          </a:xfrm>
          <a:prstGeom prst="rect">
            <a:avLst/>
          </a:prstGeom>
        </p:spPr>
        <p:txBody>
          <a:bodyPr wrap="none">
            <a:spAutoFit/>
          </a:bodyPr>
          <a:lstStyle/>
          <a:p>
            <a:r>
              <a:rPr lang="es-ES" altLang="en-US" sz="1000" i="1" dirty="0" err="1"/>
              <a:t>Lindor</a:t>
            </a:r>
            <a:r>
              <a:rPr lang="es-ES" altLang="en-US" sz="1000" i="1" dirty="0"/>
              <a:t> et al., Mayo </a:t>
            </a:r>
            <a:r>
              <a:rPr lang="es-ES" altLang="en-US" sz="1000" i="1" dirty="0" err="1"/>
              <a:t>Clin</a:t>
            </a:r>
            <a:r>
              <a:rPr lang="es-ES" altLang="en-US" sz="1000" i="1" dirty="0"/>
              <a:t> </a:t>
            </a:r>
            <a:r>
              <a:rPr lang="es-ES" altLang="en-US" sz="1000" i="1" dirty="0" err="1"/>
              <a:t>Proc</a:t>
            </a:r>
            <a:r>
              <a:rPr lang="es-ES" altLang="en-US" sz="1000" i="1" dirty="0"/>
              <a:t> 1997;72:1137-40</a:t>
            </a:r>
          </a:p>
        </p:txBody>
      </p:sp>
    </p:spTree>
    <p:extLst>
      <p:ext uri="{BB962C8B-B14F-4D97-AF65-F5344CB8AC3E}">
        <p14:creationId xmlns:p14="http://schemas.microsoft.com/office/powerpoint/2010/main" val="16688188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 summary:</a:t>
            </a:r>
            <a:endParaRPr lang="en-US" dirty="0"/>
          </a:p>
        </p:txBody>
      </p:sp>
      <p:sp>
        <p:nvSpPr>
          <p:cNvPr id="6" name="Content Placeholder 5"/>
          <p:cNvSpPr>
            <a:spLocks noGrp="1"/>
          </p:cNvSpPr>
          <p:nvPr>
            <p:ph idx="1"/>
          </p:nvPr>
        </p:nvSpPr>
        <p:spPr/>
        <p:txBody>
          <a:bodyPr>
            <a:normAutofit fontScale="92500" lnSpcReduction="10000"/>
          </a:bodyPr>
          <a:lstStyle/>
          <a:p>
            <a:r>
              <a:rPr lang="en-US" dirty="0" smtClean="0"/>
              <a:t>UDCA is beneficial for some patients</a:t>
            </a:r>
          </a:p>
          <a:p>
            <a:pPr lvl="1"/>
            <a:r>
              <a:rPr lang="en-US" dirty="0" smtClean="0"/>
              <a:t>Appropriate doses (20mg/kg/day)</a:t>
            </a:r>
            <a:endParaRPr lang="en-US" dirty="0"/>
          </a:p>
          <a:p>
            <a:pPr lvl="1"/>
            <a:r>
              <a:rPr lang="en-US" dirty="0" smtClean="0"/>
              <a:t>Pre-cirrhosis or early cirrhosis</a:t>
            </a:r>
          </a:p>
          <a:p>
            <a:pPr lvl="1"/>
            <a:r>
              <a:rPr lang="en-US" dirty="0" smtClean="0"/>
              <a:t>Achieve lowering of alkaline phosphatase </a:t>
            </a:r>
          </a:p>
          <a:p>
            <a:pPr lvl="1"/>
            <a:endParaRPr lang="en-US" dirty="0"/>
          </a:p>
          <a:p>
            <a:r>
              <a:rPr lang="en-US" dirty="0" smtClean="0"/>
              <a:t>Delays progression of fibrosis</a:t>
            </a:r>
          </a:p>
          <a:p>
            <a:endParaRPr lang="en-US" dirty="0" smtClean="0"/>
          </a:p>
          <a:p>
            <a:r>
              <a:rPr lang="en-US" dirty="0" smtClean="0"/>
              <a:t>Delays development of varices</a:t>
            </a:r>
          </a:p>
          <a:p>
            <a:endParaRPr lang="en-US" dirty="0"/>
          </a:p>
          <a:p>
            <a:r>
              <a:rPr lang="en-US" dirty="0" smtClean="0"/>
              <a:t>UDCA should be considered in the algorithm of treatment for PSC</a:t>
            </a:r>
          </a:p>
          <a:p>
            <a:pPr lvl="1"/>
            <a:r>
              <a:rPr lang="en-US" dirty="0" smtClean="0"/>
              <a:t>Should not interfere with enrollment in clinical trials for other novel therapies</a:t>
            </a:r>
          </a:p>
          <a:p>
            <a:pPr lvl="1"/>
            <a:endParaRPr lang="en-US" dirty="0"/>
          </a:p>
          <a:p>
            <a:endParaRPr lang="en-US" dirty="0"/>
          </a:p>
        </p:txBody>
      </p:sp>
    </p:spTree>
    <p:extLst>
      <p:ext uri="{BB962C8B-B14F-4D97-AF65-F5344CB8AC3E}">
        <p14:creationId xmlns:p14="http://schemas.microsoft.com/office/powerpoint/2010/main" val="4136495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you are a </a:t>
            </a:r>
            <a:r>
              <a:rPr lang="en-US" b="1" dirty="0" err="1" smtClean="0"/>
              <a:t>PSCer</a:t>
            </a:r>
            <a:r>
              <a:rPr lang="en-US" dirty="0" smtClean="0"/>
              <a:t>:</a:t>
            </a:r>
            <a:endParaRPr lang="en-US" dirty="0"/>
          </a:p>
        </p:txBody>
      </p:sp>
      <p:sp>
        <p:nvSpPr>
          <p:cNvPr id="3" name="Content Placeholder 2"/>
          <p:cNvSpPr>
            <a:spLocks noGrp="1"/>
          </p:cNvSpPr>
          <p:nvPr>
            <p:ph idx="1"/>
          </p:nvPr>
        </p:nvSpPr>
        <p:spPr/>
        <p:txBody>
          <a:bodyPr/>
          <a:lstStyle/>
          <a:p>
            <a:pPr marL="0" indent="0" algn="ctr">
              <a:buNone/>
            </a:pPr>
            <a:r>
              <a:rPr lang="en-US" dirty="0" smtClean="0"/>
              <a:t>Raise your hand if you have ever been prescribed UDCA?</a:t>
            </a:r>
            <a:endParaRPr lang="en-US" dirty="0"/>
          </a:p>
        </p:txBody>
      </p:sp>
      <p:pic>
        <p:nvPicPr>
          <p:cNvPr id="6" name="Picture 5"/>
          <p:cNvPicPr>
            <a:picLocks noChangeAspect="1"/>
          </p:cNvPicPr>
          <p:nvPr/>
        </p:nvPicPr>
        <p:blipFill rotWithShape="1">
          <a:blip r:embed="rId2"/>
          <a:srcRect t="27866"/>
          <a:stretch/>
        </p:blipFill>
        <p:spPr>
          <a:xfrm>
            <a:off x="2795848" y="2292863"/>
            <a:ext cx="6869054" cy="3416862"/>
          </a:xfrm>
          <a:prstGeom prst="rect">
            <a:avLst/>
          </a:prstGeom>
        </p:spPr>
      </p:pic>
    </p:spTree>
    <p:extLst>
      <p:ext uri="{BB962C8B-B14F-4D97-AF65-F5344CB8AC3E}">
        <p14:creationId xmlns:p14="http://schemas.microsoft.com/office/powerpoint/2010/main" val="34467632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So what is there to debate about?</a:t>
            </a:r>
            <a:endParaRPr lang="en-US" sz="5400" b="1" dirty="0"/>
          </a:p>
        </p:txBody>
      </p:sp>
      <p:sp>
        <p:nvSpPr>
          <p:cNvPr id="3" name="Content Placeholder 2"/>
          <p:cNvSpPr>
            <a:spLocks noGrp="1"/>
          </p:cNvSpPr>
          <p:nvPr>
            <p:ph idx="1"/>
          </p:nvPr>
        </p:nvSpPr>
        <p:spPr/>
        <p:txBody>
          <a:bodyPr/>
          <a:lstStyle/>
          <a:p>
            <a:r>
              <a:rPr lang="en-US" dirty="0" smtClean="0"/>
              <a:t>Studies evaluating UDCA have yielded varying results</a:t>
            </a:r>
          </a:p>
          <a:p>
            <a:endParaRPr lang="en-US" dirty="0" smtClean="0"/>
          </a:p>
          <a:p>
            <a:r>
              <a:rPr lang="en-US" dirty="0" smtClean="0"/>
              <a:t>Conflicting recommendations from national societal guidelines</a:t>
            </a:r>
          </a:p>
          <a:p>
            <a:pPr lvl="1"/>
            <a:r>
              <a:rPr lang="en-US" dirty="0" smtClean="0"/>
              <a:t>AASLD – recommends against UDCA</a:t>
            </a:r>
          </a:p>
          <a:p>
            <a:pPr lvl="1"/>
            <a:r>
              <a:rPr lang="en-US" dirty="0" smtClean="0"/>
              <a:t>EASL – recommends use in some patients</a:t>
            </a:r>
          </a:p>
          <a:p>
            <a:pPr lvl="1"/>
            <a:r>
              <a:rPr lang="en-US" dirty="0" smtClean="0"/>
              <a:t>ACG – acknowledges common use of UDCA </a:t>
            </a:r>
          </a:p>
          <a:p>
            <a:pPr lvl="2"/>
            <a:endParaRPr lang="en-US" dirty="0" smtClean="0"/>
          </a:p>
        </p:txBody>
      </p:sp>
    </p:spTree>
    <p:extLst>
      <p:ext uri="{BB962C8B-B14F-4D97-AF65-F5344CB8AC3E}">
        <p14:creationId xmlns:p14="http://schemas.microsoft.com/office/powerpoint/2010/main" val="33563956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UDCA?</a:t>
            </a:r>
            <a:endParaRPr lang="en-US" dirty="0"/>
          </a:p>
        </p:txBody>
      </p:sp>
      <p:sp>
        <p:nvSpPr>
          <p:cNvPr id="3" name="Content Placeholder 2"/>
          <p:cNvSpPr>
            <a:spLocks noGrp="1"/>
          </p:cNvSpPr>
          <p:nvPr>
            <p:ph sz="half" idx="1"/>
          </p:nvPr>
        </p:nvSpPr>
        <p:spPr/>
        <p:txBody>
          <a:bodyPr/>
          <a:lstStyle/>
          <a:p>
            <a:r>
              <a:rPr lang="en-US" dirty="0" err="1" smtClean="0"/>
              <a:t>Ursodeoxycholic</a:t>
            </a:r>
            <a:r>
              <a:rPr lang="en-US" dirty="0" smtClean="0"/>
              <a:t> acid </a:t>
            </a:r>
          </a:p>
          <a:p>
            <a:pPr lvl="1"/>
            <a:r>
              <a:rPr lang="en-US" dirty="0" smtClean="0"/>
              <a:t>AKA: Ursodiol, </a:t>
            </a:r>
            <a:r>
              <a:rPr lang="en-US" dirty="0" err="1" smtClean="0"/>
              <a:t>Urso</a:t>
            </a:r>
            <a:r>
              <a:rPr lang="en-US" dirty="0" smtClean="0"/>
              <a:t> Forte, UDCA, URSO-250, </a:t>
            </a:r>
            <a:r>
              <a:rPr lang="en-US" dirty="0" err="1" smtClean="0"/>
              <a:t>Actigall</a:t>
            </a:r>
            <a:r>
              <a:rPr lang="en-US" dirty="0" smtClean="0"/>
              <a:t>, </a:t>
            </a:r>
            <a:r>
              <a:rPr lang="en-US" dirty="0" err="1" smtClean="0"/>
              <a:t>Ursofalk</a:t>
            </a:r>
            <a:endParaRPr lang="en-US" dirty="0" smtClean="0"/>
          </a:p>
          <a:p>
            <a:pPr lvl="1"/>
            <a:endParaRPr lang="en-US" dirty="0" smtClean="0"/>
          </a:p>
          <a:p>
            <a:pPr lvl="1"/>
            <a:r>
              <a:rPr lang="en-US" dirty="0" smtClean="0"/>
              <a:t>Originates from bear bile</a:t>
            </a:r>
          </a:p>
          <a:p>
            <a:pPr lvl="1"/>
            <a:endParaRPr lang="en-US" dirty="0" smtClean="0"/>
          </a:p>
          <a:p>
            <a:pPr lvl="1"/>
            <a:r>
              <a:rPr lang="en-US" dirty="0" smtClean="0"/>
              <a:t>Initially used to dissolve cholesterol gallstones</a:t>
            </a:r>
          </a:p>
          <a:p>
            <a:pPr lvl="1"/>
            <a:endParaRPr lang="en-US" dirty="0"/>
          </a:p>
          <a:p>
            <a:pPr lvl="1"/>
            <a:r>
              <a:rPr lang="en-US" dirty="0" smtClean="0"/>
              <a:t>Changes the composition of bile so that it is LESS toxic to liver cells</a:t>
            </a:r>
          </a:p>
          <a:p>
            <a:pPr lvl="1"/>
            <a:endParaRPr lang="en-US" dirty="0"/>
          </a:p>
          <a:p>
            <a:pPr lvl="1"/>
            <a:endParaRPr lang="en-US" dirty="0" smtClean="0"/>
          </a:p>
        </p:txBody>
      </p:sp>
      <p:pic>
        <p:nvPicPr>
          <p:cNvPr id="4" name="Picture 3"/>
          <p:cNvPicPr>
            <a:picLocks noChangeAspect="1"/>
          </p:cNvPicPr>
          <p:nvPr/>
        </p:nvPicPr>
        <p:blipFill rotWithShape="1">
          <a:blip r:embed="rId3"/>
          <a:srcRect l="19604" t="21737" r="23507"/>
          <a:stretch/>
        </p:blipFill>
        <p:spPr>
          <a:xfrm>
            <a:off x="6176354" y="1825625"/>
            <a:ext cx="5409943" cy="4186410"/>
          </a:xfrm>
          <a:prstGeom prst="rect">
            <a:avLst/>
          </a:prstGeom>
        </p:spPr>
      </p:pic>
      <p:sp>
        <p:nvSpPr>
          <p:cNvPr id="6" name="Rounded Rectangle 5"/>
          <p:cNvSpPr/>
          <p:nvPr/>
        </p:nvSpPr>
        <p:spPr>
          <a:xfrm>
            <a:off x="6392487" y="1936865"/>
            <a:ext cx="5177184" cy="648392"/>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705850" y="6611779"/>
            <a:ext cx="3486150" cy="246221"/>
          </a:xfrm>
          <a:prstGeom prst="rect">
            <a:avLst/>
          </a:prstGeom>
        </p:spPr>
        <p:txBody>
          <a:bodyPr wrap="square">
            <a:spAutoFit/>
          </a:bodyPr>
          <a:lstStyle/>
          <a:p>
            <a:pPr algn="r"/>
            <a:r>
              <a:rPr lang="en-US" sz="1000" i="1" dirty="0" err="1" smtClean="0"/>
              <a:t>Lindor</a:t>
            </a:r>
            <a:r>
              <a:rPr lang="en-US" sz="1000" i="1" dirty="0"/>
              <a:t> </a:t>
            </a:r>
            <a:r>
              <a:rPr lang="en-US" sz="1000" i="1" dirty="0" smtClean="0"/>
              <a:t>KD, et al. Am </a:t>
            </a:r>
            <a:r>
              <a:rPr lang="en-US" sz="1000" i="1" dirty="0"/>
              <a:t>J </a:t>
            </a:r>
            <a:r>
              <a:rPr lang="en-US" sz="1000" i="1" dirty="0" err="1"/>
              <a:t>Gastroenterol</a:t>
            </a:r>
            <a:r>
              <a:rPr lang="en-US" sz="1000" i="1" dirty="0"/>
              <a:t>. 1998 Sep;93(9):1498-504.</a:t>
            </a:r>
          </a:p>
        </p:txBody>
      </p:sp>
    </p:spTree>
    <p:extLst>
      <p:ext uri="{BB962C8B-B14F-4D97-AF65-F5344CB8AC3E}">
        <p14:creationId xmlns:p14="http://schemas.microsoft.com/office/powerpoint/2010/main" val="4008966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UDCA saga in PSC</a:t>
            </a:r>
            <a:endParaRPr lang="en-US" dirty="0"/>
          </a:p>
        </p:txBody>
      </p:sp>
      <p:sp>
        <p:nvSpPr>
          <p:cNvPr id="5" name="Left-Right Arrow 4"/>
          <p:cNvSpPr/>
          <p:nvPr/>
        </p:nvSpPr>
        <p:spPr>
          <a:xfrm>
            <a:off x="846371" y="2140950"/>
            <a:ext cx="10462330" cy="540328"/>
          </a:xfrm>
          <a:prstGeom prst="leftRightArrow">
            <a:avLst/>
          </a:prstGeom>
          <a:gradFill>
            <a:gsLst>
              <a:gs pos="0">
                <a:schemeClr val="accent6">
                  <a:lumMod val="0"/>
                  <a:lumOff val="100000"/>
                </a:schemeClr>
              </a:gs>
              <a:gs pos="62000">
                <a:srgbClr val="B8D6A3"/>
              </a:gs>
              <a:gs pos="20000">
                <a:schemeClr val="accent6">
                  <a:lumMod val="20000"/>
                  <a:lumOff val="80000"/>
                </a:schemeClr>
              </a:gs>
              <a:gs pos="100000">
                <a:schemeClr val="accent6">
                  <a:lumMod val="100000"/>
                </a:schemeClr>
              </a:gs>
            </a:gsLst>
            <a:path path="circle">
              <a:fillToRect l="50000" t="50000" r="50000" b="50000"/>
            </a:path>
          </a:gra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07910" y="2827176"/>
            <a:ext cx="2472612" cy="1990288"/>
          </a:xfrm>
          <a:prstGeom prst="rect">
            <a:avLst/>
          </a:prstGeom>
          <a:noFill/>
        </p:spPr>
        <p:txBody>
          <a:bodyPr wrap="square" rtlCol="0">
            <a:spAutoFit/>
          </a:bodyPr>
          <a:lstStyle/>
          <a:p>
            <a:pPr algn="ctr"/>
            <a:r>
              <a:rPr lang="en-US" sz="2000" b="1" dirty="0" smtClean="0"/>
              <a:t>10-15 mg/kg/day</a:t>
            </a:r>
          </a:p>
          <a:p>
            <a:pPr algn="ctr"/>
            <a:endParaRPr lang="en-US" sz="800" b="1" dirty="0" smtClean="0"/>
          </a:p>
          <a:p>
            <a:pPr marL="285750" indent="-285750">
              <a:buFont typeface="Arial" panose="020B0604020202020204" pitchFamily="34" charset="0"/>
              <a:buChar char="•"/>
            </a:pPr>
            <a:r>
              <a:rPr lang="en-US" dirty="0" smtClean="0"/>
              <a:t>Small pilot trials</a:t>
            </a:r>
            <a:r>
              <a:rPr lang="en-US" baseline="30000" dirty="0" smtClean="0"/>
              <a:t>1,2,3,4</a:t>
            </a:r>
          </a:p>
          <a:p>
            <a:pPr marL="285750" indent="-285750">
              <a:buFont typeface="Arial" panose="020B0604020202020204" pitchFamily="34" charset="0"/>
              <a:buChar char="•"/>
            </a:pPr>
            <a:endParaRPr lang="en-US" sz="800" baseline="30000" dirty="0" smtClean="0"/>
          </a:p>
          <a:p>
            <a:pPr marL="285750" indent="-285750">
              <a:buFont typeface="Arial" panose="020B0604020202020204" pitchFamily="34" charset="0"/>
              <a:buChar char="•"/>
            </a:pPr>
            <a:r>
              <a:rPr lang="en-US" dirty="0" smtClean="0"/>
              <a:t>Decreased alkaline phosphatase (AP) and improvement in liver biopsy</a:t>
            </a:r>
            <a:endParaRPr lang="en-US" dirty="0"/>
          </a:p>
        </p:txBody>
      </p:sp>
      <p:sp>
        <p:nvSpPr>
          <p:cNvPr id="8" name="Rectangle 7"/>
          <p:cNvSpPr/>
          <p:nvPr/>
        </p:nvSpPr>
        <p:spPr>
          <a:xfrm>
            <a:off x="8836090" y="6151602"/>
            <a:ext cx="3355910" cy="707886"/>
          </a:xfrm>
          <a:prstGeom prst="rect">
            <a:avLst/>
          </a:prstGeom>
        </p:spPr>
        <p:txBody>
          <a:bodyPr wrap="square">
            <a:spAutoFit/>
          </a:bodyPr>
          <a:lstStyle/>
          <a:p>
            <a:pPr marL="228600" indent="-228600">
              <a:buAutoNum type="arabicPeriod"/>
            </a:pPr>
            <a:r>
              <a:rPr lang="en-US" sz="1000" i="1" dirty="0" err="1" smtClean="0"/>
              <a:t>Chazouilleres</a:t>
            </a:r>
            <a:r>
              <a:rPr lang="en-US" sz="1000" i="1" dirty="0"/>
              <a:t>, </a:t>
            </a:r>
            <a:r>
              <a:rPr lang="en-US" sz="1000" i="1" dirty="0" smtClean="0"/>
              <a:t>O., et al. J </a:t>
            </a:r>
            <a:r>
              <a:rPr lang="en-US" sz="1000" i="1" dirty="0" err="1"/>
              <a:t>Hepatol</a:t>
            </a:r>
            <a:r>
              <a:rPr lang="en-US" sz="1000" i="1" dirty="0"/>
              <a:t>. 1990; 11: </a:t>
            </a:r>
            <a:r>
              <a:rPr lang="en-US" sz="1000" i="1" dirty="0" smtClean="0"/>
              <a:t>120123</a:t>
            </a:r>
          </a:p>
          <a:p>
            <a:pPr marL="228600" indent="-228600">
              <a:buAutoNum type="arabicPeriod"/>
            </a:pPr>
            <a:r>
              <a:rPr lang="en-US" sz="1000" i="1" dirty="0" err="1"/>
              <a:t>OBrien</a:t>
            </a:r>
            <a:r>
              <a:rPr lang="en-US" sz="1000" i="1" dirty="0"/>
              <a:t>, C.B., </a:t>
            </a:r>
            <a:r>
              <a:rPr lang="en-US" sz="1000" i="1" dirty="0" smtClean="0"/>
              <a:t>et al. Hepatology</a:t>
            </a:r>
            <a:r>
              <a:rPr lang="en-US" sz="1000" i="1" dirty="0"/>
              <a:t>. 1991; 14: </a:t>
            </a:r>
            <a:r>
              <a:rPr lang="en-US" sz="1000" i="1" dirty="0" smtClean="0"/>
              <a:t>838847</a:t>
            </a:r>
          </a:p>
          <a:p>
            <a:pPr marL="228600" indent="-228600">
              <a:buAutoNum type="arabicPeriod"/>
            </a:pPr>
            <a:r>
              <a:rPr lang="en-US" sz="1000" i="1" dirty="0" err="1"/>
              <a:t>Beuers</a:t>
            </a:r>
            <a:r>
              <a:rPr lang="en-US" sz="1000" i="1" dirty="0"/>
              <a:t>, U</a:t>
            </a:r>
            <a:r>
              <a:rPr lang="en-US" sz="1000" i="1" dirty="0" smtClean="0"/>
              <a:t>., et al. Hepatology</a:t>
            </a:r>
            <a:r>
              <a:rPr lang="en-US" sz="1000" i="1" dirty="0"/>
              <a:t>. 1992; 16: </a:t>
            </a:r>
            <a:r>
              <a:rPr lang="en-US" sz="1000" i="1" dirty="0" smtClean="0"/>
              <a:t>707714</a:t>
            </a:r>
          </a:p>
          <a:p>
            <a:pPr marL="228600" indent="-228600">
              <a:buAutoNum type="arabicPeriod"/>
            </a:pPr>
            <a:r>
              <a:rPr lang="en-US" sz="1000" i="1" dirty="0" err="1" smtClean="0"/>
              <a:t>Stiehl</a:t>
            </a:r>
            <a:r>
              <a:rPr lang="en-US" sz="1000" i="1" dirty="0" smtClean="0"/>
              <a:t>, A. </a:t>
            </a:r>
            <a:r>
              <a:rPr lang="en-US" sz="1000" i="1" dirty="0" err="1" smtClean="0"/>
              <a:t>Scand</a:t>
            </a:r>
            <a:r>
              <a:rPr lang="en-US" sz="1000" i="1" dirty="0" smtClean="0"/>
              <a:t> </a:t>
            </a:r>
            <a:r>
              <a:rPr lang="en-US" sz="1000" i="1" dirty="0"/>
              <a:t>J </a:t>
            </a:r>
            <a:r>
              <a:rPr lang="en-US" sz="1000" i="1" dirty="0" err="1"/>
              <a:t>Gastroenterol</a:t>
            </a:r>
            <a:r>
              <a:rPr lang="en-US" sz="1000" i="1" dirty="0"/>
              <a:t> Suppl. 1994; 204: </a:t>
            </a:r>
            <a:r>
              <a:rPr lang="en-US" sz="1000" i="1" dirty="0" smtClean="0"/>
              <a:t>5961</a:t>
            </a:r>
          </a:p>
        </p:txBody>
      </p:sp>
      <p:sp>
        <p:nvSpPr>
          <p:cNvPr id="9" name="Rectangle 8"/>
          <p:cNvSpPr/>
          <p:nvPr/>
        </p:nvSpPr>
        <p:spPr>
          <a:xfrm>
            <a:off x="736360" y="1742105"/>
            <a:ext cx="1301959" cy="400110"/>
          </a:xfrm>
          <a:prstGeom prst="rect">
            <a:avLst/>
          </a:prstGeom>
        </p:spPr>
        <p:txBody>
          <a:bodyPr wrap="none">
            <a:spAutoFit/>
          </a:bodyPr>
          <a:lstStyle/>
          <a:p>
            <a:r>
              <a:rPr lang="en-US" sz="2000" b="1" dirty="0" smtClean="0"/>
              <a:t>1990-1995</a:t>
            </a:r>
            <a:endParaRPr lang="en-US" sz="2000" b="1" dirty="0"/>
          </a:p>
        </p:txBody>
      </p:sp>
    </p:spTree>
    <p:extLst>
      <p:ext uri="{BB962C8B-B14F-4D97-AF65-F5344CB8AC3E}">
        <p14:creationId xmlns:p14="http://schemas.microsoft.com/office/powerpoint/2010/main" val="30743120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UDCA saga in PSC</a:t>
            </a:r>
            <a:endParaRPr lang="en-US" dirty="0"/>
          </a:p>
        </p:txBody>
      </p:sp>
      <p:sp>
        <p:nvSpPr>
          <p:cNvPr id="5" name="Left-Right Arrow 4"/>
          <p:cNvSpPr/>
          <p:nvPr/>
        </p:nvSpPr>
        <p:spPr>
          <a:xfrm>
            <a:off x="846371" y="2140950"/>
            <a:ext cx="10462330" cy="540328"/>
          </a:xfrm>
          <a:prstGeom prst="leftRightArrow">
            <a:avLst/>
          </a:prstGeom>
          <a:gradFill>
            <a:gsLst>
              <a:gs pos="0">
                <a:schemeClr val="accent6">
                  <a:lumMod val="0"/>
                  <a:lumOff val="100000"/>
                </a:schemeClr>
              </a:gs>
              <a:gs pos="62000">
                <a:srgbClr val="B8D6A3"/>
              </a:gs>
              <a:gs pos="20000">
                <a:schemeClr val="accent6">
                  <a:lumMod val="20000"/>
                  <a:lumOff val="80000"/>
                </a:schemeClr>
              </a:gs>
              <a:gs pos="100000">
                <a:schemeClr val="accent6">
                  <a:lumMod val="100000"/>
                </a:schemeClr>
              </a:gs>
            </a:gsLst>
            <a:path path="circle">
              <a:fillToRect l="50000" t="50000" r="50000" b="50000"/>
            </a:path>
          </a:gra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07910" y="2827176"/>
            <a:ext cx="2472612" cy="1990288"/>
          </a:xfrm>
          <a:prstGeom prst="rect">
            <a:avLst/>
          </a:prstGeom>
          <a:noFill/>
        </p:spPr>
        <p:txBody>
          <a:bodyPr wrap="square" rtlCol="0">
            <a:spAutoFit/>
          </a:bodyPr>
          <a:lstStyle/>
          <a:p>
            <a:pPr algn="ctr"/>
            <a:r>
              <a:rPr lang="en-US" sz="2000" b="1" dirty="0" smtClean="0"/>
              <a:t>10-15 mg/kg/day</a:t>
            </a:r>
          </a:p>
          <a:p>
            <a:pPr algn="ctr"/>
            <a:endParaRPr lang="en-US" sz="800" b="1" dirty="0" smtClean="0"/>
          </a:p>
          <a:p>
            <a:pPr marL="285750" indent="-285750">
              <a:buFont typeface="Arial" panose="020B0604020202020204" pitchFamily="34" charset="0"/>
              <a:buChar char="•"/>
            </a:pPr>
            <a:r>
              <a:rPr lang="en-US" dirty="0" smtClean="0"/>
              <a:t>Small pilot trials</a:t>
            </a:r>
            <a:endParaRPr lang="en-US" baseline="30000" dirty="0" smtClean="0"/>
          </a:p>
          <a:p>
            <a:pPr marL="285750" indent="-285750">
              <a:buFont typeface="Arial" panose="020B0604020202020204" pitchFamily="34" charset="0"/>
              <a:buChar char="•"/>
            </a:pPr>
            <a:endParaRPr lang="en-US" sz="800" baseline="30000" dirty="0" smtClean="0"/>
          </a:p>
          <a:p>
            <a:pPr marL="285750" indent="-285750">
              <a:buFont typeface="Arial" panose="020B0604020202020204" pitchFamily="34" charset="0"/>
              <a:buChar char="•"/>
            </a:pPr>
            <a:r>
              <a:rPr lang="en-US" dirty="0" smtClean="0"/>
              <a:t>Decreased alkaline phosphatase (AP) and improvement in liver biopsy</a:t>
            </a:r>
            <a:endParaRPr lang="en-US" dirty="0"/>
          </a:p>
        </p:txBody>
      </p:sp>
      <p:sp>
        <p:nvSpPr>
          <p:cNvPr id="8" name="Rectangle 7"/>
          <p:cNvSpPr/>
          <p:nvPr/>
        </p:nvSpPr>
        <p:spPr>
          <a:xfrm>
            <a:off x="8801100" y="6611779"/>
            <a:ext cx="3390900" cy="246221"/>
          </a:xfrm>
          <a:prstGeom prst="rect">
            <a:avLst/>
          </a:prstGeom>
        </p:spPr>
        <p:txBody>
          <a:bodyPr wrap="square">
            <a:spAutoFit/>
          </a:bodyPr>
          <a:lstStyle/>
          <a:p>
            <a:pPr marL="228600" indent="-228600">
              <a:buAutoNum type="arabicPeriod"/>
            </a:pPr>
            <a:r>
              <a:rPr lang="en-US" sz="1000" i="1" dirty="0" err="1" smtClean="0"/>
              <a:t>Lindor</a:t>
            </a:r>
            <a:r>
              <a:rPr lang="en-US" sz="1000" i="1" dirty="0"/>
              <a:t> </a:t>
            </a:r>
            <a:r>
              <a:rPr lang="en-US" sz="1000" i="1" dirty="0" smtClean="0"/>
              <a:t>KD, et al. </a:t>
            </a:r>
            <a:r>
              <a:rPr lang="pt-BR" sz="1000" i="1" dirty="0"/>
              <a:t>N Engl J Med. 1997 Mar 6;336(10):691-5.</a:t>
            </a:r>
            <a:endParaRPr lang="en-US" sz="1000" i="1" dirty="0" smtClean="0"/>
          </a:p>
        </p:txBody>
      </p:sp>
      <p:sp>
        <p:nvSpPr>
          <p:cNvPr id="9" name="Rectangle 8"/>
          <p:cNvSpPr/>
          <p:nvPr/>
        </p:nvSpPr>
        <p:spPr>
          <a:xfrm>
            <a:off x="736360" y="1742105"/>
            <a:ext cx="1301959" cy="400110"/>
          </a:xfrm>
          <a:prstGeom prst="rect">
            <a:avLst/>
          </a:prstGeom>
        </p:spPr>
        <p:txBody>
          <a:bodyPr wrap="none">
            <a:spAutoFit/>
          </a:bodyPr>
          <a:lstStyle/>
          <a:p>
            <a:r>
              <a:rPr lang="en-US" sz="2000" b="1" dirty="0" smtClean="0"/>
              <a:t>1990-1995</a:t>
            </a:r>
            <a:endParaRPr lang="en-US" sz="2000" b="1" dirty="0"/>
          </a:p>
        </p:txBody>
      </p:sp>
      <p:sp>
        <p:nvSpPr>
          <p:cNvPr id="7" name="Rectangle 6"/>
          <p:cNvSpPr/>
          <p:nvPr/>
        </p:nvSpPr>
        <p:spPr>
          <a:xfrm>
            <a:off x="4070969" y="1741135"/>
            <a:ext cx="704039" cy="400110"/>
          </a:xfrm>
          <a:prstGeom prst="rect">
            <a:avLst/>
          </a:prstGeom>
        </p:spPr>
        <p:txBody>
          <a:bodyPr wrap="none">
            <a:spAutoFit/>
          </a:bodyPr>
          <a:lstStyle/>
          <a:p>
            <a:r>
              <a:rPr lang="en-US" sz="2000" b="1" dirty="0" smtClean="0"/>
              <a:t>1997</a:t>
            </a:r>
            <a:endParaRPr lang="en-US" sz="2000" b="1" dirty="0"/>
          </a:p>
        </p:txBody>
      </p:sp>
      <p:sp>
        <p:nvSpPr>
          <p:cNvPr id="10" name="TextBox 9"/>
          <p:cNvSpPr txBox="1"/>
          <p:nvPr/>
        </p:nvSpPr>
        <p:spPr>
          <a:xfrm>
            <a:off x="2851084" y="2827176"/>
            <a:ext cx="3092515" cy="3262432"/>
          </a:xfrm>
          <a:prstGeom prst="rect">
            <a:avLst/>
          </a:prstGeom>
          <a:noFill/>
        </p:spPr>
        <p:txBody>
          <a:bodyPr wrap="square" rtlCol="0">
            <a:spAutoFit/>
          </a:bodyPr>
          <a:lstStyle/>
          <a:p>
            <a:pPr algn="ctr"/>
            <a:r>
              <a:rPr lang="en-US" sz="2000" b="1" dirty="0" smtClean="0"/>
              <a:t>13-15 mg/kg/day</a:t>
            </a:r>
          </a:p>
          <a:p>
            <a:pPr algn="ctr"/>
            <a:endParaRPr lang="en-US" sz="800" b="1" dirty="0" smtClean="0"/>
          </a:p>
          <a:p>
            <a:pPr marL="285750" indent="-285750">
              <a:buFont typeface="Arial" panose="020B0604020202020204" pitchFamily="34" charset="0"/>
              <a:buChar char="•"/>
            </a:pPr>
            <a:r>
              <a:rPr lang="en-US" dirty="0" smtClean="0"/>
              <a:t>105 patients for 2 years</a:t>
            </a:r>
            <a:r>
              <a:rPr lang="en-US" baseline="30000" dirty="0" smtClean="0"/>
              <a:t>1</a:t>
            </a:r>
          </a:p>
          <a:p>
            <a:pPr marL="285750" indent="-285750">
              <a:buFont typeface="Arial" panose="020B0604020202020204" pitchFamily="34" charset="0"/>
              <a:buChar char="•"/>
            </a:pPr>
            <a:endParaRPr lang="en-US" sz="800" dirty="0" smtClean="0"/>
          </a:p>
          <a:p>
            <a:pPr marL="285750" indent="-285750">
              <a:buFont typeface="Arial" panose="020B0604020202020204" pitchFamily="34" charset="0"/>
              <a:buChar char="•"/>
            </a:pPr>
            <a:r>
              <a:rPr lang="en-US" dirty="0" smtClean="0"/>
              <a:t>Improved liver enzymes</a:t>
            </a:r>
          </a:p>
          <a:p>
            <a:pPr marL="285750" indent="-285750">
              <a:buFont typeface="Arial" panose="020B0604020202020204" pitchFamily="34" charset="0"/>
              <a:buChar char="•"/>
            </a:pPr>
            <a:endParaRPr lang="en-US" sz="800" dirty="0" smtClean="0"/>
          </a:p>
          <a:p>
            <a:pPr marL="285750" indent="-285750">
              <a:buFont typeface="Arial" panose="020B0604020202020204" pitchFamily="34" charset="0"/>
              <a:buChar char="•"/>
            </a:pPr>
            <a:r>
              <a:rPr lang="en-US" dirty="0" smtClean="0"/>
              <a:t>No difference in symptoms, death, liver transplantation, progression to cirrhosis (histology) or complications (varices, ascites, encephalopathy)</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0472762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about higher doses of UDCA?</a:t>
            </a:r>
            <a:endParaRPr lang="en-US" dirty="0"/>
          </a:p>
        </p:txBody>
      </p:sp>
      <p:sp>
        <p:nvSpPr>
          <p:cNvPr id="3" name="Content Placeholder 2"/>
          <p:cNvSpPr>
            <a:spLocks noGrp="1"/>
          </p:cNvSpPr>
          <p:nvPr>
            <p:ph idx="1"/>
          </p:nvPr>
        </p:nvSpPr>
        <p:spPr>
          <a:xfrm>
            <a:off x="838200" y="1825624"/>
            <a:ext cx="5936673" cy="4708179"/>
          </a:xfrm>
        </p:spPr>
        <p:txBody>
          <a:bodyPr>
            <a:normAutofit/>
          </a:bodyPr>
          <a:lstStyle/>
          <a:p>
            <a:pPr marL="171450" indent="-171450">
              <a:buFontTx/>
              <a:buChar char="-"/>
            </a:pPr>
            <a:r>
              <a:rPr lang="en-US" dirty="0" smtClean="0"/>
              <a:t>Randomized trial </a:t>
            </a:r>
            <a:r>
              <a:rPr lang="en-US" dirty="0"/>
              <a:t>of 26 </a:t>
            </a:r>
            <a:r>
              <a:rPr lang="en-US" dirty="0" smtClean="0"/>
              <a:t>patients</a:t>
            </a:r>
          </a:p>
          <a:p>
            <a:pPr marL="171450" indent="-171450">
              <a:buFontTx/>
              <a:buChar char="-"/>
            </a:pPr>
            <a:endParaRPr lang="en-US" dirty="0" smtClean="0"/>
          </a:p>
          <a:p>
            <a:pPr marL="171450" indent="-171450">
              <a:buFontTx/>
              <a:buChar char="-"/>
            </a:pPr>
            <a:r>
              <a:rPr lang="en-US" dirty="0" smtClean="0"/>
              <a:t>20mg/kg vs. placebo for 2 years</a:t>
            </a:r>
          </a:p>
          <a:p>
            <a:pPr marL="628650" lvl="1" indent="-171450">
              <a:buFontTx/>
              <a:buChar char="-"/>
            </a:pPr>
            <a:r>
              <a:rPr lang="en-US" dirty="0" smtClean="0"/>
              <a:t>22 patients had repeat ERCP and biopsy</a:t>
            </a:r>
          </a:p>
          <a:p>
            <a:pPr marL="628650" lvl="1" indent="-171450">
              <a:buFontTx/>
              <a:buChar char="-"/>
            </a:pPr>
            <a:endParaRPr lang="en-US" dirty="0"/>
          </a:p>
          <a:p>
            <a:pPr marL="171450" indent="-171450">
              <a:buFontTx/>
              <a:buChar char="-"/>
            </a:pPr>
            <a:r>
              <a:rPr lang="en-US" dirty="0" smtClean="0"/>
              <a:t>Significant improvement in:</a:t>
            </a:r>
          </a:p>
          <a:p>
            <a:pPr marL="628650" lvl="1" indent="-171450">
              <a:buFontTx/>
              <a:buChar char="-"/>
            </a:pPr>
            <a:r>
              <a:rPr lang="en-US" dirty="0" smtClean="0"/>
              <a:t>Serum alkaline phosphatase</a:t>
            </a:r>
          </a:p>
          <a:p>
            <a:pPr marL="628650" lvl="1" indent="-171450">
              <a:buFontTx/>
              <a:buChar char="-"/>
            </a:pPr>
            <a:r>
              <a:rPr lang="en-US" dirty="0" smtClean="0"/>
              <a:t>Serum GGT</a:t>
            </a:r>
          </a:p>
          <a:p>
            <a:pPr marL="628650" lvl="1" indent="-171450">
              <a:buFontTx/>
              <a:buChar char="-"/>
            </a:pPr>
            <a:r>
              <a:rPr lang="en-US" dirty="0" err="1" smtClean="0"/>
              <a:t>Cholangiograms</a:t>
            </a:r>
            <a:endParaRPr lang="en-US" dirty="0" smtClean="0"/>
          </a:p>
          <a:p>
            <a:pPr marL="628650" lvl="1" indent="-171450">
              <a:buFontTx/>
              <a:buChar char="-"/>
            </a:pPr>
            <a:r>
              <a:rPr lang="en-US" dirty="0" smtClean="0"/>
              <a:t>Fibrosis </a:t>
            </a:r>
            <a:endParaRPr lang="en-US" dirty="0"/>
          </a:p>
        </p:txBody>
      </p:sp>
      <p:pic>
        <p:nvPicPr>
          <p:cNvPr id="5"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1510" y="1546167"/>
            <a:ext cx="3533225" cy="5120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8701942" y="6611779"/>
            <a:ext cx="3490058" cy="246221"/>
          </a:xfrm>
          <a:prstGeom prst="rect">
            <a:avLst/>
          </a:prstGeom>
        </p:spPr>
        <p:txBody>
          <a:bodyPr wrap="none">
            <a:spAutoFit/>
          </a:bodyPr>
          <a:lstStyle/>
          <a:p>
            <a:pPr marL="228600" indent="-228600" algn="r">
              <a:buFontTx/>
              <a:buAutoNum type="arabicPeriod"/>
            </a:pPr>
            <a:r>
              <a:rPr lang="en-US" sz="1000" i="1" dirty="0"/>
              <a:t>Mitchell SA, et al. Gastroenterology. 2001 Oct;121(4):900-7</a:t>
            </a:r>
          </a:p>
        </p:txBody>
      </p:sp>
    </p:spTree>
    <p:extLst>
      <p:ext uri="{BB962C8B-B14F-4D97-AF65-F5344CB8AC3E}">
        <p14:creationId xmlns:p14="http://schemas.microsoft.com/office/powerpoint/2010/main" val="18861114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UDCA saga in PSC</a:t>
            </a:r>
            <a:endParaRPr lang="en-US" dirty="0"/>
          </a:p>
        </p:txBody>
      </p:sp>
      <p:sp>
        <p:nvSpPr>
          <p:cNvPr id="5" name="Left-Right Arrow 4"/>
          <p:cNvSpPr/>
          <p:nvPr/>
        </p:nvSpPr>
        <p:spPr>
          <a:xfrm>
            <a:off x="846371" y="2140950"/>
            <a:ext cx="10462330" cy="540328"/>
          </a:xfrm>
          <a:prstGeom prst="leftRightArrow">
            <a:avLst/>
          </a:prstGeom>
          <a:gradFill>
            <a:gsLst>
              <a:gs pos="0">
                <a:schemeClr val="accent6">
                  <a:lumMod val="0"/>
                  <a:lumOff val="100000"/>
                </a:schemeClr>
              </a:gs>
              <a:gs pos="62000">
                <a:srgbClr val="B8D6A3"/>
              </a:gs>
              <a:gs pos="20000">
                <a:schemeClr val="accent6">
                  <a:lumMod val="20000"/>
                  <a:lumOff val="80000"/>
                </a:schemeClr>
              </a:gs>
              <a:gs pos="100000">
                <a:schemeClr val="accent6">
                  <a:lumMod val="100000"/>
                </a:schemeClr>
              </a:gs>
            </a:gsLst>
            <a:path path="circle">
              <a:fillToRect l="50000" t="50000" r="50000" b="50000"/>
            </a:path>
          </a:gra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07910" y="2827176"/>
            <a:ext cx="2472612" cy="1990288"/>
          </a:xfrm>
          <a:prstGeom prst="rect">
            <a:avLst/>
          </a:prstGeom>
          <a:noFill/>
        </p:spPr>
        <p:txBody>
          <a:bodyPr wrap="square" rtlCol="0">
            <a:spAutoFit/>
          </a:bodyPr>
          <a:lstStyle/>
          <a:p>
            <a:pPr algn="ctr"/>
            <a:r>
              <a:rPr lang="en-US" sz="2000" b="1" dirty="0" smtClean="0"/>
              <a:t>10-15 mg/kg/day</a:t>
            </a:r>
          </a:p>
          <a:p>
            <a:pPr algn="ctr"/>
            <a:endParaRPr lang="en-US" sz="800" b="1" dirty="0" smtClean="0"/>
          </a:p>
          <a:p>
            <a:pPr marL="285750" indent="-285750">
              <a:buFont typeface="Arial" panose="020B0604020202020204" pitchFamily="34" charset="0"/>
              <a:buChar char="•"/>
            </a:pPr>
            <a:r>
              <a:rPr lang="en-US" dirty="0" smtClean="0"/>
              <a:t>Small pilot trials</a:t>
            </a:r>
            <a:endParaRPr lang="en-US" baseline="30000" dirty="0" smtClean="0"/>
          </a:p>
          <a:p>
            <a:pPr marL="285750" indent="-285750">
              <a:buFont typeface="Arial" panose="020B0604020202020204" pitchFamily="34" charset="0"/>
              <a:buChar char="•"/>
            </a:pPr>
            <a:endParaRPr lang="en-US" sz="800" baseline="30000" dirty="0" smtClean="0"/>
          </a:p>
          <a:p>
            <a:pPr marL="285750" indent="-285750">
              <a:buFont typeface="Arial" panose="020B0604020202020204" pitchFamily="34" charset="0"/>
              <a:buChar char="•"/>
            </a:pPr>
            <a:r>
              <a:rPr lang="en-US" dirty="0" smtClean="0"/>
              <a:t>Decreased alkaline phosphatase (AP) and improvement in liver biopsy</a:t>
            </a:r>
            <a:endParaRPr lang="en-US" dirty="0"/>
          </a:p>
        </p:txBody>
      </p:sp>
      <p:sp>
        <p:nvSpPr>
          <p:cNvPr id="8" name="Rectangle 7"/>
          <p:cNvSpPr/>
          <p:nvPr/>
        </p:nvSpPr>
        <p:spPr>
          <a:xfrm>
            <a:off x="8677275" y="6611779"/>
            <a:ext cx="3514725" cy="246221"/>
          </a:xfrm>
          <a:prstGeom prst="rect">
            <a:avLst/>
          </a:prstGeom>
        </p:spPr>
        <p:txBody>
          <a:bodyPr wrap="square">
            <a:spAutoFit/>
          </a:bodyPr>
          <a:lstStyle/>
          <a:p>
            <a:pPr marL="228600" indent="-228600" algn="r">
              <a:buAutoNum type="arabicPeriod"/>
            </a:pPr>
            <a:r>
              <a:rPr lang="en-US" sz="1000" i="1" dirty="0"/>
              <a:t> Olsson R</a:t>
            </a:r>
            <a:r>
              <a:rPr lang="en-US" sz="1000" i="1" dirty="0" smtClean="0"/>
              <a:t>, et al. Gastroenterology </a:t>
            </a:r>
            <a:r>
              <a:rPr lang="en-US" sz="1000" i="1" dirty="0"/>
              <a:t>2005;129(5</a:t>
            </a:r>
            <a:r>
              <a:rPr lang="en-US" sz="1000" i="1" dirty="0" smtClean="0"/>
              <a:t>):1464–72</a:t>
            </a:r>
          </a:p>
        </p:txBody>
      </p:sp>
      <p:sp>
        <p:nvSpPr>
          <p:cNvPr id="9" name="Rectangle 8"/>
          <p:cNvSpPr/>
          <p:nvPr/>
        </p:nvSpPr>
        <p:spPr>
          <a:xfrm>
            <a:off x="736360" y="1742105"/>
            <a:ext cx="1301959" cy="400110"/>
          </a:xfrm>
          <a:prstGeom prst="rect">
            <a:avLst/>
          </a:prstGeom>
        </p:spPr>
        <p:txBody>
          <a:bodyPr wrap="none">
            <a:spAutoFit/>
          </a:bodyPr>
          <a:lstStyle/>
          <a:p>
            <a:r>
              <a:rPr lang="en-US" sz="2000" b="1" dirty="0" smtClean="0"/>
              <a:t>1990-1995</a:t>
            </a:r>
            <a:endParaRPr lang="en-US" sz="2000" b="1" dirty="0"/>
          </a:p>
        </p:txBody>
      </p:sp>
      <p:sp>
        <p:nvSpPr>
          <p:cNvPr id="7" name="Rectangle 6"/>
          <p:cNvSpPr/>
          <p:nvPr/>
        </p:nvSpPr>
        <p:spPr>
          <a:xfrm>
            <a:off x="4070969" y="1741135"/>
            <a:ext cx="704039" cy="400110"/>
          </a:xfrm>
          <a:prstGeom prst="rect">
            <a:avLst/>
          </a:prstGeom>
        </p:spPr>
        <p:txBody>
          <a:bodyPr wrap="none">
            <a:spAutoFit/>
          </a:bodyPr>
          <a:lstStyle/>
          <a:p>
            <a:r>
              <a:rPr lang="en-US" sz="2000" b="1" dirty="0" smtClean="0"/>
              <a:t>1997</a:t>
            </a:r>
            <a:endParaRPr lang="en-US" sz="2000" b="1" dirty="0"/>
          </a:p>
        </p:txBody>
      </p:sp>
      <p:sp>
        <p:nvSpPr>
          <p:cNvPr id="10" name="TextBox 9"/>
          <p:cNvSpPr txBox="1"/>
          <p:nvPr/>
        </p:nvSpPr>
        <p:spPr>
          <a:xfrm>
            <a:off x="2851084" y="2827176"/>
            <a:ext cx="3092515" cy="3262432"/>
          </a:xfrm>
          <a:prstGeom prst="rect">
            <a:avLst/>
          </a:prstGeom>
          <a:noFill/>
        </p:spPr>
        <p:txBody>
          <a:bodyPr wrap="square" rtlCol="0">
            <a:spAutoFit/>
          </a:bodyPr>
          <a:lstStyle/>
          <a:p>
            <a:pPr algn="ctr"/>
            <a:r>
              <a:rPr lang="en-US" sz="2000" b="1" dirty="0" smtClean="0"/>
              <a:t>13-15 mg/kg/day</a:t>
            </a:r>
          </a:p>
          <a:p>
            <a:pPr algn="ctr"/>
            <a:endParaRPr lang="en-US" sz="800" b="1" dirty="0" smtClean="0"/>
          </a:p>
          <a:p>
            <a:pPr marL="285750" indent="-285750">
              <a:buFont typeface="Arial" panose="020B0604020202020204" pitchFamily="34" charset="0"/>
              <a:buChar char="•"/>
            </a:pPr>
            <a:r>
              <a:rPr lang="en-US" dirty="0" smtClean="0"/>
              <a:t>105 patients for 2 years</a:t>
            </a:r>
            <a:endParaRPr lang="en-US" baseline="30000" dirty="0" smtClean="0"/>
          </a:p>
          <a:p>
            <a:pPr marL="285750" indent="-285750">
              <a:buFont typeface="Arial" panose="020B0604020202020204" pitchFamily="34" charset="0"/>
              <a:buChar char="•"/>
            </a:pPr>
            <a:endParaRPr lang="en-US" sz="800" dirty="0" smtClean="0"/>
          </a:p>
          <a:p>
            <a:pPr marL="285750" indent="-285750">
              <a:buFont typeface="Arial" panose="020B0604020202020204" pitchFamily="34" charset="0"/>
              <a:buChar char="•"/>
            </a:pPr>
            <a:r>
              <a:rPr lang="en-US" dirty="0" smtClean="0"/>
              <a:t>Improved liver enzymes</a:t>
            </a:r>
          </a:p>
          <a:p>
            <a:pPr marL="285750" indent="-285750">
              <a:buFont typeface="Arial" panose="020B0604020202020204" pitchFamily="34" charset="0"/>
              <a:buChar char="•"/>
            </a:pPr>
            <a:endParaRPr lang="en-US" sz="800" dirty="0" smtClean="0"/>
          </a:p>
          <a:p>
            <a:pPr marL="285750" indent="-285750">
              <a:buFont typeface="Arial" panose="020B0604020202020204" pitchFamily="34" charset="0"/>
              <a:buChar char="•"/>
            </a:pPr>
            <a:r>
              <a:rPr lang="en-US" dirty="0" smtClean="0"/>
              <a:t>No difference in symptoms, death, liver transplantation, progression to cirrhosis (histology) or complications (varices, ascites, encephalopathy)</a:t>
            </a:r>
          </a:p>
          <a:p>
            <a:pPr marL="285750" indent="-285750">
              <a:buFont typeface="Arial" panose="020B0604020202020204" pitchFamily="34" charset="0"/>
              <a:buChar char="•"/>
            </a:pPr>
            <a:endParaRPr lang="en-US" dirty="0"/>
          </a:p>
        </p:txBody>
      </p:sp>
      <p:sp>
        <p:nvSpPr>
          <p:cNvPr id="11" name="Rectangle 10"/>
          <p:cNvSpPr/>
          <p:nvPr/>
        </p:nvSpPr>
        <p:spPr>
          <a:xfrm>
            <a:off x="6985796" y="1736136"/>
            <a:ext cx="704039" cy="400110"/>
          </a:xfrm>
          <a:prstGeom prst="rect">
            <a:avLst/>
          </a:prstGeom>
        </p:spPr>
        <p:txBody>
          <a:bodyPr wrap="none">
            <a:spAutoFit/>
          </a:bodyPr>
          <a:lstStyle/>
          <a:p>
            <a:r>
              <a:rPr lang="en-US" sz="2000" b="1" dirty="0" smtClean="0"/>
              <a:t>2005</a:t>
            </a:r>
            <a:endParaRPr lang="en-US" sz="2000" b="1" dirty="0"/>
          </a:p>
        </p:txBody>
      </p:sp>
      <p:sp>
        <p:nvSpPr>
          <p:cNvPr id="14" name="TextBox 13"/>
          <p:cNvSpPr txBox="1"/>
          <p:nvPr/>
        </p:nvSpPr>
        <p:spPr>
          <a:xfrm>
            <a:off x="6096000" y="2827176"/>
            <a:ext cx="3092515" cy="2585323"/>
          </a:xfrm>
          <a:prstGeom prst="rect">
            <a:avLst/>
          </a:prstGeom>
          <a:noFill/>
        </p:spPr>
        <p:txBody>
          <a:bodyPr wrap="square" rtlCol="0">
            <a:spAutoFit/>
          </a:bodyPr>
          <a:lstStyle/>
          <a:p>
            <a:pPr algn="ctr"/>
            <a:r>
              <a:rPr lang="en-US" sz="2000" b="1" dirty="0" smtClean="0"/>
              <a:t>17-23 mg/kg/day</a:t>
            </a:r>
            <a:r>
              <a:rPr lang="en-US" sz="2000" b="1" baseline="30000" dirty="0" smtClean="0"/>
              <a:t>1</a:t>
            </a:r>
          </a:p>
          <a:p>
            <a:pPr algn="ctr"/>
            <a:endParaRPr lang="en-US" sz="800" b="1" dirty="0" smtClean="0"/>
          </a:p>
          <a:p>
            <a:pPr marL="285750" indent="-285750">
              <a:buFont typeface="Arial" panose="020B0604020202020204" pitchFamily="34" charset="0"/>
              <a:buChar char="•"/>
            </a:pPr>
            <a:r>
              <a:rPr lang="en-US" dirty="0" smtClean="0"/>
              <a:t>219 patients for 5 years</a:t>
            </a:r>
          </a:p>
          <a:p>
            <a:pPr marL="285750" indent="-285750">
              <a:buFont typeface="Arial" panose="020B0604020202020204" pitchFamily="34" charset="0"/>
              <a:buChar char="•"/>
            </a:pPr>
            <a:r>
              <a:rPr lang="en-US" dirty="0" smtClean="0"/>
              <a:t>**Initial study design: 346 patients needed for the study</a:t>
            </a:r>
          </a:p>
          <a:p>
            <a:pPr marL="285750" indent="-285750">
              <a:buFont typeface="Arial" panose="020B0604020202020204" pitchFamily="34" charset="0"/>
              <a:buChar char="•"/>
            </a:pPr>
            <a:endParaRPr lang="en-US" sz="800" dirty="0" smtClean="0"/>
          </a:p>
          <a:p>
            <a:pPr marL="285750" indent="-285750">
              <a:buFont typeface="Arial" panose="020B0604020202020204" pitchFamily="34" charset="0"/>
              <a:buChar char="•"/>
            </a:pPr>
            <a:r>
              <a:rPr lang="en-US" dirty="0" smtClean="0"/>
              <a:t>Death or liver transplant: 7% in UDCA group vs. 11% in placebo group</a:t>
            </a:r>
          </a:p>
        </p:txBody>
      </p:sp>
    </p:spTree>
    <p:extLst>
      <p:ext uri="{BB962C8B-B14F-4D97-AF65-F5344CB8AC3E}">
        <p14:creationId xmlns:p14="http://schemas.microsoft.com/office/powerpoint/2010/main" val="10195830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513355" y="837605"/>
            <a:ext cx="9633816" cy="4667250"/>
          </a:xfrm>
          <a:prstGeom prst="rect">
            <a:avLst/>
          </a:prstGeom>
        </p:spPr>
      </p:pic>
      <p:sp>
        <p:nvSpPr>
          <p:cNvPr id="6" name="Rectangle 5"/>
          <p:cNvSpPr/>
          <p:nvPr/>
        </p:nvSpPr>
        <p:spPr>
          <a:xfrm>
            <a:off x="8677275" y="6611779"/>
            <a:ext cx="3514725" cy="246221"/>
          </a:xfrm>
          <a:prstGeom prst="rect">
            <a:avLst/>
          </a:prstGeom>
        </p:spPr>
        <p:txBody>
          <a:bodyPr wrap="square">
            <a:spAutoFit/>
          </a:bodyPr>
          <a:lstStyle/>
          <a:p>
            <a:pPr algn="r"/>
            <a:r>
              <a:rPr lang="en-US" sz="1000" i="1" dirty="0" smtClean="0"/>
              <a:t>Olsson </a:t>
            </a:r>
            <a:r>
              <a:rPr lang="en-US" sz="1000" i="1" dirty="0"/>
              <a:t>R</a:t>
            </a:r>
            <a:r>
              <a:rPr lang="en-US" sz="1000" i="1" dirty="0" smtClean="0"/>
              <a:t>, et al. Gastroenterology </a:t>
            </a:r>
            <a:r>
              <a:rPr lang="en-US" sz="1000" i="1" dirty="0"/>
              <a:t>2005;129(5</a:t>
            </a:r>
            <a:r>
              <a:rPr lang="en-US" sz="1000" i="1" dirty="0" smtClean="0"/>
              <a:t>):1464–72</a:t>
            </a:r>
          </a:p>
        </p:txBody>
      </p:sp>
      <p:sp>
        <p:nvSpPr>
          <p:cNvPr id="7" name="Rectangle 6"/>
          <p:cNvSpPr/>
          <p:nvPr/>
        </p:nvSpPr>
        <p:spPr>
          <a:xfrm>
            <a:off x="9191624" y="2105025"/>
            <a:ext cx="2657475" cy="923330"/>
          </a:xfrm>
          <a:prstGeom prst="rect">
            <a:avLst/>
          </a:prstGeom>
        </p:spPr>
        <p:txBody>
          <a:bodyPr wrap="square">
            <a:spAutoFit/>
          </a:bodyPr>
          <a:lstStyle/>
          <a:p>
            <a:pPr lvl="1"/>
            <a:r>
              <a:rPr lang="en-US" b="1" dirty="0">
                <a:solidFill>
                  <a:srgbClr val="FF0000"/>
                </a:solidFill>
              </a:rPr>
              <a:t>36% </a:t>
            </a:r>
            <a:r>
              <a:rPr lang="en-US" b="1" dirty="0" smtClean="0">
                <a:solidFill>
                  <a:srgbClr val="FF0000"/>
                </a:solidFill>
              </a:rPr>
              <a:t>improvement </a:t>
            </a:r>
            <a:r>
              <a:rPr lang="en-US" b="1" dirty="0">
                <a:solidFill>
                  <a:srgbClr val="FF0000"/>
                </a:solidFill>
              </a:rPr>
              <a:t>in death or transplant compared to </a:t>
            </a:r>
            <a:r>
              <a:rPr lang="en-US" b="1" dirty="0" smtClean="0">
                <a:solidFill>
                  <a:srgbClr val="FF0000"/>
                </a:solidFill>
              </a:rPr>
              <a:t>placebo</a:t>
            </a:r>
            <a:endParaRPr lang="en-US" b="1" dirty="0">
              <a:solidFill>
                <a:srgbClr val="FF0000"/>
              </a:solidFill>
            </a:endParaRPr>
          </a:p>
        </p:txBody>
      </p:sp>
      <p:cxnSp>
        <p:nvCxnSpPr>
          <p:cNvPr id="11" name="Straight Arrow Connector 10"/>
          <p:cNvCxnSpPr/>
          <p:nvPr/>
        </p:nvCxnSpPr>
        <p:spPr>
          <a:xfrm flipV="1">
            <a:off x="9477375" y="2204740"/>
            <a:ext cx="0" cy="7239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39638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1035</TotalTime>
  <Words>1666</Words>
  <Application>Microsoft Office PowerPoint</Application>
  <PresentationFormat>Widescreen</PresentationFormat>
  <Paragraphs>253</Paragraphs>
  <Slides>17</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The case FOR UDCA in PSC</vt:lpstr>
      <vt:lpstr>If you are a PSCer:</vt:lpstr>
      <vt:lpstr>So what is there to debate about?</vt:lpstr>
      <vt:lpstr>What is UDCA?</vt:lpstr>
      <vt:lpstr>The UDCA saga in PSC</vt:lpstr>
      <vt:lpstr>The UDCA saga in PSC</vt:lpstr>
      <vt:lpstr>How about higher doses of UDCA?</vt:lpstr>
      <vt:lpstr>The UDCA saga in PSC</vt:lpstr>
      <vt:lpstr>PowerPoint Presentation</vt:lpstr>
      <vt:lpstr>Patients that responded to UDCA with a lowering of alkaline phosphatase in this study had a better outcome after 10 years</vt:lpstr>
      <vt:lpstr>The UDCA saga in PSC</vt:lpstr>
      <vt:lpstr>PowerPoint Presentation</vt:lpstr>
      <vt:lpstr>PowerPoint Presentation</vt:lpstr>
      <vt:lpstr>A decrease in alkaline phosphatase is good!</vt:lpstr>
      <vt:lpstr>Effect of UDCA on liver fibrosis</vt:lpstr>
      <vt:lpstr>Effect of UDCA on varices</vt:lpstr>
      <vt:lpstr>In 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case FOR ursodiol in PSC</dc:title>
  <dc:creator>Aparna Goel</dc:creator>
  <cp:lastModifiedBy>Aparna Goel</cp:lastModifiedBy>
  <cp:revision>73</cp:revision>
  <dcterms:created xsi:type="dcterms:W3CDTF">2018-06-04T23:55:27Z</dcterms:created>
  <dcterms:modified xsi:type="dcterms:W3CDTF">2018-06-23T13:00:46Z</dcterms:modified>
</cp:coreProperties>
</file>