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mov" ContentType="video/quicktime"/>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60" r:id="rId1"/>
  </p:sldMasterIdLst>
  <p:notesMasterIdLst>
    <p:notesMasterId r:id="rId40"/>
  </p:notesMasterIdLst>
  <p:sldIdLst>
    <p:sldId id="285" r:id="rId2"/>
    <p:sldId id="293" r:id="rId3"/>
    <p:sldId id="287" r:id="rId4"/>
    <p:sldId id="294" r:id="rId5"/>
    <p:sldId id="292" r:id="rId6"/>
    <p:sldId id="296" r:id="rId7"/>
    <p:sldId id="302" r:id="rId8"/>
    <p:sldId id="344" r:id="rId9"/>
    <p:sldId id="345" r:id="rId10"/>
    <p:sldId id="346" r:id="rId11"/>
    <p:sldId id="347" r:id="rId12"/>
    <p:sldId id="306" r:id="rId13"/>
    <p:sldId id="348" r:id="rId14"/>
    <p:sldId id="290" r:id="rId15"/>
    <p:sldId id="308" r:id="rId16"/>
    <p:sldId id="332" r:id="rId17"/>
    <p:sldId id="310" r:id="rId18"/>
    <p:sldId id="333" r:id="rId19"/>
    <p:sldId id="313" r:id="rId20"/>
    <p:sldId id="315" r:id="rId21"/>
    <p:sldId id="318" r:id="rId22"/>
    <p:sldId id="334" r:id="rId23"/>
    <p:sldId id="335" r:id="rId24"/>
    <p:sldId id="326" r:id="rId25"/>
    <p:sldId id="327" r:id="rId26"/>
    <p:sldId id="331" r:id="rId27"/>
    <p:sldId id="336" r:id="rId28"/>
    <p:sldId id="317" r:id="rId29"/>
    <p:sldId id="319" r:id="rId30"/>
    <p:sldId id="320" r:id="rId31"/>
    <p:sldId id="321" r:id="rId32"/>
    <p:sldId id="300" r:id="rId33"/>
    <p:sldId id="289" r:id="rId34"/>
    <p:sldId id="343" r:id="rId35"/>
    <p:sldId id="337" r:id="rId36"/>
    <p:sldId id="338" r:id="rId37"/>
    <p:sldId id="342" r:id="rId38"/>
    <p:sldId id="341" r:id="rId39"/>
  </p:sldIdLst>
  <p:sldSz cx="9144000" cy="6858000" type="screen4x3"/>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603"/>
    <p:restoredTop sz="95673" autoAdjust="0"/>
  </p:normalViewPr>
  <p:slideViewPr>
    <p:cSldViewPr snapToGrid="0" snapToObjects="1">
      <p:cViewPr>
        <p:scale>
          <a:sx n="112" d="100"/>
          <a:sy n="112" d="100"/>
        </p:scale>
        <p:origin x="1296" y="272"/>
      </p:cViewPr>
      <p:guideLst>
        <p:guide orient="horz" pos="2160"/>
        <p:guide pos="2880"/>
      </p:guideLst>
    </p:cSldViewPr>
  </p:slideViewPr>
  <p:notesTextViewPr>
    <p:cViewPr>
      <p:scale>
        <a:sx n="100" d="100"/>
        <a:sy n="100" d="100"/>
      </p:scale>
      <p:origin x="0" y="0"/>
    </p:cViewPr>
  </p:notesTextViewPr>
  <p:sorterViewPr>
    <p:cViewPr>
      <p:scale>
        <a:sx n="109" d="100"/>
        <a:sy n="109"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Pre-Era</c:v>
                </c:pt>
              </c:strCache>
            </c:strRef>
          </c:tx>
          <c:spPr>
            <a:solidFill>
              <a:schemeClr val="accent1"/>
            </a:solidFill>
            <a:ln>
              <a:noFill/>
            </a:ln>
            <a:effectLst/>
          </c:spPr>
          <c:invertIfNegative val="0"/>
          <c:dLbls>
            <c:dLbl>
              <c:idx val="7"/>
              <c:layout>
                <c:manualLayout>
                  <c:x val="-0.0103992565876777"/>
                  <c:y val="0.0115315302227106"/>
                </c:manualLayout>
              </c:layout>
              <c:tx>
                <c:rich>
                  <a:bodyPr/>
                  <a:lstStyle/>
                  <a:p>
                    <a:r>
                      <a:rPr lang="is-IS" dirty="0" smtClean="0">
                        <a:latin typeface="Arial" panose="020B0604020202020204" pitchFamily="34" charset="0"/>
                      </a:rPr>
                      <a:t>26</a:t>
                    </a:r>
                    <a:endParaRPr lang="is-IS" dirty="0"/>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Sheet1!$B$2:$B$12</c:f>
              <c:numCache>
                <c:formatCode>General</c:formatCode>
                <c:ptCount val="11"/>
                <c:pt idx="0">
                  <c:v>29.0</c:v>
                </c:pt>
                <c:pt idx="1">
                  <c:v>28.0</c:v>
                </c:pt>
                <c:pt idx="2">
                  <c:v>24.0</c:v>
                </c:pt>
                <c:pt idx="3">
                  <c:v>28.0</c:v>
                </c:pt>
                <c:pt idx="4">
                  <c:v>33.0</c:v>
                </c:pt>
                <c:pt idx="5">
                  <c:v>27.0</c:v>
                </c:pt>
                <c:pt idx="6">
                  <c:v>30.0</c:v>
                </c:pt>
                <c:pt idx="7">
                  <c:v>26.0</c:v>
                </c:pt>
                <c:pt idx="8">
                  <c:v>30.0</c:v>
                </c:pt>
                <c:pt idx="9">
                  <c:v>23.0</c:v>
                </c:pt>
                <c:pt idx="10">
                  <c:v>23.0</c:v>
                </c:pt>
              </c:numCache>
            </c:numRef>
          </c:val>
        </c:ser>
        <c:ser>
          <c:idx val="1"/>
          <c:order val="1"/>
          <c:tx>
            <c:strRef>
              <c:f>Sheet1!$C$1</c:f>
              <c:strCache>
                <c:ptCount val="1"/>
                <c:pt idx="0">
                  <c:v>Post-Era</c:v>
                </c:pt>
              </c:strCache>
            </c:strRef>
          </c:tx>
          <c:spPr>
            <a:solidFill>
              <a:schemeClr val="accent2"/>
            </a:solidFill>
            <a:ln>
              <a:noFill/>
            </a:ln>
            <a:effectLst/>
          </c:spPr>
          <c:invertIfNegative val="0"/>
          <c:dLbls>
            <c:dLbl>
              <c:idx val="1"/>
              <c:layout>
                <c:manualLayout>
                  <c:x val="0.0163416889234933"/>
                  <c:y val="0.00576576511135531"/>
                </c:manualLayout>
              </c:layout>
              <c:tx>
                <c:rich>
                  <a:bodyPr/>
                  <a:lstStyle/>
                  <a:p>
                    <a:r>
                      <a:rPr lang="en-US" dirty="0" smtClean="0">
                        <a:latin typeface="Arial" panose="020B0604020202020204" pitchFamily="34" charset="0"/>
                      </a:rPr>
                      <a:t>30</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Sheet1!$C$2:$C$12</c:f>
              <c:numCache>
                <c:formatCode>General</c:formatCode>
                <c:ptCount val="11"/>
                <c:pt idx="0">
                  <c:v>31.0</c:v>
                </c:pt>
                <c:pt idx="1">
                  <c:v>30.0</c:v>
                </c:pt>
                <c:pt idx="2">
                  <c:v>25.0</c:v>
                </c:pt>
                <c:pt idx="3">
                  <c:v>30.0</c:v>
                </c:pt>
                <c:pt idx="4">
                  <c:v>35.0</c:v>
                </c:pt>
                <c:pt idx="5">
                  <c:v>28.0</c:v>
                </c:pt>
                <c:pt idx="6">
                  <c:v>31.0</c:v>
                </c:pt>
                <c:pt idx="7">
                  <c:v>25.0</c:v>
                </c:pt>
                <c:pt idx="8">
                  <c:v>31.0</c:v>
                </c:pt>
                <c:pt idx="9">
                  <c:v>25.0</c:v>
                </c:pt>
                <c:pt idx="10">
                  <c:v>25.0</c:v>
                </c:pt>
              </c:numCache>
            </c:numRef>
          </c:val>
        </c:ser>
        <c:dLbls>
          <c:showLegendKey val="0"/>
          <c:showVal val="0"/>
          <c:showCatName val="0"/>
          <c:showSerName val="0"/>
          <c:showPercent val="0"/>
          <c:showBubbleSize val="0"/>
        </c:dLbls>
        <c:gapWidth val="219"/>
        <c:axId val="2089916976"/>
        <c:axId val="2130873968"/>
      </c:barChart>
      <c:catAx>
        <c:axId val="2089916976"/>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dirty="0" smtClean="0">
                    <a:latin typeface="Arial" panose="020B0604020202020204" pitchFamily="34" charset="0"/>
                  </a:rPr>
                  <a:t>Region</a:t>
                </a:r>
                <a:endParaRPr lang="en-US" sz="1600" b="1" dirty="0">
                  <a:latin typeface="Arial" panose="020B0604020202020204" pitchFamily="34" charset="0"/>
                </a:endParaRP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2130873968"/>
        <c:crosses val="autoZero"/>
        <c:auto val="1"/>
        <c:lblAlgn val="ctr"/>
        <c:lblOffset val="100"/>
        <c:noMultiLvlLbl val="0"/>
      </c:catAx>
      <c:valAx>
        <c:axId val="2130873968"/>
        <c:scaling>
          <c:orientation val="minMax"/>
          <c:min val="2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dirty="0" smtClean="0">
                    <a:latin typeface="Arial" panose="020B0604020202020204" pitchFamily="34" charset="0"/>
                  </a:rPr>
                  <a:t>Median Match MELD/PELD</a:t>
                </a:r>
                <a:r>
                  <a:rPr lang="en-US" sz="1600" b="1" baseline="0" dirty="0" smtClean="0">
                    <a:latin typeface="Arial" panose="020B0604020202020204" pitchFamily="34" charset="0"/>
                  </a:rPr>
                  <a:t> Score at Transplant</a:t>
                </a:r>
                <a:endParaRPr lang="en-US" sz="1600" b="1" dirty="0">
                  <a:latin typeface="Arial" panose="020B0604020202020204" pitchFamily="34" charset="0"/>
                </a:endParaRP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20899169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308405-DA72-9F41-8DD1-5AE60ABBFFCC}"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n-US"/>
        </a:p>
      </dgm:t>
    </dgm:pt>
    <dgm:pt modelId="{6956E3D8-59EB-E345-8F23-ACF41EE56A22}">
      <dgm:prSet phldrT="[Text]"/>
      <dgm:spPr/>
      <dgm:t>
        <a:bodyPr/>
        <a:lstStyle/>
        <a:p>
          <a:r>
            <a:rPr lang="en-US" dirty="0" smtClean="0"/>
            <a:t>2016:  5 ongoing</a:t>
          </a:r>
          <a:endParaRPr lang="en-US" dirty="0"/>
        </a:p>
      </dgm:t>
    </dgm:pt>
    <dgm:pt modelId="{C73A0CBE-659C-BF49-BED4-EF6CD641FD91}" type="parTrans" cxnId="{84B063F3-C827-5E45-8DED-84546D758B0B}">
      <dgm:prSet/>
      <dgm:spPr/>
      <dgm:t>
        <a:bodyPr/>
        <a:lstStyle/>
        <a:p>
          <a:endParaRPr lang="en-US"/>
        </a:p>
      </dgm:t>
    </dgm:pt>
    <dgm:pt modelId="{3153EA9C-5935-3442-99C6-7D5390F5F4A6}" type="sibTrans" cxnId="{84B063F3-C827-5E45-8DED-84546D758B0B}">
      <dgm:prSet/>
      <dgm:spPr/>
      <dgm:t>
        <a:bodyPr/>
        <a:lstStyle/>
        <a:p>
          <a:endParaRPr lang="en-US"/>
        </a:p>
      </dgm:t>
    </dgm:pt>
    <dgm:pt modelId="{B2EB6E3D-9AAB-1F42-986B-E86AFFB757A7}">
      <dgm:prSet phldrT="[Text]"/>
      <dgm:spPr/>
      <dgm:t>
        <a:bodyPr/>
        <a:lstStyle/>
        <a:p>
          <a:r>
            <a:rPr lang="en-US" dirty="0" smtClean="0"/>
            <a:t>2013:  8</a:t>
          </a:r>
          <a:endParaRPr lang="en-US" dirty="0"/>
        </a:p>
      </dgm:t>
    </dgm:pt>
    <dgm:pt modelId="{985B32BB-8207-F44F-BB29-D17B0489A55C}" type="parTrans" cxnId="{95C2036B-12E9-3E4E-9721-80757BDFB0E2}">
      <dgm:prSet/>
      <dgm:spPr/>
      <dgm:t>
        <a:bodyPr/>
        <a:lstStyle/>
        <a:p>
          <a:endParaRPr lang="en-US"/>
        </a:p>
      </dgm:t>
    </dgm:pt>
    <dgm:pt modelId="{642C6A86-FCEC-3A47-AC2F-19C99EDE2C39}" type="sibTrans" cxnId="{95C2036B-12E9-3E4E-9721-80757BDFB0E2}">
      <dgm:prSet/>
      <dgm:spPr/>
      <dgm:t>
        <a:bodyPr/>
        <a:lstStyle/>
        <a:p>
          <a:endParaRPr lang="en-US"/>
        </a:p>
      </dgm:t>
    </dgm:pt>
    <dgm:pt modelId="{82D20409-DE86-2641-BCEC-F8C9A2DD9D82}">
      <dgm:prSet phldrT="[Text]"/>
      <dgm:spPr/>
      <dgm:t>
        <a:bodyPr/>
        <a:lstStyle/>
        <a:p>
          <a:r>
            <a:rPr lang="en-US" dirty="0" smtClean="0"/>
            <a:t>2012:  12</a:t>
          </a:r>
          <a:endParaRPr lang="en-US" dirty="0"/>
        </a:p>
      </dgm:t>
    </dgm:pt>
    <dgm:pt modelId="{B3433A30-49EF-3841-BC32-0CAE81706DDE}" type="parTrans" cxnId="{16641289-3C0E-8444-90EF-B7498BFF4FC7}">
      <dgm:prSet/>
      <dgm:spPr/>
      <dgm:t>
        <a:bodyPr/>
        <a:lstStyle/>
        <a:p>
          <a:endParaRPr lang="en-US"/>
        </a:p>
      </dgm:t>
    </dgm:pt>
    <dgm:pt modelId="{ED156394-3457-4440-A84C-5E6B3EFAE084}" type="sibTrans" cxnId="{16641289-3C0E-8444-90EF-B7498BFF4FC7}">
      <dgm:prSet/>
      <dgm:spPr/>
      <dgm:t>
        <a:bodyPr/>
        <a:lstStyle/>
        <a:p>
          <a:endParaRPr lang="en-US"/>
        </a:p>
      </dgm:t>
    </dgm:pt>
    <dgm:pt modelId="{E1A06001-89FA-A348-A592-3752E4056E0E}">
      <dgm:prSet phldrT="[Text]"/>
      <dgm:spPr/>
      <dgm:t>
        <a:bodyPr/>
        <a:lstStyle/>
        <a:p>
          <a:r>
            <a:rPr lang="en-US" dirty="0" smtClean="0"/>
            <a:t>2015:  11</a:t>
          </a:r>
          <a:endParaRPr lang="en-US" dirty="0"/>
        </a:p>
      </dgm:t>
    </dgm:pt>
    <dgm:pt modelId="{37B47EE0-45FD-BF45-8EF1-2ED715898314}" type="parTrans" cxnId="{779D79A3-D787-0E4A-8C13-75568951D15C}">
      <dgm:prSet/>
      <dgm:spPr/>
      <dgm:t>
        <a:bodyPr/>
        <a:lstStyle/>
        <a:p>
          <a:endParaRPr lang="en-US"/>
        </a:p>
      </dgm:t>
    </dgm:pt>
    <dgm:pt modelId="{8BC0B4B1-0D18-7E41-8E67-013156714583}" type="sibTrans" cxnId="{779D79A3-D787-0E4A-8C13-75568951D15C}">
      <dgm:prSet/>
      <dgm:spPr/>
      <dgm:t>
        <a:bodyPr/>
        <a:lstStyle/>
        <a:p>
          <a:endParaRPr lang="en-US"/>
        </a:p>
      </dgm:t>
    </dgm:pt>
    <dgm:pt modelId="{D1EEDF48-08E8-F94C-8B1C-2816D07CF881}">
      <dgm:prSet/>
      <dgm:spPr/>
      <dgm:t>
        <a:bodyPr/>
        <a:lstStyle/>
        <a:p>
          <a:r>
            <a:rPr lang="en-US" dirty="0" smtClean="0"/>
            <a:t>2014:  4</a:t>
          </a:r>
        </a:p>
      </dgm:t>
    </dgm:pt>
    <dgm:pt modelId="{577B5305-087E-2446-BA0C-095989F07AEE}" type="parTrans" cxnId="{4C66CF86-0189-DD45-B4EE-625E56CCDD1F}">
      <dgm:prSet/>
      <dgm:spPr/>
      <dgm:t>
        <a:bodyPr/>
        <a:lstStyle/>
        <a:p>
          <a:endParaRPr lang="en-US"/>
        </a:p>
      </dgm:t>
    </dgm:pt>
    <dgm:pt modelId="{0160F226-EDDC-5E4F-91E5-1E1C62E40A75}" type="sibTrans" cxnId="{4C66CF86-0189-DD45-B4EE-625E56CCDD1F}">
      <dgm:prSet/>
      <dgm:spPr/>
      <dgm:t>
        <a:bodyPr/>
        <a:lstStyle/>
        <a:p>
          <a:endParaRPr lang="en-US"/>
        </a:p>
      </dgm:t>
    </dgm:pt>
    <dgm:pt modelId="{33953EC8-C01F-5A4A-8A40-62DEBC551695}">
      <dgm:prSet/>
      <dgm:spPr/>
      <dgm:t>
        <a:bodyPr/>
        <a:lstStyle/>
        <a:p>
          <a:r>
            <a:rPr lang="en-US" dirty="0" smtClean="0"/>
            <a:t>2011:  8</a:t>
          </a:r>
          <a:endParaRPr lang="en-US" dirty="0"/>
        </a:p>
      </dgm:t>
    </dgm:pt>
    <dgm:pt modelId="{C0C943FA-24EA-7E44-B3EA-89417B997709}" type="parTrans" cxnId="{1F959DF9-F170-8741-81CC-9344D36BC4A5}">
      <dgm:prSet/>
      <dgm:spPr/>
      <dgm:t>
        <a:bodyPr/>
        <a:lstStyle/>
        <a:p>
          <a:endParaRPr lang="en-US"/>
        </a:p>
      </dgm:t>
    </dgm:pt>
    <dgm:pt modelId="{8962E884-DFE0-FA4A-89A7-EB6997DFAB11}" type="sibTrans" cxnId="{1F959DF9-F170-8741-81CC-9344D36BC4A5}">
      <dgm:prSet/>
      <dgm:spPr/>
      <dgm:t>
        <a:bodyPr/>
        <a:lstStyle/>
        <a:p>
          <a:endParaRPr lang="en-US"/>
        </a:p>
      </dgm:t>
    </dgm:pt>
    <dgm:pt modelId="{20ACEB91-279F-744D-AA96-F6B2AAA71048}">
      <dgm:prSet/>
      <dgm:spPr/>
      <dgm:t>
        <a:bodyPr/>
        <a:lstStyle/>
        <a:p>
          <a:r>
            <a:rPr lang="en-US" dirty="0" smtClean="0"/>
            <a:t>2010:  16</a:t>
          </a:r>
          <a:endParaRPr lang="en-US" dirty="0"/>
        </a:p>
      </dgm:t>
    </dgm:pt>
    <dgm:pt modelId="{868F5544-3F51-194F-BFB2-16E1B0ABA582}" type="parTrans" cxnId="{9B5B6201-2220-E041-BBFE-150C2FA1C2E4}">
      <dgm:prSet/>
      <dgm:spPr/>
      <dgm:t>
        <a:bodyPr/>
        <a:lstStyle/>
        <a:p>
          <a:endParaRPr lang="en-US"/>
        </a:p>
      </dgm:t>
    </dgm:pt>
    <dgm:pt modelId="{662E01FB-EBF7-9142-A702-B202BF4AF5D6}" type="sibTrans" cxnId="{9B5B6201-2220-E041-BBFE-150C2FA1C2E4}">
      <dgm:prSet/>
      <dgm:spPr/>
      <dgm:t>
        <a:bodyPr/>
        <a:lstStyle/>
        <a:p>
          <a:endParaRPr lang="en-US"/>
        </a:p>
      </dgm:t>
    </dgm:pt>
    <dgm:pt modelId="{07504FF7-E165-5843-BC48-00490B7CC2CF}">
      <dgm:prSet/>
      <dgm:spPr/>
      <dgm:t>
        <a:bodyPr/>
        <a:lstStyle/>
        <a:p>
          <a:r>
            <a:rPr lang="en-US" dirty="0" smtClean="0"/>
            <a:t>2009: 7</a:t>
          </a:r>
          <a:endParaRPr lang="en-US" dirty="0"/>
        </a:p>
      </dgm:t>
    </dgm:pt>
    <dgm:pt modelId="{4BA4A400-92A5-DC4B-B717-E873BA5A4BD7}" type="parTrans" cxnId="{6B763B33-6D42-5540-BFD9-632345D10851}">
      <dgm:prSet/>
      <dgm:spPr/>
      <dgm:t>
        <a:bodyPr/>
        <a:lstStyle/>
        <a:p>
          <a:endParaRPr lang="en-US"/>
        </a:p>
      </dgm:t>
    </dgm:pt>
    <dgm:pt modelId="{52864CEA-BC1F-4642-88C8-48DE7870B3DA}" type="sibTrans" cxnId="{6B763B33-6D42-5540-BFD9-632345D10851}">
      <dgm:prSet/>
      <dgm:spPr/>
      <dgm:t>
        <a:bodyPr/>
        <a:lstStyle/>
        <a:p>
          <a:endParaRPr lang="en-US"/>
        </a:p>
      </dgm:t>
    </dgm:pt>
    <dgm:pt modelId="{7D50E0EB-7B7D-DB46-8E35-3960090F0873}">
      <dgm:prSet/>
      <dgm:spPr/>
      <dgm:t>
        <a:bodyPr/>
        <a:lstStyle/>
        <a:p>
          <a:r>
            <a:rPr lang="en-US" dirty="0" smtClean="0"/>
            <a:t>2008: 6</a:t>
          </a:r>
          <a:endParaRPr lang="en-US" dirty="0"/>
        </a:p>
      </dgm:t>
    </dgm:pt>
    <dgm:pt modelId="{7C51CF8F-2911-EB4C-B15B-04BCC0CB1A86}" type="parTrans" cxnId="{2FEA222B-DBD5-2240-BF02-A36A0FA01322}">
      <dgm:prSet/>
      <dgm:spPr/>
      <dgm:t>
        <a:bodyPr/>
        <a:lstStyle/>
        <a:p>
          <a:endParaRPr lang="en-US"/>
        </a:p>
      </dgm:t>
    </dgm:pt>
    <dgm:pt modelId="{7DA90CFF-1E08-1042-9854-BEA774FECC77}" type="sibTrans" cxnId="{2FEA222B-DBD5-2240-BF02-A36A0FA01322}">
      <dgm:prSet/>
      <dgm:spPr/>
      <dgm:t>
        <a:bodyPr/>
        <a:lstStyle/>
        <a:p>
          <a:endParaRPr lang="en-US"/>
        </a:p>
      </dgm:t>
    </dgm:pt>
    <dgm:pt modelId="{A4964B35-9995-724E-A080-CE872010B156}" type="pres">
      <dgm:prSet presAssocID="{B4308405-DA72-9F41-8DD1-5AE60ABBFFCC}" presName="linear" presStyleCnt="0">
        <dgm:presLayoutVars>
          <dgm:animLvl val="lvl"/>
          <dgm:resizeHandles val="exact"/>
        </dgm:presLayoutVars>
      </dgm:prSet>
      <dgm:spPr/>
      <dgm:t>
        <a:bodyPr/>
        <a:lstStyle/>
        <a:p>
          <a:endParaRPr lang="en-US"/>
        </a:p>
      </dgm:t>
    </dgm:pt>
    <dgm:pt modelId="{8DBE060B-3114-514A-8628-A7FE7380E3C4}" type="pres">
      <dgm:prSet presAssocID="{6956E3D8-59EB-E345-8F23-ACF41EE56A22}" presName="parentText" presStyleLbl="node1" presStyleIdx="0" presStyleCnt="9">
        <dgm:presLayoutVars>
          <dgm:chMax val="0"/>
          <dgm:bulletEnabled val="1"/>
        </dgm:presLayoutVars>
      </dgm:prSet>
      <dgm:spPr/>
      <dgm:t>
        <a:bodyPr/>
        <a:lstStyle/>
        <a:p>
          <a:endParaRPr lang="en-US"/>
        </a:p>
      </dgm:t>
    </dgm:pt>
    <dgm:pt modelId="{14EB741E-9197-8C49-86C0-9116FCC3F44D}" type="pres">
      <dgm:prSet presAssocID="{3153EA9C-5935-3442-99C6-7D5390F5F4A6}" presName="spacer" presStyleCnt="0"/>
      <dgm:spPr/>
    </dgm:pt>
    <dgm:pt modelId="{B3960FFC-ACF8-6643-A0CF-FD73FF2A3E4D}" type="pres">
      <dgm:prSet presAssocID="{E1A06001-89FA-A348-A592-3752E4056E0E}" presName="parentText" presStyleLbl="node1" presStyleIdx="1" presStyleCnt="9">
        <dgm:presLayoutVars>
          <dgm:chMax val="0"/>
          <dgm:bulletEnabled val="1"/>
        </dgm:presLayoutVars>
      </dgm:prSet>
      <dgm:spPr/>
      <dgm:t>
        <a:bodyPr/>
        <a:lstStyle/>
        <a:p>
          <a:endParaRPr lang="en-US"/>
        </a:p>
      </dgm:t>
    </dgm:pt>
    <dgm:pt modelId="{5828C1FC-C571-0D44-9670-B5EB240554C7}" type="pres">
      <dgm:prSet presAssocID="{8BC0B4B1-0D18-7E41-8E67-013156714583}" presName="spacer" presStyleCnt="0"/>
      <dgm:spPr/>
    </dgm:pt>
    <dgm:pt modelId="{194B0A67-AD2E-7042-80CD-FD6177AA34C4}" type="pres">
      <dgm:prSet presAssocID="{D1EEDF48-08E8-F94C-8B1C-2816D07CF881}" presName="parentText" presStyleLbl="node1" presStyleIdx="2" presStyleCnt="9">
        <dgm:presLayoutVars>
          <dgm:chMax val="0"/>
          <dgm:bulletEnabled val="1"/>
        </dgm:presLayoutVars>
      </dgm:prSet>
      <dgm:spPr/>
      <dgm:t>
        <a:bodyPr/>
        <a:lstStyle/>
        <a:p>
          <a:endParaRPr lang="en-US"/>
        </a:p>
      </dgm:t>
    </dgm:pt>
    <dgm:pt modelId="{60E33E30-987E-2B48-86C8-CA396B380F11}" type="pres">
      <dgm:prSet presAssocID="{0160F226-EDDC-5E4F-91E5-1E1C62E40A75}" presName="spacer" presStyleCnt="0"/>
      <dgm:spPr/>
    </dgm:pt>
    <dgm:pt modelId="{1466A189-6599-4546-B7FF-832255DCF833}" type="pres">
      <dgm:prSet presAssocID="{B2EB6E3D-9AAB-1F42-986B-E86AFFB757A7}" presName="parentText" presStyleLbl="node1" presStyleIdx="3" presStyleCnt="9">
        <dgm:presLayoutVars>
          <dgm:chMax val="0"/>
          <dgm:bulletEnabled val="1"/>
        </dgm:presLayoutVars>
      </dgm:prSet>
      <dgm:spPr/>
      <dgm:t>
        <a:bodyPr/>
        <a:lstStyle/>
        <a:p>
          <a:endParaRPr lang="en-US"/>
        </a:p>
      </dgm:t>
    </dgm:pt>
    <dgm:pt modelId="{5C84EA91-2D09-5843-BC44-E39F1E5103F2}" type="pres">
      <dgm:prSet presAssocID="{642C6A86-FCEC-3A47-AC2F-19C99EDE2C39}" presName="spacer" presStyleCnt="0"/>
      <dgm:spPr/>
    </dgm:pt>
    <dgm:pt modelId="{E0F2152E-14CF-8941-854D-CB745A3899DC}" type="pres">
      <dgm:prSet presAssocID="{82D20409-DE86-2641-BCEC-F8C9A2DD9D82}" presName="parentText" presStyleLbl="node1" presStyleIdx="4" presStyleCnt="9">
        <dgm:presLayoutVars>
          <dgm:chMax val="0"/>
          <dgm:bulletEnabled val="1"/>
        </dgm:presLayoutVars>
      </dgm:prSet>
      <dgm:spPr/>
      <dgm:t>
        <a:bodyPr/>
        <a:lstStyle/>
        <a:p>
          <a:endParaRPr lang="en-US"/>
        </a:p>
      </dgm:t>
    </dgm:pt>
    <dgm:pt modelId="{3746F0CE-F343-CA44-805A-5CA87A3C0907}" type="pres">
      <dgm:prSet presAssocID="{ED156394-3457-4440-A84C-5E6B3EFAE084}" presName="spacer" presStyleCnt="0"/>
      <dgm:spPr/>
    </dgm:pt>
    <dgm:pt modelId="{B978D5CE-1F91-9646-B719-829C79EA48A9}" type="pres">
      <dgm:prSet presAssocID="{33953EC8-C01F-5A4A-8A40-62DEBC551695}" presName="parentText" presStyleLbl="node1" presStyleIdx="5" presStyleCnt="9">
        <dgm:presLayoutVars>
          <dgm:chMax val="0"/>
          <dgm:bulletEnabled val="1"/>
        </dgm:presLayoutVars>
      </dgm:prSet>
      <dgm:spPr/>
      <dgm:t>
        <a:bodyPr/>
        <a:lstStyle/>
        <a:p>
          <a:endParaRPr lang="en-US"/>
        </a:p>
      </dgm:t>
    </dgm:pt>
    <dgm:pt modelId="{5C47D4CE-9646-BB40-969A-62A9D66354A2}" type="pres">
      <dgm:prSet presAssocID="{8962E884-DFE0-FA4A-89A7-EB6997DFAB11}" presName="spacer" presStyleCnt="0"/>
      <dgm:spPr/>
    </dgm:pt>
    <dgm:pt modelId="{8FDB0C86-7C8F-E941-B3EC-2D090A0DF49E}" type="pres">
      <dgm:prSet presAssocID="{20ACEB91-279F-744D-AA96-F6B2AAA71048}" presName="parentText" presStyleLbl="node1" presStyleIdx="6" presStyleCnt="9">
        <dgm:presLayoutVars>
          <dgm:chMax val="0"/>
          <dgm:bulletEnabled val="1"/>
        </dgm:presLayoutVars>
      </dgm:prSet>
      <dgm:spPr/>
      <dgm:t>
        <a:bodyPr/>
        <a:lstStyle/>
        <a:p>
          <a:endParaRPr lang="en-US"/>
        </a:p>
      </dgm:t>
    </dgm:pt>
    <dgm:pt modelId="{9CA6986D-DAB6-4F45-B1FD-861A5F9C3C80}" type="pres">
      <dgm:prSet presAssocID="{662E01FB-EBF7-9142-A702-B202BF4AF5D6}" presName="spacer" presStyleCnt="0"/>
      <dgm:spPr/>
    </dgm:pt>
    <dgm:pt modelId="{E1C266C9-191C-E846-9172-68A4DCF6C534}" type="pres">
      <dgm:prSet presAssocID="{07504FF7-E165-5843-BC48-00490B7CC2CF}" presName="parentText" presStyleLbl="node1" presStyleIdx="7" presStyleCnt="9">
        <dgm:presLayoutVars>
          <dgm:chMax val="0"/>
          <dgm:bulletEnabled val="1"/>
        </dgm:presLayoutVars>
      </dgm:prSet>
      <dgm:spPr/>
      <dgm:t>
        <a:bodyPr/>
        <a:lstStyle/>
        <a:p>
          <a:endParaRPr lang="en-US"/>
        </a:p>
      </dgm:t>
    </dgm:pt>
    <dgm:pt modelId="{82DBC590-9799-354D-9E36-92CBF54BFA99}" type="pres">
      <dgm:prSet presAssocID="{52864CEA-BC1F-4642-88C8-48DE7870B3DA}" presName="spacer" presStyleCnt="0"/>
      <dgm:spPr/>
    </dgm:pt>
    <dgm:pt modelId="{9ACFAB28-EC62-674F-BFBA-F76B94807AC2}" type="pres">
      <dgm:prSet presAssocID="{7D50E0EB-7B7D-DB46-8E35-3960090F0873}" presName="parentText" presStyleLbl="node1" presStyleIdx="8" presStyleCnt="9">
        <dgm:presLayoutVars>
          <dgm:chMax val="0"/>
          <dgm:bulletEnabled val="1"/>
        </dgm:presLayoutVars>
      </dgm:prSet>
      <dgm:spPr/>
      <dgm:t>
        <a:bodyPr/>
        <a:lstStyle/>
        <a:p>
          <a:endParaRPr lang="en-US"/>
        </a:p>
      </dgm:t>
    </dgm:pt>
  </dgm:ptLst>
  <dgm:cxnLst>
    <dgm:cxn modelId="{9B5B6201-2220-E041-BBFE-150C2FA1C2E4}" srcId="{B4308405-DA72-9F41-8DD1-5AE60ABBFFCC}" destId="{20ACEB91-279F-744D-AA96-F6B2AAA71048}" srcOrd="6" destOrd="0" parTransId="{868F5544-3F51-194F-BFB2-16E1B0ABA582}" sibTransId="{662E01FB-EBF7-9142-A702-B202BF4AF5D6}"/>
    <dgm:cxn modelId="{009AAAA2-BA6E-9F41-BFF8-E2658365A80A}" type="presOf" srcId="{B2EB6E3D-9AAB-1F42-986B-E86AFFB757A7}" destId="{1466A189-6599-4546-B7FF-832255DCF833}" srcOrd="0" destOrd="0" presId="urn:microsoft.com/office/officeart/2005/8/layout/vList2"/>
    <dgm:cxn modelId="{98207E1A-099A-334C-91A1-14A833FC96B4}" type="presOf" srcId="{33953EC8-C01F-5A4A-8A40-62DEBC551695}" destId="{B978D5CE-1F91-9646-B719-829C79EA48A9}" srcOrd="0" destOrd="0" presId="urn:microsoft.com/office/officeart/2005/8/layout/vList2"/>
    <dgm:cxn modelId="{2FEA222B-DBD5-2240-BF02-A36A0FA01322}" srcId="{B4308405-DA72-9F41-8DD1-5AE60ABBFFCC}" destId="{7D50E0EB-7B7D-DB46-8E35-3960090F0873}" srcOrd="8" destOrd="0" parTransId="{7C51CF8F-2911-EB4C-B15B-04BCC0CB1A86}" sibTransId="{7DA90CFF-1E08-1042-9854-BEA774FECC77}"/>
    <dgm:cxn modelId="{6B763B33-6D42-5540-BFD9-632345D10851}" srcId="{B4308405-DA72-9F41-8DD1-5AE60ABBFFCC}" destId="{07504FF7-E165-5843-BC48-00490B7CC2CF}" srcOrd="7" destOrd="0" parTransId="{4BA4A400-92A5-DC4B-B717-E873BA5A4BD7}" sibTransId="{52864CEA-BC1F-4642-88C8-48DE7870B3DA}"/>
    <dgm:cxn modelId="{75704F17-62BB-3D4A-B4BD-71565D5CB83D}" type="presOf" srcId="{D1EEDF48-08E8-F94C-8B1C-2816D07CF881}" destId="{194B0A67-AD2E-7042-80CD-FD6177AA34C4}" srcOrd="0" destOrd="0" presId="urn:microsoft.com/office/officeart/2005/8/layout/vList2"/>
    <dgm:cxn modelId="{376C52EE-B806-4843-94AD-6ED9EFC9CFBA}" type="presOf" srcId="{6956E3D8-59EB-E345-8F23-ACF41EE56A22}" destId="{8DBE060B-3114-514A-8628-A7FE7380E3C4}" srcOrd="0" destOrd="0" presId="urn:microsoft.com/office/officeart/2005/8/layout/vList2"/>
    <dgm:cxn modelId="{16641289-3C0E-8444-90EF-B7498BFF4FC7}" srcId="{B4308405-DA72-9F41-8DD1-5AE60ABBFFCC}" destId="{82D20409-DE86-2641-BCEC-F8C9A2DD9D82}" srcOrd="4" destOrd="0" parTransId="{B3433A30-49EF-3841-BC32-0CAE81706DDE}" sibTransId="{ED156394-3457-4440-A84C-5E6B3EFAE084}"/>
    <dgm:cxn modelId="{77917068-8914-C24A-BE69-1FA4EF6862EC}" type="presOf" srcId="{E1A06001-89FA-A348-A592-3752E4056E0E}" destId="{B3960FFC-ACF8-6643-A0CF-FD73FF2A3E4D}" srcOrd="0" destOrd="0" presId="urn:microsoft.com/office/officeart/2005/8/layout/vList2"/>
    <dgm:cxn modelId="{1F959DF9-F170-8741-81CC-9344D36BC4A5}" srcId="{B4308405-DA72-9F41-8DD1-5AE60ABBFFCC}" destId="{33953EC8-C01F-5A4A-8A40-62DEBC551695}" srcOrd="5" destOrd="0" parTransId="{C0C943FA-24EA-7E44-B3EA-89417B997709}" sibTransId="{8962E884-DFE0-FA4A-89A7-EB6997DFAB11}"/>
    <dgm:cxn modelId="{779D79A3-D787-0E4A-8C13-75568951D15C}" srcId="{B4308405-DA72-9F41-8DD1-5AE60ABBFFCC}" destId="{E1A06001-89FA-A348-A592-3752E4056E0E}" srcOrd="1" destOrd="0" parTransId="{37B47EE0-45FD-BF45-8EF1-2ED715898314}" sibTransId="{8BC0B4B1-0D18-7E41-8E67-013156714583}"/>
    <dgm:cxn modelId="{43EFDB02-51A9-2048-B696-3990FBDE284A}" type="presOf" srcId="{B4308405-DA72-9F41-8DD1-5AE60ABBFFCC}" destId="{A4964B35-9995-724E-A080-CE872010B156}" srcOrd="0" destOrd="0" presId="urn:microsoft.com/office/officeart/2005/8/layout/vList2"/>
    <dgm:cxn modelId="{95C2036B-12E9-3E4E-9721-80757BDFB0E2}" srcId="{B4308405-DA72-9F41-8DD1-5AE60ABBFFCC}" destId="{B2EB6E3D-9AAB-1F42-986B-E86AFFB757A7}" srcOrd="3" destOrd="0" parTransId="{985B32BB-8207-F44F-BB29-D17B0489A55C}" sibTransId="{642C6A86-FCEC-3A47-AC2F-19C99EDE2C39}"/>
    <dgm:cxn modelId="{26BFC9BA-5B45-094E-A0F4-7ECA3CB1163A}" type="presOf" srcId="{7D50E0EB-7B7D-DB46-8E35-3960090F0873}" destId="{9ACFAB28-EC62-674F-BFBA-F76B94807AC2}" srcOrd="0" destOrd="0" presId="urn:microsoft.com/office/officeart/2005/8/layout/vList2"/>
    <dgm:cxn modelId="{62FA3586-DAD5-074A-AC09-C79CA795116E}" type="presOf" srcId="{20ACEB91-279F-744D-AA96-F6B2AAA71048}" destId="{8FDB0C86-7C8F-E941-B3EC-2D090A0DF49E}" srcOrd="0" destOrd="0" presId="urn:microsoft.com/office/officeart/2005/8/layout/vList2"/>
    <dgm:cxn modelId="{4C66CF86-0189-DD45-B4EE-625E56CCDD1F}" srcId="{B4308405-DA72-9F41-8DD1-5AE60ABBFFCC}" destId="{D1EEDF48-08E8-F94C-8B1C-2816D07CF881}" srcOrd="2" destOrd="0" parTransId="{577B5305-087E-2446-BA0C-095989F07AEE}" sibTransId="{0160F226-EDDC-5E4F-91E5-1E1C62E40A75}"/>
    <dgm:cxn modelId="{84B063F3-C827-5E45-8DED-84546D758B0B}" srcId="{B4308405-DA72-9F41-8DD1-5AE60ABBFFCC}" destId="{6956E3D8-59EB-E345-8F23-ACF41EE56A22}" srcOrd="0" destOrd="0" parTransId="{C73A0CBE-659C-BF49-BED4-EF6CD641FD91}" sibTransId="{3153EA9C-5935-3442-99C6-7D5390F5F4A6}"/>
    <dgm:cxn modelId="{68E1214E-FDC5-6B49-A0D1-7E7F2F2D5137}" type="presOf" srcId="{82D20409-DE86-2641-BCEC-F8C9A2DD9D82}" destId="{E0F2152E-14CF-8941-854D-CB745A3899DC}" srcOrd="0" destOrd="0" presId="urn:microsoft.com/office/officeart/2005/8/layout/vList2"/>
    <dgm:cxn modelId="{CFDC9782-B7C5-3747-8A79-B26FB71A4BF1}" type="presOf" srcId="{07504FF7-E165-5843-BC48-00490B7CC2CF}" destId="{E1C266C9-191C-E846-9172-68A4DCF6C534}" srcOrd="0" destOrd="0" presId="urn:microsoft.com/office/officeart/2005/8/layout/vList2"/>
    <dgm:cxn modelId="{87882BDA-2985-7342-BD90-C5A487473996}" type="presParOf" srcId="{A4964B35-9995-724E-A080-CE872010B156}" destId="{8DBE060B-3114-514A-8628-A7FE7380E3C4}" srcOrd="0" destOrd="0" presId="urn:microsoft.com/office/officeart/2005/8/layout/vList2"/>
    <dgm:cxn modelId="{2C03167B-3747-174C-85B6-F9F263B09792}" type="presParOf" srcId="{A4964B35-9995-724E-A080-CE872010B156}" destId="{14EB741E-9197-8C49-86C0-9116FCC3F44D}" srcOrd="1" destOrd="0" presId="urn:microsoft.com/office/officeart/2005/8/layout/vList2"/>
    <dgm:cxn modelId="{AB5C6C90-8A00-C74F-B8F6-F4F73D64A3E5}" type="presParOf" srcId="{A4964B35-9995-724E-A080-CE872010B156}" destId="{B3960FFC-ACF8-6643-A0CF-FD73FF2A3E4D}" srcOrd="2" destOrd="0" presId="urn:microsoft.com/office/officeart/2005/8/layout/vList2"/>
    <dgm:cxn modelId="{9B5A5A0B-8D06-0843-BB92-324247159F50}" type="presParOf" srcId="{A4964B35-9995-724E-A080-CE872010B156}" destId="{5828C1FC-C571-0D44-9670-B5EB240554C7}" srcOrd="3" destOrd="0" presId="urn:microsoft.com/office/officeart/2005/8/layout/vList2"/>
    <dgm:cxn modelId="{88DF0FFE-8FE9-4943-9586-9E21D9AB4799}" type="presParOf" srcId="{A4964B35-9995-724E-A080-CE872010B156}" destId="{194B0A67-AD2E-7042-80CD-FD6177AA34C4}" srcOrd="4" destOrd="0" presId="urn:microsoft.com/office/officeart/2005/8/layout/vList2"/>
    <dgm:cxn modelId="{1A90B55C-65C9-CC42-B9BC-5BE685F9901B}" type="presParOf" srcId="{A4964B35-9995-724E-A080-CE872010B156}" destId="{60E33E30-987E-2B48-86C8-CA396B380F11}" srcOrd="5" destOrd="0" presId="urn:microsoft.com/office/officeart/2005/8/layout/vList2"/>
    <dgm:cxn modelId="{C7982AA8-5E97-9249-A969-40BE99C0D2C2}" type="presParOf" srcId="{A4964B35-9995-724E-A080-CE872010B156}" destId="{1466A189-6599-4546-B7FF-832255DCF833}" srcOrd="6" destOrd="0" presId="urn:microsoft.com/office/officeart/2005/8/layout/vList2"/>
    <dgm:cxn modelId="{82993E2B-BCA8-A94A-B29F-3AAC8002AB7A}" type="presParOf" srcId="{A4964B35-9995-724E-A080-CE872010B156}" destId="{5C84EA91-2D09-5843-BC44-E39F1E5103F2}" srcOrd="7" destOrd="0" presId="urn:microsoft.com/office/officeart/2005/8/layout/vList2"/>
    <dgm:cxn modelId="{888E960B-3EB0-3744-887A-E579E323FAE8}" type="presParOf" srcId="{A4964B35-9995-724E-A080-CE872010B156}" destId="{E0F2152E-14CF-8941-854D-CB745A3899DC}" srcOrd="8" destOrd="0" presId="urn:microsoft.com/office/officeart/2005/8/layout/vList2"/>
    <dgm:cxn modelId="{3F2794A1-A2BC-4940-A1F2-CAF1503EF399}" type="presParOf" srcId="{A4964B35-9995-724E-A080-CE872010B156}" destId="{3746F0CE-F343-CA44-805A-5CA87A3C0907}" srcOrd="9" destOrd="0" presId="urn:microsoft.com/office/officeart/2005/8/layout/vList2"/>
    <dgm:cxn modelId="{7FFBB4BE-882A-D549-BE65-6EB2AD4E526C}" type="presParOf" srcId="{A4964B35-9995-724E-A080-CE872010B156}" destId="{B978D5CE-1F91-9646-B719-829C79EA48A9}" srcOrd="10" destOrd="0" presId="urn:microsoft.com/office/officeart/2005/8/layout/vList2"/>
    <dgm:cxn modelId="{24FEF1C7-E7B4-E846-A1BE-F690BA10D266}" type="presParOf" srcId="{A4964B35-9995-724E-A080-CE872010B156}" destId="{5C47D4CE-9646-BB40-969A-62A9D66354A2}" srcOrd="11" destOrd="0" presId="urn:microsoft.com/office/officeart/2005/8/layout/vList2"/>
    <dgm:cxn modelId="{723233CB-8FFD-7148-A602-9481635BF8D0}" type="presParOf" srcId="{A4964B35-9995-724E-A080-CE872010B156}" destId="{8FDB0C86-7C8F-E941-B3EC-2D090A0DF49E}" srcOrd="12" destOrd="0" presId="urn:microsoft.com/office/officeart/2005/8/layout/vList2"/>
    <dgm:cxn modelId="{D98D4C8E-9CC8-8448-9F82-9D46DD9B274C}" type="presParOf" srcId="{A4964B35-9995-724E-A080-CE872010B156}" destId="{9CA6986D-DAB6-4F45-B1FD-861A5F9C3C80}" srcOrd="13" destOrd="0" presId="urn:microsoft.com/office/officeart/2005/8/layout/vList2"/>
    <dgm:cxn modelId="{650B8C6F-9595-B44B-9B3D-F5104B1D6616}" type="presParOf" srcId="{A4964B35-9995-724E-A080-CE872010B156}" destId="{E1C266C9-191C-E846-9172-68A4DCF6C534}" srcOrd="14" destOrd="0" presId="urn:microsoft.com/office/officeart/2005/8/layout/vList2"/>
    <dgm:cxn modelId="{EE87BF2E-641C-C042-B516-6E02B962577C}" type="presParOf" srcId="{A4964B35-9995-724E-A080-CE872010B156}" destId="{82DBC590-9799-354D-9E36-92CBF54BFA99}" srcOrd="15" destOrd="0" presId="urn:microsoft.com/office/officeart/2005/8/layout/vList2"/>
    <dgm:cxn modelId="{09738588-902C-8A49-9C87-BE7EE49EB94E}" type="presParOf" srcId="{A4964B35-9995-724E-A080-CE872010B156}" destId="{9ACFAB28-EC62-674F-BFBA-F76B94807AC2}" srcOrd="1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BE060B-3114-514A-8628-A7FE7380E3C4}">
      <dsp:nvSpPr>
        <dsp:cNvPr id="0" name=""/>
        <dsp:cNvSpPr/>
      </dsp:nvSpPr>
      <dsp:spPr>
        <a:xfrm>
          <a:off x="0" y="96477"/>
          <a:ext cx="2600960" cy="3744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2016:  5 ongoing</a:t>
          </a:r>
          <a:endParaRPr lang="en-US" sz="1600" kern="1200" dirty="0"/>
        </a:p>
      </dsp:txBody>
      <dsp:txXfrm>
        <a:off x="18277" y="114754"/>
        <a:ext cx="2564406" cy="337846"/>
      </dsp:txXfrm>
    </dsp:sp>
    <dsp:sp modelId="{B3960FFC-ACF8-6643-A0CF-FD73FF2A3E4D}">
      <dsp:nvSpPr>
        <dsp:cNvPr id="0" name=""/>
        <dsp:cNvSpPr/>
      </dsp:nvSpPr>
      <dsp:spPr>
        <a:xfrm>
          <a:off x="0" y="516957"/>
          <a:ext cx="2600960" cy="3744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2015:  11</a:t>
          </a:r>
          <a:endParaRPr lang="en-US" sz="1600" kern="1200" dirty="0"/>
        </a:p>
      </dsp:txBody>
      <dsp:txXfrm>
        <a:off x="18277" y="535234"/>
        <a:ext cx="2564406" cy="337846"/>
      </dsp:txXfrm>
    </dsp:sp>
    <dsp:sp modelId="{194B0A67-AD2E-7042-80CD-FD6177AA34C4}">
      <dsp:nvSpPr>
        <dsp:cNvPr id="0" name=""/>
        <dsp:cNvSpPr/>
      </dsp:nvSpPr>
      <dsp:spPr>
        <a:xfrm>
          <a:off x="0" y="937437"/>
          <a:ext cx="2600960" cy="3744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2014:  4</a:t>
          </a:r>
        </a:p>
      </dsp:txBody>
      <dsp:txXfrm>
        <a:off x="18277" y="955714"/>
        <a:ext cx="2564406" cy="337846"/>
      </dsp:txXfrm>
    </dsp:sp>
    <dsp:sp modelId="{1466A189-6599-4546-B7FF-832255DCF833}">
      <dsp:nvSpPr>
        <dsp:cNvPr id="0" name=""/>
        <dsp:cNvSpPr/>
      </dsp:nvSpPr>
      <dsp:spPr>
        <a:xfrm>
          <a:off x="0" y="1357917"/>
          <a:ext cx="2600960" cy="3744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2013:  8</a:t>
          </a:r>
          <a:endParaRPr lang="en-US" sz="1600" kern="1200" dirty="0"/>
        </a:p>
      </dsp:txBody>
      <dsp:txXfrm>
        <a:off x="18277" y="1376194"/>
        <a:ext cx="2564406" cy="337846"/>
      </dsp:txXfrm>
    </dsp:sp>
    <dsp:sp modelId="{E0F2152E-14CF-8941-854D-CB745A3899DC}">
      <dsp:nvSpPr>
        <dsp:cNvPr id="0" name=""/>
        <dsp:cNvSpPr/>
      </dsp:nvSpPr>
      <dsp:spPr>
        <a:xfrm>
          <a:off x="0" y="1778397"/>
          <a:ext cx="2600960" cy="3744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2012:  12</a:t>
          </a:r>
          <a:endParaRPr lang="en-US" sz="1600" kern="1200" dirty="0"/>
        </a:p>
      </dsp:txBody>
      <dsp:txXfrm>
        <a:off x="18277" y="1796674"/>
        <a:ext cx="2564406" cy="337846"/>
      </dsp:txXfrm>
    </dsp:sp>
    <dsp:sp modelId="{B978D5CE-1F91-9646-B719-829C79EA48A9}">
      <dsp:nvSpPr>
        <dsp:cNvPr id="0" name=""/>
        <dsp:cNvSpPr/>
      </dsp:nvSpPr>
      <dsp:spPr>
        <a:xfrm>
          <a:off x="0" y="2198877"/>
          <a:ext cx="2600960" cy="3744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2011:  8</a:t>
          </a:r>
          <a:endParaRPr lang="en-US" sz="1600" kern="1200" dirty="0"/>
        </a:p>
      </dsp:txBody>
      <dsp:txXfrm>
        <a:off x="18277" y="2217154"/>
        <a:ext cx="2564406" cy="337846"/>
      </dsp:txXfrm>
    </dsp:sp>
    <dsp:sp modelId="{8FDB0C86-7C8F-E941-B3EC-2D090A0DF49E}">
      <dsp:nvSpPr>
        <dsp:cNvPr id="0" name=""/>
        <dsp:cNvSpPr/>
      </dsp:nvSpPr>
      <dsp:spPr>
        <a:xfrm>
          <a:off x="0" y="2619358"/>
          <a:ext cx="2600960" cy="3744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2010:  16</a:t>
          </a:r>
          <a:endParaRPr lang="en-US" sz="1600" kern="1200" dirty="0"/>
        </a:p>
      </dsp:txBody>
      <dsp:txXfrm>
        <a:off x="18277" y="2637635"/>
        <a:ext cx="2564406" cy="337846"/>
      </dsp:txXfrm>
    </dsp:sp>
    <dsp:sp modelId="{E1C266C9-191C-E846-9172-68A4DCF6C534}">
      <dsp:nvSpPr>
        <dsp:cNvPr id="0" name=""/>
        <dsp:cNvSpPr/>
      </dsp:nvSpPr>
      <dsp:spPr>
        <a:xfrm>
          <a:off x="0" y="3039838"/>
          <a:ext cx="2600960" cy="3744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2009: 7</a:t>
          </a:r>
          <a:endParaRPr lang="en-US" sz="1600" kern="1200" dirty="0"/>
        </a:p>
      </dsp:txBody>
      <dsp:txXfrm>
        <a:off x="18277" y="3058115"/>
        <a:ext cx="2564406" cy="337846"/>
      </dsp:txXfrm>
    </dsp:sp>
    <dsp:sp modelId="{9ACFAB28-EC62-674F-BFBA-F76B94807AC2}">
      <dsp:nvSpPr>
        <dsp:cNvPr id="0" name=""/>
        <dsp:cNvSpPr/>
      </dsp:nvSpPr>
      <dsp:spPr>
        <a:xfrm>
          <a:off x="0" y="3460318"/>
          <a:ext cx="2600960" cy="3744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2008: 6</a:t>
          </a:r>
          <a:endParaRPr lang="en-US" sz="1600" kern="1200" dirty="0"/>
        </a:p>
      </dsp:txBody>
      <dsp:txXfrm>
        <a:off x="18277" y="3478595"/>
        <a:ext cx="2564406" cy="33784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idx="1"/>
          </p:nvPr>
        </p:nvSpPr>
        <p:spPr>
          <a:xfrm>
            <a:off x="3995217" y="0"/>
            <a:ext cx="3056414" cy="465455"/>
          </a:xfrm>
          <a:prstGeom prst="rect">
            <a:avLst/>
          </a:prstGeom>
        </p:spPr>
        <p:txBody>
          <a:bodyPr vert="horz" lIns="93497" tIns="46749" rIns="93497" bIns="46749" rtlCol="0"/>
          <a:lstStyle>
            <a:lvl1pPr algn="r">
              <a:defRPr sz="1200"/>
            </a:lvl1pPr>
          </a:lstStyle>
          <a:p>
            <a:fld id="{9084F290-5FB6-8E44-AB39-B3B0D0F6EF6C}" type="datetimeFigureOut">
              <a:rPr lang="en-US" smtClean="0"/>
              <a:t>6/25/16</a:t>
            </a:fld>
            <a:endParaRPr lang="en-US"/>
          </a:p>
        </p:txBody>
      </p:sp>
      <p:sp>
        <p:nvSpPr>
          <p:cNvPr id="4" name="Slide Image Placeholder 3"/>
          <p:cNvSpPr>
            <a:spLocks noGrp="1" noRot="1" noChangeAspect="1"/>
          </p:cNvSpPr>
          <p:nvPr>
            <p:ph type="sldImg" idx="2"/>
          </p:nvPr>
        </p:nvSpPr>
        <p:spPr>
          <a:xfrm>
            <a:off x="1200150" y="698500"/>
            <a:ext cx="4654550" cy="3490913"/>
          </a:xfrm>
          <a:prstGeom prst="rect">
            <a:avLst/>
          </a:prstGeom>
          <a:noFill/>
          <a:ln w="12700">
            <a:solidFill>
              <a:prstClr val="black"/>
            </a:solidFill>
          </a:ln>
        </p:spPr>
        <p:txBody>
          <a:bodyPr vert="horz" lIns="93497" tIns="46749" rIns="93497" bIns="46749" rtlCol="0" anchor="ctr"/>
          <a:lstStyle/>
          <a:p>
            <a:endParaRPr lang="en-US"/>
          </a:p>
        </p:txBody>
      </p:sp>
      <p:sp>
        <p:nvSpPr>
          <p:cNvPr id="5" name="Notes Placeholder 4"/>
          <p:cNvSpPr>
            <a:spLocks noGrp="1"/>
          </p:cNvSpPr>
          <p:nvPr>
            <p:ph type="body" sz="quarter" idx="3"/>
          </p:nvPr>
        </p:nvSpPr>
        <p:spPr>
          <a:xfrm>
            <a:off x="705327" y="4421823"/>
            <a:ext cx="5642610" cy="4189095"/>
          </a:xfrm>
          <a:prstGeom prst="rect">
            <a:avLst/>
          </a:prstGeom>
        </p:spPr>
        <p:txBody>
          <a:bodyPr vert="horz" lIns="93497" tIns="46749" rIns="93497" bIns="46749" rtlCol="0"/>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6" name="Footer Placeholder 5"/>
          <p:cNvSpPr>
            <a:spLocks noGrp="1"/>
          </p:cNvSpPr>
          <p:nvPr>
            <p:ph type="ftr" sz="quarter" idx="4"/>
          </p:nvPr>
        </p:nvSpPr>
        <p:spPr>
          <a:xfrm>
            <a:off x="0" y="8842029"/>
            <a:ext cx="3056414" cy="465455"/>
          </a:xfrm>
          <a:prstGeom prst="rect">
            <a:avLst/>
          </a:prstGeom>
        </p:spPr>
        <p:txBody>
          <a:bodyPr vert="horz" lIns="93497" tIns="46749" rIns="93497" bIns="46749"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2029"/>
            <a:ext cx="3056414" cy="465455"/>
          </a:xfrm>
          <a:prstGeom prst="rect">
            <a:avLst/>
          </a:prstGeom>
        </p:spPr>
        <p:txBody>
          <a:bodyPr vert="horz" lIns="93497" tIns="46749" rIns="93497" bIns="46749" rtlCol="0" anchor="b"/>
          <a:lstStyle>
            <a:lvl1pPr algn="r">
              <a:defRPr sz="1200"/>
            </a:lvl1pPr>
          </a:lstStyle>
          <a:p>
            <a:fld id="{04BCA3E7-A20F-8340-9D10-F2604D86F147}" type="slidenum">
              <a:rPr lang="en-US" smtClean="0"/>
              <a:t>‹#›</a:t>
            </a:fld>
            <a:endParaRPr lang="en-US"/>
          </a:p>
        </p:txBody>
      </p:sp>
    </p:spTree>
    <p:extLst>
      <p:ext uri="{BB962C8B-B14F-4D97-AF65-F5344CB8AC3E}">
        <p14:creationId xmlns:p14="http://schemas.microsoft.com/office/powerpoint/2010/main" val="21071303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Overall MELD at transplant score increased</a:t>
            </a:r>
            <a:r>
              <a:rPr lang="en-US" baseline="0" dirty="0" smtClean="0"/>
              <a:t> by 1 point</a:t>
            </a:r>
            <a:endParaRPr lang="en-US" dirty="0"/>
          </a:p>
        </p:txBody>
      </p:sp>
      <p:sp>
        <p:nvSpPr>
          <p:cNvPr id="4" name="Slide Number Placeholder 3"/>
          <p:cNvSpPr>
            <a:spLocks noGrp="1"/>
          </p:cNvSpPr>
          <p:nvPr>
            <p:ph type="sldNum" sz="quarter" idx="10"/>
          </p:nvPr>
        </p:nvSpPr>
        <p:spPr/>
        <p:txBody>
          <a:bodyPr/>
          <a:lstStyle/>
          <a:p>
            <a:fld id="{29E9AFC4-626F-46BF-89B8-0336DBBA1935}" type="slidenum">
              <a:rPr lang="en-US" smtClean="0"/>
              <a:pPr/>
              <a:t>12</a:t>
            </a:fld>
            <a:endParaRPr lang="en-US" dirty="0"/>
          </a:p>
        </p:txBody>
      </p:sp>
    </p:spTree>
    <p:extLst>
      <p:ext uri="{BB962C8B-B14F-4D97-AF65-F5344CB8AC3E}">
        <p14:creationId xmlns:p14="http://schemas.microsoft.com/office/powerpoint/2010/main" val="2126363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BCA3E7-A20F-8340-9D10-F2604D86F147}" type="slidenum">
              <a:rPr lang="en-US" smtClean="0"/>
              <a:t>13</a:t>
            </a:fld>
            <a:endParaRPr lang="en-US"/>
          </a:p>
        </p:txBody>
      </p:sp>
    </p:spTree>
    <p:extLst>
      <p:ext uri="{BB962C8B-B14F-4D97-AF65-F5344CB8AC3E}">
        <p14:creationId xmlns:p14="http://schemas.microsoft.com/office/powerpoint/2010/main" val="2887856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59666" indent="-292179">
              <a:defRPr sz="1200">
                <a:solidFill>
                  <a:schemeClr val="tx1"/>
                </a:solidFill>
                <a:latin typeface="Calibri" charset="0"/>
                <a:ea typeface="ＭＳ Ｐゴシック" charset="0"/>
              </a:defRPr>
            </a:lvl2pPr>
            <a:lvl3pPr marL="1168718" indent="-233744">
              <a:defRPr sz="1200">
                <a:solidFill>
                  <a:schemeClr val="tx1"/>
                </a:solidFill>
                <a:latin typeface="Calibri" charset="0"/>
                <a:ea typeface="ＭＳ Ｐゴシック" charset="0"/>
              </a:defRPr>
            </a:lvl3pPr>
            <a:lvl4pPr marL="1636205" indent="-233744">
              <a:defRPr sz="1200">
                <a:solidFill>
                  <a:schemeClr val="tx1"/>
                </a:solidFill>
                <a:latin typeface="Calibri" charset="0"/>
                <a:ea typeface="ＭＳ Ｐゴシック" charset="0"/>
              </a:defRPr>
            </a:lvl4pPr>
            <a:lvl5pPr marL="2103692" indent="-233744">
              <a:defRPr sz="1200">
                <a:solidFill>
                  <a:schemeClr val="tx1"/>
                </a:solidFill>
                <a:latin typeface="Calibri" charset="0"/>
                <a:ea typeface="ＭＳ Ｐゴシック" charset="0"/>
              </a:defRPr>
            </a:lvl5pPr>
            <a:lvl6pPr marL="2571179" indent="-233744" eaLnBrk="0" fontAlgn="base" hangingPunct="0">
              <a:spcBef>
                <a:spcPct val="30000"/>
              </a:spcBef>
              <a:spcAft>
                <a:spcPct val="0"/>
              </a:spcAft>
              <a:defRPr sz="1200">
                <a:solidFill>
                  <a:schemeClr val="tx1"/>
                </a:solidFill>
                <a:latin typeface="Calibri" charset="0"/>
                <a:ea typeface="ＭＳ Ｐゴシック" charset="0"/>
              </a:defRPr>
            </a:lvl6pPr>
            <a:lvl7pPr marL="3038666" indent="-233744" eaLnBrk="0" fontAlgn="base" hangingPunct="0">
              <a:spcBef>
                <a:spcPct val="30000"/>
              </a:spcBef>
              <a:spcAft>
                <a:spcPct val="0"/>
              </a:spcAft>
              <a:defRPr sz="1200">
                <a:solidFill>
                  <a:schemeClr val="tx1"/>
                </a:solidFill>
                <a:latin typeface="Calibri" charset="0"/>
                <a:ea typeface="ＭＳ Ｐゴシック" charset="0"/>
              </a:defRPr>
            </a:lvl7pPr>
            <a:lvl8pPr marL="3506153" indent="-233744" eaLnBrk="0" fontAlgn="base" hangingPunct="0">
              <a:spcBef>
                <a:spcPct val="30000"/>
              </a:spcBef>
              <a:spcAft>
                <a:spcPct val="0"/>
              </a:spcAft>
              <a:defRPr sz="1200">
                <a:solidFill>
                  <a:schemeClr val="tx1"/>
                </a:solidFill>
                <a:latin typeface="Calibri" charset="0"/>
                <a:ea typeface="ＭＳ Ｐゴシック" charset="0"/>
              </a:defRPr>
            </a:lvl8pPr>
            <a:lvl9pPr marL="3973640" indent="-233744" eaLnBrk="0" fontAlgn="base" hangingPunct="0">
              <a:spcBef>
                <a:spcPct val="30000"/>
              </a:spcBef>
              <a:spcAft>
                <a:spcPct val="0"/>
              </a:spcAft>
              <a:defRPr sz="1200">
                <a:solidFill>
                  <a:schemeClr val="tx1"/>
                </a:solidFill>
                <a:latin typeface="Calibri" charset="0"/>
                <a:ea typeface="ＭＳ Ｐゴシック" charset="0"/>
              </a:defRPr>
            </a:lvl9pPr>
          </a:lstStyle>
          <a:p>
            <a:fld id="{C3085EE5-1890-F04C-9813-0BC4F7AFC2F4}" type="slidenum">
              <a:rPr lang="en-US"/>
              <a:pPr/>
              <a:t>14</a:t>
            </a:fld>
            <a:endParaRPr lang="en-US"/>
          </a:p>
        </p:txBody>
      </p:sp>
      <p:sp>
        <p:nvSpPr>
          <p:cNvPr id="32770"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277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In order to fully understand the extra support required for LDLT, let’s walk through the process involved.</a:t>
            </a:r>
          </a:p>
        </p:txBody>
      </p:sp>
    </p:spTree>
    <p:extLst>
      <p:ext uri="{BB962C8B-B14F-4D97-AF65-F5344CB8AC3E}">
        <p14:creationId xmlns:p14="http://schemas.microsoft.com/office/powerpoint/2010/main" val="128868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In a recent worldwide survey reported at the 2011 International Liver Transplant Society Meeting,</a:t>
            </a:r>
            <a:r>
              <a:rPr lang="en-US">
                <a:latin typeface="Calibri" charset="0"/>
                <a:hlinkClick r:id="" action="ppaction://hlinkfile" tooltip="Link to bibliographic citation"/>
              </a:rPr>
              <a:t>[7]</a:t>
            </a:r>
            <a:r>
              <a:rPr lang="en-US">
                <a:latin typeface="Calibri" charset="0"/>
              </a:rPr>
              <a:t> all liver transplant programs listed with the American Society of Transplant Surgeons, the Japanese Liver Transplant Society, and the European and Chinese liver registries were asked to complete a Web-based survey regarding their current clinical practices related to LDLT. Responses were received from 71 centers representing LDLT programs in North America, Europe, Asia, South America, Australia, New Zealand, and the Middle East. There were 23 donor deaths out of a total of 11,553 LDLT procedures. Eighteen of the deaths were reported directly in the survey, and another 5 deaths were reported by the Eurotransplant Registry for an overall mortality rate of 0.2%. There were no differences in the death rates between the hepatectomy types [18/8734 for right lobectomy (RL), 2/994 for left lobectomy (LL), and 3/2168 for LLS; </a:t>
            </a:r>
            <a:r>
              <a:rPr lang="en-US" i="1">
                <a:latin typeface="Calibri" charset="0"/>
              </a:rPr>
              <a:t>P</a:t>
            </a:r>
            <a:r>
              <a:rPr lang="en-US">
                <a:latin typeface="Calibri" charset="0"/>
              </a:rPr>
              <a:t> = 0.71 for RL versus LL, </a:t>
            </a:r>
            <a:r>
              <a:rPr lang="en-US" i="1">
                <a:latin typeface="Calibri" charset="0"/>
              </a:rPr>
              <a:t>P</a:t>
            </a:r>
            <a:r>
              <a:rPr lang="en-US">
                <a:latin typeface="Calibri" charset="0"/>
              </a:rPr>
              <a:t> = 0.71 for RL versus LLS, and </a:t>
            </a:r>
            <a:r>
              <a:rPr lang="en-US" i="1">
                <a:latin typeface="Calibri" charset="0"/>
              </a:rPr>
              <a:t>P</a:t>
            </a:r>
            <a:r>
              <a:rPr lang="en-US">
                <a:latin typeface="Calibri" charset="0"/>
              </a:rPr>
              <a:t> = 0.65 for LL versus LLS]. Another 11 deaths after donor hepatectomy have been reported in the literature, but they were not captured in the survey.</a:t>
            </a:r>
            <a:r>
              <a:rPr lang="en-US">
                <a:latin typeface="Calibri" charset="0"/>
                <a:hlinkClick r:id="" action="ppaction://hlinkfile" tooltip="Link to bibliographic citations"/>
              </a:rPr>
              <a:t>[8-18]</a:t>
            </a:r>
            <a:r>
              <a:rPr lang="en-US">
                <a:latin typeface="Calibri" charset="0"/>
              </a:rPr>
              <a:t> Twenty-four of the total 34 reported deaths occurred in RL donors.</a:t>
            </a:r>
          </a:p>
          <a:p>
            <a:pPr eaLnBrk="1" hangingPunct="1"/>
            <a:endParaRPr lang="en-US">
              <a:latin typeface="Calibri" charset="0"/>
            </a:endParaRPr>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59666" indent="-292179">
              <a:defRPr sz="1200">
                <a:solidFill>
                  <a:schemeClr val="tx1"/>
                </a:solidFill>
                <a:latin typeface="Calibri" charset="0"/>
                <a:ea typeface="ＭＳ Ｐゴシック" charset="0"/>
              </a:defRPr>
            </a:lvl2pPr>
            <a:lvl3pPr marL="1168718" indent="-233744">
              <a:defRPr sz="1200">
                <a:solidFill>
                  <a:schemeClr val="tx1"/>
                </a:solidFill>
                <a:latin typeface="Calibri" charset="0"/>
                <a:ea typeface="ＭＳ Ｐゴシック" charset="0"/>
              </a:defRPr>
            </a:lvl3pPr>
            <a:lvl4pPr marL="1636205" indent="-233744">
              <a:defRPr sz="1200">
                <a:solidFill>
                  <a:schemeClr val="tx1"/>
                </a:solidFill>
                <a:latin typeface="Calibri" charset="0"/>
                <a:ea typeface="ＭＳ Ｐゴシック" charset="0"/>
              </a:defRPr>
            </a:lvl4pPr>
            <a:lvl5pPr marL="2103692" indent="-233744">
              <a:defRPr sz="1200">
                <a:solidFill>
                  <a:schemeClr val="tx1"/>
                </a:solidFill>
                <a:latin typeface="Calibri" charset="0"/>
                <a:ea typeface="ＭＳ Ｐゴシック" charset="0"/>
              </a:defRPr>
            </a:lvl5pPr>
            <a:lvl6pPr marL="2571179" indent="-233744" eaLnBrk="0" fontAlgn="base" hangingPunct="0">
              <a:spcBef>
                <a:spcPct val="30000"/>
              </a:spcBef>
              <a:spcAft>
                <a:spcPct val="0"/>
              </a:spcAft>
              <a:defRPr sz="1200">
                <a:solidFill>
                  <a:schemeClr val="tx1"/>
                </a:solidFill>
                <a:latin typeface="Calibri" charset="0"/>
                <a:ea typeface="ＭＳ Ｐゴシック" charset="0"/>
              </a:defRPr>
            </a:lvl6pPr>
            <a:lvl7pPr marL="3038666" indent="-233744" eaLnBrk="0" fontAlgn="base" hangingPunct="0">
              <a:spcBef>
                <a:spcPct val="30000"/>
              </a:spcBef>
              <a:spcAft>
                <a:spcPct val="0"/>
              </a:spcAft>
              <a:defRPr sz="1200">
                <a:solidFill>
                  <a:schemeClr val="tx1"/>
                </a:solidFill>
                <a:latin typeface="Calibri" charset="0"/>
                <a:ea typeface="ＭＳ Ｐゴシック" charset="0"/>
              </a:defRPr>
            </a:lvl7pPr>
            <a:lvl8pPr marL="3506153" indent="-233744" eaLnBrk="0" fontAlgn="base" hangingPunct="0">
              <a:spcBef>
                <a:spcPct val="30000"/>
              </a:spcBef>
              <a:spcAft>
                <a:spcPct val="0"/>
              </a:spcAft>
              <a:defRPr sz="1200">
                <a:solidFill>
                  <a:schemeClr val="tx1"/>
                </a:solidFill>
                <a:latin typeface="Calibri" charset="0"/>
                <a:ea typeface="ＭＳ Ｐゴシック" charset="0"/>
              </a:defRPr>
            </a:lvl8pPr>
            <a:lvl9pPr marL="3973640" indent="-233744" eaLnBrk="0" fontAlgn="base" hangingPunct="0">
              <a:spcBef>
                <a:spcPct val="30000"/>
              </a:spcBef>
              <a:spcAft>
                <a:spcPct val="0"/>
              </a:spcAft>
              <a:defRPr sz="1200">
                <a:solidFill>
                  <a:schemeClr val="tx1"/>
                </a:solidFill>
                <a:latin typeface="Calibri" charset="0"/>
                <a:ea typeface="ＭＳ Ｐゴシック" charset="0"/>
              </a:defRPr>
            </a:lvl9pPr>
          </a:lstStyle>
          <a:p>
            <a:fld id="{71793546-30FF-C74F-8A17-4872EFFE30DE}" type="slidenum">
              <a:rPr lang="en-US"/>
              <a:pPr/>
              <a:t>19</a:t>
            </a:fld>
            <a:endParaRPr lang="en-US"/>
          </a:p>
        </p:txBody>
      </p:sp>
    </p:spTree>
    <p:extLst>
      <p:ext uri="{BB962C8B-B14F-4D97-AF65-F5344CB8AC3E}">
        <p14:creationId xmlns:p14="http://schemas.microsoft.com/office/powerpoint/2010/main" val="1043058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Georgia" charset="0"/>
                <a:ea typeface="ＭＳ Ｐゴシック" charset="-128"/>
              </a:defRPr>
            </a:lvl1pPr>
            <a:lvl2pPr marL="742950" indent="-285750" eaLnBrk="0" hangingPunct="0">
              <a:defRPr sz="2400">
                <a:solidFill>
                  <a:schemeClr val="tx1"/>
                </a:solidFill>
                <a:latin typeface="Georgia" charset="0"/>
                <a:ea typeface="ＭＳ Ｐゴシック" charset="-128"/>
              </a:defRPr>
            </a:lvl2pPr>
            <a:lvl3pPr marL="1143000" indent="-228600" eaLnBrk="0" hangingPunct="0">
              <a:defRPr sz="2400">
                <a:solidFill>
                  <a:schemeClr val="tx1"/>
                </a:solidFill>
                <a:latin typeface="Georgia" charset="0"/>
                <a:ea typeface="ＭＳ Ｐゴシック" charset="-128"/>
              </a:defRPr>
            </a:lvl3pPr>
            <a:lvl4pPr marL="1600200" indent="-228600" eaLnBrk="0" hangingPunct="0">
              <a:defRPr sz="2400">
                <a:solidFill>
                  <a:schemeClr val="tx1"/>
                </a:solidFill>
                <a:latin typeface="Georgia" charset="0"/>
                <a:ea typeface="ＭＳ Ｐゴシック" charset="-128"/>
              </a:defRPr>
            </a:lvl4pPr>
            <a:lvl5pPr marL="2057400" indent="-228600" eaLnBrk="0" hangingPunct="0">
              <a:defRPr sz="2400">
                <a:solidFill>
                  <a:schemeClr val="tx1"/>
                </a:solidFill>
                <a:latin typeface="Georgia" charset="0"/>
                <a:ea typeface="ＭＳ Ｐゴシック" charset="-128"/>
              </a:defRPr>
            </a:lvl5pPr>
            <a:lvl6pPr marL="2514600" indent="-228600" eaLnBrk="0" fontAlgn="base" hangingPunct="0">
              <a:spcBef>
                <a:spcPct val="0"/>
              </a:spcBef>
              <a:spcAft>
                <a:spcPct val="0"/>
              </a:spcAft>
              <a:defRPr sz="2400">
                <a:solidFill>
                  <a:schemeClr val="tx1"/>
                </a:solidFill>
                <a:latin typeface="Georgia" charset="0"/>
                <a:ea typeface="ＭＳ Ｐゴシック" charset="-128"/>
              </a:defRPr>
            </a:lvl6pPr>
            <a:lvl7pPr marL="2971800" indent="-228600" eaLnBrk="0" fontAlgn="base" hangingPunct="0">
              <a:spcBef>
                <a:spcPct val="0"/>
              </a:spcBef>
              <a:spcAft>
                <a:spcPct val="0"/>
              </a:spcAft>
              <a:defRPr sz="2400">
                <a:solidFill>
                  <a:schemeClr val="tx1"/>
                </a:solidFill>
                <a:latin typeface="Georgia" charset="0"/>
                <a:ea typeface="ＭＳ Ｐゴシック" charset="-128"/>
              </a:defRPr>
            </a:lvl7pPr>
            <a:lvl8pPr marL="3429000" indent="-228600" eaLnBrk="0" fontAlgn="base" hangingPunct="0">
              <a:spcBef>
                <a:spcPct val="0"/>
              </a:spcBef>
              <a:spcAft>
                <a:spcPct val="0"/>
              </a:spcAft>
              <a:defRPr sz="2400">
                <a:solidFill>
                  <a:schemeClr val="tx1"/>
                </a:solidFill>
                <a:latin typeface="Georgia" charset="0"/>
                <a:ea typeface="ＭＳ Ｐゴシック" charset="-128"/>
              </a:defRPr>
            </a:lvl8pPr>
            <a:lvl9pPr marL="3886200" indent="-228600" eaLnBrk="0" fontAlgn="base" hangingPunct="0">
              <a:spcBef>
                <a:spcPct val="0"/>
              </a:spcBef>
              <a:spcAft>
                <a:spcPct val="0"/>
              </a:spcAft>
              <a:defRPr sz="2400">
                <a:solidFill>
                  <a:schemeClr val="tx1"/>
                </a:solidFill>
                <a:latin typeface="Georgia" charset="0"/>
                <a:ea typeface="ＭＳ Ｐゴシック" charset="-128"/>
              </a:defRPr>
            </a:lvl9pPr>
          </a:lstStyle>
          <a:p>
            <a:pPr eaLnBrk="1" hangingPunct="1"/>
            <a:fld id="{96EF5F51-4700-4E4A-88E3-C56631789040}" type="slidenum">
              <a:rPr lang="en-US" altLang="en-US" sz="1200">
                <a:latin typeface="Calibri" charset="0"/>
              </a:rPr>
              <a:pPr eaLnBrk="1" hangingPunct="1"/>
              <a:t>25</a:t>
            </a:fld>
            <a:endParaRPr lang="en-US" altLang="en-US" sz="1200">
              <a:latin typeface="Calibri" charset="0"/>
            </a:endParaRPr>
          </a:p>
        </p:txBody>
      </p:sp>
      <p:sp>
        <p:nvSpPr>
          <p:cNvPr id="82946"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2947" name="Rectangle 3"/>
          <p:cNvSpPr>
            <a:spLocks noGrp="1" noChangeArrowheads="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944444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Rectangle 6"/>
          <p:cNvSpPr/>
          <p:nvPr userDrawn="1"/>
        </p:nvSpPr>
        <p:spPr>
          <a:xfrm>
            <a:off x="0" y="-76200"/>
            <a:ext cx="9144000" cy="708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a:spLocks noChangeArrowheads="1"/>
          </p:cNvSpPr>
          <p:nvPr userDrawn="1"/>
        </p:nvSpPr>
        <p:spPr bwMode="auto">
          <a:xfrm>
            <a:off x="0" y="6011863"/>
            <a:ext cx="9144000" cy="998537"/>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dirty="0">
              <a:solidFill>
                <a:schemeClr val="lt1"/>
              </a:solidFill>
              <a:latin typeface="+mn-lt"/>
              <a:ea typeface="+mn-ea"/>
            </a:endParaRPr>
          </a:p>
        </p:txBody>
      </p:sp>
      <p:sp>
        <p:nvSpPr>
          <p:cNvPr id="9" name="Rectangle 3"/>
          <p:cNvSpPr>
            <a:spLocks noChangeArrowheads="1"/>
          </p:cNvSpPr>
          <p:nvPr userDrawn="1"/>
        </p:nvSpPr>
        <p:spPr bwMode="auto">
          <a:xfrm>
            <a:off x="0" y="5748338"/>
            <a:ext cx="9144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dirty="0">
              <a:latin typeface="Arial" pitchFamily="-108" charset="0"/>
              <a:ea typeface="ＭＳ Ｐゴシック" pitchFamily="-108" charset="-128"/>
              <a:cs typeface="ＭＳ Ｐゴシック" pitchFamily="-108" charset="-128"/>
            </a:endParaRPr>
          </a:p>
        </p:txBody>
      </p:sp>
      <p:sp>
        <p:nvSpPr>
          <p:cNvPr id="10" name="Rectangle 4"/>
          <p:cNvSpPr>
            <a:spLocks noChangeArrowheads="1"/>
          </p:cNvSpPr>
          <p:nvPr userDrawn="1"/>
        </p:nvSpPr>
        <p:spPr bwMode="auto">
          <a:xfrm>
            <a:off x="0" y="228600"/>
            <a:ext cx="9144000" cy="5664200"/>
          </a:xfrm>
          <a:prstGeom prst="rect">
            <a:avLst/>
          </a:prstGeom>
          <a:solidFill>
            <a:schemeClr val="accent6"/>
          </a:solidFill>
          <a:ln w="9525">
            <a:noFill/>
            <a:miter lim="800000"/>
            <a:headEnd/>
            <a:tailEnd/>
          </a:ln>
        </p:spPr>
        <p:txBody>
          <a:bodyPr wrap="none" anchor="ctr"/>
          <a:lstStyle/>
          <a:p>
            <a:endParaRPr lang="en-US" dirty="0"/>
          </a:p>
        </p:txBody>
      </p:sp>
      <p:pic>
        <p:nvPicPr>
          <p:cNvPr id="11" name="Picture 12" descr="YSM_Shield_CMYK.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43900" y="6143625"/>
            <a:ext cx="571500" cy="714375"/>
          </a:xfrm>
          <a:prstGeom prst="rect">
            <a:avLst/>
          </a:prstGeom>
          <a:noFill/>
          <a:ln w="9525">
            <a:noFill/>
            <a:miter lim="800000"/>
            <a:headEnd/>
            <a:tailEnd/>
          </a:ln>
        </p:spPr>
      </p:pic>
      <p:pic>
        <p:nvPicPr>
          <p:cNvPr id="12" name="Picture 2" descr="Z:\Justin\Logos\YSM\New Brand\YSM_YaleBlue_CMYK.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33400" y="6343356"/>
            <a:ext cx="3652837" cy="266993"/>
          </a:xfrm>
          <a:prstGeom prst="rect">
            <a:avLst/>
          </a:prstGeom>
          <a:noFill/>
        </p:spPr>
      </p:pic>
      <p:sp>
        <p:nvSpPr>
          <p:cNvPr id="13" name="Title Placeholder 14"/>
          <p:cNvSpPr>
            <a:spLocks noGrp="1"/>
          </p:cNvSpPr>
          <p:nvPr>
            <p:ph type="title" hasCustomPrompt="1"/>
          </p:nvPr>
        </p:nvSpPr>
        <p:spPr>
          <a:xfrm>
            <a:off x="533400" y="990600"/>
            <a:ext cx="8229600" cy="1541463"/>
          </a:xfrm>
          <a:prstGeom prst="rect">
            <a:avLst/>
          </a:prstGeom>
        </p:spPr>
        <p:txBody>
          <a:bodyPr vert="horz" lIns="91440" tIns="45720" rIns="91440" bIns="45720" rtlCol="0" anchor="b">
            <a:normAutofit/>
          </a:bodyPr>
          <a:lstStyle>
            <a:lvl1pPr algn="l" defTabSz="914400" rtl="0" eaLnBrk="1" latinLnBrk="0" hangingPunct="1">
              <a:spcBef>
                <a:spcPct val="0"/>
              </a:spcBef>
              <a:buNone/>
              <a:defRPr lang="en-US" sz="4400" kern="1200" baseline="0" dirty="0">
                <a:solidFill>
                  <a:schemeClr val="bg1"/>
                </a:solidFill>
                <a:latin typeface="Georgia" pitchFamily="18" charset="0"/>
                <a:ea typeface="ＭＳ Ｐゴシック" pitchFamily="34" charset="-128"/>
                <a:cs typeface="+mn-cs"/>
              </a:defRPr>
            </a:lvl1pPr>
          </a:lstStyle>
          <a:p>
            <a:r>
              <a:rPr lang="en-US" dirty="0"/>
              <a:t>Click to edit Presentation Title </a:t>
            </a:r>
          </a:p>
        </p:txBody>
      </p:sp>
      <p:sp>
        <p:nvSpPr>
          <p:cNvPr id="17" name="Text Placeholder 16"/>
          <p:cNvSpPr>
            <a:spLocks noGrp="1"/>
          </p:cNvSpPr>
          <p:nvPr>
            <p:ph type="body" sz="quarter" idx="10" hasCustomPrompt="1"/>
          </p:nvPr>
        </p:nvSpPr>
        <p:spPr>
          <a:xfrm>
            <a:off x="533400" y="2514600"/>
            <a:ext cx="8229600" cy="914400"/>
          </a:xfrm>
        </p:spPr>
        <p:txBody>
          <a:bodyPr/>
          <a:lstStyle>
            <a:lvl1pPr marL="342900" marR="0" indent="-342900" algn="l" defTabSz="914400" rtl="0" eaLnBrk="1" fontAlgn="base" latinLnBrk="0" hangingPunct="1">
              <a:lnSpc>
                <a:spcPct val="100000"/>
              </a:lnSpc>
              <a:spcBef>
                <a:spcPct val="0"/>
              </a:spcBef>
              <a:spcAft>
                <a:spcPct val="0"/>
              </a:spcAft>
              <a:buClrTx/>
              <a:buSzTx/>
              <a:buFont typeface="Arial" pitchFamily="34" charset="0"/>
              <a:buNone/>
              <a:tabLst/>
              <a:defRPr lang="en-US" sz="2000" kern="1200" noProof="0">
                <a:solidFill>
                  <a:schemeClr val="bg1"/>
                </a:solidFill>
                <a:latin typeface="Georgia" pitchFamily="18" charset="0"/>
                <a:ea typeface="ＭＳ Ｐゴシック" pitchFamily="34" charset="-128"/>
              </a:defRPr>
            </a:lvl1pPr>
          </a:lstStyle>
          <a:p>
            <a:pPr marL="342900" marR="0" lvl="0" indent="-342900" algn="l" defTabSz="914400" rtl="0" eaLnBrk="1" fontAlgn="base" latinLnBrk="0" hangingPunct="1">
              <a:lnSpc>
                <a:spcPct val="100000"/>
              </a:lnSpc>
              <a:spcBef>
                <a:spcPct val="0"/>
              </a:spcBef>
              <a:spcAft>
                <a:spcPct val="0"/>
              </a:spcAft>
              <a:buClrTx/>
              <a:buSzTx/>
              <a:buFont typeface="Arial" pitchFamily="34" charset="0"/>
              <a:buNone/>
              <a:tabLst/>
              <a:defRPr/>
            </a:pPr>
            <a:r>
              <a:rPr lang="en-US" sz="2400" kern="1200" noProof="0" dirty="0">
                <a:solidFill>
                  <a:schemeClr val="bg1"/>
                </a:solidFill>
                <a:latin typeface="Georgia" pitchFamily="18" charset="0"/>
                <a:ea typeface="ＭＳ Ｐゴシック" pitchFamily="34" charset="-128"/>
                <a:cs typeface="+mn-cs"/>
              </a:rPr>
              <a:t>Click to add presentation subtitle</a:t>
            </a:r>
          </a:p>
        </p:txBody>
      </p:sp>
      <p:sp>
        <p:nvSpPr>
          <p:cNvPr id="19" name="Text Placeholder 18"/>
          <p:cNvSpPr>
            <a:spLocks noGrp="1"/>
          </p:cNvSpPr>
          <p:nvPr>
            <p:ph type="body" sz="quarter" idx="11" hasCustomPrompt="1"/>
          </p:nvPr>
        </p:nvSpPr>
        <p:spPr>
          <a:xfrm>
            <a:off x="533400" y="3657600"/>
            <a:ext cx="8229600" cy="762000"/>
          </a:xfrm>
        </p:spPr>
        <p:txBody>
          <a:bodyPr/>
          <a:lstStyle>
            <a:lvl1pPr>
              <a:buNone/>
              <a:defRPr lang="en-US" sz="1800" i="1" kern="1200" baseline="0" dirty="0" smtClean="0">
                <a:solidFill>
                  <a:schemeClr val="bg1"/>
                </a:solidFill>
                <a:latin typeface="Georgia" pitchFamily="18" charset="0"/>
                <a:ea typeface="ＭＳ Ｐゴシック" pitchFamily="34" charset="-128"/>
                <a:cs typeface="+mn-cs"/>
              </a:defRPr>
            </a:lvl1pPr>
          </a:lstStyle>
          <a:p>
            <a:pPr marL="342900" lvl="0" indent="-342900" algn="l" defTabSz="914400" rtl="0" eaLnBrk="1" fontAlgn="base" latinLnBrk="0" hangingPunct="1">
              <a:spcBef>
                <a:spcPct val="0"/>
              </a:spcBef>
              <a:spcAft>
                <a:spcPct val="0"/>
              </a:spcAft>
            </a:pPr>
            <a:r>
              <a:rPr lang="en-US" dirty="0"/>
              <a:t>Click to edit presenter’s name and presentation’s date</a:t>
            </a:r>
          </a:p>
        </p:txBody>
      </p:sp>
    </p:spTree>
  </p:cSld>
  <p:clrMapOvr>
    <a:masterClrMapping/>
  </p:clrMapOvr>
  <p:timing>
    <p:tnLst>
      <p:par>
        <p:cTn id="1" dur="indefinite" restart="never" nodeType="tmRoot"/>
      </p:par>
    </p:tn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4" name="Rectangle 3"/>
          <p:cNvSpPr/>
          <p:nvPr userDrawn="1"/>
        </p:nvSpPr>
        <p:spPr>
          <a:xfrm>
            <a:off x="0" y="-76200"/>
            <a:ext cx="9144000" cy="647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538163" y="152400"/>
            <a:ext cx="8123237" cy="5956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3"/>
          <p:cNvSpPr>
            <a:spLocks noChangeArrowheads="1"/>
          </p:cNvSpPr>
          <p:nvPr/>
        </p:nvSpPr>
        <p:spPr bwMode="auto">
          <a:xfrm>
            <a:off x="0" y="960438"/>
            <a:ext cx="9144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dirty="0">
              <a:latin typeface="Arial" pitchFamily="-108" charset="0"/>
              <a:ea typeface="ＭＳ Ｐゴシック" pitchFamily="-108" charset="-128"/>
              <a:cs typeface="ＭＳ Ｐゴシック" pitchFamily="-108" charset="-128"/>
            </a:endParaRPr>
          </a:p>
        </p:txBody>
      </p:sp>
      <p:sp>
        <p:nvSpPr>
          <p:cNvPr id="11" name="Rectangle 22"/>
          <p:cNvSpPr>
            <a:spLocks noChangeArrowheads="1"/>
          </p:cNvSpPr>
          <p:nvPr/>
        </p:nvSpPr>
        <p:spPr bwMode="auto">
          <a:xfrm>
            <a:off x="0" y="-7938"/>
            <a:ext cx="9144000" cy="1163638"/>
          </a:xfrm>
          <a:prstGeom prst="rect">
            <a:avLst/>
          </a:prstGeom>
          <a:solidFill>
            <a:schemeClr val="accent6"/>
          </a:solidFill>
          <a:ln w="9525">
            <a:noFill/>
            <a:miter lim="800000"/>
            <a:headEnd/>
            <a:tailEnd/>
          </a:ln>
          <a:effectLst/>
        </p:spPr>
        <p:txBody>
          <a:bodyPr wrap="none" anchor="ctr"/>
          <a:lstStyle/>
          <a:p>
            <a:pPr>
              <a:defRPr/>
            </a:pPr>
            <a:endParaRPr lang="en-US" dirty="0">
              <a:latin typeface="Arial" charset="0"/>
              <a:ea typeface="MS PGothic" pitchFamily="34" charset="-128"/>
            </a:endParaRPr>
          </a:p>
        </p:txBody>
      </p:sp>
      <p:sp>
        <p:nvSpPr>
          <p:cNvPr id="1028" name="Rectangle 4"/>
          <p:cNvSpPr>
            <a:spLocks noGrp="1" noChangeArrowheads="1"/>
          </p:cNvSpPr>
          <p:nvPr>
            <p:ph type="title"/>
          </p:nvPr>
        </p:nvSpPr>
        <p:spPr bwMode="auto">
          <a:xfrm>
            <a:off x="538163" y="152400"/>
            <a:ext cx="8135937"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a:t>Slide title goes here even if it goes longer than a line</a:t>
            </a:r>
            <a:endParaRPr lang="ko-KR" altLang="en-US"/>
          </a:p>
        </p:txBody>
      </p:sp>
      <p:sp>
        <p:nvSpPr>
          <p:cNvPr id="1029" name="Rectangle 6"/>
          <p:cNvSpPr>
            <a:spLocks noGrp="1" noChangeArrowheads="1"/>
          </p:cNvSpPr>
          <p:nvPr>
            <p:ph type="body" idx="1"/>
          </p:nvPr>
        </p:nvSpPr>
        <p:spPr bwMode="auto">
          <a:xfrm>
            <a:off x="538163" y="1447800"/>
            <a:ext cx="8123237" cy="4660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altLang="ko-KR" dirty="0"/>
          </a:p>
        </p:txBody>
      </p:sp>
      <p:sp>
        <p:nvSpPr>
          <p:cNvPr id="4103" name="Text Box 7"/>
          <p:cNvSpPr txBox="1">
            <a:spLocks noChangeArrowheads="1"/>
          </p:cNvSpPr>
          <p:nvPr/>
        </p:nvSpPr>
        <p:spPr bwMode="auto">
          <a:xfrm>
            <a:off x="7704138" y="6584950"/>
            <a:ext cx="1295400" cy="214313"/>
          </a:xfrm>
          <a:prstGeom prst="rect">
            <a:avLst/>
          </a:prstGeom>
          <a:noFill/>
          <a:ln w="9525" algn="ctr">
            <a:noFill/>
            <a:miter lim="800000"/>
            <a:headEnd/>
            <a:tailEnd/>
          </a:ln>
          <a:effectLst/>
        </p:spPr>
        <p:txBody>
          <a:bodyPr>
            <a:spAutoFit/>
          </a:bodyPr>
          <a:lstStyle/>
          <a:p>
            <a:pPr algn="r">
              <a:spcBef>
                <a:spcPct val="50000"/>
              </a:spcBef>
            </a:pPr>
            <a:r>
              <a:rPr lang="en-US" altLang="ko-KR" sz="800" b="1" dirty="0">
                <a:solidFill>
                  <a:schemeClr val="tx2"/>
                </a:solidFill>
                <a:latin typeface="Georgia" pitchFamily="18" charset="0"/>
                <a:ea typeface="Gulim" pitchFamily="34" charset="-127"/>
              </a:rPr>
              <a:t>S L I D E  </a:t>
            </a:r>
            <a:fld id="{B6E65EB1-8770-4D6F-9BAC-B5A9D136F4D3}" type="slidenum">
              <a:rPr lang="en-US" altLang="ko-KR" sz="800" b="1">
                <a:solidFill>
                  <a:schemeClr val="tx2"/>
                </a:solidFill>
                <a:latin typeface="Georgia" pitchFamily="18" charset="0"/>
                <a:ea typeface="Gulim" pitchFamily="34" charset="-127"/>
              </a:rPr>
              <a:pPr algn="r">
                <a:spcBef>
                  <a:spcPct val="50000"/>
                </a:spcBef>
              </a:pPr>
              <a:t>‹#›</a:t>
            </a:fld>
            <a:endParaRPr lang="en-US" altLang="ko-KR" sz="800" b="1" dirty="0">
              <a:solidFill>
                <a:schemeClr val="tx2"/>
              </a:solidFill>
              <a:latin typeface="Georgia" pitchFamily="18" charset="0"/>
              <a:ea typeface="Gulim" pitchFamily="34" charset="-127"/>
            </a:endParaRPr>
          </a:p>
        </p:txBody>
      </p:sp>
      <p:sp>
        <p:nvSpPr>
          <p:cNvPr id="4118" name="Rectangle 22"/>
          <p:cNvSpPr>
            <a:spLocks noChangeArrowheads="1"/>
          </p:cNvSpPr>
          <p:nvPr/>
        </p:nvSpPr>
        <p:spPr bwMode="auto">
          <a:xfrm>
            <a:off x="0" y="6451600"/>
            <a:ext cx="9144000" cy="58738"/>
          </a:xfrm>
          <a:prstGeom prst="rect">
            <a:avLst/>
          </a:prstGeom>
          <a:solidFill>
            <a:schemeClr val="bg2">
              <a:lumMod val="60000"/>
              <a:lumOff val="40000"/>
            </a:schemeClr>
          </a:solidFill>
          <a:ln w="9525">
            <a:noFill/>
            <a:miter lim="800000"/>
            <a:headEnd/>
            <a:tailEnd/>
          </a:ln>
          <a:effectLst/>
        </p:spPr>
        <p:txBody>
          <a:bodyPr wrap="none" anchor="ctr"/>
          <a:lstStyle/>
          <a:p>
            <a:pPr>
              <a:defRPr/>
            </a:pPr>
            <a:endParaRPr lang="en-US" dirty="0">
              <a:latin typeface="Arial" charset="0"/>
              <a:ea typeface="MS PGothic" pitchFamily="34" charset="-128"/>
            </a:endParaRPr>
          </a:p>
        </p:txBody>
      </p:sp>
      <p:pic>
        <p:nvPicPr>
          <p:cNvPr id="1032" name="Picture 9" descr="YSM_Black_80%.eps"/>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8163" y="6591300"/>
            <a:ext cx="2154237" cy="160338"/>
          </a:xfrm>
          <a:prstGeom prst="rect">
            <a:avLst/>
          </a:prstGeom>
          <a:noFill/>
          <a:ln w="9525">
            <a:noFill/>
            <a:miter lim="800000"/>
            <a:headEnd/>
            <a:tailEnd/>
          </a:ln>
        </p:spPr>
      </p:pic>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663" r:id="rId3"/>
  </p:sldLayoutIdLst>
  <p:txStyles>
    <p:titleStyle>
      <a:lvl1pPr algn="l" rtl="0" eaLnBrk="1" fontAlgn="base" hangingPunct="1">
        <a:spcBef>
          <a:spcPct val="0"/>
        </a:spcBef>
        <a:spcAft>
          <a:spcPct val="0"/>
        </a:spcAft>
        <a:defRPr sz="26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p:titleStyle>
    <p:bodyStyle>
      <a:lvl1pPr marL="342900" indent="-342900" algn="l" rtl="0" eaLnBrk="1" fontAlgn="base" hangingPunct="1">
        <a:lnSpc>
          <a:spcPct val="90000"/>
        </a:lnSpc>
        <a:spcBef>
          <a:spcPct val="30000"/>
        </a:spcBef>
        <a:spcAft>
          <a:spcPct val="0"/>
        </a:spcAft>
        <a:buChar char="•"/>
        <a:defRPr sz="2000">
          <a:solidFill>
            <a:schemeClr val="tx2"/>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9.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chart" Target="../charts/char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wmf"/></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6.png"/><Relationship Id="rId1" Type="http://schemas.microsoft.com/office/2007/relationships/media" Target="file://localhost/Users/dcm66/Movies/IQQA-Liver%20movie%20(Converted).mov" TargetMode="External"/><Relationship Id="rId2" Type="http://schemas.openxmlformats.org/officeDocument/2006/relationships/video" Target="file://localhost/Users/dcm66/Movies/IQQA-Liver%20movie%20(Converted).mov"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 Id="rId3" Type="http://schemas.openxmlformats.org/officeDocument/2006/relationships/image" Target="../media/image2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JPG"/><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 Id="rId3" Type="http://schemas.openxmlformats.org/officeDocument/2006/relationships/image" Target="../media/image3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5.png"/><Relationship Id="rId1" Type="http://schemas.microsoft.com/office/2007/relationships/media" Target="../media/media1.mov"/><Relationship Id="rId2" Type="http://schemas.openxmlformats.org/officeDocument/2006/relationships/video" Target="../media/media1.mov"/></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07720"/>
            <a:ext cx="8229600" cy="3164840"/>
          </a:xfrm>
        </p:spPr>
        <p:txBody>
          <a:bodyPr>
            <a:normAutofit/>
          </a:bodyPr>
          <a:lstStyle/>
          <a:p>
            <a:r>
              <a:rPr lang="en-US" b="1" dirty="0"/>
              <a:t>New Paradigms for Transplant Surgery in PSC: MELD and Living Donor Considerations</a:t>
            </a:r>
            <a:endParaRPr lang="en-US" dirty="0"/>
          </a:p>
        </p:txBody>
      </p:sp>
      <p:sp>
        <p:nvSpPr>
          <p:cNvPr id="4" name="Text Placeholder 3"/>
          <p:cNvSpPr>
            <a:spLocks noGrp="1"/>
          </p:cNvSpPr>
          <p:nvPr>
            <p:ph type="body" sz="quarter" idx="11"/>
          </p:nvPr>
        </p:nvSpPr>
        <p:spPr>
          <a:xfrm>
            <a:off x="533400" y="4571999"/>
            <a:ext cx="8229600" cy="1127051"/>
          </a:xfrm>
        </p:spPr>
        <p:txBody>
          <a:bodyPr/>
          <a:lstStyle/>
          <a:p>
            <a:r>
              <a:rPr lang="en-US" dirty="0" smtClean="0"/>
              <a:t>David C. Mulligan, MD, FACS, FAST</a:t>
            </a:r>
          </a:p>
          <a:p>
            <a:r>
              <a:rPr lang="en-US" dirty="0" smtClean="0"/>
              <a:t>Professor and Chief, Transplantation and Immunology</a:t>
            </a:r>
          </a:p>
          <a:p>
            <a:r>
              <a:rPr lang="en-US" dirty="0" smtClean="0"/>
              <a:t>Yale University/Yale New Haven Health</a:t>
            </a:r>
            <a:endParaRPr lang="en-US" dirty="0"/>
          </a:p>
        </p:txBody>
      </p:sp>
    </p:spTree>
    <p:extLst>
      <p:ext uri="{BB962C8B-B14F-4D97-AF65-F5344CB8AC3E}">
        <p14:creationId xmlns:p14="http://schemas.microsoft.com/office/powerpoint/2010/main" val="34348226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3094"/>
            <a:ext cx="8229600" cy="990600"/>
          </a:xfrm>
        </p:spPr>
        <p:txBody>
          <a:bodyPr/>
          <a:lstStyle/>
          <a:p>
            <a:r>
              <a:rPr lang="en-US" dirty="0" smtClean="0"/>
              <a:t>Most recent allocation changes</a:t>
            </a:r>
            <a:endParaRPr lang="en-US" dirty="0"/>
          </a:p>
        </p:txBody>
      </p:sp>
      <p:sp>
        <p:nvSpPr>
          <p:cNvPr id="3" name="Content Placeholder 2"/>
          <p:cNvSpPr>
            <a:spLocks noGrp="1"/>
          </p:cNvSpPr>
          <p:nvPr>
            <p:ph idx="1"/>
          </p:nvPr>
        </p:nvSpPr>
        <p:spPr>
          <a:xfrm>
            <a:off x="152399" y="1310064"/>
            <a:ext cx="8839201" cy="5209961"/>
          </a:xfrm>
        </p:spPr>
        <p:txBody>
          <a:bodyPr>
            <a:noAutofit/>
          </a:bodyPr>
          <a:lstStyle/>
          <a:p>
            <a:r>
              <a:rPr lang="en-US" sz="2000" dirty="0" smtClean="0"/>
              <a:t>June 2013 </a:t>
            </a:r>
            <a:r>
              <a:rPr lang="en-US" sz="2000" dirty="0"/>
              <a:t>– </a:t>
            </a:r>
            <a:r>
              <a:rPr lang="en-US" sz="2000" b="1" dirty="0">
                <a:solidFill>
                  <a:srgbClr val="00B050"/>
                </a:solidFill>
              </a:rPr>
              <a:t>Regional Share 35/National Share </a:t>
            </a:r>
            <a:r>
              <a:rPr lang="en-US" sz="2000" b="1" dirty="0" smtClean="0">
                <a:solidFill>
                  <a:srgbClr val="00B050"/>
                </a:solidFill>
              </a:rPr>
              <a:t>15</a:t>
            </a:r>
          </a:p>
          <a:p>
            <a:pPr lvl="1"/>
            <a:r>
              <a:rPr lang="en-US" sz="2000" dirty="0" smtClean="0"/>
              <a:t>Decreased wait time, increased access and decreased waitlist mortality for candidates with MELD&gt;=35</a:t>
            </a:r>
          </a:p>
          <a:p>
            <a:r>
              <a:rPr lang="en-US" sz="2000" dirty="0" smtClean="0"/>
              <a:t>October 2015 - </a:t>
            </a:r>
            <a:r>
              <a:rPr lang="en-US" sz="2000" b="1" dirty="0" smtClean="0">
                <a:solidFill>
                  <a:srgbClr val="00B050"/>
                </a:solidFill>
              </a:rPr>
              <a:t>HCC cap and delay</a:t>
            </a:r>
          </a:p>
          <a:p>
            <a:pPr lvl="1"/>
            <a:r>
              <a:rPr lang="en-US" sz="2000" dirty="0" smtClean="0"/>
              <a:t>6 month delay before HCC points awarded</a:t>
            </a:r>
          </a:p>
          <a:p>
            <a:pPr lvl="1"/>
            <a:r>
              <a:rPr lang="en-US" sz="2000" dirty="0" smtClean="0"/>
              <a:t>HCC exception points: capped at 34</a:t>
            </a:r>
          </a:p>
          <a:p>
            <a:pPr lvl="1"/>
            <a:r>
              <a:rPr lang="en-US" sz="2000" i="1" dirty="0" smtClean="0"/>
              <a:t>Ask for lab MELD score original and 1</a:t>
            </a:r>
            <a:r>
              <a:rPr lang="en-US" sz="2000" i="1" baseline="30000" dirty="0" smtClean="0"/>
              <a:t>st</a:t>
            </a:r>
            <a:r>
              <a:rPr lang="en-US" sz="2000" i="1" dirty="0" smtClean="0"/>
              <a:t> recertification applications, request 28 points for 2</a:t>
            </a:r>
            <a:r>
              <a:rPr lang="en-US" sz="2000" i="1" baseline="30000" dirty="0" smtClean="0"/>
              <a:t>nd</a:t>
            </a:r>
            <a:r>
              <a:rPr lang="en-US" sz="2000" i="1" dirty="0" smtClean="0"/>
              <a:t> recertification, </a:t>
            </a:r>
            <a:r>
              <a:rPr lang="en-US" sz="2000" i="1" dirty="0" err="1" smtClean="0"/>
              <a:t>etc</a:t>
            </a:r>
            <a:endParaRPr lang="en-US" sz="2000" i="1" dirty="0" smtClean="0"/>
          </a:p>
          <a:p>
            <a:pPr lvl="1"/>
            <a:r>
              <a:rPr lang="en-US" sz="2000" i="1" dirty="0" smtClean="0"/>
              <a:t>Do not ask for more than 34 points without justification for increased score</a:t>
            </a:r>
          </a:p>
          <a:p>
            <a:r>
              <a:rPr lang="en-US" sz="2000" dirty="0" smtClean="0"/>
              <a:t>Jan 11, 2016 – </a:t>
            </a:r>
            <a:r>
              <a:rPr lang="en-US" sz="2000" b="1" dirty="0" smtClean="0">
                <a:solidFill>
                  <a:srgbClr val="00B050"/>
                </a:solidFill>
              </a:rPr>
              <a:t>MELD Na</a:t>
            </a:r>
          </a:p>
          <a:p>
            <a:pPr lvl="1"/>
            <a:r>
              <a:rPr lang="en-US" sz="2000" i="1" dirty="0" smtClean="0"/>
              <a:t>Programs should identify patients who will go up in MELD (Na &lt;137 </a:t>
            </a:r>
            <a:r>
              <a:rPr lang="en-US" sz="2000" i="1" dirty="0" err="1" smtClean="0"/>
              <a:t>mEQ</a:t>
            </a:r>
            <a:r>
              <a:rPr lang="en-US" sz="2000" i="1" dirty="0" smtClean="0"/>
              <a:t>/L – increase will be 0-11 points ) and change lab update schedule (especially up to 25+)</a:t>
            </a:r>
          </a:p>
          <a:p>
            <a:pPr marL="0" indent="0">
              <a:buNone/>
            </a:pPr>
            <a:endParaRPr lang="en-US" sz="2000" dirty="0"/>
          </a:p>
          <a:p>
            <a:endParaRPr lang="en-US" sz="2000" dirty="0"/>
          </a:p>
        </p:txBody>
      </p:sp>
    </p:spTree>
    <p:extLst>
      <p:ext uri="{BB962C8B-B14F-4D97-AF65-F5344CB8AC3E}">
        <p14:creationId xmlns:p14="http://schemas.microsoft.com/office/powerpoint/2010/main" val="9058360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895"/>
            <a:ext cx="9144000" cy="914400"/>
          </a:xfrm>
        </p:spPr>
        <p:txBody>
          <a:bodyPr>
            <a:normAutofit/>
          </a:bodyPr>
          <a:lstStyle/>
          <a:p>
            <a:r>
              <a:rPr lang="en-US" sz="3600" dirty="0" smtClean="0"/>
              <a:t>What have we observed after Share 35? </a:t>
            </a:r>
            <a:endParaRPr lang="en-US" sz="3600" dirty="0"/>
          </a:p>
        </p:txBody>
      </p:sp>
      <p:sp>
        <p:nvSpPr>
          <p:cNvPr id="3" name="Content Placeholder 2"/>
          <p:cNvSpPr>
            <a:spLocks noGrp="1"/>
          </p:cNvSpPr>
          <p:nvPr>
            <p:ph idx="1"/>
          </p:nvPr>
        </p:nvSpPr>
        <p:spPr>
          <a:xfrm>
            <a:off x="457200" y="1459498"/>
            <a:ext cx="8229600" cy="4572000"/>
          </a:xfrm>
        </p:spPr>
        <p:txBody>
          <a:bodyPr>
            <a:normAutofit/>
          </a:bodyPr>
          <a:lstStyle/>
          <a:p>
            <a:r>
              <a:rPr lang="en-US" dirty="0"/>
              <a:t>More liver transplants performed</a:t>
            </a:r>
          </a:p>
          <a:p>
            <a:r>
              <a:rPr lang="en-US" dirty="0"/>
              <a:t>Higher percentage of pts with MELD 35+ transplanted</a:t>
            </a:r>
          </a:p>
          <a:p>
            <a:r>
              <a:rPr lang="en-US" dirty="0"/>
              <a:t>Wait list mortality for </a:t>
            </a:r>
            <a:r>
              <a:rPr lang="en-US" dirty="0">
                <a:solidFill>
                  <a:srgbClr val="FF0000"/>
                </a:solidFill>
              </a:rPr>
              <a:t>THIS </a:t>
            </a:r>
            <a:r>
              <a:rPr lang="en-US" dirty="0"/>
              <a:t>group of patients </a:t>
            </a:r>
            <a:r>
              <a:rPr lang="en-US" dirty="0" smtClean="0">
                <a:solidFill>
                  <a:srgbClr val="FF0000"/>
                </a:solidFill>
              </a:rPr>
              <a:t>decreased significantly</a:t>
            </a:r>
            <a:r>
              <a:rPr lang="en-US" dirty="0" smtClean="0"/>
              <a:t> </a:t>
            </a:r>
            <a:endParaRPr lang="en-US" dirty="0"/>
          </a:p>
          <a:p>
            <a:r>
              <a:rPr lang="en-US" dirty="0"/>
              <a:t>Overall wait list mortality decreased slightly</a:t>
            </a:r>
          </a:p>
          <a:p>
            <a:r>
              <a:rPr lang="en-US" dirty="0"/>
              <a:t>Post transplant graft and patient survival was unchanged overall and for the MELD 35+ </a:t>
            </a:r>
            <a:r>
              <a:rPr lang="en-US" dirty="0" smtClean="0"/>
              <a:t>patients</a:t>
            </a:r>
          </a:p>
          <a:p>
            <a:r>
              <a:rPr lang="en-US" dirty="0" smtClean="0"/>
              <a:t>Increased regional sharing (20.8% to 32.0%)</a:t>
            </a:r>
            <a:endParaRPr lang="en-US" dirty="0"/>
          </a:p>
          <a:p>
            <a:endParaRPr lang="en-US" dirty="0"/>
          </a:p>
          <a:p>
            <a:r>
              <a:rPr lang="en-US" b="1" dirty="0">
                <a:solidFill>
                  <a:srgbClr val="FF0000"/>
                </a:solidFill>
              </a:rPr>
              <a:t>Variance in median MELD at transplant increased</a:t>
            </a:r>
          </a:p>
          <a:p>
            <a:r>
              <a:rPr lang="en-US" b="1" dirty="0">
                <a:solidFill>
                  <a:srgbClr val="FF0000"/>
                </a:solidFill>
              </a:rPr>
              <a:t>Variance in transport time </a:t>
            </a:r>
            <a:r>
              <a:rPr lang="en-US" b="1" dirty="0" smtClean="0">
                <a:solidFill>
                  <a:srgbClr val="FF0000"/>
                </a:solidFill>
              </a:rPr>
              <a:t>increased</a:t>
            </a:r>
          </a:p>
          <a:p>
            <a:r>
              <a:rPr lang="en-US" b="1" dirty="0" smtClean="0">
                <a:solidFill>
                  <a:srgbClr val="FF0000"/>
                </a:solidFill>
              </a:rPr>
              <a:t>Cost for sharing more livers increased</a:t>
            </a:r>
            <a:endParaRPr lang="en-US" b="1" dirty="0">
              <a:solidFill>
                <a:srgbClr val="FF0000"/>
              </a:solidFill>
            </a:endParaRPr>
          </a:p>
          <a:p>
            <a:r>
              <a:rPr lang="en-US" dirty="0" smtClean="0"/>
              <a:t>Decreased </a:t>
            </a:r>
            <a:r>
              <a:rPr lang="en-US" dirty="0"/>
              <a:t>overall discard rates</a:t>
            </a:r>
          </a:p>
          <a:p>
            <a:endParaRPr lang="en-US" dirty="0"/>
          </a:p>
        </p:txBody>
      </p:sp>
    </p:spTree>
    <p:extLst>
      <p:ext uri="{BB962C8B-B14F-4D97-AF65-F5344CB8AC3E}">
        <p14:creationId xmlns:p14="http://schemas.microsoft.com/office/powerpoint/2010/main" val="8753557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304800" y="381000"/>
            <a:ext cx="8534400" cy="1143000"/>
          </a:xfrm>
        </p:spPr>
        <p:txBody>
          <a:bodyPr/>
          <a:lstStyle/>
          <a:p>
            <a:pPr eaLnBrk="1" hangingPunct="1"/>
            <a:r>
              <a:rPr lang="en-US" sz="3200">
                <a:latin typeface="Georgia" charset="0"/>
                <a:cs typeface="Gulim" charset="0"/>
              </a:rPr>
              <a:t>Competing Risk Liver Waiting List Outcome Probabilities at 1-Year</a:t>
            </a:r>
            <a:br>
              <a:rPr lang="en-US" sz="3200">
                <a:latin typeface="Georgia" charset="0"/>
                <a:cs typeface="Gulim" charset="0"/>
              </a:rPr>
            </a:br>
            <a:r>
              <a:rPr lang="en-US" sz="3200">
                <a:latin typeface="Georgia" charset="0"/>
                <a:cs typeface="Gulim" charset="0"/>
              </a:rPr>
              <a:t>Candidates Added 2007-2010</a:t>
            </a:r>
          </a:p>
        </p:txBody>
      </p:sp>
      <p:graphicFrame>
        <p:nvGraphicFramePr>
          <p:cNvPr id="21506" name="Content Placeholder 3"/>
          <p:cNvGraphicFramePr>
            <a:graphicFrameLocks noGrp="1"/>
          </p:cNvGraphicFramePr>
          <p:nvPr>
            <p:ph idx="1"/>
          </p:nvPr>
        </p:nvGraphicFramePr>
        <p:xfrm>
          <a:off x="990600" y="1295400"/>
          <a:ext cx="7543800" cy="5334000"/>
        </p:xfrm>
        <a:graphic>
          <a:graphicData uri="http://schemas.openxmlformats.org/presentationml/2006/ole">
            <mc:AlternateContent xmlns:mc="http://schemas.openxmlformats.org/markup-compatibility/2006">
              <mc:Choice xmlns:v="urn:schemas-microsoft-com:vml" Requires="v">
                <p:oleObj spid="_x0000_s3130" name="Worksheet" r:id="rId3" imgW="8763000" imgH="6388100" progId="Excel.Sheet.8">
                  <p:embed/>
                </p:oleObj>
              </mc:Choice>
              <mc:Fallback>
                <p:oleObj name="Worksheet" r:id="rId3" imgW="8763000" imgH="6388100" progId="Excel.Sheet.8">
                  <p:embed/>
                  <p:pic>
                    <p:nvPicPr>
                      <p:cNvPr id="0" name=""/>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295400"/>
                        <a:ext cx="75438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1507" name="TextBox 4"/>
          <p:cNvSpPr txBox="1">
            <a:spLocks noChangeArrowheads="1"/>
          </p:cNvSpPr>
          <p:nvPr/>
        </p:nvSpPr>
        <p:spPr bwMode="auto">
          <a:xfrm>
            <a:off x="1752600" y="6400800"/>
            <a:ext cx="57912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2"/>
                </a:solidFill>
                <a:latin typeface="Georgia" charset="0"/>
                <a:ea typeface="ＭＳ Ｐゴシック" charset="0"/>
                <a:cs typeface="ＭＳ Ｐゴシック" charset="0"/>
              </a:defRPr>
            </a:lvl1pPr>
            <a:lvl2pPr>
              <a:defRPr>
                <a:solidFill>
                  <a:schemeClr val="tx2"/>
                </a:solidFill>
                <a:latin typeface="Georgia" charset="0"/>
                <a:ea typeface="ＭＳ Ｐゴシック" charset="0"/>
              </a:defRPr>
            </a:lvl2pPr>
            <a:lvl3pPr>
              <a:defRPr sz="1600">
                <a:solidFill>
                  <a:schemeClr val="tx2"/>
                </a:solidFill>
                <a:latin typeface="Georgia" charset="0"/>
                <a:ea typeface="ＭＳ Ｐゴシック" charset="0"/>
              </a:defRPr>
            </a:lvl3pPr>
            <a:lvl4pPr>
              <a:defRPr sz="1600">
                <a:solidFill>
                  <a:schemeClr val="tx2"/>
                </a:solidFill>
                <a:latin typeface="Georgia" charset="0"/>
                <a:ea typeface="ＭＳ Ｐゴシック" charset="0"/>
              </a:defRPr>
            </a:lvl4pPr>
            <a:lvl5pPr>
              <a:defRPr sz="1600">
                <a:solidFill>
                  <a:schemeClr val="tx2"/>
                </a:solidFill>
                <a:latin typeface="Georgia" charset="0"/>
                <a:ea typeface="ＭＳ Ｐゴシック" charset="0"/>
              </a:defRPr>
            </a:lvl5pPr>
            <a:lvl6pPr eaLnBrk="0" hangingPunct="0">
              <a:defRPr sz="1600">
                <a:solidFill>
                  <a:schemeClr val="tx2"/>
                </a:solidFill>
                <a:latin typeface="Georgia" charset="0"/>
                <a:ea typeface="ＭＳ Ｐゴシック" charset="0"/>
              </a:defRPr>
            </a:lvl6pPr>
            <a:lvl7pPr eaLnBrk="0" hangingPunct="0">
              <a:defRPr sz="1600">
                <a:solidFill>
                  <a:schemeClr val="tx2"/>
                </a:solidFill>
                <a:latin typeface="Georgia" charset="0"/>
                <a:ea typeface="ＭＳ Ｐゴシック" charset="0"/>
              </a:defRPr>
            </a:lvl7pPr>
            <a:lvl8pPr eaLnBrk="0" hangingPunct="0">
              <a:defRPr sz="1600">
                <a:solidFill>
                  <a:schemeClr val="tx2"/>
                </a:solidFill>
                <a:latin typeface="Georgia" charset="0"/>
                <a:ea typeface="ＭＳ Ｐゴシック" charset="0"/>
              </a:defRPr>
            </a:lvl8pPr>
            <a:lvl9pPr eaLnBrk="0" hangingPunct="0">
              <a:defRPr sz="1600">
                <a:solidFill>
                  <a:schemeClr val="tx2"/>
                </a:solidFill>
                <a:latin typeface="Georgia" charset="0"/>
                <a:ea typeface="ＭＳ Ｐゴシック" charset="0"/>
              </a:defRPr>
            </a:lvl9pPr>
          </a:lstStyle>
          <a:p>
            <a:pPr eaLnBrk="1" hangingPunct="1"/>
            <a:r>
              <a:rPr lang="en-US" sz="1200">
                <a:solidFill>
                  <a:srgbClr val="FFFFFF"/>
                </a:solidFill>
              </a:rPr>
              <a:t>*Status 1A/1B, and candidates with exceptions excluded</a:t>
            </a:r>
          </a:p>
        </p:txBody>
      </p:sp>
      <p:sp>
        <p:nvSpPr>
          <p:cNvPr id="21508" name="TextBox 5"/>
          <p:cNvSpPr txBox="1">
            <a:spLocks noChangeArrowheads="1"/>
          </p:cNvSpPr>
          <p:nvPr/>
        </p:nvSpPr>
        <p:spPr bwMode="auto">
          <a:xfrm>
            <a:off x="2057400" y="1143000"/>
            <a:ext cx="1143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2"/>
                </a:solidFill>
                <a:latin typeface="Georgia" charset="0"/>
                <a:ea typeface="ＭＳ Ｐゴシック" charset="0"/>
                <a:cs typeface="ＭＳ Ｐゴシック" charset="0"/>
              </a:defRPr>
            </a:lvl1pPr>
            <a:lvl2pPr>
              <a:defRPr>
                <a:solidFill>
                  <a:schemeClr val="tx2"/>
                </a:solidFill>
                <a:latin typeface="Georgia" charset="0"/>
                <a:ea typeface="ＭＳ Ｐゴシック" charset="0"/>
              </a:defRPr>
            </a:lvl2pPr>
            <a:lvl3pPr>
              <a:defRPr sz="1600">
                <a:solidFill>
                  <a:schemeClr val="tx2"/>
                </a:solidFill>
                <a:latin typeface="Georgia" charset="0"/>
                <a:ea typeface="ＭＳ Ｐゴシック" charset="0"/>
              </a:defRPr>
            </a:lvl3pPr>
            <a:lvl4pPr>
              <a:defRPr sz="1600">
                <a:solidFill>
                  <a:schemeClr val="tx2"/>
                </a:solidFill>
                <a:latin typeface="Georgia" charset="0"/>
                <a:ea typeface="ＭＳ Ｐゴシック" charset="0"/>
              </a:defRPr>
            </a:lvl4pPr>
            <a:lvl5pPr>
              <a:defRPr sz="1600">
                <a:solidFill>
                  <a:schemeClr val="tx2"/>
                </a:solidFill>
                <a:latin typeface="Georgia" charset="0"/>
                <a:ea typeface="ＭＳ Ｐゴシック" charset="0"/>
              </a:defRPr>
            </a:lvl5pPr>
            <a:lvl6pPr eaLnBrk="0" hangingPunct="0">
              <a:defRPr sz="1600">
                <a:solidFill>
                  <a:schemeClr val="tx2"/>
                </a:solidFill>
                <a:latin typeface="Georgia" charset="0"/>
                <a:ea typeface="ＭＳ Ｐゴシック" charset="0"/>
              </a:defRPr>
            </a:lvl6pPr>
            <a:lvl7pPr eaLnBrk="0" hangingPunct="0">
              <a:defRPr sz="1600">
                <a:solidFill>
                  <a:schemeClr val="tx2"/>
                </a:solidFill>
                <a:latin typeface="Georgia" charset="0"/>
                <a:ea typeface="ＭＳ Ｐゴシック" charset="0"/>
              </a:defRPr>
            </a:lvl7pPr>
            <a:lvl8pPr eaLnBrk="0" hangingPunct="0">
              <a:defRPr sz="1600">
                <a:solidFill>
                  <a:schemeClr val="tx2"/>
                </a:solidFill>
                <a:latin typeface="Georgia" charset="0"/>
                <a:ea typeface="ＭＳ Ｐゴシック" charset="0"/>
              </a:defRPr>
            </a:lvl8pPr>
            <a:lvl9pPr eaLnBrk="0" hangingPunct="0">
              <a:defRPr sz="1600">
                <a:solidFill>
                  <a:schemeClr val="tx2"/>
                </a:solidFill>
                <a:latin typeface="Georgia" charset="0"/>
                <a:ea typeface="ＭＳ Ｐゴシック" charset="0"/>
              </a:defRPr>
            </a:lvl9pPr>
          </a:lstStyle>
          <a:p>
            <a:pPr eaLnBrk="1" hangingPunct="1"/>
            <a:r>
              <a:rPr lang="en-US" sz="1800">
                <a:solidFill>
                  <a:srgbClr val="000000"/>
                </a:solidFill>
              </a:rPr>
              <a:t>N=10319</a:t>
            </a:r>
          </a:p>
        </p:txBody>
      </p:sp>
      <p:sp>
        <p:nvSpPr>
          <p:cNvPr id="21509" name="TextBox 6"/>
          <p:cNvSpPr txBox="1">
            <a:spLocks noChangeArrowheads="1"/>
          </p:cNvSpPr>
          <p:nvPr/>
        </p:nvSpPr>
        <p:spPr bwMode="auto">
          <a:xfrm>
            <a:off x="3810000" y="1143000"/>
            <a:ext cx="1143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2"/>
                </a:solidFill>
                <a:latin typeface="Georgia" charset="0"/>
                <a:ea typeface="ＭＳ Ｐゴシック" charset="0"/>
                <a:cs typeface="ＭＳ Ｐゴシック" charset="0"/>
              </a:defRPr>
            </a:lvl1pPr>
            <a:lvl2pPr>
              <a:defRPr>
                <a:solidFill>
                  <a:schemeClr val="tx2"/>
                </a:solidFill>
                <a:latin typeface="Georgia" charset="0"/>
                <a:ea typeface="ＭＳ Ｐゴシック" charset="0"/>
              </a:defRPr>
            </a:lvl2pPr>
            <a:lvl3pPr>
              <a:defRPr sz="1600">
                <a:solidFill>
                  <a:schemeClr val="tx2"/>
                </a:solidFill>
                <a:latin typeface="Georgia" charset="0"/>
                <a:ea typeface="ＭＳ Ｐゴシック" charset="0"/>
              </a:defRPr>
            </a:lvl3pPr>
            <a:lvl4pPr>
              <a:defRPr sz="1600">
                <a:solidFill>
                  <a:schemeClr val="tx2"/>
                </a:solidFill>
                <a:latin typeface="Georgia" charset="0"/>
                <a:ea typeface="ＭＳ Ｐゴシック" charset="0"/>
              </a:defRPr>
            </a:lvl4pPr>
            <a:lvl5pPr>
              <a:defRPr sz="1600">
                <a:solidFill>
                  <a:schemeClr val="tx2"/>
                </a:solidFill>
                <a:latin typeface="Georgia" charset="0"/>
                <a:ea typeface="ＭＳ Ｐゴシック" charset="0"/>
              </a:defRPr>
            </a:lvl5pPr>
            <a:lvl6pPr eaLnBrk="0" hangingPunct="0">
              <a:defRPr sz="1600">
                <a:solidFill>
                  <a:schemeClr val="tx2"/>
                </a:solidFill>
                <a:latin typeface="Georgia" charset="0"/>
                <a:ea typeface="ＭＳ Ｐゴシック" charset="0"/>
              </a:defRPr>
            </a:lvl6pPr>
            <a:lvl7pPr eaLnBrk="0" hangingPunct="0">
              <a:defRPr sz="1600">
                <a:solidFill>
                  <a:schemeClr val="tx2"/>
                </a:solidFill>
                <a:latin typeface="Georgia" charset="0"/>
                <a:ea typeface="ＭＳ Ｐゴシック" charset="0"/>
              </a:defRPr>
            </a:lvl7pPr>
            <a:lvl8pPr eaLnBrk="0" hangingPunct="0">
              <a:defRPr sz="1600">
                <a:solidFill>
                  <a:schemeClr val="tx2"/>
                </a:solidFill>
                <a:latin typeface="Georgia" charset="0"/>
                <a:ea typeface="ＭＳ Ｐゴシック" charset="0"/>
              </a:defRPr>
            </a:lvl8pPr>
            <a:lvl9pPr eaLnBrk="0" hangingPunct="0">
              <a:defRPr sz="1600">
                <a:solidFill>
                  <a:schemeClr val="tx2"/>
                </a:solidFill>
                <a:latin typeface="Georgia" charset="0"/>
                <a:ea typeface="ＭＳ Ｐゴシック" charset="0"/>
              </a:defRPr>
            </a:lvl9pPr>
          </a:lstStyle>
          <a:p>
            <a:pPr eaLnBrk="1" hangingPunct="1"/>
            <a:r>
              <a:rPr lang="en-US" sz="1800">
                <a:solidFill>
                  <a:srgbClr val="000000"/>
                </a:solidFill>
              </a:rPr>
              <a:t>N=15810</a:t>
            </a:r>
          </a:p>
        </p:txBody>
      </p:sp>
      <p:sp>
        <p:nvSpPr>
          <p:cNvPr id="21510" name="TextBox 7"/>
          <p:cNvSpPr txBox="1">
            <a:spLocks noChangeArrowheads="1"/>
          </p:cNvSpPr>
          <p:nvPr/>
        </p:nvSpPr>
        <p:spPr bwMode="auto">
          <a:xfrm>
            <a:off x="5410200" y="1143000"/>
            <a:ext cx="12954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2"/>
                </a:solidFill>
                <a:latin typeface="Georgia" charset="0"/>
                <a:ea typeface="ＭＳ Ｐゴシック" charset="0"/>
                <a:cs typeface="ＭＳ Ｐゴシック" charset="0"/>
              </a:defRPr>
            </a:lvl1pPr>
            <a:lvl2pPr>
              <a:defRPr>
                <a:solidFill>
                  <a:schemeClr val="tx2"/>
                </a:solidFill>
                <a:latin typeface="Georgia" charset="0"/>
                <a:ea typeface="ＭＳ Ｐゴシック" charset="0"/>
              </a:defRPr>
            </a:lvl2pPr>
            <a:lvl3pPr>
              <a:defRPr sz="1600">
                <a:solidFill>
                  <a:schemeClr val="tx2"/>
                </a:solidFill>
                <a:latin typeface="Georgia" charset="0"/>
                <a:ea typeface="ＭＳ Ｐゴシック" charset="0"/>
              </a:defRPr>
            </a:lvl3pPr>
            <a:lvl4pPr>
              <a:defRPr sz="1600">
                <a:solidFill>
                  <a:schemeClr val="tx2"/>
                </a:solidFill>
                <a:latin typeface="Georgia" charset="0"/>
                <a:ea typeface="ＭＳ Ｐゴシック" charset="0"/>
              </a:defRPr>
            </a:lvl4pPr>
            <a:lvl5pPr>
              <a:defRPr sz="1600">
                <a:solidFill>
                  <a:schemeClr val="tx2"/>
                </a:solidFill>
                <a:latin typeface="Georgia" charset="0"/>
                <a:ea typeface="ＭＳ Ｐゴシック" charset="0"/>
              </a:defRPr>
            </a:lvl5pPr>
            <a:lvl6pPr eaLnBrk="0" hangingPunct="0">
              <a:defRPr sz="1600">
                <a:solidFill>
                  <a:schemeClr val="tx2"/>
                </a:solidFill>
                <a:latin typeface="Georgia" charset="0"/>
                <a:ea typeface="ＭＳ Ｐゴシック" charset="0"/>
              </a:defRPr>
            </a:lvl6pPr>
            <a:lvl7pPr eaLnBrk="0" hangingPunct="0">
              <a:defRPr sz="1600">
                <a:solidFill>
                  <a:schemeClr val="tx2"/>
                </a:solidFill>
                <a:latin typeface="Georgia" charset="0"/>
                <a:ea typeface="ＭＳ Ｐゴシック" charset="0"/>
              </a:defRPr>
            </a:lvl7pPr>
            <a:lvl8pPr eaLnBrk="0" hangingPunct="0">
              <a:defRPr sz="1600">
                <a:solidFill>
                  <a:schemeClr val="tx2"/>
                </a:solidFill>
                <a:latin typeface="Georgia" charset="0"/>
                <a:ea typeface="ＭＳ Ｐゴシック" charset="0"/>
              </a:defRPr>
            </a:lvl8pPr>
            <a:lvl9pPr eaLnBrk="0" hangingPunct="0">
              <a:defRPr sz="1600">
                <a:solidFill>
                  <a:schemeClr val="tx2"/>
                </a:solidFill>
                <a:latin typeface="Georgia" charset="0"/>
                <a:ea typeface="ＭＳ Ｐゴシック" charset="0"/>
              </a:defRPr>
            </a:lvl9pPr>
          </a:lstStyle>
          <a:p>
            <a:pPr eaLnBrk="1" hangingPunct="1"/>
            <a:r>
              <a:rPr lang="en-US" sz="1800">
                <a:solidFill>
                  <a:srgbClr val="000000"/>
                </a:solidFill>
              </a:rPr>
              <a:t>N=2363</a:t>
            </a:r>
          </a:p>
        </p:txBody>
      </p:sp>
      <p:sp>
        <p:nvSpPr>
          <p:cNvPr id="21511" name="Oval 7"/>
          <p:cNvSpPr>
            <a:spLocks noChangeArrowheads="1"/>
          </p:cNvSpPr>
          <p:nvPr/>
        </p:nvSpPr>
        <p:spPr bwMode="auto">
          <a:xfrm>
            <a:off x="2133600" y="4800600"/>
            <a:ext cx="838200" cy="609600"/>
          </a:xfrm>
          <a:prstGeom prst="ellipse">
            <a:avLst/>
          </a:prstGeom>
          <a:noFill/>
          <a:ln w="28575">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sz="2400">
              <a:solidFill>
                <a:srgbClr val="FFFFFF"/>
              </a:solidFill>
              <a:latin typeface="Verdana" charset="0"/>
            </a:endParaRPr>
          </a:p>
        </p:txBody>
      </p:sp>
      <p:sp>
        <p:nvSpPr>
          <p:cNvPr id="21512" name="Oval 9"/>
          <p:cNvSpPr>
            <a:spLocks noChangeArrowheads="1"/>
          </p:cNvSpPr>
          <p:nvPr/>
        </p:nvSpPr>
        <p:spPr bwMode="auto">
          <a:xfrm>
            <a:off x="5486400" y="2133600"/>
            <a:ext cx="838200" cy="609600"/>
          </a:xfrm>
          <a:prstGeom prst="ellipse">
            <a:avLst/>
          </a:prstGeom>
          <a:noFill/>
          <a:ln w="28575">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sz="2400">
              <a:solidFill>
                <a:srgbClr val="FFFFFF"/>
              </a:solidFill>
              <a:latin typeface="Verdana" charset="0"/>
            </a:endParaRPr>
          </a:p>
        </p:txBody>
      </p:sp>
      <p:sp>
        <p:nvSpPr>
          <p:cNvPr id="12" name="Oval 11"/>
          <p:cNvSpPr>
            <a:spLocks noChangeArrowheads="1"/>
          </p:cNvSpPr>
          <p:nvPr/>
        </p:nvSpPr>
        <p:spPr bwMode="auto">
          <a:xfrm>
            <a:off x="3810000" y="2743200"/>
            <a:ext cx="838200" cy="609600"/>
          </a:xfrm>
          <a:prstGeom prst="ellipse">
            <a:avLst/>
          </a:prstGeom>
          <a:noFill/>
          <a:ln w="28575">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sz="2400">
              <a:solidFill>
                <a:srgbClr val="FFFFFF"/>
              </a:solidFill>
              <a:latin typeface="Verdana" charset="0"/>
            </a:endParaRPr>
          </a:p>
        </p:txBody>
      </p:sp>
      <p:sp>
        <p:nvSpPr>
          <p:cNvPr id="21514" name="TextBox 1"/>
          <p:cNvSpPr txBox="1">
            <a:spLocks noChangeArrowheads="1"/>
          </p:cNvSpPr>
          <p:nvPr/>
        </p:nvSpPr>
        <p:spPr bwMode="auto">
          <a:xfrm>
            <a:off x="793750" y="3003550"/>
            <a:ext cx="1841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2"/>
                </a:solidFill>
                <a:latin typeface="Georgia" charset="0"/>
                <a:ea typeface="ＭＳ Ｐゴシック" charset="0"/>
                <a:cs typeface="ＭＳ Ｐゴシック" charset="0"/>
              </a:defRPr>
            </a:lvl1pPr>
            <a:lvl2pPr>
              <a:defRPr>
                <a:solidFill>
                  <a:schemeClr val="tx2"/>
                </a:solidFill>
                <a:latin typeface="Georgia" charset="0"/>
                <a:ea typeface="ＭＳ Ｐゴシック" charset="0"/>
              </a:defRPr>
            </a:lvl2pPr>
            <a:lvl3pPr>
              <a:defRPr sz="1600">
                <a:solidFill>
                  <a:schemeClr val="tx2"/>
                </a:solidFill>
                <a:latin typeface="Georgia" charset="0"/>
                <a:ea typeface="ＭＳ Ｐゴシック" charset="0"/>
              </a:defRPr>
            </a:lvl3pPr>
            <a:lvl4pPr>
              <a:defRPr sz="1600">
                <a:solidFill>
                  <a:schemeClr val="tx2"/>
                </a:solidFill>
                <a:latin typeface="Georgia" charset="0"/>
                <a:ea typeface="ＭＳ Ｐゴシック" charset="0"/>
              </a:defRPr>
            </a:lvl4pPr>
            <a:lvl5pPr>
              <a:defRPr sz="1600">
                <a:solidFill>
                  <a:schemeClr val="tx2"/>
                </a:solidFill>
                <a:latin typeface="Georgia" charset="0"/>
                <a:ea typeface="ＭＳ Ｐゴシック" charset="0"/>
              </a:defRPr>
            </a:lvl5pPr>
            <a:lvl6pPr eaLnBrk="0" hangingPunct="0">
              <a:defRPr sz="1600">
                <a:solidFill>
                  <a:schemeClr val="tx2"/>
                </a:solidFill>
                <a:latin typeface="Georgia" charset="0"/>
                <a:ea typeface="ＭＳ Ｐゴシック" charset="0"/>
              </a:defRPr>
            </a:lvl6pPr>
            <a:lvl7pPr eaLnBrk="0" hangingPunct="0">
              <a:defRPr sz="1600">
                <a:solidFill>
                  <a:schemeClr val="tx2"/>
                </a:solidFill>
                <a:latin typeface="Georgia" charset="0"/>
                <a:ea typeface="ＭＳ Ｐゴシック" charset="0"/>
              </a:defRPr>
            </a:lvl7pPr>
            <a:lvl8pPr eaLnBrk="0" hangingPunct="0">
              <a:defRPr sz="1600">
                <a:solidFill>
                  <a:schemeClr val="tx2"/>
                </a:solidFill>
                <a:latin typeface="Georgia" charset="0"/>
                <a:ea typeface="ＭＳ Ｐゴシック" charset="0"/>
              </a:defRPr>
            </a:lvl8pPr>
            <a:lvl9pPr eaLnBrk="0" hangingPunct="0">
              <a:defRPr sz="1600">
                <a:solidFill>
                  <a:schemeClr val="tx2"/>
                </a:solidFill>
                <a:latin typeface="Georgia" charset="0"/>
                <a:ea typeface="ＭＳ Ｐゴシック" charset="0"/>
              </a:defRPr>
            </a:lvl9pPr>
          </a:lstStyle>
          <a:p>
            <a:pPr eaLnBrk="1" hangingPunct="1"/>
            <a:endParaRPr lang="en-US" sz="1800">
              <a:solidFill>
                <a:schemeClr val="tx1"/>
              </a:solidFill>
            </a:endParaRPr>
          </a:p>
        </p:txBody>
      </p:sp>
    </p:spTree>
    <p:extLst>
      <p:ext uri="{BB962C8B-B14F-4D97-AF65-F5344CB8AC3E}">
        <p14:creationId xmlns:p14="http://schemas.microsoft.com/office/powerpoint/2010/main" val="38131224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186680"/>
            <a:ext cx="8741103" cy="850932"/>
          </a:xfrm>
        </p:spPr>
        <p:txBody>
          <a:bodyPr/>
          <a:lstStyle/>
          <a:p>
            <a:r>
              <a:rPr lang="en-US" sz="2800" dirty="0"/>
              <a:t>Deceased Donor Liver </a:t>
            </a:r>
            <a:r>
              <a:rPr lang="en-US" sz="2800" dirty="0" smtClean="0"/>
              <a:t>Transplants by </a:t>
            </a:r>
            <a:r>
              <a:rPr lang="en-US" sz="2800" dirty="0"/>
              <a:t>Era and </a:t>
            </a:r>
            <a:r>
              <a:rPr lang="en-US" sz="2800" dirty="0" smtClean="0"/>
              <a:t>Region Median Allocation Score At Transplant</a:t>
            </a:r>
            <a:br>
              <a:rPr lang="en-US" sz="2800" dirty="0" smtClean="0"/>
            </a:br>
            <a:r>
              <a:rPr lang="en-US" sz="2000" dirty="0" smtClean="0"/>
              <a:t>(Status 1s Excluded)</a:t>
            </a:r>
            <a:r>
              <a:rPr lang="en-US" sz="2800" dirty="0" smtClean="0"/>
              <a:t> </a:t>
            </a:r>
            <a:endParaRPr lang="en-US" sz="2800" dirty="0">
              <a:solidFill>
                <a:srgbClr val="FF0000"/>
              </a:solidFill>
            </a:endParaRPr>
          </a:p>
        </p:txBody>
      </p:sp>
      <p:graphicFrame>
        <p:nvGraphicFramePr>
          <p:cNvPr id="6" name="Content Placeholder 5"/>
          <p:cNvGraphicFramePr>
            <a:graphicFrameLocks noGrp="1"/>
          </p:cNvGraphicFramePr>
          <p:nvPr>
            <p:ph idx="1"/>
            <p:extLst/>
          </p:nvPr>
        </p:nvGraphicFramePr>
        <p:xfrm>
          <a:off x="289034" y="1600200"/>
          <a:ext cx="8548688" cy="44958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828800" y="5926723"/>
            <a:ext cx="5410200" cy="338554"/>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Pre:6/18/2011-6/17/2013     Post:6/18/2013-12/17/2015</a:t>
            </a:r>
            <a:endParaRPr lang="en-US" sz="1600" dirty="0">
              <a:latin typeface="Arial" panose="020B0604020202020204" pitchFamily="34" charset="0"/>
              <a:cs typeface="Arial" panose="020B0604020202020204" pitchFamily="34" charset="0"/>
            </a:endParaRPr>
          </a:p>
        </p:txBody>
      </p:sp>
      <p:sp>
        <p:nvSpPr>
          <p:cNvPr id="8" name="TextBox 1"/>
          <p:cNvSpPr txBox="1"/>
          <p:nvPr/>
        </p:nvSpPr>
        <p:spPr>
          <a:xfrm>
            <a:off x="6896150" y="1371600"/>
            <a:ext cx="2209750" cy="131367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u="sng" dirty="0" smtClean="0">
                <a:latin typeface="Arial" panose="020B0604020202020204" pitchFamily="34" charset="0"/>
                <a:cs typeface="Arial" panose="020B0604020202020204" pitchFamily="34" charset="0"/>
              </a:rPr>
              <a:t>US Overall</a:t>
            </a:r>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Pre-Era: 27</a:t>
            </a:r>
          </a:p>
          <a:p>
            <a:r>
              <a:rPr lang="en-US" sz="2000" dirty="0" smtClean="0">
                <a:latin typeface="Arial" panose="020B0604020202020204" pitchFamily="34" charset="0"/>
                <a:cs typeface="Arial" panose="020B0604020202020204" pitchFamily="34" charset="0"/>
              </a:rPr>
              <a:t>Post-Era: 28 </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43624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So, what can be done?</a:t>
            </a: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2066192" y="1632439"/>
            <a:ext cx="5291016" cy="3968262"/>
          </a:xfrm>
        </p:spPr>
      </p:pic>
    </p:spTree>
    <p:extLst>
      <p:ext uri="{BB962C8B-B14F-4D97-AF65-F5344CB8AC3E}">
        <p14:creationId xmlns:p14="http://schemas.microsoft.com/office/powerpoint/2010/main" val="185465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6"/>
          <p:cNvSpPr>
            <a:spLocks noGrp="1" noChangeArrowheads="1"/>
          </p:cNvSpPr>
          <p:nvPr>
            <p:ph type="title"/>
          </p:nvPr>
        </p:nvSpPr>
        <p:spPr/>
        <p:txBody>
          <a:bodyPr/>
          <a:lstStyle/>
          <a:p>
            <a:pPr eaLnBrk="1" hangingPunct="1"/>
            <a:r>
              <a:rPr lang="en-US">
                <a:latin typeface="Georgia" charset="0"/>
                <a:cs typeface="Gulim" charset="0"/>
              </a:rPr>
              <a:t>Stepwise Donor Evaluation</a:t>
            </a:r>
          </a:p>
        </p:txBody>
      </p:sp>
      <p:sp>
        <p:nvSpPr>
          <p:cNvPr id="31746" name="Rectangle 7"/>
          <p:cNvSpPr>
            <a:spLocks noGrp="1" noChangeArrowheads="1"/>
          </p:cNvSpPr>
          <p:nvPr>
            <p:ph type="body" idx="1"/>
          </p:nvPr>
        </p:nvSpPr>
        <p:spPr>
          <a:xfrm>
            <a:off x="457200" y="1447800"/>
            <a:ext cx="8686800" cy="4724400"/>
          </a:xfrm>
        </p:spPr>
        <p:txBody>
          <a:bodyPr/>
          <a:lstStyle/>
          <a:p>
            <a:pPr eaLnBrk="1" hangingPunct="1"/>
            <a:r>
              <a:rPr lang="en-US" sz="2400" dirty="0">
                <a:latin typeface="Georgia" charset="0"/>
                <a:ea typeface="ＭＳ Ｐゴシック" charset="0"/>
                <a:cs typeface="ＭＳ Ｐゴシック" charset="0"/>
              </a:rPr>
              <a:t>Phone interviews and lab data</a:t>
            </a:r>
          </a:p>
          <a:p>
            <a:pPr eaLnBrk="1" hangingPunct="1"/>
            <a:r>
              <a:rPr lang="en-US" sz="2400" dirty="0">
                <a:latin typeface="Georgia" charset="0"/>
                <a:ea typeface="ＭＳ Ｐゴシック" charset="0"/>
                <a:cs typeface="ＭＳ Ｐゴシック" charset="0"/>
              </a:rPr>
              <a:t>Education about the risks of living donation</a:t>
            </a:r>
          </a:p>
          <a:p>
            <a:pPr eaLnBrk="1" hangingPunct="1"/>
            <a:r>
              <a:rPr lang="en-US" sz="2400" dirty="0">
                <a:latin typeface="Georgia" charset="0"/>
                <a:ea typeface="ＭＳ Ｐゴシック" charset="0"/>
                <a:cs typeface="ＭＳ Ｐゴシック" charset="0"/>
              </a:rPr>
              <a:t>ABO compatible and &lt;/= 60 years old</a:t>
            </a:r>
          </a:p>
          <a:p>
            <a:pPr eaLnBrk="1" hangingPunct="1"/>
            <a:r>
              <a:rPr lang="en-US" sz="2400" u="sng" dirty="0">
                <a:latin typeface="Georgia" charset="0"/>
                <a:ea typeface="ＭＳ Ｐゴシック" charset="0"/>
                <a:cs typeface="ＭＳ Ｐゴシック" charset="0"/>
              </a:rPr>
              <a:t>Usually close family members or friends</a:t>
            </a:r>
            <a:r>
              <a:rPr lang="en-US" sz="2400" dirty="0">
                <a:latin typeface="Georgia" charset="0"/>
                <a:ea typeface="ＭＳ Ｐゴシック" charset="0"/>
                <a:cs typeface="ＭＳ Ｐゴシック" charset="0"/>
              </a:rPr>
              <a:t>, some centers use anonymous </a:t>
            </a:r>
            <a:r>
              <a:rPr lang="en-US" sz="2400" dirty="0" err="1">
                <a:latin typeface="Georgia" charset="0"/>
                <a:ea typeface="ＭＳ Ｐゴシック" charset="0"/>
                <a:cs typeface="ＭＳ Ｐゴシック" charset="0"/>
              </a:rPr>
              <a:t>nondirected</a:t>
            </a:r>
            <a:r>
              <a:rPr lang="en-US" sz="2400" dirty="0">
                <a:latin typeface="Georgia" charset="0"/>
                <a:ea typeface="ＭＳ Ｐゴシック" charset="0"/>
                <a:cs typeface="ＭＳ Ｐゴシック" charset="0"/>
              </a:rPr>
              <a:t> donors.</a:t>
            </a:r>
          </a:p>
          <a:p>
            <a:pPr eaLnBrk="1" hangingPunct="1"/>
            <a:r>
              <a:rPr lang="en-US" sz="2400" dirty="0">
                <a:latin typeface="Georgia" charset="0"/>
                <a:ea typeface="ＭＳ Ｐゴシック" charset="0"/>
                <a:cs typeface="ＭＳ Ｐゴシック" charset="0"/>
              </a:rPr>
              <a:t>Review with </a:t>
            </a:r>
            <a:r>
              <a:rPr lang="en-US" sz="2400" dirty="0" err="1">
                <a:latin typeface="Georgia" charset="0"/>
                <a:ea typeface="ＭＳ Ｐゴシック" charset="0"/>
                <a:cs typeface="ＭＳ Ｐゴシック" charset="0"/>
              </a:rPr>
              <a:t>hepatologist</a:t>
            </a:r>
            <a:r>
              <a:rPr lang="en-US" sz="2400" dirty="0">
                <a:latin typeface="Georgia" charset="0"/>
                <a:ea typeface="ＭＳ Ｐゴシック" charset="0"/>
                <a:cs typeface="ＭＳ Ｐゴシック" charset="0"/>
              </a:rPr>
              <a:t> and surgeon</a:t>
            </a:r>
          </a:p>
          <a:p>
            <a:pPr eaLnBrk="1" hangingPunct="1"/>
            <a:r>
              <a:rPr lang="en-US" sz="2400" dirty="0">
                <a:latin typeface="Georgia" charset="0"/>
                <a:ea typeface="ＭＳ Ｐゴシック" charset="0"/>
                <a:cs typeface="ＭＳ Ｐゴシック" charset="0"/>
              </a:rPr>
              <a:t>Onsite evaluation with physician, surgeon, coordinator, social worker, independent donor advocate and psychiatrist</a:t>
            </a:r>
          </a:p>
          <a:p>
            <a:pPr eaLnBrk="1" hangingPunct="1"/>
            <a:r>
              <a:rPr lang="en-US" sz="2400" dirty="0">
                <a:latin typeface="Georgia" charset="0"/>
                <a:ea typeface="ＭＳ Ｐゴシック" charset="0"/>
                <a:cs typeface="ＭＳ Ｐゴシック" charset="0"/>
              </a:rPr>
              <a:t>Radiologic evaluation (CT </a:t>
            </a:r>
            <a:r>
              <a:rPr lang="en-US" sz="2400" dirty="0" err="1">
                <a:latin typeface="Georgia" charset="0"/>
                <a:ea typeface="ＭＳ Ｐゴシック" charset="0"/>
                <a:cs typeface="ＭＳ Ｐゴシック" charset="0"/>
              </a:rPr>
              <a:t>angio</a:t>
            </a:r>
            <a:r>
              <a:rPr lang="en-US" sz="2400" dirty="0">
                <a:latin typeface="Georgia" charset="0"/>
                <a:ea typeface="ＭＳ Ｐゴシック" charset="0"/>
                <a:cs typeface="ＭＳ Ｐゴシック" charset="0"/>
              </a:rPr>
              <a:t> and MRCP)</a:t>
            </a:r>
          </a:p>
          <a:p>
            <a:pPr eaLnBrk="1" hangingPunct="1"/>
            <a:r>
              <a:rPr lang="en-US" sz="2400" dirty="0">
                <a:latin typeface="Georgia" charset="0"/>
                <a:ea typeface="ＭＳ Ｐゴシック" charset="0"/>
                <a:cs typeface="ＭＳ Ｐゴシック" charset="0"/>
              </a:rPr>
              <a:t>Liver biopsy – optional last step if all else OK</a:t>
            </a:r>
          </a:p>
        </p:txBody>
      </p:sp>
    </p:spTree>
    <p:extLst>
      <p:ext uri="{BB962C8B-B14F-4D97-AF65-F5344CB8AC3E}">
        <p14:creationId xmlns:p14="http://schemas.microsoft.com/office/powerpoint/2010/main" val="2204095986"/>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Donor selection is key for successful </a:t>
            </a:r>
            <a:r>
              <a:rPr lang="en-US" sz="3200" dirty="0" smtClean="0"/>
              <a:t>LDLT</a:t>
            </a:r>
            <a:endParaRPr lang="en-US" sz="3200" dirty="0"/>
          </a:p>
        </p:txBody>
      </p:sp>
      <p:sp>
        <p:nvSpPr>
          <p:cNvPr id="3" name="Content Placeholder 2"/>
          <p:cNvSpPr>
            <a:spLocks noGrp="1"/>
          </p:cNvSpPr>
          <p:nvPr>
            <p:ph idx="1"/>
          </p:nvPr>
        </p:nvSpPr>
        <p:spPr/>
        <p:txBody>
          <a:bodyPr/>
          <a:lstStyle/>
          <a:p>
            <a:endParaRPr lang="en-US" dirty="0" smtClean="0">
              <a:latin typeface="Georgia" charset="0"/>
              <a:ea typeface="ＭＳ Ｐゴシック" charset="0"/>
              <a:cs typeface="ＭＳ Ｐゴシック" charset="0"/>
            </a:endParaRPr>
          </a:p>
          <a:p>
            <a:endParaRPr lang="en-US" dirty="0">
              <a:latin typeface="Georgia" charset="0"/>
              <a:ea typeface="ＭＳ Ｐゴシック" charset="0"/>
              <a:cs typeface="ＭＳ Ｐゴシック" charset="0"/>
            </a:endParaRPr>
          </a:p>
          <a:p>
            <a:endParaRPr lang="en-US" dirty="0" smtClean="0">
              <a:latin typeface="Georgia" charset="0"/>
              <a:ea typeface="ＭＳ Ｐゴシック" charset="0"/>
              <a:cs typeface="ＭＳ Ｐゴシック" charset="0"/>
            </a:endParaRPr>
          </a:p>
          <a:p>
            <a:endParaRPr lang="en-US" dirty="0">
              <a:latin typeface="Georgia" charset="0"/>
              <a:ea typeface="ＭＳ Ｐゴシック" charset="0"/>
              <a:cs typeface="ＭＳ Ｐゴシック" charset="0"/>
            </a:endParaRPr>
          </a:p>
          <a:p>
            <a:endParaRPr lang="en-US" dirty="0" smtClean="0">
              <a:latin typeface="Georgia" charset="0"/>
              <a:ea typeface="ＭＳ Ｐゴシック" charset="0"/>
              <a:cs typeface="ＭＳ Ｐゴシック" charset="0"/>
            </a:endParaRPr>
          </a:p>
          <a:p>
            <a:pPr marL="0" indent="0">
              <a:buNone/>
            </a:pPr>
            <a:endParaRPr lang="en-US" dirty="0">
              <a:latin typeface="Georgia" charset="0"/>
              <a:ea typeface="ＭＳ Ｐゴシック" charset="0"/>
              <a:cs typeface="ＭＳ Ｐゴシック" charset="0"/>
            </a:endParaRPr>
          </a:p>
          <a:p>
            <a:r>
              <a:rPr lang="en-US" dirty="0" smtClean="0">
                <a:latin typeface="Georgia" charset="0"/>
                <a:ea typeface="ＭＳ Ｐゴシック" charset="0"/>
                <a:cs typeface="ＭＳ Ｐゴシック" charset="0"/>
              </a:rPr>
              <a:t>Right </a:t>
            </a:r>
            <a:r>
              <a:rPr lang="en-US" dirty="0">
                <a:latin typeface="Georgia" charset="0"/>
                <a:ea typeface="ＭＳ Ｐゴシック" charset="0"/>
                <a:cs typeface="ＭＳ Ｐゴシック" charset="0"/>
              </a:rPr>
              <a:t>Lobe – Outflow Challenged</a:t>
            </a:r>
          </a:p>
          <a:p>
            <a:r>
              <a:rPr lang="en-US" dirty="0">
                <a:latin typeface="Georgia" charset="0"/>
                <a:ea typeface="ＭＳ Ｐゴシック" charset="0"/>
                <a:cs typeface="ＭＳ Ｐゴシック" charset="0"/>
              </a:rPr>
              <a:t>Left Lobe – Size/Volume Challenged</a:t>
            </a:r>
          </a:p>
          <a:p>
            <a:endParaRPr lang="en-US" dirty="0"/>
          </a:p>
        </p:txBody>
      </p:sp>
      <p:pic>
        <p:nvPicPr>
          <p:cNvPr id="4" name="Picture 3" descr="C:\Program Files\Microsoft Office\MEDIA\CAGCAT10\j0301252.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2362200"/>
            <a:ext cx="3027363"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0912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6"/>
          <p:cNvSpPr>
            <a:spLocks noGrp="1" noChangeArrowheads="1"/>
          </p:cNvSpPr>
          <p:nvPr>
            <p:ph type="title"/>
          </p:nvPr>
        </p:nvSpPr>
        <p:spPr>
          <a:xfrm>
            <a:off x="762000" y="0"/>
            <a:ext cx="7772400" cy="1143000"/>
          </a:xfrm>
        </p:spPr>
        <p:txBody>
          <a:bodyPr/>
          <a:lstStyle/>
          <a:p>
            <a:pPr eaLnBrk="1" hangingPunct="1"/>
            <a:r>
              <a:rPr lang="en-US">
                <a:latin typeface="Georgia" charset="0"/>
                <a:cs typeface="Gulim" charset="0"/>
              </a:rPr>
              <a:t>Virtual Planning of Hepatectomy</a:t>
            </a:r>
          </a:p>
        </p:txBody>
      </p:sp>
      <p:sp>
        <p:nvSpPr>
          <p:cNvPr id="34818" name="Rectangle 7"/>
          <p:cNvSpPr>
            <a:spLocks noGrp="1" noChangeArrowheads="1"/>
          </p:cNvSpPr>
          <p:nvPr>
            <p:ph type="body" idx="1"/>
          </p:nvPr>
        </p:nvSpPr>
        <p:spPr>
          <a:xfrm>
            <a:off x="0" y="1676400"/>
            <a:ext cx="9144000" cy="4114800"/>
          </a:xfrm>
        </p:spPr>
        <p:txBody>
          <a:bodyPr/>
          <a:lstStyle/>
          <a:p>
            <a:pPr eaLnBrk="1" hangingPunct="1"/>
            <a:r>
              <a:rPr lang="en-US" sz="2400" dirty="0">
                <a:latin typeface="Georgia" charset="0"/>
                <a:ea typeface="ＭＳ Ｐゴシック" charset="0"/>
                <a:cs typeface="ＭＳ Ｐゴシック" charset="0"/>
              </a:rPr>
              <a:t>Surgeon and Radiologist carefully plan donor </a:t>
            </a:r>
            <a:r>
              <a:rPr lang="en-US" sz="2400" dirty="0" err="1">
                <a:latin typeface="Georgia" charset="0"/>
                <a:ea typeface="ＭＳ Ｐゴシック" charset="0"/>
                <a:cs typeface="ＭＳ Ｐゴシック" charset="0"/>
              </a:rPr>
              <a:t>hepatectomy</a:t>
            </a:r>
            <a:r>
              <a:rPr lang="en-US" sz="2400" dirty="0">
                <a:latin typeface="Georgia" charset="0"/>
                <a:ea typeface="ＭＳ Ｐゴシック" charset="0"/>
                <a:cs typeface="ＭＳ Ｐゴシック" charset="0"/>
              </a:rPr>
              <a:t> preoperatively</a:t>
            </a:r>
          </a:p>
          <a:p>
            <a:pPr eaLnBrk="1" hangingPunct="1">
              <a:buFontTx/>
              <a:buNone/>
            </a:pPr>
            <a:endParaRPr lang="en-US" sz="2400" dirty="0">
              <a:latin typeface="Georgia" charset="0"/>
              <a:ea typeface="ＭＳ Ｐゴシック" charset="0"/>
              <a:cs typeface="ＭＳ Ｐゴシック" charset="0"/>
            </a:endParaRPr>
          </a:p>
          <a:p>
            <a:pPr lvl="1" eaLnBrk="1" hangingPunct="1"/>
            <a:r>
              <a:rPr lang="en-US" sz="2000" dirty="0">
                <a:latin typeface="Georgia" charset="0"/>
                <a:ea typeface="ＭＳ Ｐゴシック" charset="0"/>
              </a:rPr>
              <a:t>Cut plane, MHV’s, biliary and arterial anatomy, volumetric analysis</a:t>
            </a:r>
          </a:p>
        </p:txBody>
      </p:sp>
      <p:pic>
        <p:nvPicPr>
          <p:cNvPr id="4" name="Picture 20" descr="17"/>
          <p:cNvPicPr>
            <a:picLocks noChangeAspect="1" noChangeArrowheads="1"/>
          </p:cNvPicPr>
          <p:nvPr/>
        </p:nvPicPr>
        <p:blipFill>
          <a:blip r:embed="rId3">
            <a:extLst>
              <a:ext uri="{28A0092B-C50C-407E-A947-70E740481C1C}">
                <a14:useLocalDpi xmlns:a14="http://schemas.microsoft.com/office/drawing/2010/main" val="0"/>
              </a:ext>
            </a:extLst>
          </a:blip>
          <a:srcRect l="5243" t="8354" r="6583" b="3551"/>
          <a:stretch>
            <a:fillRect/>
          </a:stretch>
        </p:blipFill>
        <p:spPr bwMode="auto">
          <a:xfrm>
            <a:off x="87313" y="3241675"/>
            <a:ext cx="2827337" cy="2549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51"/>
          <p:cNvPicPr>
            <a:picLocks noChangeAspect="1"/>
          </p:cNvPicPr>
          <p:nvPr/>
        </p:nvPicPr>
        <p:blipFill>
          <a:blip r:embed="rId4">
            <a:extLst>
              <a:ext uri="{28A0092B-C50C-407E-A947-70E740481C1C}">
                <a14:useLocalDpi xmlns:a14="http://schemas.microsoft.com/office/drawing/2010/main" val="0"/>
              </a:ext>
            </a:extLst>
          </a:blip>
          <a:srcRect l="6194" t="18768" r="28204" b="26433"/>
          <a:stretch>
            <a:fillRect/>
          </a:stretch>
        </p:blipFill>
        <p:spPr bwMode="auto">
          <a:xfrm>
            <a:off x="2914650" y="3241675"/>
            <a:ext cx="3048000" cy="2549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9"/>
          <p:cNvPicPr>
            <a:picLocks noChangeAspect="1" noChangeArrowheads="1"/>
          </p:cNvPicPr>
          <p:nvPr/>
        </p:nvPicPr>
        <p:blipFill>
          <a:blip r:embed="rId5"/>
          <a:srcRect/>
          <a:stretch>
            <a:fillRect/>
          </a:stretch>
        </p:blipFill>
        <p:spPr bwMode="auto">
          <a:xfrm>
            <a:off x="5962650" y="3255010"/>
            <a:ext cx="3181350" cy="2536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389543742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b="1" dirty="0">
                <a:effectLst>
                  <a:outerShdw blurRad="38100" dist="38100" dir="2700000" algn="tl">
                    <a:srgbClr val="DDDDDD"/>
                  </a:outerShdw>
                </a:effectLst>
                <a:latin typeface="Arial" charset="0"/>
              </a:rPr>
              <a:t>Precision Liver Surgery</a:t>
            </a:r>
            <a:br>
              <a:rPr lang="en-US" sz="3200" b="1" dirty="0">
                <a:effectLst>
                  <a:outerShdw blurRad="38100" dist="38100" dir="2700000" algn="tl">
                    <a:srgbClr val="DDDDDD"/>
                  </a:outerShdw>
                </a:effectLst>
                <a:latin typeface="Arial" charset="0"/>
              </a:rPr>
            </a:br>
            <a:endParaRPr lang="en-US" sz="3200" dirty="0"/>
          </a:p>
        </p:txBody>
      </p:sp>
      <p:sp>
        <p:nvSpPr>
          <p:cNvPr id="3" name="Content Placeholder 2"/>
          <p:cNvSpPr>
            <a:spLocks noGrp="1"/>
          </p:cNvSpPr>
          <p:nvPr>
            <p:ph idx="1"/>
          </p:nvPr>
        </p:nvSpPr>
        <p:spPr/>
        <p:txBody>
          <a:bodyPr/>
          <a:lstStyle/>
          <a:p>
            <a:r>
              <a:rPr lang="en-US" dirty="0">
                <a:latin typeface="Georgia" charset="0"/>
                <a:ea typeface="ＭＳ Ｐゴシック" charset="0"/>
                <a:cs typeface="ＭＳ Ｐゴシック" charset="0"/>
              </a:rPr>
              <a:t>Real-time 3D quantitative analysis of:</a:t>
            </a:r>
          </a:p>
          <a:p>
            <a:pPr lvl="1"/>
            <a:r>
              <a:rPr lang="en-US" sz="2400" dirty="0">
                <a:latin typeface="Georgia" charset="0"/>
                <a:ea typeface="ＭＳ Ｐゴシック" charset="0"/>
              </a:rPr>
              <a:t>Intra-hepatic anatomies</a:t>
            </a:r>
          </a:p>
          <a:p>
            <a:pPr lvl="1"/>
            <a:r>
              <a:rPr lang="en-US" sz="2400" dirty="0">
                <a:latin typeface="Georgia" charset="0"/>
                <a:ea typeface="ＭＳ Ｐゴシック" charset="0"/>
              </a:rPr>
              <a:t>Spatial relationships</a:t>
            </a:r>
          </a:p>
          <a:p>
            <a:pPr lvl="3">
              <a:buNone/>
            </a:pPr>
            <a:endParaRPr lang="en-US" sz="1400" dirty="0">
              <a:latin typeface="Georgia" charset="0"/>
              <a:ea typeface="ＭＳ Ｐゴシック" charset="0"/>
            </a:endParaRPr>
          </a:p>
          <a:p>
            <a:pPr>
              <a:spcBef>
                <a:spcPct val="0"/>
              </a:spcBef>
            </a:pPr>
            <a:r>
              <a:rPr lang="en-US" dirty="0">
                <a:latin typeface="Georgia" charset="0"/>
                <a:ea typeface="ＭＳ Ｐゴシック" charset="0"/>
                <a:cs typeface="ＭＳ Ｐゴシック" charset="0"/>
              </a:rPr>
              <a:t>Based on advanced </a:t>
            </a:r>
            <a:r>
              <a:rPr lang="en-US" dirty="0" smtClean="0">
                <a:latin typeface="Georgia" charset="0"/>
                <a:ea typeface="ＭＳ Ｐゴシック" charset="0"/>
                <a:cs typeface="ＭＳ Ｐゴシック" charset="0"/>
              </a:rPr>
              <a:t>segmentation:</a:t>
            </a:r>
          </a:p>
          <a:p>
            <a:pPr lvl="1">
              <a:spcBef>
                <a:spcPct val="0"/>
              </a:spcBef>
            </a:pPr>
            <a:r>
              <a:rPr lang="en-US" sz="2200" dirty="0" smtClean="0">
                <a:latin typeface="Georgia" charset="0"/>
                <a:ea typeface="ＭＳ Ｐゴシック" charset="0"/>
              </a:rPr>
              <a:t>Confirmed </a:t>
            </a:r>
            <a:r>
              <a:rPr lang="en-US" sz="2200" dirty="0">
                <a:latin typeface="Georgia" charset="0"/>
                <a:ea typeface="ＭＳ Ｐゴシック" charset="0"/>
              </a:rPr>
              <a:t>/ adjusted on original </a:t>
            </a:r>
            <a:r>
              <a:rPr lang="en-US" sz="2200" dirty="0" smtClean="0">
                <a:latin typeface="Georgia" charset="0"/>
                <a:ea typeface="ＭＳ Ｐゴシック" charset="0"/>
              </a:rPr>
              <a:t>CT</a:t>
            </a:r>
          </a:p>
          <a:p>
            <a:pPr lvl="1">
              <a:spcBef>
                <a:spcPct val="0"/>
              </a:spcBef>
            </a:pPr>
            <a:r>
              <a:rPr lang="en-US" sz="2400" dirty="0" smtClean="0">
                <a:solidFill>
                  <a:schemeClr val="tx1"/>
                </a:solidFill>
                <a:latin typeface="Georgia" charset="0"/>
                <a:ea typeface="ＭＳ Ｐゴシック" charset="0"/>
              </a:rPr>
              <a:t>“Virtual” </a:t>
            </a:r>
            <a:r>
              <a:rPr lang="en-US" sz="2400" dirty="0" smtClean="0">
                <a:latin typeface="Georgia" charset="0"/>
                <a:ea typeface="ＭＳ Ｐゴシック" charset="0"/>
              </a:rPr>
              <a:t>Surgical plans modeled</a:t>
            </a:r>
          </a:p>
          <a:p>
            <a:pPr lvl="1">
              <a:spcBef>
                <a:spcPct val="0"/>
              </a:spcBef>
            </a:pPr>
            <a:r>
              <a:rPr lang="en-US" sz="2400" dirty="0" smtClean="0">
                <a:latin typeface="Georgia" charset="0"/>
                <a:ea typeface="ＭＳ Ｐゴシック" charset="0"/>
              </a:rPr>
              <a:t>Volumes </a:t>
            </a:r>
            <a:r>
              <a:rPr lang="en-US" sz="2400" dirty="0">
                <a:latin typeface="Georgia" charset="0"/>
                <a:ea typeface="ＭＳ Ｐゴシック" charset="0"/>
              </a:rPr>
              <a:t>calculated</a:t>
            </a:r>
          </a:p>
          <a:p>
            <a:pPr marL="282575" lvl="2"/>
            <a:endParaRPr lang="en-US" sz="1400" dirty="0">
              <a:latin typeface="Georgia" charset="0"/>
              <a:ea typeface="ＭＳ Ｐゴシック" charset="0"/>
            </a:endParaRPr>
          </a:p>
          <a:p>
            <a:pPr marL="282575" lvl="2">
              <a:buClr>
                <a:srgbClr val="FFC000"/>
              </a:buClr>
            </a:pPr>
            <a:r>
              <a:rPr lang="en-US" b="1" u="sng" dirty="0">
                <a:latin typeface="Georgia" charset="0"/>
                <a:ea typeface="ＭＳ Ｐゴシック" charset="0"/>
              </a:rPr>
              <a:t>Surgeons</a:t>
            </a:r>
            <a:r>
              <a:rPr lang="en-US" b="1" dirty="0">
                <a:latin typeface="Georgia" charset="0"/>
                <a:ea typeface="ＭＳ Ｐゴシック" charset="0"/>
              </a:rPr>
              <a:t> individualize </a:t>
            </a:r>
          </a:p>
          <a:p>
            <a:pPr marL="282575" lvl="2">
              <a:buClr>
                <a:srgbClr val="FFC000"/>
              </a:buClr>
              <a:buNone/>
            </a:pPr>
            <a:r>
              <a:rPr lang="en-US" b="1" dirty="0">
                <a:latin typeface="Georgia" charset="0"/>
                <a:ea typeface="ＭＳ Ｐゴシック" charset="0"/>
              </a:rPr>
              <a:t>   &amp; finalize surgical plans</a:t>
            </a:r>
          </a:p>
          <a:p>
            <a:pPr marL="282575" lvl="2">
              <a:buClr>
                <a:srgbClr val="FFC000"/>
              </a:buClr>
              <a:buNone/>
            </a:pPr>
            <a:r>
              <a:rPr lang="en-US" b="1" dirty="0">
                <a:latin typeface="Georgia" charset="0"/>
                <a:ea typeface="ＭＳ Ｐゴシック" charset="0"/>
              </a:rPr>
              <a:t>   </a:t>
            </a:r>
            <a:r>
              <a:rPr lang="en-US" b="1" u="sng" dirty="0">
                <a:latin typeface="Georgia" charset="0"/>
                <a:ea typeface="ＭＳ Ｐゴシック" charset="0"/>
              </a:rPr>
              <a:t>in minutes</a:t>
            </a:r>
          </a:p>
          <a:p>
            <a:endParaRPr lang="en-US" dirty="0"/>
          </a:p>
        </p:txBody>
      </p:sp>
      <p:pic>
        <p:nvPicPr>
          <p:cNvPr id="4" name="IQQA-Liver movie.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5758376" y="3776294"/>
            <a:ext cx="3499020" cy="3081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0695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fill="remove"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pPr eaLnBrk="1" hangingPunct="1"/>
            <a:r>
              <a:rPr lang="en-US">
                <a:latin typeface="Georgia" charset="0"/>
                <a:cs typeface="Gulim" charset="0"/>
              </a:rPr>
              <a:t>Donor Outcomes</a:t>
            </a:r>
          </a:p>
        </p:txBody>
      </p:sp>
      <p:sp>
        <p:nvSpPr>
          <p:cNvPr id="60418" name="Content Placeholder 2"/>
          <p:cNvSpPr>
            <a:spLocks noGrp="1"/>
          </p:cNvSpPr>
          <p:nvPr>
            <p:ph idx="1"/>
          </p:nvPr>
        </p:nvSpPr>
        <p:spPr>
          <a:xfrm>
            <a:off x="533400" y="1371600"/>
            <a:ext cx="8458200" cy="4662488"/>
          </a:xfrm>
        </p:spPr>
        <p:txBody>
          <a:bodyPr/>
          <a:lstStyle/>
          <a:p>
            <a:pPr eaLnBrk="1" hangingPunct="1"/>
            <a:r>
              <a:rPr lang="en-US" sz="2400">
                <a:latin typeface="Georgia" charset="0"/>
                <a:ea typeface="ＭＳ Ｐゴシック" charset="0"/>
                <a:cs typeface="ＭＳ Ｐゴシック" charset="0"/>
              </a:rPr>
              <a:t>Donor hepatectomy can lead to death or serious complications, including liver failure….at least 6 living donors have undergone rescue liver transplantation and only 2 survived</a:t>
            </a:r>
          </a:p>
          <a:p>
            <a:pPr eaLnBrk="1" hangingPunct="1"/>
            <a:r>
              <a:rPr lang="en-US" sz="2400">
                <a:latin typeface="Georgia" charset="0"/>
                <a:ea typeface="ＭＳ Ｐゴシック" charset="0"/>
                <a:cs typeface="ＭＳ Ｐゴシック" charset="0"/>
              </a:rPr>
              <a:t>Risk increases with increasing hepatic mass resected above 70%, but recent study of 4111 patients undergoing donor hepatectomy showed no difference in donor mortality between left lobe and right lobe donation (0.2 and 0.3%)</a:t>
            </a:r>
          </a:p>
          <a:p>
            <a:pPr eaLnBrk="1" hangingPunct="1"/>
            <a:r>
              <a:rPr lang="en-US" sz="2400">
                <a:latin typeface="Georgia" charset="0"/>
                <a:ea typeface="ＭＳ Ｐゴシック" charset="0"/>
                <a:cs typeface="ＭＳ Ｐゴシック" charset="0"/>
              </a:rPr>
              <a:t>Of approx. 6000 donor hepatectomies worldwide, there have been 13 deaths (0.2%)</a:t>
            </a:r>
          </a:p>
          <a:p>
            <a:pPr eaLnBrk="1" hangingPunct="1"/>
            <a:r>
              <a:rPr lang="en-US" sz="2400">
                <a:latin typeface="Georgia" charset="0"/>
                <a:ea typeface="ＭＳ Ｐゴシック" charset="0"/>
                <a:cs typeface="ＭＳ Ｐゴシック" charset="0"/>
              </a:rPr>
              <a:t>Median complication rate was 16% </a:t>
            </a:r>
          </a:p>
          <a:p>
            <a:pPr lvl="1" eaLnBrk="1" hangingPunct="1"/>
            <a:r>
              <a:rPr lang="en-US" sz="2400">
                <a:latin typeface="Georgia" charset="0"/>
                <a:ea typeface="ＭＳ Ｐゴシック" charset="0"/>
              </a:rPr>
              <a:t>Predominant biliary leaks/strictures(6%) and infections(6%)</a:t>
            </a:r>
          </a:p>
        </p:txBody>
      </p:sp>
    </p:spTree>
    <p:extLst>
      <p:ext uri="{BB962C8B-B14F-4D97-AF65-F5344CB8AC3E}">
        <p14:creationId xmlns:p14="http://schemas.microsoft.com/office/powerpoint/2010/main" val="2484088361"/>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 </a:t>
            </a:r>
            <a:r>
              <a:rPr lang="en-US" dirty="0" err="1" smtClean="0"/>
              <a:t>Sclerosing</a:t>
            </a:r>
            <a:r>
              <a:rPr lang="en-US" dirty="0" smtClean="0"/>
              <a:t> Cholangitis</a:t>
            </a:r>
            <a:endParaRPr lang="en-US" dirty="0"/>
          </a:p>
        </p:txBody>
      </p:sp>
      <p:sp>
        <p:nvSpPr>
          <p:cNvPr id="3" name="Content Placeholder 2"/>
          <p:cNvSpPr>
            <a:spLocks noGrp="1"/>
          </p:cNvSpPr>
          <p:nvPr>
            <p:ph idx="1"/>
          </p:nvPr>
        </p:nvSpPr>
        <p:spPr/>
        <p:txBody>
          <a:bodyPr/>
          <a:lstStyle/>
          <a:p>
            <a:pPr marL="914400" lvl="2" indent="0">
              <a:buNone/>
            </a:pPr>
            <a:endParaRPr lang="en-US" sz="2000" dirty="0"/>
          </a:p>
          <a:p>
            <a:pPr marL="1200150" lvl="2" indent="-285750">
              <a:buFont typeface="Arial"/>
              <a:buChar char="•"/>
            </a:pPr>
            <a:endParaRPr lang="en-US" sz="2000" dirty="0"/>
          </a:p>
          <a:p>
            <a:pPr marL="1200150" lvl="2" indent="-285750">
              <a:buFont typeface="Arial"/>
              <a:buChar char="•"/>
            </a:pPr>
            <a:r>
              <a:rPr lang="en-US" sz="2400" dirty="0"/>
              <a:t>Primarily affects middle-aged men under 45 years of age. Male-Female ratio 2:1</a:t>
            </a:r>
          </a:p>
          <a:p>
            <a:pPr marL="1200150" lvl="2" indent="-285750">
              <a:buFont typeface="Arial"/>
              <a:buChar char="•"/>
            </a:pPr>
            <a:endParaRPr lang="en-US" sz="2400" dirty="0"/>
          </a:p>
          <a:p>
            <a:pPr marL="1200150" lvl="2" indent="-285750">
              <a:buFont typeface="Arial"/>
              <a:buChar char="•"/>
            </a:pPr>
            <a:r>
              <a:rPr lang="en-US" sz="2400" dirty="0"/>
              <a:t>50-70% associated with Inflammatory Bowel Disease.</a:t>
            </a:r>
          </a:p>
          <a:p>
            <a:pPr marL="1200150" lvl="2" indent="-285750">
              <a:buFont typeface="Arial"/>
              <a:buChar char="•"/>
            </a:pPr>
            <a:endParaRPr lang="en-US" sz="2400" dirty="0"/>
          </a:p>
          <a:p>
            <a:pPr marL="1200150" lvl="2" indent="-285750">
              <a:buFont typeface="Arial"/>
              <a:buChar char="•"/>
            </a:pPr>
            <a:r>
              <a:rPr lang="en-US" sz="2400" dirty="0"/>
              <a:t>Having family members with PSC may increase a person’s risk of developing PSC.</a:t>
            </a:r>
          </a:p>
          <a:p>
            <a:endParaRPr lang="en-US" dirty="0"/>
          </a:p>
        </p:txBody>
      </p:sp>
    </p:spTree>
    <p:extLst>
      <p:ext uri="{BB962C8B-B14F-4D97-AF65-F5344CB8AC3E}">
        <p14:creationId xmlns:p14="http://schemas.microsoft.com/office/powerpoint/2010/main" val="40173131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p:txBody>
          <a:bodyPr/>
          <a:lstStyle/>
          <a:p>
            <a:pPr eaLnBrk="1" hangingPunct="1"/>
            <a:r>
              <a:rPr lang="en-US" sz="2800" b="1">
                <a:latin typeface="Georgia" charset="0"/>
                <a:cs typeface="Gulim" charset="0"/>
              </a:rPr>
              <a:t>International Liver Transplant Society Meeting 2011 </a:t>
            </a:r>
          </a:p>
        </p:txBody>
      </p:sp>
      <p:sp>
        <p:nvSpPr>
          <p:cNvPr id="57346" name="Content Placeholder 2"/>
          <p:cNvSpPr>
            <a:spLocks noGrp="1"/>
          </p:cNvSpPr>
          <p:nvPr>
            <p:ph idx="1"/>
          </p:nvPr>
        </p:nvSpPr>
        <p:spPr>
          <a:xfrm>
            <a:off x="457200" y="1143000"/>
            <a:ext cx="8534400" cy="5257800"/>
          </a:xfrm>
        </p:spPr>
        <p:txBody>
          <a:bodyPr/>
          <a:lstStyle/>
          <a:p>
            <a:pPr eaLnBrk="1" hangingPunct="1">
              <a:defRPr/>
            </a:pPr>
            <a:r>
              <a:rPr lang="en-US" sz="2200" dirty="0">
                <a:ea typeface="ＭＳ Ｐゴシック" charset="0"/>
                <a:cs typeface="ＭＳ Ｐゴシック" charset="0"/>
              </a:rPr>
              <a:t>Web-based survey of clinical practices related to LDLT: </a:t>
            </a:r>
          </a:p>
          <a:p>
            <a:pPr marL="0" indent="0" eaLnBrk="1" hangingPunct="1">
              <a:buFontTx/>
              <a:buNone/>
              <a:defRPr/>
            </a:pPr>
            <a:r>
              <a:rPr lang="en-US" sz="2200" dirty="0">
                <a:ea typeface="ＭＳ Ｐゴシック" charset="0"/>
                <a:cs typeface="ＭＳ Ｐゴシック" charset="0"/>
              </a:rPr>
              <a:t>	71 centers representing LDLT programs in North America, 	Europe, Asia, South America, Australia, New Zealand, and 	the Middle East</a:t>
            </a:r>
          </a:p>
          <a:p>
            <a:pPr eaLnBrk="1" hangingPunct="1">
              <a:defRPr/>
            </a:pPr>
            <a:r>
              <a:rPr lang="en-US" sz="2200" dirty="0">
                <a:ea typeface="ＭＳ Ｐゴシック" charset="0"/>
                <a:cs typeface="ＭＳ Ｐゴシック" charset="0"/>
              </a:rPr>
              <a:t>23 donor deaths out of a total of 11,553 LDLT procedures 18 of the deaths reported directly in the survey, and 	another 5 deaths were reported by the </a:t>
            </a:r>
            <a:r>
              <a:rPr lang="en-US" sz="2200" dirty="0" err="1">
                <a:ea typeface="ＭＳ Ｐゴシック" charset="0"/>
                <a:cs typeface="ＭＳ Ｐゴシック" charset="0"/>
              </a:rPr>
              <a:t>Eurotransplant</a:t>
            </a:r>
            <a:r>
              <a:rPr lang="en-US" sz="2200" dirty="0">
                <a:ea typeface="ＭＳ Ｐゴシック" charset="0"/>
                <a:cs typeface="ＭＳ Ｐゴシック" charset="0"/>
              </a:rPr>
              <a:t> Registry overall mortality rate of 0.2%</a:t>
            </a:r>
          </a:p>
          <a:p>
            <a:pPr eaLnBrk="1" hangingPunct="1">
              <a:defRPr/>
            </a:pPr>
            <a:r>
              <a:rPr lang="en-US" sz="2200" dirty="0">
                <a:ea typeface="ＭＳ Ｐゴシック" charset="0"/>
                <a:cs typeface="ＭＳ Ｐゴシック" charset="0"/>
              </a:rPr>
              <a:t>No differences in the death rates between the </a:t>
            </a:r>
            <a:r>
              <a:rPr lang="en-US" sz="2200" dirty="0" err="1">
                <a:ea typeface="ＭＳ Ｐゴシック" charset="0"/>
                <a:cs typeface="ＭＳ Ｐゴシック" charset="0"/>
              </a:rPr>
              <a:t>hepatectomy</a:t>
            </a:r>
            <a:r>
              <a:rPr lang="en-US" sz="2200" dirty="0">
                <a:ea typeface="ＭＳ Ｐゴシック" charset="0"/>
                <a:cs typeface="ＭＳ Ｐゴシック" charset="0"/>
              </a:rPr>
              <a:t> types </a:t>
            </a:r>
          </a:p>
          <a:p>
            <a:pPr lvl="1" eaLnBrk="1" hangingPunct="1">
              <a:defRPr/>
            </a:pPr>
            <a:r>
              <a:rPr lang="en-US" dirty="0">
                <a:ea typeface="ＭＳ Ｐゴシック" charset="0"/>
                <a:cs typeface="ＭＳ Ｐゴシック" charset="0"/>
              </a:rPr>
              <a:t>18/8734 for right lobectomy (RL)</a:t>
            </a:r>
          </a:p>
          <a:p>
            <a:pPr lvl="1" eaLnBrk="1" hangingPunct="1">
              <a:defRPr/>
            </a:pPr>
            <a:r>
              <a:rPr lang="en-US" dirty="0">
                <a:ea typeface="ＭＳ Ｐゴシック" charset="0"/>
                <a:cs typeface="ＭＳ Ｐゴシック" charset="0"/>
              </a:rPr>
              <a:t>2/994 for left lobectomy (LL)</a:t>
            </a:r>
          </a:p>
          <a:p>
            <a:pPr lvl="1" eaLnBrk="1" hangingPunct="1">
              <a:defRPr/>
            </a:pPr>
            <a:r>
              <a:rPr lang="en-US" dirty="0">
                <a:ea typeface="ＭＳ Ｐゴシック" charset="0"/>
                <a:cs typeface="ＭＳ Ｐゴシック" charset="0"/>
              </a:rPr>
              <a:t> 3/2168 for LLS</a:t>
            </a:r>
          </a:p>
          <a:p>
            <a:pPr lvl="1" eaLnBrk="1" hangingPunct="1">
              <a:defRPr/>
            </a:pPr>
            <a:r>
              <a:rPr lang="en-US" i="1" dirty="0">
                <a:ea typeface="ＭＳ Ｐゴシック" charset="0"/>
                <a:cs typeface="ＭＳ Ｐゴシック" charset="0"/>
              </a:rPr>
              <a:t>P</a:t>
            </a:r>
            <a:r>
              <a:rPr lang="en-US" dirty="0">
                <a:ea typeface="ＭＳ Ｐゴシック" charset="0"/>
                <a:cs typeface="ＭＳ Ｐゴシック" charset="0"/>
              </a:rPr>
              <a:t> = 0.71 for RL versus LL, </a:t>
            </a:r>
            <a:r>
              <a:rPr lang="en-US" i="1" dirty="0">
                <a:ea typeface="ＭＳ Ｐゴシック" charset="0"/>
                <a:cs typeface="ＭＳ Ｐゴシック" charset="0"/>
              </a:rPr>
              <a:t>P</a:t>
            </a:r>
            <a:r>
              <a:rPr lang="en-US" dirty="0">
                <a:ea typeface="ＭＳ Ｐゴシック" charset="0"/>
                <a:cs typeface="ＭＳ Ｐゴシック" charset="0"/>
              </a:rPr>
              <a:t> = 0.71 for RL versus LLS, and </a:t>
            </a:r>
            <a:r>
              <a:rPr lang="en-US" i="1" dirty="0">
                <a:ea typeface="ＭＳ Ｐゴシック" charset="0"/>
                <a:cs typeface="ＭＳ Ｐゴシック" charset="0"/>
              </a:rPr>
              <a:t>P</a:t>
            </a:r>
            <a:r>
              <a:rPr lang="en-US" dirty="0">
                <a:ea typeface="ＭＳ Ｐゴシック" charset="0"/>
                <a:cs typeface="ＭＳ Ｐゴシック" charset="0"/>
              </a:rPr>
              <a:t> = 0.65 for LL versus LLS</a:t>
            </a:r>
          </a:p>
          <a:p>
            <a:pPr eaLnBrk="1" hangingPunct="1">
              <a:defRPr/>
            </a:pPr>
            <a:r>
              <a:rPr lang="en-US" sz="2200" dirty="0">
                <a:ea typeface="ＭＳ Ｐゴシック" charset="0"/>
                <a:cs typeface="ＭＳ Ｐゴシック" charset="0"/>
              </a:rPr>
              <a:t>Another 11 deaths after donor </a:t>
            </a:r>
            <a:r>
              <a:rPr lang="en-US" sz="2200" dirty="0" err="1">
                <a:ea typeface="ＭＳ Ｐゴシック" charset="0"/>
                <a:cs typeface="ＭＳ Ｐゴシック" charset="0"/>
              </a:rPr>
              <a:t>hepatectomy</a:t>
            </a:r>
            <a:r>
              <a:rPr lang="en-US" sz="2200" dirty="0">
                <a:ea typeface="ＭＳ Ｐゴシック" charset="0"/>
                <a:cs typeface="ＭＳ Ｐゴシック" charset="0"/>
              </a:rPr>
              <a:t> have been reported in the literature, but they were not captured in the survey</a:t>
            </a:r>
          </a:p>
        </p:txBody>
      </p:sp>
    </p:spTree>
    <p:extLst>
      <p:ext uri="{BB962C8B-B14F-4D97-AF65-F5344CB8AC3E}">
        <p14:creationId xmlns:p14="http://schemas.microsoft.com/office/powerpoint/2010/main" val="1940345976"/>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p:txBody>
          <a:bodyPr/>
          <a:lstStyle/>
          <a:p>
            <a:pPr eaLnBrk="1" hangingPunct="1"/>
            <a:r>
              <a:rPr lang="en-US" altLang="en-US"/>
              <a:t>Conclusions of A2ALL Long Term Outcomes</a:t>
            </a:r>
          </a:p>
        </p:txBody>
      </p:sp>
      <p:sp>
        <p:nvSpPr>
          <p:cNvPr id="80898" name="Content Placeholder 2"/>
          <p:cNvSpPr>
            <a:spLocks noGrp="1"/>
          </p:cNvSpPr>
          <p:nvPr>
            <p:ph idx="1"/>
          </p:nvPr>
        </p:nvSpPr>
        <p:spPr>
          <a:xfrm>
            <a:off x="533400" y="1295400"/>
            <a:ext cx="8534400" cy="4660900"/>
          </a:xfrm>
        </p:spPr>
        <p:txBody>
          <a:bodyPr/>
          <a:lstStyle/>
          <a:p>
            <a:pPr eaLnBrk="1" hangingPunct="1"/>
            <a:r>
              <a:rPr lang="en-US" altLang="en-US" sz="1800"/>
              <a:t>There is a significant and sustained benefit to liver transplant candidates with LDLT compared with DDLT</a:t>
            </a:r>
          </a:p>
          <a:p>
            <a:pPr lvl="1" eaLnBrk="1" hangingPunct="1"/>
            <a:r>
              <a:rPr lang="en-US" altLang="en-US" sz="1600"/>
              <a:t>This benefit occurs not only during the waitlist period but also by providing real benefit after transplantation by offering transplantation at a lower MELD, before disease progression associated with renal dysfunction and other life support requirements </a:t>
            </a:r>
          </a:p>
          <a:p>
            <a:pPr eaLnBrk="1" hangingPunct="1"/>
            <a:r>
              <a:rPr lang="en-US" altLang="en-US" sz="1800"/>
              <a:t>Some of the risk factors contributing to poor outcome, such as renal failure, can be avoided if LDLT can be performed in a more timely fashion than DDLT </a:t>
            </a:r>
          </a:p>
          <a:p>
            <a:pPr eaLnBrk="1" hangingPunct="1"/>
            <a:r>
              <a:rPr lang="en-US" altLang="en-US" sz="1800"/>
              <a:t>Early graft failure and patients’ mortality experienced by centers starting LDLT programs markedly improved after the first 15 to 20 procedures, true for both A2ALL and non-A2ALL centers</a:t>
            </a:r>
          </a:p>
          <a:p>
            <a:pPr eaLnBrk="1" hangingPunct="1"/>
            <a:r>
              <a:rPr lang="en-US" altLang="en-US" sz="1800"/>
              <a:t>Dysfunction of the segmental graft, or “small-for-size syndrome,” remains a significant concern and the biliary reconstruction and postoperative complications continue to be the Achilles heel of LDLT </a:t>
            </a:r>
          </a:p>
          <a:p>
            <a:pPr eaLnBrk="1" hangingPunct="1"/>
            <a:r>
              <a:rPr lang="en-US" altLang="en-US" sz="1800"/>
              <a:t>When a deceased donor organ is not immediately available, as is usually the case, LDLT should be considered a primary liver transplant option early in the course of transplant evaluation </a:t>
            </a:r>
          </a:p>
          <a:p>
            <a:pPr lvl="1" eaLnBrk="1" hangingPunct="1"/>
            <a:r>
              <a:rPr lang="en-US" altLang="en-US" sz="1600"/>
              <a:t>even status 1 and high MELD patients likely benefit from LDLT </a:t>
            </a:r>
          </a:p>
          <a:p>
            <a:pPr lvl="1" eaLnBrk="1" hangingPunct="1"/>
            <a:endParaRPr lang="en-US" altLang="en-US"/>
          </a:p>
          <a:p>
            <a:pPr eaLnBrk="1" hangingPunct="1"/>
            <a:endParaRPr lang="en-US" altLang="en-US"/>
          </a:p>
          <a:p>
            <a:pPr eaLnBrk="1" hangingPunct="1"/>
            <a:endParaRPr lang="en-US" altLang="en-US"/>
          </a:p>
          <a:p>
            <a:pPr eaLnBrk="1" hangingPunct="1"/>
            <a:endParaRPr lang="en-US" altLang="en-US"/>
          </a:p>
        </p:txBody>
      </p:sp>
      <p:pic>
        <p:nvPicPr>
          <p:cNvPr id="80899" name="Picture 3" descr="Screen Shot 2015-09-26 at 5.07.19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38550" y="6248400"/>
            <a:ext cx="54991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32657034"/>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sz="2000" dirty="0">
                <a:ea typeface="ＭＳ Ｐゴシック" charset="-128"/>
              </a:rPr>
              <a:t>Outcomes of adult living donor liver transplantation: Comparison of the adult‐to‐adult living donor liver transplantation cohort study and the national experience</a:t>
            </a:r>
            <a:endParaRPr lang="en-US" sz="20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1213" y="1247425"/>
            <a:ext cx="5029200" cy="5159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extLst>
      <p:ext uri="{BB962C8B-B14F-4D97-AF65-F5344CB8AC3E}">
        <p14:creationId xmlns:p14="http://schemas.microsoft.com/office/powerpoint/2010/main" val="6329131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1" descr="Screen Shot 2015-09-26 at 12.14.34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8610600" cy="2043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 descr="Screen Shot 2015-09-26 at 12.17.32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4038600" cy="421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3" descr="Screen Shot 2015-09-26 at 12.18.44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2286000"/>
            <a:ext cx="5105400" cy="3584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4" descr="Screen Shot 2015-09-26 at 5.07.19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6096000"/>
            <a:ext cx="54991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640466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1" name="Rectangle 12"/>
          <p:cNvSpPr>
            <a:spLocks noGrp="1" noChangeArrowheads="1"/>
          </p:cNvSpPr>
          <p:nvPr>
            <p:ph type="title"/>
          </p:nvPr>
        </p:nvSpPr>
        <p:spPr/>
        <p:txBody>
          <a:bodyPr/>
          <a:lstStyle/>
          <a:p>
            <a:pPr eaLnBrk="1" hangingPunct="1"/>
            <a:r>
              <a:rPr lang="en-US" altLang="en-US">
                <a:ea typeface="ＭＳ Ｐゴシック" charset="-128"/>
              </a:rPr>
              <a:t>Right Lobe Transplantation</a:t>
            </a:r>
          </a:p>
        </p:txBody>
      </p:sp>
      <p:sp>
        <p:nvSpPr>
          <p:cNvPr id="61442" name="Rectangle 13"/>
          <p:cNvSpPr>
            <a:spLocks noGrp="1" noChangeArrowheads="1"/>
          </p:cNvSpPr>
          <p:nvPr>
            <p:ph type="body" idx="1"/>
          </p:nvPr>
        </p:nvSpPr>
        <p:spPr>
          <a:xfrm>
            <a:off x="0" y="1371600"/>
            <a:ext cx="4876800" cy="5029200"/>
          </a:xfrm>
        </p:spPr>
        <p:txBody>
          <a:bodyPr/>
          <a:lstStyle/>
          <a:p>
            <a:pPr eaLnBrk="1" hangingPunct="1"/>
            <a:r>
              <a:rPr lang="en-US" altLang="en-US" sz="2400"/>
              <a:t>Similar to Deceased Donor Liver Transplantation except:</a:t>
            </a:r>
          </a:p>
          <a:p>
            <a:pPr lvl="1" eaLnBrk="1" hangingPunct="1"/>
            <a:r>
              <a:rPr lang="en-US" altLang="en-US" sz="2000"/>
              <a:t>IVC must be preserved</a:t>
            </a:r>
          </a:p>
          <a:p>
            <a:pPr lvl="1" eaLnBrk="1" hangingPunct="1"/>
            <a:r>
              <a:rPr lang="en-US" altLang="en-US" sz="2000"/>
              <a:t>Possible extra Hepatic vein implantations</a:t>
            </a:r>
          </a:p>
          <a:p>
            <a:pPr lvl="1" eaLnBrk="1" hangingPunct="1"/>
            <a:r>
              <a:rPr lang="en-US" altLang="en-US" sz="2000"/>
              <a:t>Use extra length of hepatic arteries, portal vein, and hepatic ducts</a:t>
            </a:r>
          </a:p>
        </p:txBody>
      </p:sp>
      <p:pic>
        <p:nvPicPr>
          <p:cNvPr id="61443" name="Picture 31" descr="recip-06"/>
          <p:cNvPicPr>
            <a:picLocks noChangeAspect="1" noChangeArrowheads="1"/>
          </p:cNvPicPr>
          <p:nvPr/>
        </p:nvPicPr>
        <p:blipFill>
          <a:blip r:embed="rId2">
            <a:extLst>
              <a:ext uri="{28A0092B-C50C-407E-A947-70E740481C1C}">
                <a14:useLocalDpi xmlns:a14="http://schemas.microsoft.com/office/drawing/2010/main" val="0"/>
              </a:ext>
            </a:extLst>
          </a:blip>
          <a:srcRect l="5252" t="5246" r="10178" b="10176"/>
          <a:stretch>
            <a:fillRect/>
          </a:stretch>
        </p:blipFill>
        <p:spPr bwMode="auto">
          <a:xfrm>
            <a:off x="4724400" y="2514600"/>
            <a:ext cx="4419600" cy="3205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753943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43"/>
                                        </p:tgtEl>
                                        <p:attrNameLst>
                                          <p:attrName>style.visibility</p:attrName>
                                        </p:attrNameLst>
                                      </p:cBhvr>
                                      <p:to>
                                        <p:strVal val="visible"/>
                                      </p:to>
                                    </p:set>
                                    <p:anim calcmode="lin" valueType="num">
                                      <p:cBhvr additive="base">
                                        <p:cTn id="7" dur="500" fill="hold"/>
                                        <p:tgtEl>
                                          <p:spTgt spid="61443"/>
                                        </p:tgtEl>
                                        <p:attrNameLst>
                                          <p:attrName>ppt_x</p:attrName>
                                        </p:attrNameLst>
                                      </p:cBhvr>
                                      <p:tavLst>
                                        <p:tav tm="0">
                                          <p:val>
                                            <p:strVal val="#ppt_x"/>
                                          </p:val>
                                        </p:tav>
                                        <p:tav tm="100000">
                                          <p:val>
                                            <p:strVal val="#ppt_x"/>
                                          </p:val>
                                        </p:tav>
                                      </p:tavLst>
                                    </p:anim>
                                    <p:anim calcmode="lin" valueType="num">
                                      <p:cBhvr additive="base">
                                        <p:cTn id="8" dur="500" fill="hold"/>
                                        <p:tgtEl>
                                          <p:spTgt spid="614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3"/>
          <p:cNvSpPr>
            <a:spLocks noGrp="1"/>
          </p:cNvSpPr>
          <p:nvPr>
            <p:ph type="title"/>
          </p:nvPr>
        </p:nvSpPr>
        <p:spPr/>
        <p:txBody>
          <a:bodyPr/>
          <a:lstStyle/>
          <a:p>
            <a:pPr eaLnBrk="1" hangingPunct="1"/>
            <a:r>
              <a:rPr lang="en-US" altLang="en-US">
                <a:ea typeface="ＭＳ Ｐゴシック" charset="-128"/>
              </a:rPr>
              <a:t>Left Lobe Transplantation</a:t>
            </a:r>
          </a:p>
        </p:txBody>
      </p:sp>
      <p:sp>
        <p:nvSpPr>
          <p:cNvPr id="63490" name="Content Placeholder 4"/>
          <p:cNvSpPr>
            <a:spLocks noGrp="1"/>
          </p:cNvSpPr>
          <p:nvPr>
            <p:ph idx="1"/>
          </p:nvPr>
        </p:nvSpPr>
        <p:spPr>
          <a:xfrm>
            <a:off x="609600" y="1447800"/>
            <a:ext cx="8305800" cy="2438400"/>
          </a:xfrm>
        </p:spPr>
        <p:txBody>
          <a:bodyPr/>
          <a:lstStyle/>
          <a:p>
            <a:pPr eaLnBrk="1" hangingPunct="1"/>
            <a:r>
              <a:rPr lang="en-US" altLang="en-US"/>
              <a:t>Decision regarding the need for left lobe vs. left lateral segment transplant needed</a:t>
            </a:r>
          </a:p>
          <a:p>
            <a:pPr eaLnBrk="1" hangingPunct="1"/>
            <a:r>
              <a:rPr lang="en-US" altLang="en-US"/>
              <a:t>MHV removed with the graft when full left lobe is used</a:t>
            </a:r>
          </a:p>
          <a:p>
            <a:pPr eaLnBrk="1" hangingPunct="1"/>
            <a:r>
              <a:rPr lang="en-US" altLang="en-US"/>
              <a:t>Deceased donor vessels used when artery extensions required and/or for portal vein reconstruction</a:t>
            </a:r>
          </a:p>
          <a:p>
            <a:pPr eaLnBrk="1" hangingPunct="1"/>
            <a:r>
              <a:rPr lang="en-US" altLang="en-US"/>
              <a:t>Graft positioned at 45 degree angle to protect venous outflow</a:t>
            </a:r>
          </a:p>
        </p:txBody>
      </p:sp>
      <p:pic>
        <p:nvPicPr>
          <p:cNvPr id="63491" name="Picture 16" descr="DSC002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65688" y="13690600"/>
            <a:ext cx="5949950" cy="5021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2" name="Picture 16" descr="DSC002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18088" y="13843000"/>
            <a:ext cx="5949950" cy="5021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3" name="Picture 8" descr="DSC002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505200"/>
            <a:ext cx="3430588"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4" name="Picture 5" descr="DSC002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56988" y="13690600"/>
            <a:ext cx="5949950" cy="5021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5" name="Picture 10" descr="DSC002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7263" y="3505200"/>
            <a:ext cx="3430587"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20921897"/>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1" name="Rectangle 2"/>
          <p:cNvSpPr>
            <a:spLocks noGrp="1" noChangeArrowheads="1"/>
          </p:cNvSpPr>
          <p:nvPr>
            <p:ph type="title"/>
          </p:nvPr>
        </p:nvSpPr>
        <p:spPr/>
        <p:txBody>
          <a:bodyPr/>
          <a:lstStyle/>
          <a:p>
            <a:pPr eaLnBrk="1" hangingPunct="1"/>
            <a:r>
              <a:rPr lang="en-US" altLang="en-US" b="1">
                <a:ea typeface="ＭＳ Ｐゴシック" charset="-128"/>
              </a:rPr>
              <a:t>LDLT at Mayo Clinic Arizona</a:t>
            </a:r>
          </a:p>
        </p:txBody>
      </p:sp>
      <p:sp>
        <p:nvSpPr>
          <p:cNvPr id="81922" name="Rectangle 3"/>
          <p:cNvSpPr>
            <a:spLocks noGrp="1" noChangeArrowheads="1"/>
          </p:cNvSpPr>
          <p:nvPr>
            <p:ph type="body" idx="1"/>
          </p:nvPr>
        </p:nvSpPr>
        <p:spPr>
          <a:xfrm>
            <a:off x="457200" y="1664970"/>
            <a:ext cx="8686800" cy="4662488"/>
          </a:xfrm>
        </p:spPr>
        <p:txBody>
          <a:bodyPr/>
          <a:lstStyle/>
          <a:p>
            <a:pPr eaLnBrk="1" hangingPunct="1"/>
            <a:r>
              <a:rPr lang="en-US" altLang="en-US" sz="2400"/>
              <a:t>135 LDLT (51% women, 49% men) </a:t>
            </a:r>
          </a:p>
          <a:p>
            <a:pPr lvl="2" eaLnBrk="1" hangingPunct="1"/>
            <a:r>
              <a:rPr lang="en-US" altLang="en-US" sz="1800" dirty="0"/>
              <a:t>Mean age 37.3yrs (18 – 56yrs)</a:t>
            </a:r>
          </a:p>
          <a:p>
            <a:pPr lvl="2" eaLnBrk="1" hangingPunct="1"/>
            <a:r>
              <a:rPr lang="en-US" altLang="en-US" sz="1800" dirty="0"/>
              <a:t>133 right lobes</a:t>
            </a:r>
          </a:p>
          <a:p>
            <a:pPr lvl="2" eaLnBrk="1" hangingPunct="1"/>
            <a:r>
              <a:rPr lang="en-US" altLang="en-US" sz="1800" dirty="0"/>
              <a:t>2 whole organ (domino transplant)</a:t>
            </a:r>
          </a:p>
          <a:p>
            <a:pPr eaLnBrk="1" hangingPunct="1"/>
            <a:r>
              <a:rPr lang="en-US" altLang="en-US" sz="2400" dirty="0"/>
              <a:t>Donor Survival 100%</a:t>
            </a:r>
          </a:p>
          <a:p>
            <a:pPr lvl="1" eaLnBrk="1" hangingPunct="1"/>
            <a:r>
              <a:rPr lang="en-US" altLang="en-US" sz="2000" dirty="0"/>
              <a:t>Complications – using A2ALL class</a:t>
            </a:r>
          </a:p>
          <a:p>
            <a:pPr lvl="2" eaLnBrk="1" hangingPunct="1"/>
            <a:r>
              <a:rPr lang="en-US" altLang="en-US" sz="1800" dirty="0"/>
              <a:t>Predominantly grade 1 (27.4%)</a:t>
            </a:r>
          </a:p>
          <a:p>
            <a:pPr lvl="2" eaLnBrk="1" hangingPunct="1"/>
            <a:r>
              <a:rPr lang="en-US" altLang="en-US" sz="1800" dirty="0"/>
              <a:t>Single case grade 4a (0.7%)</a:t>
            </a:r>
          </a:p>
          <a:p>
            <a:pPr lvl="2" eaLnBrk="1" hangingPunct="1"/>
            <a:r>
              <a:rPr lang="en-US" altLang="en-US" sz="1800" dirty="0"/>
              <a:t>No blood transfusions </a:t>
            </a:r>
          </a:p>
          <a:p>
            <a:pPr lvl="1" eaLnBrk="1" hangingPunct="1"/>
            <a:endParaRPr lang="en-US" altLang="en-US" dirty="0"/>
          </a:p>
        </p:txBody>
      </p:sp>
      <p:sp>
        <p:nvSpPr>
          <p:cNvPr id="81923" name="TextBox 1"/>
          <p:cNvSpPr txBox="1">
            <a:spLocks noChangeArrowheads="1"/>
          </p:cNvSpPr>
          <p:nvPr/>
        </p:nvSpPr>
        <p:spPr bwMode="auto">
          <a:xfrm>
            <a:off x="3146425" y="1134903"/>
            <a:ext cx="25288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Georgia" charset="0"/>
                <a:ea typeface="ＭＳ Ｐゴシック" charset="-128"/>
              </a:defRPr>
            </a:lvl1pPr>
            <a:lvl2pPr marL="742950" indent="-285750" eaLnBrk="0" hangingPunct="0">
              <a:defRPr sz="2400">
                <a:solidFill>
                  <a:schemeClr val="tx1"/>
                </a:solidFill>
                <a:latin typeface="Georgia" charset="0"/>
                <a:ea typeface="ＭＳ Ｐゴシック" charset="-128"/>
              </a:defRPr>
            </a:lvl2pPr>
            <a:lvl3pPr marL="1143000" indent="-228600" eaLnBrk="0" hangingPunct="0">
              <a:defRPr sz="2400">
                <a:solidFill>
                  <a:schemeClr val="tx1"/>
                </a:solidFill>
                <a:latin typeface="Georgia" charset="0"/>
                <a:ea typeface="ＭＳ Ｐゴシック" charset="-128"/>
              </a:defRPr>
            </a:lvl3pPr>
            <a:lvl4pPr marL="1600200" indent="-228600" eaLnBrk="0" hangingPunct="0">
              <a:defRPr sz="2400">
                <a:solidFill>
                  <a:schemeClr val="tx1"/>
                </a:solidFill>
                <a:latin typeface="Georgia" charset="0"/>
                <a:ea typeface="ＭＳ Ｐゴシック" charset="-128"/>
              </a:defRPr>
            </a:lvl4pPr>
            <a:lvl5pPr marL="2057400" indent="-228600" eaLnBrk="0" hangingPunct="0">
              <a:defRPr sz="2400">
                <a:solidFill>
                  <a:schemeClr val="tx1"/>
                </a:solidFill>
                <a:latin typeface="Georgia" charset="0"/>
                <a:ea typeface="ＭＳ Ｐゴシック" charset="-128"/>
              </a:defRPr>
            </a:lvl5pPr>
            <a:lvl6pPr marL="2514600" indent="-228600" eaLnBrk="0" fontAlgn="base" hangingPunct="0">
              <a:spcBef>
                <a:spcPct val="0"/>
              </a:spcBef>
              <a:spcAft>
                <a:spcPct val="0"/>
              </a:spcAft>
              <a:defRPr sz="2400">
                <a:solidFill>
                  <a:schemeClr val="tx1"/>
                </a:solidFill>
                <a:latin typeface="Georgia" charset="0"/>
                <a:ea typeface="ＭＳ Ｐゴシック" charset="-128"/>
              </a:defRPr>
            </a:lvl6pPr>
            <a:lvl7pPr marL="2971800" indent="-228600" eaLnBrk="0" fontAlgn="base" hangingPunct="0">
              <a:spcBef>
                <a:spcPct val="0"/>
              </a:spcBef>
              <a:spcAft>
                <a:spcPct val="0"/>
              </a:spcAft>
              <a:defRPr sz="2400">
                <a:solidFill>
                  <a:schemeClr val="tx1"/>
                </a:solidFill>
                <a:latin typeface="Georgia" charset="0"/>
                <a:ea typeface="ＭＳ Ｐゴシック" charset="-128"/>
              </a:defRPr>
            </a:lvl7pPr>
            <a:lvl8pPr marL="3429000" indent="-228600" eaLnBrk="0" fontAlgn="base" hangingPunct="0">
              <a:spcBef>
                <a:spcPct val="0"/>
              </a:spcBef>
              <a:spcAft>
                <a:spcPct val="0"/>
              </a:spcAft>
              <a:defRPr sz="2400">
                <a:solidFill>
                  <a:schemeClr val="tx1"/>
                </a:solidFill>
                <a:latin typeface="Georgia" charset="0"/>
                <a:ea typeface="ＭＳ Ｐゴシック" charset="-128"/>
              </a:defRPr>
            </a:lvl8pPr>
            <a:lvl9pPr marL="3886200" indent="-228600" eaLnBrk="0" fontAlgn="base" hangingPunct="0">
              <a:spcBef>
                <a:spcPct val="0"/>
              </a:spcBef>
              <a:spcAft>
                <a:spcPct val="0"/>
              </a:spcAft>
              <a:defRPr sz="2400">
                <a:solidFill>
                  <a:schemeClr val="tx1"/>
                </a:solidFill>
                <a:latin typeface="Georgia" charset="0"/>
                <a:ea typeface="ＭＳ Ｐゴシック" charset="-128"/>
              </a:defRPr>
            </a:lvl9pPr>
          </a:lstStyle>
          <a:p>
            <a:pPr eaLnBrk="1" hangingPunct="1"/>
            <a:r>
              <a:rPr lang="en-US" altLang="en-US"/>
              <a:t>3/2001 to 8/2013</a:t>
            </a:r>
          </a:p>
        </p:txBody>
      </p:sp>
    </p:spTree>
    <p:extLst>
      <p:ext uri="{BB962C8B-B14F-4D97-AF65-F5344CB8AC3E}">
        <p14:creationId xmlns:p14="http://schemas.microsoft.com/office/powerpoint/2010/main" val="1539850650"/>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l="2933" t="11549" r="27129" b="27811"/>
          <a:stretch>
            <a:fillRect/>
          </a:stretch>
        </p:blipFill>
        <p:spPr bwMode="auto">
          <a:xfrm>
            <a:off x="169863" y="487363"/>
            <a:ext cx="8821737" cy="5913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1"/>
          <p:cNvSpPr txBox="1">
            <a:spLocks noChangeArrowheads="1"/>
          </p:cNvSpPr>
          <p:nvPr/>
        </p:nvSpPr>
        <p:spPr bwMode="auto">
          <a:xfrm>
            <a:off x="989013" y="0"/>
            <a:ext cx="756062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Georgia" charset="0"/>
                <a:ea typeface="ＭＳ Ｐゴシック" charset="-128"/>
              </a:defRPr>
            </a:lvl1pPr>
            <a:lvl2pPr marL="742950" indent="-285750" eaLnBrk="0" hangingPunct="0">
              <a:defRPr sz="2400">
                <a:solidFill>
                  <a:schemeClr val="tx1"/>
                </a:solidFill>
                <a:latin typeface="Georgia" charset="0"/>
                <a:ea typeface="ＭＳ Ｐゴシック" charset="-128"/>
              </a:defRPr>
            </a:lvl2pPr>
            <a:lvl3pPr marL="1143000" indent="-228600" eaLnBrk="0" hangingPunct="0">
              <a:defRPr sz="2400">
                <a:solidFill>
                  <a:schemeClr val="tx1"/>
                </a:solidFill>
                <a:latin typeface="Georgia" charset="0"/>
                <a:ea typeface="ＭＳ Ｐゴシック" charset="-128"/>
              </a:defRPr>
            </a:lvl3pPr>
            <a:lvl4pPr marL="1600200" indent="-228600" eaLnBrk="0" hangingPunct="0">
              <a:defRPr sz="2400">
                <a:solidFill>
                  <a:schemeClr val="tx1"/>
                </a:solidFill>
                <a:latin typeface="Georgia" charset="0"/>
                <a:ea typeface="ＭＳ Ｐゴシック" charset="-128"/>
              </a:defRPr>
            </a:lvl4pPr>
            <a:lvl5pPr marL="2057400" indent="-228600" eaLnBrk="0" hangingPunct="0">
              <a:defRPr sz="2400">
                <a:solidFill>
                  <a:schemeClr val="tx1"/>
                </a:solidFill>
                <a:latin typeface="Georgia" charset="0"/>
                <a:ea typeface="ＭＳ Ｐゴシック" charset="-128"/>
              </a:defRPr>
            </a:lvl5pPr>
            <a:lvl6pPr marL="2514600" indent="-228600" eaLnBrk="0" fontAlgn="base" hangingPunct="0">
              <a:spcBef>
                <a:spcPct val="0"/>
              </a:spcBef>
              <a:spcAft>
                <a:spcPct val="0"/>
              </a:spcAft>
              <a:defRPr sz="2400">
                <a:solidFill>
                  <a:schemeClr val="tx1"/>
                </a:solidFill>
                <a:latin typeface="Georgia" charset="0"/>
                <a:ea typeface="ＭＳ Ｐゴシック" charset="-128"/>
              </a:defRPr>
            </a:lvl6pPr>
            <a:lvl7pPr marL="2971800" indent="-228600" eaLnBrk="0" fontAlgn="base" hangingPunct="0">
              <a:spcBef>
                <a:spcPct val="0"/>
              </a:spcBef>
              <a:spcAft>
                <a:spcPct val="0"/>
              </a:spcAft>
              <a:defRPr sz="2400">
                <a:solidFill>
                  <a:schemeClr val="tx1"/>
                </a:solidFill>
                <a:latin typeface="Georgia" charset="0"/>
                <a:ea typeface="ＭＳ Ｐゴシック" charset="-128"/>
              </a:defRPr>
            </a:lvl7pPr>
            <a:lvl8pPr marL="3429000" indent="-228600" eaLnBrk="0" fontAlgn="base" hangingPunct="0">
              <a:spcBef>
                <a:spcPct val="0"/>
              </a:spcBef>
              <a:spcAft>
                <a:spcPct val="0"/>
              </a:spcAft>
              <a:defRPr sz="2400">
                <a:solidFill>
                  <a:schemeClr val="tx1"/>
                </a:solidFill>
                <a:latin typeface="Georgia" charset="0"/>
                <a:ea typeface="ＭＳ Ｐゴシック" charset="-128"/>
              </a:defRPr>
            </a:lvl8pPr>
            <a:lvl9pPr marL="3886200" indent="-228600" eaLnBrk="0" fontAlgn="base" hangingPunct="0">
              <a:spcBef>
                <a:spcPct val="0"/>
              </a:spcBef>
              <a:spcAft>
                <a:spcPct val="0"/>
              </a:spcAft>
              <a:defRPr sz="2400">
                <a:solidFill>
                  <a:schemeClr val="tx1"/>
                </a:solidFill>
                <a:latin typeface="Georgia" charset="0"/>
                <a:ea typeface="ＭＳ Ｐゴシック" charset="-128"/>
              </a:defRPr>
            </a:lvl9pPr>
          </a:lstStyle>
          <a:p>
            <a:pPr algn="ctr" eaLnBrk="1" hangingPunct="1"/>
            <a:r>
              <a:rPr lang="en-US" altLang="en-US">
                <a:solidFill>
                  <a:schemeClr val="bg1"/>
                </a:solidFill>
              </a:rPr>
              <a:t>MCA Living Liver Recipient Survival</a:t>
            </a:r>
          </a:p>
        </p:txBody>
      </p:sp>
    </p:spTree>
    <p:extLst>
      <p:ext uri="{BB962C8B-B14F-4D97-AF65-F5344CB8AC3E}">
        <p14:creationId xmlns:p14="http://schemas.microsoft.com/office/powerpoint/2010/main" val="23142161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LDLT at Yale New Haven </a:t>
            </a:r>
          </a:p>
        </p:txBody>
      </p:sp>
      <p:sp>
        <p:nvSpPr>
          <p:cNvPr id="3" name="Content Placeholder 2"/>
          <p:cNvSpPr>
            <a:spLocks noGrp="1"/>
          </p:cNvSpPr>
          <p:nvPr>
            <p:ph idx="1"/>
          </p:nvPr>
        </p:nvSpPr>
        <p:spPr/>
        <p:txBody>
          <a:bodyPr/>
          <a:lstStyle/>
          <a:p>
            <a:endParaRPr lang="en-US" dirty="0" smtClean="0"/>
          </a:p>
          <a:p>
            <a:endParaRPr lang="en-US" dirty="0"/>
          </a:p>
          <a:p>
            <a:pPr marL="0" indent="0">
              <a:buNone/>
            </a:pPr>
            <a:r>
              <a:rPr lang="en-US" dirty="0" smtClean="0"/>
              <a:t>2 </a:t>
            </a:r>
            <a:r>
              <a:rPr lang="en-US" dirty="0"/>
              <a:t>World renowned transplant surgeons at </a:t>
            </a:r>
            <a:r>
              <a:rPr lang="en-US" dirty="0" smtClean="0"/>
              <a:t>Yale:</a:t>
            </a:r>
            <a:endParaRPr lang="en-US" dirty="0"/>
          </a:p>
          <a:p>
            <a:pPr lvl="1"/>
            <a:endParaRPr lang="en-US" dirty="0" smtClean="0"/>
          </a:p>
          <a:p>
            <a:pPr lvl="1"/>
            <a:r>
              <a:rPr lang="en-US" dirty="0"/>
              <a:t>Dr. </a:t>
            </a:r>
            <a:r>
              <a:rPr lang="en-US" dirty="0" err="1"/>
              <a:t>Sukru</a:t>
            </a:r>
            <a:r>
              <a:rPr lang="en-US" dirty="0"/>
              <a:t> </a:t>
            </a:r>
            <a:r>
              <a:rPr lang="en-US" dirty="0" err="1"/>
              <a:t>Emre</a:t>
            </a:r>
            <a:r>
              <a:rPr lang="en-US" dirty="0"/>
              <a:t> MD</a:t>
            </a:r>
          </a:p>
          <a:p>
            <a:pPr marL="457200" lvl="1" indent="0">
              <a:buNone/>
            </a:pPr>
            <a:r>
              <a:rPr lang="en-US" dirty="0"/>
              <a:t>	Professor or Surgery </a:t>
            </a:r>
            <a:r>
              <a:rPr lang="en-US" dirty="0" smtClean="0"/>
              <a:t>Transplant </a:t>
            </a:r>
            <a:r>
              <a:rPr lang="en-US" dirty="0"/>
              <a:t>and </a:t>
            </a:r>
            <a:r>
              <a:rPr lang="en-US" dirty="0" smtClean="0"/>
              <a:t>Pediatrics</a:t>
            </a:r>
          </a:p>
          <a:p>
            <a:pPr marL="457200" lvl="1" indent="0">
              <a:buNone/>
            </a:pPr>
            <a:endParaRPr lang="en-US" dirty="0"/>
          </a:p>
          <a:p>
            <a:pPr lvl="1"/>
            <a:r>
              <a:rPr lang="en-US" dirty="0" smtClean="0"/>
              <a:t>Dr. David Mulligan MD, FACS</a:t>
            </a:r>
          </a:p>
          <a:p>
            <a:pPr marL="914400" lvl="2" indent="0">
              <a:buNone/>
            </a:pPr>
            <a:r>
              <a:rPr lang="en-US" sz="1800" dirty="0" smtClean="0"/>
              <a:t>Professor of Surgery</a:t>
            </a:r>
          </a:p>
          <a:p>
            <a:pPr marL="914400" lvl="2" indent="0">
              <a:buNone/>
            </a:pPr>
            <a:r>
              <a:rPr lang="en-US" sz="1800" dirty="0" smtClean="0"/>
              <a:t>Chief, Section of Transplantation and Immunology</a:t>
            </a:r>
          </a:p>
          <a:p>
            <a:pPr marL="914400" lvl="2" indent="0">
              <a:buNone/>
            </a:pPr>
            <a:endParaRPr lang="en-US" dirty="0"/>
          </a:p>
          <a:p>
            <a:pPr lvl="1"/>
            <a:r>
              <a:rPr lang="en-US" dirty="0" smtClean="0"/>
              <a:t>Each </a:t>
            </a:r>
            <a:r>
              <a:rPr lang="en-US" dirty="0"/>
              <a:t>with over 200+ Liver donations </a:t>
            </a:r>
            <a:r>
              <a:rPr lang="en-US" dirty="0" smtClean="0"/>
              <a:t>cases</a:t>
            </a:r>
          </a:p>
          <a:p>
            <a:pPr lvl="1"/>
            <a:endParaRPr lang="en-US" dirty="0"/>
          </a:p>
          <a:p>
            <a:pPr lvl="1"/>
            <a:endParaRPr lang="en-US" dirty="0" smtClean="0"/>
          </a:p>
          <a:p>
            <a:pPr lvl="1"/>
            <a:endParaRPr lang="en-US" dirty="0"/>
          </a:p>
          <a:p>
            <a:pPr lvl="1"/>
            <a:endParaRPr lang="en-US" dirty="0"/>
          </a:p>
          <a:p>
            <a:pPr lvl="1"/>
            <a:endParaRPr lang="en-US" dirty="0"/>
          </a:p>
        </p:txBody>
      </p:sp>
      <p:pic>
        <p:nvPicPr>
          <p:cNvPr id="4" name="Picture 3"/>
          <p:cNvPicPr>
            <a:picLocks noChangeAspect="1"/>
          </p:cNvPicPr>
          <p:nvPr/>
        </p:nvPicPr>
        <p:blipFill>
          <a:blip r:embed="rId2"/>
          <a:stretch>
            <a:fillRect/>
          </a:stretch>
        </p:blipFill>
        <p:spPr>
          <a:xfrm>
            <a:off x="7311608" y="3798975"/>
            <a:ext cx="1721824" cy="2582735"/>
          </a:xfrm>
          <a:prstGeom prst="rect">
            <a:avLst/>
          </a:prstGeom>
        </p:spPr>
      </p:pic>
      <p:pic>
        <p:nvPicPr>
          <p:cNvPr id="5" name="Picture 4"/>
          <p:cNvPicPr>
            <a:picLocks noChangeAspect="1"/>
          </p:cNvPicPr>
          <p:nvPr/>
        </p:nvPicPr>
        <p:blipFill>
          <a:blip r:embed="rId3"/>
          <a:stretch>
            <a:fillRect/>
          </a:stretch>
        </p:blipFill>
        <p:spPr>
          <a:xfrm>
            <a:off x="6471214" y="1553610"/>
            <a:ext cx="2599747" cy="1984540"/>
          </a:xfrm>
          <a:prstGeom prst="rect">
            <a:avLst/>
          </a:prstGeom>
        </p:spPr>
      </p:pic>
    </p:spTree>
    <p:extLst>
      <p:ext uri="{BB962C8B-B14F-4D97-AF65-F5344CB8AC3E}">
        <p14:creationId xmlns:p14="http://schemas.microsoft.com/office/powerpoint/2010/main" val="24768968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2"/>
          <p:cNvSpPr>
            <a:spLocks noGrp="1"/>
          </p:cNvSpPr>
          <p:nvPr>
            <p:ph type="title"/>
          </p:nvPr>
        </p:nvSpPr>
        <p:spPr/>
        <p:txBody>
          <a:bodyPr/>
          <a:lstStyle/>
          <a:p>
            <a:pPr eaLnBrk="1" hangingPunct="1"/>
            <a:r>
              <a:rPr lang="en-US" altLang="en-US" dirty="0"/>
              <a:t>Outcomes of LDLT at Yale University/Yale New Haven Hospital</a:t>
            </a:r>
          </a:p>
        </p:txBody>
      </p:sp>
      <p:pic>
        <p:nvPicPr>
          <p:cNvPr id="92164" name="Picture 6" descr="Screen Shot 2015-09-26 at 11.45.48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962400"/>
            <a:ext cx="4217988" cy="255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3143858" y="1399257"/>
            <a:ext cx="2871304" cy="2431435"/>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Total: 75 patients</a:t>
            </a:r>
          </a:p>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p>
          <a:p>
            <a:r>
              <a:rPr lang="en-US" sz="14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Pediatric (0-18 y)   35 </a:t>
            </a:r>
          </a:p>
          <a:p>
            <a:endParaRPr lang="en-US" sz="14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r>
              <a:rPr lang="en-US" sz="14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Adult                         40</a:t>
            </a:r>
          </a:p>
          <a:p>
            <a:endParaRPr lang="en-US" sz="1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r>
              <a:rPr lang="en-US" sz="14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Left resections        48</a:t>
            </a:r>
          </a:p>
          <a:p>
            <a:endParaRPr lang="en-US" sz="1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r>
              <a:rPr lang="en-US" sz="14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Right resections      27 </a:t>
            </a:r>
          </a:p>
          <a:p>
            <a:endParaRPr lang="en-US"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TextBox 2"/>
          <p:cNvSpPr txBox="1"/>
          <p:nvPr/>
        </p:nvSpPr>
        <p:spPr>
          <a:xfrm>
            <a:off x="152400" y="1870164"/>
            <a:ext cx="2763520" cy="1477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smtClean="0"/>
          </a:p>
          <a:p>
            <a:r>
              <a:rPr lang="en-US"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Total Living donors </a:t>
            </a:r>
          </a:p>
          <a:p>
            <a:r>
              <a:rPr lang="en-US"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(Jan 208-May 2016)</a:t>
            </a:r>
          </a:p>
          <a:p>
            <a:endParaRPr lang="en-US" dirty="0"/>
          </a:p>
          <a:p>
            <a:endParaRPr lang="en-US" dirty="0"/>
          </a:p>
        </p:txBody>
      </p:sp>
      <p:graphicFrame>
        <p:nvGraphicFramePr>
          <p:cNvPr id="7" name="Diagram 6"/>
          <p:cNvGraphicFramePr/>
          <p:nvPr>
            <p:extLst>
              <p:ext uri="{D42A27DB-BD31-4B8C-83A1-F6EECF244321}">
                <p14:modId xmlns:p14="http://schemas.microsoft.com/office/powerpoint/2010/main" val="1195434661"/>
              </p:ext>
            </p:extLst>
          </p:nvPr>
        </p:nvGraphicFramePr>
        <p:xfrm>
          <a:off x="6167120" y="1870164"/>
          <a:ext cx="2600960" cy="39311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0250061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a:t>
            </a:r>
            <a:r>
              <a:rPr lang="en-US" dirty="0" err="1"/>
              <a:t>Sclerosing</a:t>
            </a:r>
            <a:r>
              <a:rPr lang="en-US" dirty="0"/>
              <a:t> Cholangitis</a:t>
            </a:r>
          </a:p>
        </p:txBody>
      </p:sp>
      <p:sp>
        <p:nvSpPr>
          <p:cNvPr id="3" name="Content Placeholder 2"/>
          <p:cNvSpPr>
            <a:spLocks noGrp="1"/>
          </p:cNvSpPr>
          <p:nvPr>
            <p:ph idx="1"/>
          </p:nvPr>
        </p:nvSpPr>
        <p:spPr>
          <a:xfrm>
            <a:off x="538163" y="2356834"/>
            <a:ext cx="8123237" cy="3751866"/>
          </a:xfrm>
        </p:spPr>
        <p:txBody>
          <a:bodyPr/>
          <a:lstStyle/>
          <a:p>
            <a:r>
              <a:rPr lang="en-US" sz="3200" dirty="0"/>
              <a:t>What are the symptoms?</a:t>
            </a:r>
          </a:p>
          <a:p>
            <a:pPr marL="0" indent="0">
              <a:buNone/>
            </a:pPr>
            <a:endParaRPr lang="en-US" sz="3200" dirty="0"/>
          </a:p>
          <a:p>
            <a:pPr lvl="1"/>
            <a:r>
              <a:rPr lang="en-US" sz="2800" dirty="0"/>
              <a:t>Chronic Fatigue</a:t>
            </a:r>
          </a:p>
          <a:p>
            <a:pPr lvl="1"/>
            <a:r>
              <a:rPr lang="en-US" sz="2800" dirty="0"/>
              <a:t>Itching</a:t>
            </a:r>
          </a:p>
          <a:p>
            <a:pPr lvl="1"/>
            <a:r>
              <a:rPr lang="en-US" sz="2800" dirty="0"/>
              <a:t>Loss of appetite</a:t>
            </a:r>
          </a:p>
          <a:p>
            <a:pPr lvl="1"/>
            <a:r>
              <a:rPr lang="en-US" sz="2800" dirty="0"/>
              <a:t>Weight loss</a:t>
            </a:r>
          </a:p>
          <a:p>
            <a:pPr lvl="1"/>
            <a:r>
              <a:rPr lang="en-US" sz="2800" dirty="0"/>
              <a:t>Autoimmune problems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7306" y="3816609"/>
            <a:ext cx="2447925" cy="18669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9524" y="1789233"/>
            <a:ext cx="2181225" cy="2095500"/>
          </a:xfrm>
          <a:prstGeom prst="rect">
            <a:avLst/>
          </a:prstGeom>
        </p:spPr>
      </p:pic>
    </p:spTree>
    <p:extLst>
      <p:ext uri="{BB962C8B-B14F-4D97-AF65-F5344CB8AC3E}">
        <p14:creationId xmlns:p14="http://schemas.microsoft.com/office/powerpoint/2010/main" val="125238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p:txBody>
          <a:bodyPr/>
          <a:lstStyle/>
          <a:p>
            <a:pPr eaLnBrk="1" hangingPunct="1"/>
            <a:r>
              <a:rPr lang="en-US" altLang="en-US"/>
              <a:t>Pediatric Recipients of LDLT at Yale</a:t>
            </a:r>
          </a:p>
        </p:txBody>
      </p:sp>
      <p:pic>
        <p:nvPicPr>
          <p:cNvPr id="93187" name="Picture 5" descr="Screen Shot 2015-09-26 at 11.52.04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2057400"/>
            <a:ext cx="4279900" cy="3451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517843" y="1548467"/>
            <a:ext cx="2794000" cy="452431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Pediatric</a:t>
            </a:r>
          </a:p>
          <a:p>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Total   35 </a:t>
            </a:r>
          </a:p>
          <a:p>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r>
              <a:rPr lang="en-US"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  17</a:t>
            </a:r>
          </a:p>
          <a:p>
            <a:r>
              <a:rPr lang="en-US"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 18</a:t>
            </a:r>
          </a:p>
          <a:p>
            <a:endParaRPr lang="en-US"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r>
              <a:rPr lang="en-US"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Median age  6.1  yo</a:t>
            </a:r>
          </a:p>
          <a:p>
            <a:endPar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r>
              <a:rPr lang="en-US"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Diagnosis </a:t>
            </a:r>
          </a:p>
          <a:p>
            <a:pPr marL="285750" indent="-285750">
              <a:buFontTx/>
              <a:buChar char="-"/>
            </a:pP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PSC   2</a:t>
            </a:r>
          </a:p>
          <a:p>
            <a:pPr marL="285750" indent="-285750">
              <a:buFontTx/>
              <a:buChar cha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Biliary atresia 11</a:t>
            </a:r>
          </a:p>
          <a:p>
            <a:pPr marL="285750" indent="-285750">
              <a:buFontTx/>
              <a:buChar char="-"/>
            </a:pPr>
            <a:r>
              <a:rPr lang="en-US"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Biliary cirrhosis 1</a:t>
            </a:r>
          </a:p>
          <a:p>
            <a:pPr marL="285750" indent="-285750">
              <a:buFontTx/>
              <a:buChar char="-"/>
            </a:pPr>
            <a:r>
              <a:rPr lang="en-US"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Cystic Fibrosis   1</a:t>
            </a:r>
          </a:p>
          <a:p>
            <a:pPr marL="285750" indent="-285750">
              <a:buFontTx/>
              <a:buChar char="-"/>
            </a:pPr>
            <a:endParaRPr lang="en-US" dirty="0"/>
          </a:p>
        </p:txBody>
      </p:sp>
    </p:spTree>
    <p:extLst>
      <p:ext uri="{BB962C8B-B14F-4D97-AF65-F5344CB8AC3E}">
        <p14:creationId xmlns:p14="http://schemas.microsoft.com/office/powerpoint/2010/main" val="12204850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p:txBody>
          <a:bodyPr/>
          <a:lstStyle/>
          <a:p>
            <a:pPr eaLnBrk="1" hangingPunct="1"/>
            <a:r>
              <a:rPr lang="en-US" altLang="en-US"/>
              <a:t>Adult Recipients of LDLT at Yale</a:t>
            </a:r>
          </a:p>
        </p:txBody>
      </p:sp>
      <p:sp>
        <p:nvSpPr>
          <p:cNvPr id="2" name="TextBox 1"/>
          <p:cNvSpPr txBox="1"/>
          <p:nvPr/>
        </p:nvSpPr>
        <p:spPr>
          <a:xfrm>
            <a:off x="538163" y="2330759"/>
            <a:ext cx="4664032" cy="267765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Adult patients (over 18)    </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Total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38</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r>
              <a:rPr lang="en-US" sz="2400" b="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PSC  10</a:t>
            </a:r>
          </a:p>
          <a:p>
            <a:r>
              <a:rPr lang="en-US"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HCV     10</a:t>
            </a:r>
          </a:p>
          <a:p>
            <a:r>
              <a:rPr lang="en-US"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HBV     1</a:t>
            </a:r>
          </a:p>
          <a:p>
            <a:r>
              <a:rPr lang="en-US"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ETOH  1</a:t>
            </a:r>
          </a:p>
          <a:p>
            <a:r>
              <a:rPr lang="en-US"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Vascular malformation  2</a:t>
            </a:r>
          </a:p>
          <a:p>
            <a:r>
              <a:rPr lang="en-US"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NASH  2</a:t>
            </a:r>
          </a:p>
          <a:p>
            <a:r>
              <a:rPr lang="en-US"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PBC      2</a:t>
            </a:r>
          </a:p>
        </p:txBody>
      </p:sp>
      <p:sp>
        <p:nvSpPr>
          <p:cNvPr id="3" name="TextBox 2"/>
          <p:cNvSpPr txBox="1"/>
          <p:nvPr/>
        </p:nvSpPr>
        <p:spPr>
          <a:xfrm>
            <a:off x="5842000" y="1930400"/>
            <a:ext cx="2832100" cy="424731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Relationship between Donor/Recipient:</a:t>
            </a:r>
          </a:p>
          <a:p>
            <a:endParaRPr lang="en-US"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r>
              <a:rPr lang="en-US"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Siblings: 9</a:t>
            </a:r>
          </a:p>
          <a:p>
            <a:endParaRPr lang="en-US"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r>
              <a:rPr lang="en-US"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Parent: 30</a:t>
            </a:r>
          </a:p>
          <a:p>
            <a:endParaRPr lang="en-US"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r>
              <a:rPr lang="en-US"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Friend: 6</a:t>
            </a:r>
          </a:p>
          <a:p>
            <a:endParaRPr lang="en-US"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r>
              <a:rPr lang="en-US"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Altruistic: 5</a:t>
            </a:r>
          </a:p>
          <a:p>
            <a:endParaRPr lang="en-US"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r>
              <a:rPr lang="en-US"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Aunt: 8</a:t>
            </a:r>
          </a:p>
          <a:p>
            <a:endPar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endParaRPr lang="en-US" dirty="0"/>
          </a:p>
          <a:p>
            <a:endParaRPr lang="en-US" dirty="0"/>
          </a:p>
        </p:txBody>
      </p:sp>
    </p:spTree>
    <p:extLst>
      <p:ext uri="{BB962C8B-B14F-4D97-AF65-F5344CB8AC3E}">
        <p14:creationId xmlns:p14="http://schemas.microsoft.com/office/powerpoint/2010/main" val="39436312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Statistics</a:t>
            </a:r>
          </a:p>
        </p:txBody>
      </p:sp>
      <p:sp>
        <p:nvSpPr>
          <p:cNvPr id="3" name="Content Placeholder 2"/>
          <p:cNvSpPr>
            <a:spLocks noGrp="1"/>
          </p:cNvSpPr>
          <p:nvPr>
            <p:ph idx="1"/>
          </p:nvPr>
        </p:nvSpPr>
        <p:spPr/>
        <p:txBody>
          <a:bodyPr/>
          <a:lstStyle/>
          <a:p>
            <a:pPr marL="0" indent="0">
              <a:buNone/>
            </a:pPr>
            <a:r>
              <a:rPr lang="en-US" dirty="0"/>
              <a:t>At a Glance:</a:t>
            </a:r>
          </a:p>
          <a:p>
            <a:pPr marL="0" indent="0">
              <a:buNone/>
            </a:pPr>
            <a:endParaRPr lang="en-US" dirty="0"/>
          </a:p>
          <a:p>
            <a:r>
              <a:rPr lang="en-US" dirty="0"/>
              <a:t>As of </a:t>
            </a:r>
            <a:r>
              <a:rPr lang="en-US" dirty="0" smtClean="0"/>
              <a:t>June 30, 2015, </a:t>
            </a:r>
            <a:r>
              <a:rPr lang="en-US" dirty="0"/>
              <a:t>the percentage of recipients who were still living 5-years after their liver transplant. </a:t>
            </a:r>
          </a:p>
          <a:p>
            <a:pPr lvl="1"/>
            <a:endParaRPr lang="en-US" dirty="0"/>
          </a:p>
          <a:p>
            <a:pPr lvl="1"/>
            <a:r>
              <a:rPr lang="en-US" dirty="0"/>
              <a:t>Liver (deceased donor) </a:t>
            </a:r>
            <a:r>
              <a:rPr lang="en-US" dirty="0" smtClean="0"/>
              <a:t>90.99%</a:t>
            </a:r>
            <a:endParaRPr lang="en-US" dirty="0"/>
          </a:p>
          <a:p>
            <a:pPr lvl="1"/>
            <a:endParaRPr lang="en-US" dirty="0"/>
          </a:p>
          <a:p>
            <a:pPr lvl="1"/>
            <a:r>
              <a:rPr lang="en-US" dirty="0"/>
              <a:t>Liver (living donor) </a:t>
            </a:r>
            <a:r>
              <a:rPr lang="en-US" dirty="0" smtClean="0"/>
              <a:t>96.47%</a:t>
            </a:r>
            <a:endParaRPr lang="en-US" dirty="0"/>
          </a:p>
          <a:p>
            <a:pPr marL="0" indent="0">
              <a:buNone/>
            </a:pPr>
            <a:endParaRPr lang="en-US" dirty="0"/>
          </a:p>
        </p:txBody>
      </p:sp>
    </p:spTree>
    <p:extLst>
      <p:ext uri="{BB962C8B-B14F-4D97-AF65-F5344CB8AC3E}">
        <p14:creationId xmlns:p14="http://schemas.microsoft.com/office/powerpoint/2010/main" val="30946112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r>
            <a:br>
              <a:rPr lang="en-US" dirty="0"/>
            </a:br>
            <a:endParaRPr lang="en-US" dirty="0"/>
          </a:p>
        </p:txBody>
      </p:sp>
      <p:sp>
        <p:nvSpPr>
          <p:cNvPr id="3" name="Content Placeholder 2"/>
          <p:cNvSpPr>
            <a:spLocks noGrp="1"/>
          </p:cNvSpPr>
          <p:nvPr>
            <p:ph idx="1"/>
          </p:nvPr>
        </p:nvSpPr>
        <p:spPr/>
        <p:txBody>
          <a:bodyPr numCol="1"/>
          <a:lstStyle/>
          <a:p>
            <a:r>
              <a:rPr lang="en-US" dirty="0"/>
              <a:t>33 year old Male, </a:t>
            </a:r>
            <a:r>
              <a:rPr lang="en-US" dirty="0" smtClean="0"/>
              <a:t>waiting </a:t>
            </a:r>
            <a:r>
              <a:rPr lang="en-US" dirty="0"/>
              <a:t>5 years for liver </a:t>
            </a:r>
            <a:r>
              <a:rPr lang="en-US" dirty="0" smtClean="0"/>
              <a:t>transplant </a:t>
            </a:r>
            <a:endParaRPr lang="en-US" dirty="0"/>
          </a:p>
          <a:p>
            <a:pPr marL="342900" lvl="1" indent="-342900">
              <a:buFontTx/>
              <a:buChar char="•"/>
            </a:pPr>
            <a:r>
              <a:rPr lang="en-US" dirty="0"/>
              <a:t>Abnormal Liver tests</a:t>
            </a:r>
          </a:p>
          <a:p>
            <a:pPr lvl="1"/>
            <a:r>
              <a:rPr lang="en-US" dirty="0"/>
              <a:t>AKI/Hyponatremia</a:t>
            </a:r>
          </a:p>
          <a:p>
            <a:r>
              <a:rPr lang="en-US" dirty="0"/>
              <a:t>Signs and Symptoms</a:t>
            </a:r>
          </a:p>
          <a:p>
            <a:pPr lvl="1"/>
            <a:r>
              <a:rPr lang="en-US" dirty="0"/>
              <a:t>Jaundice</a:t>
            </a:r>
          </a:p>
          <a:p>
            <a:pPr lvl="1"/>
            <a:r>
              <a:rPr lang="en-US" dirty="0"/>
              <a:t>Itching </a:t>
            </a:r>
          </a:p>
          <a:p>
            <a:pPr lvl="1"/>
            <a:r>
              <a:rPr lang="en-US" dirty="0"/>
              <a:t>Recurring umbilical hernia with ascites</a:t>
            </a:r>
          </a:p>
          <a:p>
            <a:r>
              <a:rPr lang="en-US" dirty="0"/>
              <a:t>Blood tests, biopsy, CT Scan</a:t>
            </a:r>
          </a:p>
          <a:p>
            <a:r>
              <a:rPr lang="en-US" dirty="0"/>
              <a:t>Diagnosis:</a:t>
            </a:r>
          </a:p>
          <a:p>
            <a:pPr lvl="1"/>
            <a:r>
              <a:rPr lang="en-US" dirty="0"/>
              <a:t>End Stage Liver Disease due to Primary </a:t>
            </a:r>
            <a:r>
              <a:rPr lang="en-US" dirty="0" err="1"/>
              <a:t>Sclerosing</a:t>
            </a:r>
            <a:r>
              <a:rPr lang="en-US" dirty="0"/>
              <a:t> Cholangitis </a:t>
            </a:r>
            <a:endParaRPr lang="en-US" dirty="0" smtClean="0"/>
          </a:p>
          <a:p>
            <a:pPr lvl="1"/>
            <a:r>
              <a:rPr lang="en-US" dirty="0" smtClean="0"/>
              <a:t>Unfortunately, despite progressive deterioration, muscle wasting prevented creatinine elevation making MELD peak at 27</a:t>
            </a:r>
            <a:endParaRPr lang="en-US" dirty="0"/>
          </a:p>
          <a:p>
            <a:pPr lvl="1"/>
            <a:endParaRPr lang="en-US" dirty="0"/>
          </a:p>
        </p:txBody>
      </p:sp>
      <p:sp>
        <p:nvSpPr>
          <p:cNvPr id="4" name="TextBox 3"/>
          <p:cNvSpPr txBox="1"/>
          <p:nvPr/>
        </p:nvSpPr>
        <p:spPr>
          <a:xfrm>
            <a:off x="538163" y="402336"/>
            <a:ext cx="7754112" cy="461665"/>
          </a:xfrm>
          <a:prstGeom prst="rect">
            <a:avLst/>
          </a:prstGeom>
          <a:noFill/>
        </p:spPr>
        <p:txBody>
          <a:bodyPr wrap="square" rtlCol="0">
            <a:spAutoFit/>
          </a:bodyPr>
          <a:lstStyle/>
          <a:p>
            <a:r>
              <a:rPr lang="en-US" sz="2400" dirty="0">
                <a:solidFill>
                  <a:schemeClr val="bg1"/>
                </a:solidFill>
              </a:rPr>
              <a:t>Case MR</a:t>
            </a:r>
          </a:p>
        </p:txBody>
      </p:sp>
    </p:spTree>
    <p:extLst>
      <p:ext uri="{BB962C8B-B14F-4D97-AF65-F5344CB8AC3E}">
        <p14:creationId xmlns:p14="http://schemas.microsoft.com/office/powerpoint/2010/main" val="26847556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09970" cy="722581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905"/>
            <a:ext cx="9109970" cy="692088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0020"/>
            <a:ext cx="9109970" cy="6907647"/>
          </a:xfrm>
          <a:prstGeom prst="rect">
            <a:avLst/>
          </a:prstGeom>
        </p:spPr>
      </p:pic>
    </p:spTree>
    <p:extLst>
      <p:ext uri="{BB962C8B-B14F-4D97-AF65-F5344CB8AC3E}">
        <p14:creationId xmlns:p14="http://schemas.microsoft.com/office/powerpoint/2010/main" val="22702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xit" presetSubtype="0" fill="hold" nodeType="clickEffect">
                                  <p:stCondLst>
                                    <p:cond delay="0"/>
                                  </p:stCondLst>
                                  <p:childTnLst>
                                    <p:animScale>
                                      <p:cBhvr>
                                        <p:cTn id="6"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7" dur="1000" accel="50000">
                                          <p:stCondLst>
                                            <p:cond delay="0"/>
                                          </p:stCondLst>
                                        </p:cTn>
                                        <p:tgtEl>
                                          <p:spTgt spid="4"/>
                                        </p:tgtEl>
                                        <p:attrNameLst>
                                          <p:attrName>ppt_x</p:attrName>
                                          <p:attrName>ppt_y</p:attrName>
                                        </p:attrNameLst>
                                      </p:cBhvr>
                                    </p:animMotion>
                                    <p:animEffect transition="out" filter="fade">
                                      <p:cBhvr>
                                        <p:cTn id="8" dur="1000"/>
                                        <p:tgtEl>
                                          <p:spTgt spid="4"/>
                                        </p:tgtEl>
                                      </p:cBhvr>
                                    </p:animEffect>
                                    <p:set>
                                      <p:cBhvr>
                                        <p:cTn id="9" dur="1" fill="hold">
                                          <p:stCondLst>
                                            <p:cond delay="9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2" presetClass="exit" presetSubtype="0" fill="hold" nodeType="clickEffect">
                                  <p:stCondLst>
                                    <p:cond delay="0"/>
                                  </p:stCondLst>
                                  <p:childTnLst>
                                    <p:animScale>
                                      <p:cBhvr>
                                        <p:cTn id="13" dur="1000" accel="50000">
                                          <p:stCondLst>
                                            <p:cond delay="0"/>
                                          </p:stCondLst>
                                        </p:cTn>
                                        <p:tgtEl>
                                          <p:spTgt spid="5"/>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4" dur="1000" accel="50000">
                                          <p:stCondLst>
                                            <p:cond delay="0"/>
                                          </p:stCondLst>
                                        </p:cTn>
                                        <p:tgtEl>
                                          <p:spTgt spid="5"/>
                                        </p:tgtEl>
                                        <p:attrNameLst>
                                          <p:attrName>ppt_x</p:attrName>
                                          <p:attrName>ppt_y</p:attrName>
                                        </p:attrNameLst>
                                      </p:cBhvr>
                                    </p:animMotion>
                                    <p:animEffect transition="out" filter="fade">
                                      <p:cBhvr>
                                        <p:cTn id="15" dur="1000"/>
                                        <p:tgtEl>
                                          <p:spTgt spid="5"/>
                                        </p:tgtEl>
                                      </p:cBhvr>
                                    </p:animEffect>
                                    <p:set>
                                      <p:cBhvr>
                                        <p:cTn id="16" dur="1" fill="hold">
                                          <p:stCondLst>
                                            <p:cond delay="9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2" presetClass="exit" presetSubtype="0" fill="hold" nodeType="clickEffect">
                                  <p:stCondLst>
                                    <p:cond delay="0"/>
                                  </p:stCondLst>
                                  <p:childTnLst>
                                    <p:animScale>
                                      <p:cBhvr>
                                        <p:cTn id="20" dur="1000" accel="50000">
                                          <p:stCondLst>
                                            <p:cond delay="0"/>
                                          </p:stCondLst>
                                        </p:cTn>
                                        <p:tgtEl>
                                          <p:spTgt spid="6"/>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1" dur="1000" accel="50000">
                                          <p:stCondLst>
                                            <p:cond delay="0"/>
                                          </p:stCondLst>
                                        </p:cTn>
                                        <p:tgtEl>
                                          <p:spTgt spid="6"/>
                                        </p:tgtEl>
                                        <p:attrNameLst>
                                          <p:attrName>ppt_x</p:attrName>
                                          <p:attrName>ppt_y</p:attrName>
                                        </p:attrNameLst>
                                      </p:cBhvr>
                                    </p:animMotion>
                                    <p:animEffect transition="out" filter="fade">
                                      <p:cBhvr>
                                        <p:cTn id="22" dur="1000"/>
                                        <p:tgtEl>
                                          <p:spTgt spid="6"/>
                                        </p:tgtEl>
                                      </p:cBhvr>
                                    </p:animEffect>
                                    <p:set>
                                      <p:cBhvr>
                                        <p:cTn id="23"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538163" y="152400"/>
            <a:ext cx="8135937"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6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a:lstStyle>
          <a:p>
            <a:pPr algn="ctr"/>
            <a:r>
              <a:rPr lang="en-US" altLang="en-US" dirty="0" smtClean="0"/>
              <a:t>Great Living Donor Advocates</a:t>
            </a:r>
            <a:endParaRPr lang="en-US" altLang="en-US" dirty="0"/>
          </a:p>
        </p:txBody>
      </p:sp>
      <p:pic>
        <p:nvPicPr>
          <p:cNvPr id="5" name="Picture 2" descr="IMG_2181.pdf"/>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rot="5400000">
            <a:off x="1777682" y="251461"/>
            <a:ext cx="5299075" cy="7010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020" y="0"/>
            <a:ext cx="7010399" cy="6446520"/>
          </a:xfrm>
          <a:prstGeom prst="rect">
            <a:avLst/>
          </a:prstGeom>
        </p:spPr>
      </p:pic>
    </p:spTree>
    <p:extLst>
      <p:ext uri="{BB962C8B-B14F-4D97-AF65-F5344CB8AC3E}">
        <p14:creationId xmlns:p14="http://schemas.microsoft.com/office/powerpoint/2010/main" val="356358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Home Message</a:t>
            </a:r>
            <a:endParaRPr lang="en-US" dirty="0"/>
          </a:p>
        </p:txBody>
      </p:sp>
      <p:sp>
        <p:nvSpPr>
          <p:cNvPr id="3" name="Content Placeholder 2"/>
          <p:cNvSpPr>
            <a:spLocks noGrp="1"/>
          </p:cNvSpPr>
          <p:nvPr>
            <p:ph idx="1"/>
          </p:nvPr>
        </p:nvSpPr>
        <p:spPr/>
        <p:txBody>
          <a:bodyPr/>
          <a:lstStyle/>
          <a:p>
            <a:pPr>
              <a:lnSpc>
                <a:spcPct val="100000"/>
              </a:lnSpc>
              <a:spcBef>
                <a:spcPct val="0"/>
              </a:spcBef>
            </a:pPr>
            <a:r>
              <a:rPr lang="en-US" altLang="en-US" sz="1600" dirty="0">
                <a:solidFill>
                  <a:schemeClr val="tx1"/>
                </a:solidFill>
              </a:rPr>
              <a:t> </a:t>
            </a:r>
            <a:r>
              <a:rPr lang="en-US" altLang="en-US" dirty="0">
                <a:solidFill>
                  <a:schemeClr val="tx1"/>
                </a:solidFill>
                <a:latin typeface="Arial" panose="020B0604020202020204" pitchFamily="34" charset="0"/>
              </a:rPr>
              <a:t>Live donor liver transplants can be performed with excellent donor and recipient outcomes and has become an accepted practice, especially for pediatric liver transplantation due to the low risks</a:t>
            </a:r>
          </a:p>
          <a:p>
            <a:pPr>
              <a:lnSpc>
                <a:spcPct val="100000"/>
              </a:lnSpc>
              <a:spcBef>
                <a:spcPct val="0"/>
              </a:spcBef>
              <a:buFontTx/>
              <a:buNone/>
            </a:pPr>
            <a:endParaRPr lang="en-US" altLang="en-US" dirty="0">
              <a:solidFill>
                <a:schemeClr val="tx1"/>
              </a:solidFill>
              <a:latin typeface="Arial" panose="020B0604020202020204" pitchFamily="34" charset="0"/>
            </a:endParaRPr>
          </a:p>
          <a:p>
            <a:pPr>
              <a:lnSpc>
                <a:spcPct val="100000"/>
              </a:lnSpc>
              <a:spcBef>
                <a:spcPct val="0"/>
              </a:spcBef>
            </a:pPr>
            <a:r>
              <a:rPr lang="en-US" altLang="en-US" dirty="0">
                <a:solidFill>
                  <a:schemeClr val="tx1"/>
                </a:solidFill>
                <a:latin typeface="Arial" panose="020B0604020202020204" pitchFamily="34" charset="0"/>
              </a:rPr>
              <a:t> Steep learning curve mandates that only experienced hepatic surgeons in academic medical centers perform LDLT’s</a:t>
            </a:r>
          </a:p>
          <a:p>
            <a:pPr>
              <a:lnSpc>
                <a:spcPct val="100000"/>
              </a:lnSpc>
              <a:spcBef>
                <a:spcPct val="0"/>
              </a:spcBef>
            </a:pPr>
            <a:endParaRPr lang="en-US" altLang="en-US" dirty="0">
              <a:solidFill>
                <a:schemeClr val="tx1"/>
              </a:solidFill>
              <a:latin typeface="Arial" panose="020B0604020202020204" pitchFamily="34" charset="0"/>
            </a:endParaRPr>
          </a:p>
          <a:p>
            <a:pPr>
              <a:lnSpc>
                <a:spcPct val="100000"/>
              </a:lnSpc>
              <a:spcBef>
                <a:spcPct val="0"/>
              </a:spcBef>
            </a:pPr>
            <a:r>
              <a:rPr lang="en-US" altLang="en-US" dirty="0">
                <a:solidFill>
                  <a:schemeClr val="tx1"/>
                </a:solidFill>
              </a:rPr>
              <a:t>When a deceased donor organ is not immediately available, as is usually the case, LDLT should be considered a primary liver transplant option early in the course of transplant evaluation </a:t>
            </a:r>
          </a:p>
          <a:p>
            <a:pPr>
              <a:lnSpc>
                <a:spcPct val="100000"/>
              </a:lnSpc>
              <a:spcBef>
                <a:spcPct val="0"/>
              </a:spcBef>
            </a:pPr>
            <a:endParaRPr lang="en-US" altLang="en-US" dirty="0">
              <a:solidFill>
                <a:schemeClr val="tx1"/>
              </a:solidFill>
              <a:latin typeface="Arial" panose="020B0604020202020204" pitchFamily="34" charset="0"/>
            </a:endParaRPr>
          </a:p>
          <a:p>
            <a:pPr>
              <a:lnSpc>
                <a:spcPct val="100000"/>
              </a:lnSpc>
              <a:spcBef>
                <a:spcPct val="0"/>
              </a:spcBef>
            </a:pPr>
            <a:r>
              <a:rPr lang="en-US" altLang="en-US" dirty="0">
                <a:solidFill>
                  <a:srgbClr val="FF0000"/>
                </a:solidFill>
                <a:latin typeface="Arial" panose="020B0604020202020204" pitchFamily="34" charset="0"/>
              </a:rPr>
              <a:t>Patients with PSC are ideal candidates for LDLT as it is often difficult to develop competitive MELD </a:t>
            </a:r>
            <a:r>
              <a:rPr lang="en-US" altLang="en-US" dirty="0" smtClean="0">
                <a:solidFill>
                  <a:srgbClr val="FF0000"/>
                </a:solidFill>
                <a:latin typeface="Arial" panose="020B0604020202020204" pitchFamily="34" charset="0"/>
              </a:rPr>
              <a:t>scores</a:t>
            </a:r>
            <a:endParaRPr lang="en-US" altLang="en-US" dirty="0">
              <a:solidFill>
                <a:srgbClr val="FF0000"/>
              </a:solidFill>
              <a:latin typeface="Arial" panose="020B0604020202020204" pitchFamily="34" charset="0"/>
            </a:endParaRPr>
          </a:p>
        </p:txBody>
      </p:sp>
    </p:spTree>
    <p:extLst>
      <p:ext uri="{BB962C8B-B14F-4D97-AF65-F5344CB8AC3E}">
        <p14:creationId xmlns:p14="http://schemas.microsoft.com/office/powerpoint/2010/main" val="21474902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lip 1.1.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18991" y="1188720"/>
            <a:ext cx="7669530" cy="5132070"/>
          </a:xfrm>
        </p:spPr>
      </p:pic>
    </p:spTree>
    <p:extLst>
      <p:ext uri="{BB962C8B-B14F-4D97-AF65-F5344CB8AC3E}">
        <p14:creationId xmlns:p14="http://schemas.microsoft.com/office/powerpoint/2010/main" val="3989495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445173" y="3069451"/>
            <a:ext cx="4309217" cy="854080"/>
          </a:xfrm>
          <a:prstGeom prst="rect">
            <a:avLst/>
          </a:prstGeom>
          <a:noFill/>
        </p:spPr>
        <p:txBody>
          <a:bodyPr wrap="none">
            <a:spAutoFit/>
          </a:bodyPr>
          <a:lstStyle/>
          <a:p>
            <a:pPr marL="0" indent="0" algn="ctr" eaLnBrk="1" hangingPunct="1">
              <a:buNone/>
              <a:defRPr/>
            </a:pPr>
            <a:r>
              <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Georgia" charset="0"/>
                <a:ea typeface="ＭＳ Ｐゴシック" charset="0"/>
                <a:cs typeface="ＭＳ Ｐゴシック" charset="0"/>
              </a:rPr>
              <a:t>Thank You!</a:t>
            </a:r>
            <a:endPar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Georgia" charset="0"/>
              <a:ea typeface="ＭＳ Ｐゴシック" charset="0"/>
              <a:cs typeface="ＭＳ Ｐゴシック" charset="0"/>
            </a:endParaRPr>
          </a:p>
        </p:txBody>
      </p:sp>
    </p:spTree>
    <p:extLst>
      <p:ext uri="{BB962C8B-B14F-4D97-AF65-F5344CB8AC3E}">
        <p14:creationId xmlns:p14="http://schemas.microsoft.com/office/powerpoint/2010/main" val="13124928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Complications of PSC</a:t>
            </a:r>
          </a:p>
        </p:txBody>
      </p:sp>
      <p:sp>
        <p:nvSpPr>
          <p:cNvPr id="3" name="Content Placeholder 2"/>
          <p:cNvSpPr>
            <a:spLocks noGrp="1"/>
          </p:cNvSpPr>
          <p:nvPr>
            <p:ph idx="1"/>
          </p:nvPr>
        </p:nvSpPr>
        <p:spPr/>
        <p:txBody>
          <a:bodyPr/>
          <a:lstStyle/>
          <a:p>
            <a:pPr marL="0" indent="0">
              <a:buNone/>
            </a:pPr>
            <a:endParaRPr lang="en-US" dirty="0"/>
          </a:p>
          <a:p>
            <a:pPr lvl="1">
              <a:buFont typeface="Arial" panose="020B0604020202020204" pitchFamily="34" charset="0"/>
              <a:buChar char="•"/>
            </a:pPr>
            <a:r>
              <a:rPr lang="en-US" sz="2400" dirty="0"/>
              <a:t>Infections of the Bile Ducts</a:t>
            </a:r>
          </a:p>
          <a:p>
            <a:pPr lvl="1">
              <a:buFont typeface="Arial" panose="020B0604020202020204" pitchFamily="34" charset="0"/>
              <a:buChar char="•"/>
            </a:pPr>
            <a:r>
              <a:rPr lang="en-US" sz="2400" dirty="0"/>
              <a:t>Vitamin Deficiencies A, D E &amp; K</a:t>
            </a:r>
          </a:p>
          <a:p>
            <a:pPr lvl="1">
              <a:buFont typeface="Arial" panose="020B0604020202020204" pitchFamily="34" charset="0"/>
              <a:buChar char="•"/>
            </a:pPr>
            <a:r>
              <a:rPr lang="en-US" sz="2400" dirty="0"/>
              <a:t>Cirrhosis; extensive scarring of the liver</a:t>
            </a:r>
          </a:p>
          <a:p>
            <a:pPr lvl="1">
              <a:buFont typeface="Arial" panose="020B0604020202020204" pitchFamily="34" charset="0"/>
              <a:buChar char="•"/>
            </a:pPr>
            <a:r>
              <a:rPr lang="en-US" sz="2400" b="1" dirty="0"/>
              <a:t>Liver Failure</a:t>
            </a:r>
          </a:p>
          <a:p>
            <a:pPr lvl="1">
              <a:buFont typeface="Arial" panose="020B0604020202020204" pitchFamily="34" charset="0"/>
              <a:buChar char="•"/>
            </a:pPr>
            <a:r>
              <a:rPr lang="en-US" sz="2400" dirty="0" err="1"/>
              <a:t>Cholangiocarcinoma</a:t>
            </a:r>
            <a:r>
              <a:rPr lang="en-US" sz="2400" dirty="0"/>
              <a:t> </a:t>
            </a:r>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356643" y="4094922"/>
            <a:ext cx="4486275" cy="2186125"/>
          </a:xfrm>
          <a:prstGeom prst="rect">
            <a:avLst/>
          </a:prstGeom>
        </p:spPr>
      </p:pic>
    </p:spTree>
    <p:extLst>
      <p:ext uri="{BB962C8B-B14F-4D97-AF65-F5344CB8AC3E}">
        <p14:creationId xmlns:p14="http://schemas.microsoft.com/office/powerpoint/2010/main" val="20322973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PSC</a:t>
            </a:r>
          </a:p>
        </p:txBody>
      </p:sp>
      <p:sp>
        <p:nvSpPr>
          <p:cNvPr id="3" name="Content Placeholder 2"/>
          <p:cNvSpPr>
            <a:spLocks noGrp="1"/>
          </p:cNvSpPr>
          <p:nvPr>
            <p:ph idx="1"/>
          </p:nvPr>
        </p:nvSpPr>
        <p:spPr/>
        <p:txBody>
          <a:bodyPr/>
          <a:lstStyle/>
          <a:p>
            <a:pPr marL="0" indent="0">
              <a:buNone/>
            </a:pPr>
            <a:r>
              <a:rPr lang="en-US" b="1" dirty="0"/>
              <a:t>      </a:t>
            </a:r>
            <a:r>
              <a:rPr lang="en-US" sz="3200" b="1" dirty="0"/>
              <a:t>Diagnosis</a:t>
            </a:r>
          </a:p>
          <a:p>
            <a:pPr marL="457200" lvl="1" indent="0">
              <a:buNone/>
            </a:pPr>
            <a:r>
              <a:rPr lang="en-US" sz="2400" dirty="0"/>
              <a:t>Confirmed by imaging studies showing a “string of beads” patter of 	the intra- and </a:t>
            </a:r>
            <a:r>
              <a:rPr lang="en-US" sz="2400" dirty="0" err="1"/>
              <a:t>extrahepatic</a:t>
            </a:r>
            <a:r>
              <a:rPr lang="en-US" sz="2400" dirty="0"/>
              <a:t> bile ducts.</a:t>
            </a:r>
          </a:p>
          <a:p>
            <a:pPr marL="457200" lvl="1" indent="0">
              <a:buNone/>
            </a:pPr>
            <a:endParaRPr lang="en-US" b="1" dirty="0"/>
          </a:p>
          <a:p>
            <a:pPr marL="457200" lvl="1" indent="0">
              <a:buNone/>
            </a:pPr>
            <a:endParaRPr lang="en-US" sz="3200" b="1" dirty="0"/>
          </a:p>
          <a:p>
            <a:pPr marL="457200" lvl="1" indent="0">
              <a:buNone/>
            </a:pPr>
            <a:r>
              <a:rPr lang="en-US" sz="3200" b="1" dirty="0"/>
              <a:t>Risks</a:t>
            </a:r>
            <a:r>
              <a:rPr lang="en-US" sz="2400" b="1" dirty="0"/>
              <a:t/>
            </a:r>
            <a:br>
              <a:rPr lang="en-US" sz="2400" b="1" dirty="0"/>
            </a:br>
            <a:r>
              <a:rPr lang="en-US" sz="2400" dirty="0"/>
              <a:t>Increased risk of developing </a:t>
            </a:r>
            <a:r>
              <a:rPr lang="en-US" sz="2400" dirty="0" err="1"/>
              <a:t>cholangiocarinoma</a:t>
            </a:r>
            <a:r>
              <a:rPr lang="en-US" sz="2400" dirty="0"/>
              <a:t>, HCC and CRC if found in conjunction with IBD.</a:t>
            </a:r>
            <a:endParaRPr lang="en-US" sz="3200" b="1" dirty="0"/>
          </a:p>
          <a:p>
            <a:pPr lvl="1">
              <a:buFont typeface="Arial" panose="020B0604020202020204" pitchFamily="34" charset="0"/>
              <a:buChar char="•"/>
            </a:pPr>
            <a:endParaRPr lang="en-US" dirty="0"/>
          </a:p>
        </p:txBody>
      </p:sp>
    </p:spTree>
    <p:extLst>
      <p:ext uri="{BB962C8B-B14F-4D97-AF65-F5344CB8AC3E}">
        <p14:creationId xmlns:p14="http://schemas.microsoft.com/office/powerpoint/2010/main" val="4389839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Treatment</a:t>
            </a:r>
          </a:p>
        </p:txBody>
      </p:sp>
      <p:sp>
        <p:nvSpPr>
          <p:cNvPr id="3" name="Content Placeholder 2"/>
          <p:cNvSpPr>
            <a:spLocks noGrp="1"/>
          </p:cNvSpPr>
          <p:nvPr>
            <p:ph idx="1"/>
          </p:nvPr>
        </p:nvSpPr>
        <p:spPr/>
        <p:txBody>
          <a:bodyPr/>
          <a:lstStyle/>
          <a:p>
            <a:r>
              <a:rPr lang="en-US" dirty="0"/>
              <a:t>Targets symptom relief and manage complications</a:t>
            </a:r>
          </a:p>
          <a:p>
            <a:r>
              <a:rPr lang="en-US" dirty="0"/>
              <a:t>Medications may include</a:t>
            </a:r>
          </a:p>
          <a:p>
            <a:pPr lvl="1"/>
            <a:r>
              <a:rPr lang="en-US" dirty="0"/>
              <a:t>Vitamin supplements</a:t>
            </a:r>
          </a:p>
          <a:p>
            <a:pPr lvl="1"/>
            <a:r>
              <a:rPr lang="en-US" dirty="0"/>
              <a:t>Antibiotics to treat infections</a:t>
            </a:r>
          </a:p>
          <a:p>
            <a:pPr lvl="1"/>
            <a:r>
              <a:rPr lang="en-US" dirty="0"/>
              <a:t>Medications to relieve itching</a:t>
            </a:r>
          </a:p>
          <a:p>
            <a:pPr marL="457200" lvl="1" indent="0">
              <a:buNone/>
            </a:pPr>
            <a:endParaRPr lang="en-US" dirty="0"/>
          </a:p>
          <a:p>
            <a:pPr marL="457200" lvl="1" indent="0">
              <a:buNone/>
            </a:pPr>
            <a:r>
              <a:rPr lang="en-US" sz="2400" dirty="0"/>
              <a:t>*</a:t>
            </a:r>
            <a:r>
              <a:rPr lang="en-US" sz="2400" b="1" dirty="0"/>
              <a:t>Liver transplantation</a:t>
            </a:r>
            <a:r>
              <a:rPr lang="en-US" b="1" dirty="0"/>
              <a:t> </a:t>
            </a:r>
            <a:r>
              <a:rPr lang="en-US" dirty="0"/>
              <a:t>may be an option if the liver begins to </a:t>
            </a:r>
            <a:r>
              <a:rPr lang="en-US" dirty="0" smtClean="0"/>
              <a:t>fail</a:t>
            </a:r>
            <a:r>
              <a:rPr lang="en-US" dirty="0"/>
              <a:t> </a:t>
            </a:r>
            <a:r>
              <a:rPr lang="en-US" dirty="0" smtClean="0"/>
              <a:t>or when symptoms are severe</a:t>
            </a:r>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010400" y="1447800"/>
            <a:ext cx="1841500" cy="200501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5663" y="4156392"/>
            <a:ext cx="3175487" cy="2236788"/>
          </a:xfrm>
          <a:prstGeom prst="rect">
            <a:avLst/>
          </a:prstGeom>
        </p:spPr>
      </p:pic>
    </p:spTree>
    <p:extLst>
      <p:ext uri="{BB962C8B-B14F-4D97-AF65-F5344CB8AC3E}">
        <p14:creationId xmlns:p14="http://schemas.microsoft.com/office/powerpoint/2010/main" val="268862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t>Liver donations in </a:t>
            </a:r>
            <a:r>
              <a:rPr lang="en-US" sz="3600" dirty="0" smtClean="0"/>
              <a:t>the US</a:t>
            </a:r>
            <a:endParaRPr lang="en-US" sz="3600" dirty="0"/>
          </a:p>
        </p:txBody>
      </p:sp>
      <p:sp>
        <p:nvSpPr>
          <p:cNvPr id="3" name="Content Placeholder 2"/>
          <p:cNvSpPr>
            <a:spLocks noGrp="1"/>
          </p:cNvSpPr>
          <p:nvPr>
            <p:ph idx="1"/>
          </p:nvPr>
        </p:nvSpPr>
        <p:spPr>
          <a:xfrm>
            <a:off x="538163" y="2002970"/>
            <a:ext cx="8123237" cy="4105729"/>
          </a:xfrm>
        </p:spPr>
        <p:txBody>
          <a:bodyPr/>
          <a:lstStyle/>
          <a:p>
            <a:r>
              <a:rPr lang="en-US" sz="2400" dirty="0">
                <a:solidFill>
                  <a:schemeClr val="tx1"/>
                </a:solidFill>
              </a:rPr>
              <a:t>Scarcity of donor organs </a:t>
            </a:r>
          </a:p>
          <a:p>
            <a:r>
              <a:rPr lang="en-US" sz="2400" dirty="0">
                <a:solidFill>
                  <a:schemeClr val="tx1"/>
                </a:solidFill>
              </a:rPr>
              <a:t>Over 120,386 patients on the waitlist </a:t>
            </a:r>
            <a:r>
              <a:rPr lang="en-US" sz="2400" dirty="0" smtClean="0">
                <a:solidFill>
                  <a:schemeClr val="tx1"/>
                </a:solidFill>
              </a:rPr>
              <a:t>in the US</a:t>
            </a:r>
          </a:p>
          <a:p>
            <a:pPr lvl="1"/>
            <a:r>
              <a:rPr lang="en-US" sz="2400" dirty="0" smtClean="0">
                <a:solidFill>
                  <a:schemeClr val="tx1"/>
                </a:solidFill>
              </a:rPr>
              <a:t>14,697 patients are waiting for a liver </a:t>
            </a:r>
            <a:endParaRPr lang="en-US" sz="2200" dirty="0">
              <a:solidFill>
                <a:schemeClr val="tx1"/>
              </a:solidFill>
            </a:endParaRPr>
          </a:p>
          <a:p>
            <a:r>
              <a:rPr lang="en-US" sz="2400" dirty="0">
                <a:solidFill>
                  <a:schemeClr val="tx1"/>
                </a:solidFill>
              </a:rPr>
              <a:t>Over </a:t>
            </a:r>
            <a:r>
              <a:rPr lang="en-US" sz="2400" dirty="0" smtClean="0">
                <a:solidFill>
                  <a:schemeClr val="tx1"/>
                </a:solidFill>
              </a:rPr>
              <a:t>6,622 deceased donor and 359 living donor liver transplants performed in 2015</a:t>
            </a:r>
            <a:endParaRPr lang="en-US" sz="2400" dirty="0">
              <a:solidFill>
                <a:schemeClr val="tx1"/>
              </a:solidFill>
            </a:endParaRPr>
          </a:p>
          <a:p>
            <a:r>
              <a:rPr lang="en-US" sz="2400" dirty="0">
                <a:solidFill>
                  <a:schemeClr val="tx1"/>
                </a:solidFill>
              </a:rPr>
              <a:t>More than </a:t>
            </a:r>
            <a:r>
              <a:rPr lang="en-US" sz="2400" dirty="0" smtClean="0">
                <a:solidFill>
                  <a:schemeClr val="tx1"/>
                </a:solidFill>
              </a:rPr>
              <a:t>2,894 </a:t>
            </a:r>
            <a:r>
              <a:rPr lang="en-US" sz="2400" dirty="0">
                <a:solidFill>
                  <a:schemeClr val="tx1"/>
                </a:solidFill>
              </a:rPr>
              <a:t>people die each year </a:t>
            </a:r>
            <a:r>
              <a:rPr lang="en-US" sz="2400" dirty="0" smtClean="0">
                <a:solidFill>
                  <a:schemeClr val="tx1"/>
                </a:solidFill>
              </a:rPr>
              <a:t>waiting for a liver transplant</a:t>
            </a:r>
            <a:endParaRPr lang="en-US" sz="2400" dirty="0">
              <a:solidFill>
                <a:schemeClr val="tx1"/>
              </a:solidFill>
            </a:endParaRPr>
          </a:p>
          <a:p>
            <a:r>
              <a:rPr lang="en-US" sz="2400" dirty="0">
                <a:solidFill>
                  <a:schemeClr val="tx1"/>
                </a:solidFill>
              </a:rPr>
              <a:t>That’s about </a:t>
            </a:r>
            <a:r>
              <a:rPr lang="en-US" sz="2400" dirty="0" smtClean="0">
                <a:solidFill>
                  <a:schemeClr val="tx1"/>
                </a:solidFill>
              </a:rPr>
              <a:t>20 people receive transplants and 8 people die/day </a:t>
            </a:r>
            <a:r>
              <a:rPr lang="en-US" sz="2400" dirty="0">
                <a:solidFill>
                  <a:schemeClr val="tx1"/>
                </a:solidFill>
              </a:rPr>
              <a:t>waiting for a life-saving </a:t>
            </a:r>
            <a:r>
              <a:rPr lang="en-US" sz="2400" dirty="0" smtClean="0">
                <a:solidFill>
                  <a:schemeClr val="tx1"/>
                </a:solidFill>
              </a:rPr>
              <a:t>liver transplant</a:t>
            </a:r>
            <a:endParaRPr lang="en-US" sz="2400" dirty="0">
              <a:solidFill>
                <a:schemeClr val="tx1"/>
              </a:solidFill>
            </a:endParaRPr>
          </a:p>
          <a:p>
            <a:endParaRPr lang="en-US" dirty="0"/>
          </a:p>
        </p:txBody>
      </p:sp>
      <p:sp>
        <p:nvSpPr>
          <p:cNvPr id="4" name="TextBox 3"/>
          <p:cNvSpPr txBox="1"/>
          <p:nvPr/>
        </p:nvSpPr>
        <p:spPr>
          <a:xfrm>
            <a:off x="538163" y="6027419"/>
            <a:ext cx="8196475" cy="338554"/>
          </a:xfrm>
          <a:prstGeom prst="rect">
            <a:avLst/>
          </a:prstGeom>
          <a:noFill/>
        </p:spPr>
        <p:txBody>
          <a:bodyPr wrap="none" rtlCol="0">
            <a:spAutoFit/>
          </a:bodyPr>
          <a:lstStyle/>
          <a:p>
            <a:r>
              <a:rPr lang="en-US" sz="1600" dirty="0"/>
              <a:t>https://optn.transplant.hrsa.gov/data/view-data-reports/national-data</a:t>
            </a:r>
            <a:r>
              <a:rPr lang="en-US" sz="1600" dirty="0" smtClean="0"/>
              <a:t>/# June 17, 2016</a:t>
            </a:r>
            <a:endParaRPr lang="en-US" sz="1600" dirty="0"/>
          </a:p>
        </p:txBody>
      </p:sp>
    </p:spTree>
    <p:extLst>
      <p:ext uri="{BB962C8B-B14F-4D97-AF65-F5344CB8AC3E}">
        <p14:creationId xmlns:p14="http://schemas.microsoft.com/office/powerpoint/2010/main" val="9507577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171"/>
            <a:ext cx="9144000" cy="914400"/>
          </a:xfrm>
        </p:spPr>
        <p:txBody>
          <a:bodyPr>
            <a:normAutofit/>
          </a:bodyPr>
          <a:lstStyle/>
          <a:p>
            <a:r>
              <a:rPr lang="en-US" b="1" dirty="0" smtClean="0"/>
              <a:t>Allocation and distribution of organs</a:t>
            </a:r>
            <a:endParaRPr lang="en-US" b="1" dirty="0"/>
          </a:p>
        </p:txBody>
      </p:sp>
      <p:sp>
        <p:nvSpPr>
          <p:cNvPr id="3" name="Content Placeholder 2"/>
          <p:cNvSpPr>
            <a:spLocks noGrp="1"/>
          </p:cNvSpPr>
          <p:nvPr>
            <p:ph idx="1"/>
          </p:nvPr>
        </p:nvSpPr>
        <p:spPr>
          <a:xfrm>
            <a:off x="457200" y="1285243"/>
            <a:ext cx="8229600" cy="4876800"/>
          </a:xfrm>
        </p:spPr>
        <p:txBody>
          <a:bodyPr/>
          <a:lstStyle/>
          <a:p>
            <a:r>
              <a:rPr lang="en-US" sz="2800" dirty="0" smtClean="0"/>
              <a:t>Efficiency</a:t>
            </a:r>
          </a:p>
          <a:p>
            <a:pPr lvl="1"/>
            <a:r>
              <a:rPr lang="en-US" sz="2400" dirty="0" smtClean="0"/>
              <a:t>Achieve efficiency in organ offers, acceptances, procurements, distribution, transport</a:t>
            </a:r>
          </a:p>
          <a:p>
            <a:r>
              <a:rPr lang="en-US" sz="2800" dirty="0" smtClean="0"/>
              <a:t>Maximize utility and benefit</a:t>
            </a:r>
          </a:p>
          <a:p>
            <a:pPr lvl="1"/>
            <a:r>
              <a:rPr lang="en-US" sz="2400" dirty="0" smtClean="0"/>
              <a:t>Direct organs to those most in need</a:t>
            </a:r>
          </a:p>
          <a:p>
            <a:pPr lvl="1"/>
            <a:r>
              <a:rPr lang="en-US" sz="2400" dirty="0" smtClean="0"/>
              <a:t>Avoiding Futility</a:t>
            </a:r>
          </a:p>
          <a:p>
            <a:r>
              <a:rPr lang="en-US" sz="2800" dirty="0" smtClean="0"/>
              <a:t>Fairness and justice</a:t>
            </a:r>
          </a:p>
          <a:p>
            <a:pPr lvl="1"/>
            <a:r>
              <a:rPr lang="en-US" sz="2400" dirty="0" smtClean="0"/>
              <a:t>Equity in access to organs for patients with similar degrees of illness and urgency</a:t>
            </a:r>
          </a:p>
          <a:p>
            <a:pPr lvl="1"/>
            <a:r>
              <a:rPr lang="en-US" sz="2400" dirty="0" smtClean="0"/>
              <a:t>Regardless of race, gender, geography</a:t>
            </a:r>
            <a:endParaRPr lang="en-US" sz="2400" dirty="0"/>
          </a:p>
        </p:txBody>
      </p:sp>
    </p:spTree>
    <p:extLst>
      <p:ext uri="{BB962C8B-B14F-4D97-AF65-F5344CB8AC3E}">
        <p14:creationId xmlns:p14="http://schemas.microsoft.com/office/powerpoint/2010/main" val="8920644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68"/>
            <a:ext cx="9144000" cy="914400"/>
          </a:xfrm>
        </p:spPr>
        <p:txBody>
          <a:bodyPr>
            <a:normAutofit/>
          </a:bodyPr>
          <a:lstStyle/>
          <a:p>
            <a:r>
              <a:rPr lang="en-US" dirty="0" smtClean="0"/>
              <a:t>History of U.S. liver allocation changes</a:t>
            </a:r>
            <a:endParaRPr lang="en-US" dirty="0"/>
          </a:p>
        </p:txBody>
      </p:sp>
      <p:sp>
        <p:nvSpPr>
          <p:cNvPr id="3" name="Content Placeholder 2"/>
          <p:cNvSpPr>
            <a:spLocks noGrp="1"/>
          </p:cNvSpPr>
          <p:nvPr>
            <p:ph idx="1"/>
          </p:nvPr>
        </p:nvSpPr>
        <p:spPr>
          <a:xfrm>
            <a:off x="232610" y="1339380"/>
            <a:ext cx="8678779" cy="4876800"/>
          </a:xfrm>
        </p:spPr>
        <p:txBody>
          <a:bodyPr>
            <a:normAutofit/>
          </a:bodyPr>
          <a:lstStyle/>
          <a:p>
            <a:r>
              <a:rPr lang="en-US" dirty="0" smtClean="0"/>
              <a:t>Feb 2002 - </a:t>
            </a:r>
            <a:r>
              <a:rPr lang="en-US" b="1" dirty="0" smtClean="0">
                <a:solidFill>
                  <a:srgbClr val="75BDA7"/>
                </a:solidFill>
              </a:rPr>
              <a:t>MELD</a:t>
            </a:r>
            <a:r>
              <a:rPr lang="en-US" dirty="0" smtClean="0"/>
              <a:t> score replaces Status 1, Status 2a, 2b , Status 3 and wait list times at status, more objective criteria</a:t>
            </a:r>
          </a:p>
          <a:p>
            <a:pPr lvl="1"/>
            <a:r>
              <a:rPr lang="en-US" dirty="0" smtClean="0"/>
              <a:t>Better transplant outcomes, despite sickest first triage</a:t>
            </a:r>
          </a:p>
          <a:p>
            <a:pPr lvl="1"/>
            <a:r>
              <a:rPr lang="en-US" dirty="0" smtClean="0"/>
              <a:t>Lower waitlist mortality</a:t>
            </a:r>
          </a:p>
          <a:p>
            <a:pPr lvl="1"/>
            <a:endParaRPr lang="en-US" dirty="0" smtClean="0"/>
          </a:p>
          <a:p>
            <a:r>
              <a:rPr lang="en-US" dirty="0" smtClean="0"/>
              <a:t>1999  </a:t>
            </a:r>
            <a:r>
              <a:rPr lang="en-US" b="1" dirty="0" smtClean="0">
                <a:solidFill>
                  <a:srgbClr val="75BDA7"/>
                </a:solidFill>
              </a:rPr>
              <a:t>Regional Sharing</a:t>
            </a:r>
            <a:r>
              <a:rPr lang="en-US" dirty="0" smtClean="0"/>
              <a:t> agreements for Status 1 patients in Regions 4,7</a:t>
            </a:r>
          </a:p>
          <a:p>
            <a:pPr lvl="1"/>
            <a:r>
              <a:rPr lang="en-US" dirty="0" smtClean="0"/>
              <a:t>Significant reduction in waitlist mortality for acute liver failure</a:t>
            </a:r>
          </a:p>
          <a:p>
            <a:pPr lvl="1"/>
            <a:endParaRPr lang="en-US" dirty="0" smtClean="0"/>
          </a:p>
          <a:p>
            <a:r>
              <a:rPr lang="en-US" dirty="0" smtClean="0"/>
              <a:t>2005 – </a:t>
            </a:r>
            <a:r>
              <a:rPr lang="en-US" b="1" dirty="0" smtClean="0">
                <a:solidFill>
                  <a:srgbClr val="75BDA7"/>
                </a:solidFill>
              </a:rPr>
              <a:t>Regional Share 15</a:t>
            </a:r>
          </a:p>
          <a:p>
            <a:endParaRPr lang="en-US" dirty="0" smtClean="0"/>
          </a:p>
          <a:p>
            <a:r>
              <a:rPr lang="en-US" dirty="0" smtClean="0"/>
              <a:t>2010 – </a:t>
            </a:r>
            <a:r>
              <a:rPr lang="en-US" b="1" dirty="0" smtClean="0">
                <a:solidFill>
                  <a:srgbClr val="75BDA7"/>
                </a:solidFill>
              </a:rPr>
              <a:t>Regional Sharing for status 1</a:t>
            </a:r>
            <a:r>
              <a:rPr lang="en-US" dirty="0" smtClean="0"/>
              <a:t> patients across all UNOS regions</a:t>
            </a:r>
          </a:p>
          <a:p>
            <a:pPr lvl="1"/>
            <a:r>
              <a:rPr lang="en-US" dirty="0" smtClean="0"/>
              <a:t>Reduction in waitlist mortality for status 1 pts, especially </a:t>
            </a:r>
            <a:r>
              <a:rPr lang="en-US" dirty="0" err="1" smtClean="0"/>
              <a:t>peds</a:t>
            </a:r>
            <a:endParaRPr lang="en-US" dirty="0" smtClean="0"/>
          </a:p>
          <a:p>
            <a:pPr lvl="1"/>
            <a:endParaRPr lang="en-US" dirty="0" smtClean="0"/>
          </a:p>
        </p:txBody>
      </p:sp>
    </p:spTree>
    <p:extLst>
      <p:ext uri="{BB962C8B-B14F-4D97-AF65-F5344CB8AC3E}">
        <p14:creationId xmlns:p14="http://schemas.microsoft.com/office/powerpoint/2010/main" val="134461095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5|13.9|5.3"/>
</p:tagLst>
</file>

<file path=ppt/theme/_rels/themeOverride1.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Yale">
  <a:themeElements>
    <a:clrScheme name="YSM New Brand">
      <a:dk1>
        <a:srgbClr val="000000"/>
      </a:dk1>
      <a:lt1>
        <a:srgbClr val="FFFFFF"/>
      </a:lt1>
      <a:dk2>
        <a:srgbClr val="585858"/>
      </a:dk2>
      <a:lt2>
        <a:srgbClr val="C2C0C0"/>
      </a:lt2>
      <a:accent1>
        <a:srgbClr val="467FCC"/>
      </a:accent1>
      <a:accent2>
        <a:srgbClr val="55A51C"/>
      </a:accent2>
      <a:accent3>
        <a:srgbClr val="80CDE9"/>
      </a:accent3>
      <a:accent4>
        <a:srgbClr val="A098E4"/>
      </a:accent4>
      <a:accent5>
        <a:srgbClr val="F7941D"/>
      </a:accent5>
      <a:accent6>
        <a:srgbClr val="004DA4"/>
      </a:accent6>
      <a:hlink>
        <a:srgbClr val="467FCC"/>
      </a:hlink>
      <a:folHlink>
        <a:srgbClr val="C4DF9B"/>
      </a:folHlink>
    </a:clrScheme>
    <a:fontScheme name="2_New_Blue_YSM_2">
      <a:majorFont>
        <a:latin typeface="Georgia"/>
        <a:ea typeface="Gulim"/>
        <a:cs typeface="Gulim"/>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ew_Blue_YSM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New_Blue_YSM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New_Blue_YSM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New_Blue_YSM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New_Blue_YSM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New_Blue_YSM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New_Blue_YSM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New_Blue_YSM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New_Blue_YSM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New_Blue_YSM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New_Blue_YSM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New_Blue_YSM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SC Dr. Mulligan PP 5.0 w clip" id="{3F447551-BC61-DE46-98C5-59504768EEB8}" vid="{2A3D9AB1-4CC3-8540-AC90-6AC5EED82E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4">
    <a:dk1>
      <a:srgbClr val="000000"/>
    </a:dk1>
    <a:lt1>
      <a:sysClr val="window" lastClr="FFFFFF"/>
    </a:lt1>
    <a:dk2>
      <a:srgbClr val="0A468C"/>
    </a:dk2>
    <a:lt2>
      <a:srgbClr val="0FA0E4"/>
    </a:lt2>
    <a:accent1>
      <a:srgbClr val="FBC01E"/>
    </a:accent1>
    <a:accent2>
      <a:srgbClr val="78B43C"/>
    </a:accent2>
    <a:accent3>
      <a:srgbClr val="FA8716"/>
    </a:accent3>
    <a:accent4>
      <a:srgbClr val="BE0204"/>
    </a:accent4>
    <a:accent5>
      <a:srgbClr val="800040"/>
    </a:accent5>
    <a:accent6>
      <a:srgbClr val="7E13E3"/>
    </a:accent6>
    <a:hlink>
      <a:srgbClr val="0FA0E4"/>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po">
    <a:fillStyleLst>
      <a:solidFill>
        <a:schemeClr val="phClr"/>
      </a:solidFill>
      <a:gradFill rotWithShape="1">
        <a:gsLst>
          <a:gs pos="0">
            <a:schemeClr val="phClr">
              <a:tint val="100000"/>
              <a:satMod val="130000"/>
            </a:schemeClr>
          </a:gs>
          <a:gs pos="100000">
            <a:schemeClr val="phClr">
              <a:tint val="50000"/>
              <a:satMod val="150000"/>
            </a:schemeClr>
          </a:gs>
        </a:gsLst>
        <a:lin ang="16200000" scaled="1"/>
      </a:gradFill>
      <a:gradFill rotWithShape="1">
        <a:gsLst>
          <a:gs pos="0">
            <a:schemeClr val="phClr">
              <a:shade val="93000"/>
              <a:satMod val="130000"/>
            </a:schemeClr>
          </a:gs>
          <a:gs pos="60000">
            <a:schemeClr val="phClr">
              <a:tint val="80000"/>
              <a:shade val="93000"/>
              <a:satMod val="130000"/>
            </a:schemeClr>
          </a:gs>
          <a:gs pos="100000">
            <a:schemeClr val="phClr">
              <a:tint val="50000"/>
              <a:shade val="94000"/>
              <a:alpha val="100000"/>
              <a:satMod val="135000"/>
            </a:schemeClr>
          </a:gs>
        </a:gsLst>
        <a:lin ang="16200000" scaled="0"/>
      </a:gra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34925" cap="flat" cmpd="sng" algn="ctr">
        <a:gradFill>
          <a:gsLst>
            <a:gs pos="0">
              <a:schemeClr val="accent1">
                <a:lumMod val="40000"/>
                <a:lumOff val="60000"/>
              </a:schemeClr>
            </a:gs>
            <a:gs pos="50000">
              <a:schemeClr val="accent1"/>
            </a:gs>
            <a:gs pos="100000">
              <a:schemeClr val="accent1">
                <a:lumMod val="50000"/>
              </a:schemeClr>
            </a:gs>
          </a:gsLst>
          <a:lin ang="18600000" scaled="0"/>
        </a:gradFill>
        <a:prstDash val="solid"/>
      </a:ln>
    </a:lnStyleLst>
    <a:effectStyleLst>
      <a:effectStyle>
        <a:effectLst/>
      </a:effectStyle>
      <a:effectStyle>
        <a:effectLst>
          <a:innerShdw blurRad="50800" dist="25400" dir="13500000">
            <a:srgbClr val="C0C0C0">
              <a:alpha val="75000"/>
            </a:srgbClr>
          </a:innerShdw>
          <a:outerShdw blurRad="63500" dist="38100" dir="5400000" sx="105000" sy="105000" algn="br" rotWithShape="0">
            <a:srgbClr val="000000">
              <a:alpha val="30000"/>
            </a:srgbClr>
          </a:outerShdw>
        </a:effectLst>
      </a:effectStyle>
      <a:effectStyle>
        <a:effectLst>
          <a:innerShdw blurRad="50800" dist="25400" dir="16200000">
            <a:srgbClr val="C0C0C0">
              <a:alpha val="75000"/>
            </a:srgbClr>
          </a:innerShdw>
          <a:reflection blurRad="63500" stA="40000" endPos="50000" dist="12700" dir="5400000" sy="-100000" rotWithShape="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a:blip xmlns:r="http://schemas.openxmlformats.org/officeDocument/2006/relationships" r:embed="rId1"/>
        <a:stretch/>
      </a:blipFill>
    </a:bgFillStyleLst>
  </a:fmtScheme>
</a:themeOverride>
</file>

<file path=docProps/app.xml><?xml version="1.0" encoding="utf-8"?>
<Properties xmlns="http://schemas.openxmlformats.org/officeDocument/2006/extended-properties" xmlns:vt="http://schemas.openxmlformats.org/officeDocument/2006/docPropsVTypes">
  <Template>PSC Dr. Mulligan PP 5.0 w clip</Template>
  <TotalTime>5</TotalTime>
  <Words>1858</Words>
  <Application>Microsoft Macintosh PowerPoint</Application>
  <PresentationFormat>On-screen Show (4:3)</PresentationFormat>
  <Paragraphs>306</Paragraphs>
  <Slides>38</Slides>
  <Notes>5</Notes>
  <HiddenSlides>0</HiddenSlides>
  <MMClips>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7" baseType="lpstr">
      <vt:lpstr>Calibri</vt:lpstr>
      <vt:lpstr>Georgia</vt:lpstr>
      <vt:lpstr>Gulim</vt:lpstr>
      <vt:lpstr>MS PGothic</vt:lpstr>
      <vt:lpstr>ＭＳ Ｐゴシック</vt:lpstr>
      <vt:lpstr>Verdana</vt:lpstr>
      <vt:lpstr>Arial</vt:lpstr>
      <vt:lpstr>Yale</vt:lpstr>
      <vt:lpstr>Worksheet</vt:lpstr>
      <vt:lpstr>New Paradigms for Transplant Surgery in PSC: MELD and Living Donor Considerations</vt:lpstr>
      <vt:lpstr>Primary Sclerosing Cholangitis</vt:lpstr>
      <vt:lpstr>Primary Sclerosing Cholangitis</vt:lpstr>
      <vt:lpstr>Complications of PSC</vt:lpstr>
      <vt:lpstr>PSC</vt:lpstr>
      <vt:lpstr>Treatment</vt:lpstr>
      <vt:lpstr>Liver donations in the US</vt:lpstr>
      <vt:lpstr>Allocation and distribution of organs</vt:lpstr>
      <vt:lpstr>History of U.S. liver allocation changes</vt:lpstr>
      <vt:lpstr>Most recent allocation changes</vt:lpstr>
      <vt:lpstr>What have we observed after Share 35? </vt:lpstr>
      <vt:lpstr>Competing Risk Liver Waiting List Outcome Probabilities at 1-Year Candidates Added 2007-2010</vt:lpstr>
      <vt:lpstr>Deceased Donor Liver Transplants by Era and Region Median Allocation Score At Transplant (Status 1s Excluded) </vt:lpstr>
      <vt:lpstr>So, what can be done?</vt:lpstr>
      <vt:lpstr>Stepwise Donor Evaluation</vt:lpstr>
      <vt:lpstr>Donor selection is key for successful LDLT</vt:lpstr>
      <vt:lpstr>Virtual Planning of Hepatectomy</vt:lpstr>
      <vt:lpstr>Precision Liver Surgery </vt:lpstr>
      <vt:lpstr>Donor Outcomes</vt:lpstr>
      <vt:lpstr>International Liver Transplant Society Meeting 2011 </vt:lpstr>
      <vt:lpstr>Conclusions of A2ALL Long Term Outcomes</vt:lpstr>
      <vt:lpstr>Outcomes of adult living donor liver transplantation: Comparison of the adult‐to‐adult living donor liver transplantation cohort study and the national experience</vt:lpstr>
      <vt:lpstr>PowerPoint Presentation</vt:lpstr>
      <vt:lpstr>Right Lobe Transplantation</vt:lpstr>
      <vt:lpstr>Left Lobe Transplantation</vt:lpstr>
      <vt:lpstr>LDLT at Mayo Clinic Arizona</vt:lpstr>
      <vt:lpstr>PowerPoint Presentation</vt:lpstr>
      <vt:lpstr>LDLT at Yale New Haven </vt:lpstr>
      <vt:lpstr>Outcomes of LDLT at Yale University/Yale New Haven Hospital</vt:lpstr>
      <vt:lpstr>Pediatric Recipients of LDLT at Yale</vt:lpstr>
      <vt:lpstr>Adult Recipients of LDLT at Yale</vt:lpstr>
      <vt:lpstr>Statistics</vt:lpstr>
      <vt:lpstr> </vt:lpstr>
      <vt:lpstr>PowerPoint Presentation</vt:lpstr>
      <vt:lpstr>PowerPoint Presentation</vt:lpstr>
      <vt:lpstr>Take Home Message</vt:lpstr>
      <vt:lpstr>PowerPoint Presentation</vt:lpstr>
      <vt:lpstr>PowerPoint Presentation</vt:lpstr>
    </vt:vector>
  </TitlesOfParts>
  <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Paradigms for Transplant Surgery in PSC: MELD and Living Donor Considerations</dc:title>
  <dc:creator>Mulligan, David</dc:creator>
  <cp:lastModifiedBy>Mulligan, David</cp:lastModifiedBy>
  <cp:revision>1</cp:revision>
  <cp:lastPrinted>2015-01-20T21:05:19Z</cp:lastPrinted>
  <dcterms:created xsi:type="dcterms:W3CDTF">2016-06-25T17:28:42Z</dcterms:created>
  <dcterms:modified xsi:type="dcterms:W3CDTF">2016-06-25T17:34:05Z</dcterms:modified>
</cp:coreProperties>
</file>