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73" r:id="rId6"/>
    <p:sldId id="260" r:id="rId7"/>
    <p:sldId id="261" r:id="rId8"/>
    <p:sldId id="267" r:id="rId9"/>
    <p:sldId id="262" r:id="rId10"/>
    <p:sldId id="264" r:id="rId11"/>
    <p:sldId id="284" r:id="rId12"/>
    <p:sldId id="281" r:id="rId13"/>
    <p:sldId id="280" r:id="rId14"/>
    <p:sldId id="266" r:id="rId15"/>
    <p:sldId id="271" r:id="rId16"/>
    <p:sldId id="265" r:id="rId17"/>
    <p:sldId id="282" r:id="rId18"/>
    <p:sldId id="275" r:id="rId19"/>
    <p:sldId id="278" r:id="rId20"/>
    <p:sldId id="268" r:id="rId21"/>
    <p:sldId id="276" r:id="rId22"/>
    <p:sldId id="279" r:id="rId23"/>
    <p:sldId id="259" r:id="rId24"/>
    <p:sldId id="277" r:id="rId25"/>
    <p:sldId id="274" r:id="rId26"/>
    <p:sldId id="269" r:id="rId27"/>
    <p:sldId id="270" r:id="rId28"/>
    <p:sldId id="28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7" y="1069510"/>
            <a:ext cx="8337666" cy="1646302"/>
          </a:xfrm>
        </p:spPr>
        <p:txBody>
          <a:bodyPr/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Liver Transplantation in PSC: </a:t>
            </a:r>
            <a:br>
              <a:rPr lang="en-US" dirty="0"/>
            </a:br>
            <a:r>
              <a:rPr lang="en-US" sz="3800" dirty="0"/>
              <a:t>What to Know and Recent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73508"/>
            <a:ext cx="7766936" cy="1901911"/>
          </a:xfrm>
        </p:spPr>
        <p:txBody>
          <a:bodyPr>
            <a:normAutofit/>
          </a:bodyPr>
          <a:lstStyle/>
          <a:p>
            <a:r>
              <a:rPr lang="en-US" dirty="0"/>
              <a:t>Brett E. Fortune, MD, MSc</a:t>
            </a:r>
          </a:p>
          <a:p>
            <a:r>
              <a:rPr lang="en-US" dirty="0"/>
              <a:t>Assistant Professor of Medicine and Surgery</a:t>
            </a:r>
          </a:p>
          <a:p>
            <a:r>
              <a:rPr lang="en-US" dirty="0"/>
              <a:t>Yale School of Medicine </a:t>
            </a:r>
          </a:p>
          <a:p>
            <a:r>
              <a:rPr lang="en-US" dirty="0"/>
              <a:t>Yale-New Haven Transplantation Center</a:t>
            </a:r>
          </a:p>
          <a:p>
            <a:endParaRPr lang="en-US" dirty="0"/>
          </a:p>
        </p:txBody>
      </p:sp>
      <p:pic>
        <p:nvPicPr>
          <p:cNvPr id="1030" name="Picture 6" descr="https://seriousgamesindustry.com/wp-content/uploads/yale-serious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7" y="4297679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-fY4xkbuhnmA/AAAAAAAAAAI/AAAAAAAAExw/wA1_gIEDWBw/s0-c-k-no-ns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24" y="4168249"/>
            <a:ext cx="2301809" cy="23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patients with PSC on the wait-list for transplant</a:t>
            </a:r>
          </a:p>
        </p:txBody>
      </p:sp>
      <p:pic>
        <p:nvPicPr>
          <p:cNvPr id="4098" name="Picture 2" descr="http://www.ncbi.nlm.nih.gov/corecgi/tileshop/tileshop.fcgi?p=PMC3&amp;id=552484&amp;s=27&amp;r=1&amp;c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9" y="2069152"/>
            <a:ext cx="5698939" cy="41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5075" y="1930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PSC was not associated with death or wait-list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Age, MELD were predictors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3687" y="6550223"/>
            <a:ext cx="370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Goldberg D, et al. </a:t>
            </a:r>
            <a:r>
              <a:rPr lang="en-US" sz="1400" i="1" dirty="0"/>
              <a:t>Liver Transplant </a:t>
            </a:r>
            <a:r>
              <a:rPr lang="en-US" sz="14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6789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45102"/>
            <a:ext cx="8596667" cy="985298"/>
          </a:xfrm>
        </p:spPr>
        <p:txBody>
          <a:bodyPr>
            <a:normAutofit fontScale="90000"/>
          </a:bodyPr>
          <a:lstStyle/>
          <a:p>
            <a:r>
              <a:rPr lang="en-US" dirty="0"/>
              <a:t>Trends to use LDLT for PSC – Impact of MELD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4" y="2089260"/>
            <a:ext cx="4132791" cy="3880773"/>
          </a:xfrm>
        </p:spPr>
        <p:txBody>
          <a:bodyPr/>
          <a:lstStyle/>
          <a:p>
            <a:r>
              <a:rPr lang="en-US" dirty="0"/>
              <a:t>PSC patients were more likely to receive a LDLT in both eras, but even more so in post-MELD era</a:t>
            </a:r>
          </a:p>
          <a:p>
            <a:r>
              <a:rPr lang="en-US" dirty="0"/>
              <a:t>4x more likely than other indications for LDLT</a:t>
            </a:r>
          </a:p>
        </p:txBody>
      </p:sp>
      <p:pic>
        <p:nvPicPr>
          <p:cNvPr id="5122" name="Picture 2" descr="An external file that holds a picture, illustration, etc.&#10;Object name is nihms31544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731813"/>
            <a:ext cx="5758159" cy="49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8101" y="6450677"/>
            <a:ext cx="417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Goldberg D, et al. </a:t>
            </a:r>
            <a:r>
              <a:rPr lang="en-US" sz="1600" i="1" dirty="0"/>
              <a:t>Transplantation </a:t>
            </a:r>
            <a:r>
              <a:rPr lang="en-US" sz="16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01887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standardization to use MELD exception points for PSC/cholangitis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8029"/>
          </a:xfrm>
        </p:spPr>
        <p:txBody>
          <a:bodyPr/>
          <a:lstStyle/>
          <a:p>
            <a:r>
              <a:rPr lang="en-US" sz="2000" dirty="0"/>
              <a:t>Jan 2007, passed recommended criteria (MESSAGE criteria) for MELD exception due to recurrent bacterial cholangitis for patients with PSC</a:t>
            </a:r>
          </a:p>
          <a:p>
            <a:pPr lvl="1"/>
            <a:r>
              <a:rPr lang="en-US" sz="1800" dirty="0"/>
              <a:t>Recurrent cholangitis</a:t>
            </a:r>
          </a:p>
          <a:p>
            <a:pPr lvl="2"/>
            <a:r>
              <a:rPr lang="en-US" sz="1600" dirty="0"/>
              <a:t>2 episodes of bacteremia</a:t>
            </a:r>
          </a:p>
          <a:p>
            <a:pPr lvl="2"/>
            <a:r>
              <a:rPr lang="en-US" sz="1600" dirty="0"/>
              <a:t>1 episode of abscess/sepsis</a:t>
            </a:r>
          </a:p>
          <a:p>
            <a:pPr lvl="2"/>
            <a:r>
              <a:rPr lang="en-US" sz="1600" dirty="0"/>
              <a:t>Dependence on antibiotics/stenting</a:t>
            </a:r>
          </a:p>
          <a:p>
            <a:r>
              <a:rPr lang="en-US" sz="2000" dirty="0"/>
              <a:t>Increased approval for applications but less MELD points allotted. </a:t>
            </a:r>
          </a:p>
          <a:p>
            <a:r>
              <a:rPr lang="en-US" sz="2000" dirty="0"/>
              <a:t>Regional variation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9373" y="6201295"/>
            <a:ext cx="417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Goldberg D, et al. </a:t>
            </a:r>
            <a:r>
              <a:rPr lang="en-US" sz="1600" i="1" dirty="0"/>
              <a:t>Am J Transplant </a:t>
            </a:r>
            <a:r>
              <a:rPr lang="en-US" sz="16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09082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Cholangitis/recurrent cholangitis does </a:t>
            </a:r>
            <a:r>
              <a:rPr lang="en-US" u="sng" dirty="0"/>
              <a:t>NOT</a:t>
            </a:r>
            <a:r>
              <a:rPr lang="en-US" dirty="0"/>
              <a:t> impact patient pre-transplant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9015306" cy="4495338"/>
          </a:xfrm>
        </p:spPr>
        <p:txBody>
          <a:bodyPr/>
          <a:lstStyle/>
          <a:p>
            <a:r>
              <a:rPr lang="en-US" sz="2400" dirty="0"/>
              <a:t>Two center study investigating the outcomes of patients with PSC on the wait-list and the impact of bacterial cholangitis</a:t>
            </a:r>
          </a:p>
          <a:p>
            <a:pPr lvl="1"/>
            <a:r>
              <a:rPr lang="en-US" sz="2000" dirty="0"/>
              <a:t>UPENN and UColorado, 2002-2012</a:t>
            </a:r>
          </a:p>
          <a:p>
            <a:pPr lvl="1"/>
            <a:r>
              <a:rPr lang="en-US" sz="2000" dirty="0"/>
              <a:t>N=171 patients, 39% had prior cholangitis episode prior to wait listing</a:t>
            </a:r>
          </a:p>
          <a:p>
            <a:pPr lvl="1"/>
            <a:r>
              <a:rPr lang="en-US" sz="2000" dirty="0"/>
              <a:t>48% had at least one episode prior to transplant (greater number at UCD)</a:t>
            </a:r>
          </a:p>
          <a:p>
            <a:pPr lvl="1"/>
            <a:r>
              <a:rPr lang="en-US" sz="2000" dirty="0"/>
              <a:t>Competing risk Cox model, multivariable</a:t>
            </a:r>
          </a:p>
          <a:p>
            <a:pPr lvl="2"/>
            <a:r>
              <a:rPr lang="en-US" sz="2000" b="1" dirty="0">
                <a:solidFill>
                  <a:srgbClr val="7030A0"/>
                </a:solidFill>
              </a:rPr>
              <a:t>History of any episode of cholangitis, sHR 0.67; 0.65 – 0.70, p&lt;0.001</a:t>
            </a:r>
          </a:p>
          <a:p>
            <a:pPr lvl="3"/>
            <a:r>
              <a:rPr lang="en-US" sz="1600" dirty="0"/>
              <a:t>History of cholangitis prior to listing, sHR 1.0; 0.60-1.66, p=0.99</a:t>
            </a:r>
          </a:p>
          <a:p>
            <a:pPr lvl="3"/>
            <a:r>
              <a:rPr lang="en-US" sz="1600" dirty="0"/>
              <a:t>History of cholangitis while on list, sHR 0.39; 0.16 – 0.93, p=0.03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4472" y="6425738"/>
            <a:ext cx="417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Goldberg D, et al. </a:t>
            </a:r>
            <a:r>
              <a:rPr lang="en-US" sz="1600" i="1" dirty="0"/>
              <a:t>Liver Transplant </a:t>
            </a:r>
            <a:r>
              <a:rPr lang="en-US" sz="16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70136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for patients transplanted for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1935"/>
            <a:ext cx="8596668" cy="5012574"/>
          </a:xfrm>
        </p:spPr>
        <p:txBody>
          <a:bodyPr>
            <a:noAutofit/>
          </a:bodyPr>
          <a:lstStyle/>
          <a:p>
            <a:r>
              <a:rPr lang="en-US" sz="2000" dirty="0"/>
              <a:t>Graft and patient survival</a:t>
            </a:r>
          </a:p>
          <a:p>
            <a:pPr lvl="1"/>
            <a:r>
              <a:rPr lang="en-US" sz="1800" dirty="0"/>
              <a:t>UNOS / SRTR data</a:t>
            </a:r>
          </a:p>
          <a:p>
            <a:pPr lvl="1"/>
            <a:r>
              <a:rPr lang="en-US" sz="1800" dirty="0"/>
              <a:t>Risk of disease recurrence</a:t>
            </a:r>
          </a:p>
          <a:p>
            <a:pPr lvl="2"/>
            <a:r>
              <a:rPr lang="en-US" sz="1600" dirty="0"/>
              <a:t>20%-25% in 5-10 years post-transplant have PSC recurrence</a:t>
            </a:r>
          </a:p>
          <a:p>
            <a:pPr lvl="1"/>
            <a:r>
              <a:rPr lang="en-US" sz="1800" dirty="0"/>
              <a:t>Reported increased risk for acute cellular rejection and chronic rejection</a:t>
            </a:r>
          </a:p>
          <a:p>
            <a:pPr lvl="4"/>
            <a:endParaRPr lang="en-US" sz="1400" dirty="0"/>
          </a:p>
          <a:p>
            <a:r>
              <a:rPr lang="en-US" sz="2000" dirty="0"/>
              <a:t>Outcomes for bowel disease</a:t>
            </a:r>
          </a:p>
          <a:p>
            <a:pPr lvl="1"/>
            <a:r>
              <a:rPr lang="en-US" sz="1800" dirty="0"/>
              <a:t>Increased risk for active disease (especially if active prior to IBD)</a:t>
            </a:r>
          </a:p>
          <a:p>
            <a:pPr lvl="2"/>
            <a:r>
              <a:rPr lang="en-US" sz="1600" dirty="0"/>
              <a:t>Need for proctocolectomy for those with UC?</a:t>
            </a:r>
          </a:p>
          <a:p>
            <a:pPr lvl="4"/>
            <a:endParaRPr lang="en-US" sz="1400" dirty="0"/>
          </a:p>
          <a:p>
            <a:r>
              <a:rPr lang="en-US" sz="2000" dirty="0"/>
              <a:t>Differences in immunosuppression</a:t>
            </a:r>
          </a:p>
          <a:p>
            <a:pPr lvl="1"/>
            <a:r>
              <a:rPr lang="en-US" sz="1800" dirty="0"/>
              <a:t>Prolonged use of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11871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424"/>
            <a:ext cx="8596668" cy="1320800"/>
          </a:xfrm>
        </p:spPr>
        <p:txBody>
          <a:bodyPr/>
          <a:lstStyle/>
          <a:p>
            <a:r>
              <a:rPr lang="en-US" dirty="0"/>
              <a:t>Liver transplantation for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66" y="1189323"/>
            <a:ext cx="9207330" cy="3880773"/>
          </a:xfrm>
        </p:spPr>
        <p:txBody>
          <a:bodyPr/>
          <a:lstStyle/>
          <a:p>
            <a:r>
              <a:rPr lang="en-US" dirty="0"/>
              <a:t>Typically use Roux-en-Y choledochojejunostomy with resection of the native common bile duct is standard approach</a:t>
            </a:r>
          </a:p>
          <a:p>
            <a:r>
              <a:rPr lang="en-US" dirty="0"/>
              <a:t>Other options</a:t>
            </a:r>
          </a:p>
          <a:p>
            <a:pPr lvl="1"/>
            <a:r>
              <a:rPr lang="en-US" dirty="0"/>
              <a:t>Hepaticojejunostomy</a:t>
            </a:r>
          </a:p>
          <a:p>
            <a:pPr lvl="1"/>
            <a:r>
              <a:rPr lang="en-US" dirty="0"/>
              <a:t>Duct-to-duct biliary reconstruction if native CBD is clear of disease</a:t>
            </a:r>
          </a:p>
          <a:p>
            <a:r>
              <a:rPr lang="en-US" dirty="0"/>
              <a:t>Bilioenteric techniques are associated with a higher incidence of cholangitis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Figure 4a. Roux-en-Y Choledochojejunostomy used to reconstruct the biliary syste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68" y="3431796"/>
            <a:ext cx="3429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ure 4b. Roux-en-Y Hepaticojejunostomy Procedure performed for cholangiocarcinoma and biliary injuri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02" y="3455168"/>
            <a:ext cx="3527598" cy="3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4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Donor Liver transplant in patients with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A2ALL cohort, 1427 liver transplant recipients, 963 LDLT</a:t>
            </a:r>
          </a:p>
          <a:p>
            <a:r>
              <a:rPr lang="en-US" dirty="0"/>
              <a:t>223 patients transplanted for PSC</a:t>
            </a:r>
          </a:p>
          <a:p>
            <a:pPr lvl="1"/>
            <a:r>
              <a:rPr lang="en-US" dirty="0"/>
              <a:t>162 patients received LDLT</a:t>
            </a:r>
          </a:p>
          <a:p>
            <a:pPr lvl="1"/>
            <a:endParaRPr lang="en-US" dirty="0"/>
          </a:p>
          <a:p>
            <a:r>
              <a:rPr lang="en-US" dirty="0"/>
              <a:t>PSC was a predictor for both graft (HR 0.66, 0.47-0.93, p=0.02) and patient survival (HR 0.45, 0.30-0.69, p&lt;0.001)</a:t>
            </a:r>
          </a:p>
          <a:p>
            <a:endParaRPr lang="en-US" dirty="0"/>
          </a:p>
          <a:p>
            <a:r>
              <a:rPr lang="en-US" dirty="0"/>
              <a:t>Cancer other than HCC (CCA)  associated with increased mortality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4720" y="5888736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Olthoff K, et al. </a:t>
            </a:r>
            <a:r>
              <a:rPr lang="en-US" i="1" dirty="0"/>
              <a:t>Annals of Surgery </a:t>
            </a:r>
            <a:r>
              <a:rPr 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92105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76" y="443345"/>
            <a:ext cx="9073496" cy="1320800"/>
          </a:xfrm>
        </p:spPr>
        <p:txBody>
          <a:bodyPr>
            <a:normAutofit/>
          </a:bodyPr>
          <a:lstStyle/>
          <a:p>
            <a:r>
              <a:rPr lang="en-US" sz="3200" dirty="0"/>
              <a:t>Superior Survival in LDLT for PSC/cholestatic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47" y="1667335"/>
            <a:ext cx="8596668" cy="3880773"/>
          </a:xfrm>
        </p:spPr>
        <p:txBody>
          <a:bodyPr/>
          <a:lstStyle/>
          <a:p>
            <a:r>
              <a:rPr lang="en-US" dirty="0"/>
              <a:t>UNOS/OPTN database study</a:t>
            </a:r>
          </a:p>
          <a:p>
            <a:r>
              <a:rPr lang="en-US" dirty="0"/>
              <a:t>2,103 LDLTs and 44,512 DDLTs (N=46,615) between 2002-2012</a:t>
            </a:r>
          </a:p>
          <a:p>
            <a:pPr lvl="1"/>
            <a:r>
              <a:rPr lang="en-US" dirty="0"/>
              <a:t>4,009 transplants for cholestatic liver disease (25% of all LDLTs)</a:t>
            </a:r>
          </a:p>
          <a:p>
            <a:r>
              <a:rPr lang="en-US" dirty="0"/>
              <a:t>Outcomes: 75-79% 3-yr survival for all transplants (higher for LDLT patients at experienced LDLT centers [&gt;15 LDLT])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04418"/>
              </p:ext>
            </p:extLst>
          </p:nvPr>
        </p:nvGraphicFramePr>
        <p:xfrm>
          <a:off x="1800206" y="3694902"/>
          <a:ext cx="60350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86">
                  <a:extLst>
                    <a:ext uri="{9D8B030D-6E8A-4147-A177-3AD203B41FA5}">
                      <a16:colId xmlns:a16="http://schemas.microsoft.com/office/drawing/2014/main" val="266002365"/>
                    </a:ext>
                  </a:extLst>
                </a:gridCol>
                <a:gridCol w="1986742">
                  <a:extLst>
                    <a:ext uri="{9D8B030D-6E8A-4147-A177-3AD203B41FA5}">
                      <a16:colId xmlns:a16="http://schemas.microsoft.com/office/drawing/2014/main" val="2656685424"/>
                    </a:ext>
                  </a:extLst>
                </a:gridCol>
                <a:gridCol w="1313412">
                  <a:extLst>
                    <a:ext uri="{9D8B030D-6E8A-4147-A177-3AD203B41FA5}">
                      <a16:colId xmlns:a16="http://schemas.microsoft.com/office/drawing/2014/main" val="3087772298"/>
                    </a:ext>
                  </a:extLst>
                </a:gridCol>
              </a:tblGrid>
              <a:tr h="30394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Hazard</a:t>
                      </a:r>
                      <a:r>
                        <a:rPr lang="en-US" sz="1400" baseline="0" dirty="0"/>
                        <a:t> Ratio (95% CI)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498068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Cholestatic liver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252956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DDLT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436280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LDLT</a:t>
                      </a:r>
                      <a:r>
                        <a:rPr lang="en-US" sz="1400" baseline="0" dirty="0"/>
                        <a:t> ≤ 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1.36</a:t>
                      </a:r>
                      <a:r>
                        <a:rPr lang="en-US" sz="1400" baseline="0" dirty="0"/>
                        <a:t> (0.83 – 2.22)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1895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LDLT &gt;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0.75 (0.63 – 0.92)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2110600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Autoimmune</a:t>
                      </a:r>
                      <a:r>
                        <a:rPr lang="en-US" sz="1400" baseline="0" dirty="0"/>
                        <a:t> liver disease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572786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DDLT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0997938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LDLT</a:t>
                      </a:r>
                      <a:r>
                        <a:rPr lang="en-US" sz="1400" baseline="0" dirty="0"/>
                        <a:t> ≤ 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0.87 (0.35 – 2.15)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117632"/>
                  </a:ext>
                </a:extLst>
              </a:tr>
              <a:tr h="303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LDLT &gt;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0.56 (0.37 – 0.83)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0.004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4806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52313" y="6516971"/>
            <a:ext cx="311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Goldberg D, et al. </a:t>
            </a:r>
            <a:r>
              <a:rPr lang="en-US" sz="1400" i="1" dirty="0"/>
              <a:t>Hepatology</a:t>
            </a:r>
            <a:r>
              <a:rPr lang="en-US" sz="1400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15739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PSC after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8488"/>
            <a:ext cx="8596668" cy="4992623"/>
          </a:xfrm>
        </p:spPr>
        <p:txBody>
          <a:bodyPr>
            <a:normAutofit/>
          </a:bodyPr>
          <a:lstStyle/>
          <a:p>
            <a:r>
              <a:rPr lang="en-US" dirty="0"/>
              <a:t>Remains controversial on predictors and how to manage patients to prevent disease after transplant</a:t>
            </a:r>
          </a:p>
          <a:p>
            <a:endParaRPr lang="en-US" dirty="0"/>
          </a:p>
          <a:p>
            <a:r>
              <a:rPr lang="en-US" dirty="0"/>
              <a:t>Studies have shown a higher incidence of recurrent PSC</a:t>
            </a:r>
          </a:p>
          <a:p>
            <a:pPr lvl="1"/>
            <a:r>
              <a:rPr lang="en-US" dirty="0"/>
              <a:t>Impact of immunosuppression</a:t>
            </a:r>
          </a:p>
          <a:p>
            <a:pPr lvl="1"/>
            <a:r>
              <a:rPr lang="en-US" dirty="0"/>
              <a:t>Effect of colectomy and timing</a:t>
            </a:r>
          </a:p>
          <a:p>
            <a:pPr lvl="2"/>
            <a:r>
              <a:rPr lang="en-US" dirty="0"/>
              <a:t>Pre-transplant or during transplant colectomies had lower incidence of recurrent PSC compared to those with colon intact or had post-transplant colectomy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difficult to distinguish between recurrent PSC vs. other cause of cholangiopathy (such as chronic rejection)</a:t>
            </a:r>
          </a:p>
        </p:txBody>
      </p:sp>
    </p:spTree>
    <p:extLst>
      <p:ext uri="{BB962C8B-B14F-4D97-AF65-F5344CB8AC3E}">
        <p14:creationId xmlns:p14="http://schemas.microsoft.com/office/powerpoint/2010/main" val="329004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PSC after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Full size image for '    Risk factors for recurrent primary sclerosing cholangitis after liver transplantation&#10;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1554925"/>
            <a:ext cx="5590221" cy="49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2480" y="6434328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Ravikumar R, et al. </a:t>
            </a:r>
            <a:r>
              <a:rPr lang="en-US" sz="1600" i="1" dirty="0"/>
              <a:t>J Hepatology</a:t>
            </a:r>
            <a:r>
              <a:rPr lang="en-US" sz="1600" dirty="0"/>
              <a:t>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4" y="3273997"/>
            <a:ext cx="263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N=679 patients</a:t>
            </a:r>
          </a:p>
        </p:txBody>
      </p:sp>
    </p:spTree>
    <p:extLst>
      <p:ext uri="{BB962C8B-B14F-4D97-AF65-F5344CB8AC3E}">
        <p14:creationId xmlns:p14="http://schemas.microsoft.com/office/powerpoint/2010/main" val="41438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6517"/>
            <a:ext cx="8596668" cy="4614283"/>
          </a:xfrm>
        </p:spPr>
        <p:txBody>
          <a:bodyPr>
            <a:normAutofit/>
          </a:bodyPr>
          <a:lstStyle/>
          <a:p>
            <a:r>
              <a:rPr lang="en-US" sz="2400" dirty="0"/>
              <a:t>MR is a 45 y.o. male with cirrhosis secondary to PSC and has features of decompensated cirrhosis including tense ascites, hepatic encephalopathy, and had a history of upper gastrointestinal bleeding. </a:t>
            </a:r>
          </a:p>
          <a:p>
            <a:endParaRPr lang="en-US" sz="2400" dirty="0"/>
          </a:p>
          <a:p>
            <a:r>
              <a:rPr lang="en-US" sz="2400" dirty="0"/>
              <a:t>SHOULD I REFER TO A LIVER TRANSPLANT CENTER? IF NOT, WHEN?</a:t>
            </a:r>
          </a:p>
          <a:p>
            <a:endParaRPr lang="en-US" sz="2400" dirty="0"/>
          </a:p>
          <a:p>
            <a:r>
              <a:rPr lang="en-US" sz="2400" dirty="0"/>
              <a:t>IF SO, WHAT ARE THE CHANCES TO RECEIVE A TRANSPLANT AND CAN YOU SURVIVE?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0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 outcomes after LTx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762"/>
            <a:ext cx="8596668" cy="3880773"/>
          </a:xfrm>
        </p:spPr>
        <p:txBody>
          <a:bodyPr/>
          <a:lstStyle/>
          <a:p>
            <a:r>
              <a:rPr lang="en-US" dirty="0"/>
              <a:t>German Cohort of 1537 patients with IBD and 31 who received LTx</a:t>
            </a:r>
          </a:p>
          <a:p>
            <a:r>
              <a:rPr lang="en-US" dirty="0"/>
              <a:t>84% survival rate after median 103 months of follow up</a:t>
            </a:r>
          </a:p>
          <a:p>
            <a:r>
              <a:rPr lang="en-US" dirty="0"/>
              <a:t>65% of patients were in remission prior to LTx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9040" y="640803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Schnitzier F, etal. </a:t>
            </a:r>
            <a:r>
              <a:rPr lang="en-US" i="1" dirty="0"/>
              <a:t>Plos One </a:t>
            </a:r>
            <a:r>
              <a:rPr lang="en-US" dirty="0"/>
              <a:t>2015</a:t>
            </a:r>
          </a:p>
        </p:txBody>
      </p:sp>
      <p:pic>
        <p:nvPicPr>
          <p:cNvPr id="4098" name="Picture 2" descr="An external file that holds a picture, illustration, etc.&#10;Object name is pone.0135807.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8" y="2796896"/>
            <a:ext cx="6336792" cy="34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5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 outcomes after LTx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1105"/>
            <a:ext cx="8596668" cy="4470257"/>
          </a:xfrm>
        </p:spPr>
        <p:txBody>
          <a:bodyPr>
            <a:normAutofit/>
          </a:bodyPr>
          <a:lstStyle/>
          <a:p>
            <a:r>
              <a:rPr lang="en-US" sz="2400" dirty="0"/>
              <a:t>Active IBD prior to LTx</a:t>
            </a:r>
          </a:p>
          <a:p>
            <a:pPr lvl="1"/>
            <a:r>
              <a:rPr lang="en-US" sz="2000" dirty="0"/>
              <a:t>Adversely affect LTx outcomes</a:t>
            </a:r>
          </a:p>
          <a:p>
            <a:pPr lvl="1"/>
            <a:r>
              <a:rPr lang="en-US" sz="2000" dirty="0"/>
              <a:t>Endoscopic surveillance in 1- to 2-year intervals prior to LTx and after LTx given increased risk for cancer</a:t>
            </a:r>
          </a:p>
          <a:p>
            <a:pPr lvl="1"/>
            <a:r>
              <a:rPr lang="en-US" sz="2000" dirty="0"/>
              <a:t>Poorly controlled IBD</a:t>
            </a:r>
          </a:p>
          <a:p>
            <a:pPr lvl="2"/>
            <a:r>
              <a:rPr lang="en-US" sz="1800" dirty="0"/>
              <a:t>Higher risk for thrombotic episodes</a:t>
            </a:r>
          </a:p>
          <a:p>
            <a:pPr lvl="2"/>
            <a:r>
              <a:rPr lang="en-US" sz="1800" dirty="0"/>
              <a:t>Decreased graft survival</a:t>
            </a:r>
          </a:p>
          <a:p>
            <a:pPr lvl="2"/>
            <a:endParaRPr lang="en-US" sz="1800" dirty="0"/>
          </a:p>
          <a:p>
            <a:pPr lvl="1"/>
            <a:r>
              <a:rPr lang="en-US" sz="2400" b="1" dirty="0">
                <a:solidFill>
                  <a:srgbClr val="7030A0"/>
                </a:solidFill>
              </a:rPr>
              <a:t>Optimize control of IBD </a:t>
            </a:r>
            <a:r>
              <a:rPr lang="en-US" sz="2400" b="1" u="sng" dirty="0">
                <a:solidFill>
                  <a:srgbClr val="7030A0"/>
                </a:solidFill>
              </a:rPr>
              <a:t>PRIOR TO LT</a:t>
            </a:r>
            <a:r>
              <a:rPr lang="en-US" sz="2400" b="1" dirty="0">
                <a:solidFill>
                  <a:srgbClr val="7030A0"/>
                </a:solidFill>
              </a:rPr>
              <a:t>!!!!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5724144"/>
            <a:ext cx="367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Joshi D, et al. </a:t>
            </a:r>
            <a:r>
              <a:rPr lang="en-US" i="1" dirty="0"/>
              <a:t>Liver Int </a:t>
            </a:r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48114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 cancer after Liver transplant for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review and Meta-analysis of 18 cohort studies</a:t>
            </a:r>
          </a:p>
          <a:p>
            <a:r>
              <a:rPr lang="en-US" dirty="0"/>
              <a:t>69 cases of CRC in 1987 patients</a:t>
            </a:r>
          </a:p>
          <a:p>
            <a:r>
              <a:rPr lang="en-US" dirty="0"/>
              <a:t>Incidence rate of CRC in patients with PSC after LT</a:t>
            </a:r>
          </a:p>
          <a:p>
            <a:pPr lvl="1"/>
            <a:r>
              <a:rPr lang="en-US" dirty="0"/>
              <a:t>5.8 per 1000 patient-years</a:t>
            </a:r>
          </a:p>
          <a:p>
            <a:r>
              <a:rPr lang="en-US" dirty="0"/>
              <a:t>Incidence rate of CRC in patients with PSC and IBD after LT</a:t>
            </a:r>
          </a:p>
          <a:p>
            <a:pPr lvl="1"/>
            <a:r>
              <a:rPr lang="en-US" dirty="0"/>
              <a:t>13.5 per 1000 patient-years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Predictors 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Long duration of IBD and extensive colitis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5936" y="6236208"/>
            <a:ext cx="502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Singh S, et al. </a:t>
            </a:r>
            <a:r>
              <a:rPr lang="en-US" i="1" dirty="0"/>
              <a:t>Liver Transplant </a:t>
            </a:r>
            <a:r>
              <a:rPr lang="en-US" dirty="0"/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399542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Cholangiocarcinoma (CCA)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0558"/>
            <a:ext cx="5412696" cy="4624259"/>
          </a:xfrm>
        </p:spPr>
        <p:txBody>
          <a:bodyPr>
            <a:normAutofit/>
          </a:bodyPr>
          <a:lstStyle/>
          <a:p>
            <a:r>
              <a:rPr lang="en-US" dirty="0"/>
              <a:t>Cumulative risk – 5-10% over 10 years</a:t>
            </a:r>
          </a:p>
          <a:p>
            <a:endParaRPr lang="en-US" dirty="0"/>
          </a:p>
          <a:p>
            <a:r>
              <a:rPr lang="en-US" dirty="0"/>
              <a:t>Difficult to diagnose</a:t>
            </a:r>
          </a:p>
          <a:p>
            <a:pPr lvl="1"/>
            <a:r>
              <a:rPr lang="en-US" dirty="0"/>
              <a:t>CA19-9 marker</a:t>
            </a:r>
          </a:p>
          <a:p>
            <a:pPr lvl="1"/>
            <a:r>
              <a:rPr lang="en-US" dirty="0"/>
              <a:t>ERCP</a:t>
            </a:r>
          </a:p>
          <a:p>
            <a:pPr lvl="1"/>
            <a:r>
              <a:rPr lang="en-US" dirty="0"/>
              <a:t>Cholangioscopy/ FNA/biopsy</a:t>
            </a:r>
          </a:p>
          <a:p>
            <a:pPr lvl="1"/>
            <a:r>
              <a:rPr lang="en-US" dirty="0"/>
              <a:t>Intraductal ultrasound</a:t>
            </a:r>
          </a:p>
          <a:p>
            <a:pPr lvl="1"/>
            <a:r>
              <a:rPr lang="en-US" dirty="0"/>
              <a:t>FISH studies</a:t>
            </a:r>
          </a:p>
          <a:p>
            <a:pPr lvl="1"/>
            <a:endParaRPr lang="en-US" dirty="0"/>
          </a:p>
          <a:p>
            <a:r>
              <a:rPr lang="en-US" dirty="0"/>
              <a:t>Hilar (Klatskin) tumors</a:t>
            </a:r>
          </a:p>
          <a:p>
            <a:pPr lvl="1"/>
            <a:r>
              <a:rPr lang="en-US" dirty="0"/>
              <a:t>Most studied for use of LTx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gi.jhsps.org/Upload/200711131449_34827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30" y="1270000"/>
            <a:ext cx="3748913" cy="44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Cholangiocarcinoma (CCA)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0558"/>
            <a:ext cx="5412696" cy="4624259"/>
          </a:xfrm>
        </p:spPr>
        <p:txBody>
          <a:bodyPr>
            <a:normAutofit/>
          </a:bodyPr>
          <a:lstStyle/>
          <a:p>
            <a:r>
              <a:rPr lang="en-US" dirty="0"/>
              <a:t>Intrahepatic CCA is controversial</a:t>
            </a:r>
          </a:p>
          <a:p>
            <a:pPr lvl="1"/>
            <a:r>
              <a:rPr lang="en-US" dirty="0"/>
              <a:t>Associated with increased risk for tumor recurrence after transplant</a:t>
            </a:r>
          </a:p>
          <a:p>
            <a:pPr lvl="2"/>
            <a:r>
              <a:rPr lang="en-US" dirty="0"/>
              <a:t>Increased risk for death</a:t>
            </a:r>
          </a:p>
          <a:p>
            <a:pPr lvl="1"/>
            <a:endParaRPr lang="en-US" dirty="0"/>
          </a:p>
          <a:p>
            <a:r>
              <a:rPr lang="en-US" dirty="0"/>
              <a:t>Regional and center dependent</a:t>
            </a:r>
          </a:p>
          <a:p>
            <a:endParaRPr lang="en-US" dirty="0"/>
          </a:p>
          <a:p>
            <a:r>
              <a:rPr lang="en-US" dirty="0"/>
              <a:t>Regions may require response to neoadjuvant chemoradiation protocols pre-transplant for CCA cases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gi.jhsps.org/Upload/200711131449_34827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30" y="1270000"/>
            <a:ext cx="3748913" cy="44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7555" y="6267796"/>
            <a:ext cx="413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Murad D, et al. </a:t>
            </a:r>
            <a:r>
              <a:rPr lang="en-US" i="1" dirty="0"/>
              <a:t>Hepatology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71739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 for Cholangiocarcinoma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5373"/>
            <a:ext cx="8596668" cy="44870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Unresectable</a:t>
            </a:r>
            <a:r>
              <a:rPr lang="en-US" dirty="0"/>
              <a:t> tumor or patient with severe liver disease</a:t>
            </a:r>
          </a:p>
          <a:p>
            <a:r>
              <a:rPr lang="en-US" dirty="0"/>
              <a:t>Tumor characteristics for liver transplant (eligible for MELD prioritization) </a:t>
            </a:r>
          </a:p>
          <a:p>
            <a:r>
              <a:rPr lang="en-US" dirty="0"/>
              <a:t>Single mass ≤ 3cm with intrahepatic or extrahepatic metastases</a:t>
            </a:r>
          </a:p>
          <a:p>
            <a:r>
              <a:rPr lang="en-US" dirty="0"/>
              <a:t>Neoadjuvant therapy prior to LT</a:t>
            </a:r>
          </a:p>
          <a:p>
            <a:pPr lvl="1"/>
            <a:r>
              <a:rPr lang="en-US" dirty="0"/>
              <a:t>Experienced centers</a:t>
            </a:r>
          </a:p>
          <a:p>
            <a:pPr lvl="1"/>
            <a:r>
              <a:rPr lang="en-US" dirty="0"/>
              <a:t>External beam radiation</a:t>
            </a:r>
          </a:p>
          <a:p>
            <a:pPr lvl="1"/>
            <a:r>
              <a:rPr lang="en-US" dirty="0"/>
              <a:t>Chemotherapy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Reported 5-year survival rates for these patients ~ 70% (compared to 2-year survival of less than 20% without transplant)</a:t>
            </a:r>
          </a:p>
          <a:p>
            <a:pPr lvl="1"/>
            <a:endParaRPr lang="en-US" dirty="0"/>
          </a:p>
          <a:p>
            <a:pPr lvl="1"/>
            <a:r>
              <a:rPr lang="en-US" sz="1900" b="1" dirty="0"/>
              <a:t>ALWAYS CONSIDER RESECTION IF PATIENT DOES NOT HAVE advanced liver disease and mass is acceptable for resection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2936" y="6153912"/>
            <a:ext cx="427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 D, et al. </a:t>
            </a:r>
            <a:r>
              <a:rPr lang="en-US" sz="1600" i="1" dirty="0"/>
              <a:t>Ann Surg </a:t>
            </a:r>
            <a:r>
              <a:rPr lang="en-US" sz="1600" dirty="0"/>
              <a:t>2005</a:t>
            </a:r>
          </a:p>
          <a:p>
            <a:r>
              <a:rPr lang="en-US" sz="1600" dirty="0"/>
              <a:t>Chapman R, et al. </a:t>
            </a:r>
            <a:r>
              <a:rPr lang="en-US" sz="1600" i="1" dirty="0"/>
              <a:t>Hepatology </a:t>
            </a:r>
            <a:r>
              <a:rPr lang="en-US" sz="16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235279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9900"/>
            <a:ext cx="8596668" cy="4937760"/>
          </a:xfrm>
        </p:spPr>
        <p:txBody>
          <a:bodyPr>
            <a:normAutofit/>
          </a:bodyPr>
          <a:lstStyle/>
          <a:p>
            <a:r>
              <a:rPr lang="en-US" sz="2000" dirty="0"/>
              <a:t>PSC, in the setting of advanced liver disease, can be treated with excellent long term outcomes using liver transplantation. </a:t>
            </a:r>
          </a:p>
          <a:p>
            <a:pPr lvl="4"/>
            <a:endParaRPr lang="en-US" sz="1400" dirty="0"/>
          </a:p>
          <a:p>
            <a:r>
              <a:rPr lang="en-US" sz="2000" dirty="0"/>
              <a:t>Patients with PSC do not die from infection but complications related to their advanced liver disease</a:t>
            </a:r>
          </a:p>
          <a:p>
            <a:pPr marL="0" indent="0">
              <a:buNone/>
            </a:pPr>
            <a:r>
              <a:rPr lang="en-US" sz="2000" dirty="0"/>
              <a:t>					</a:t>
            </a:r>
          </a:p>
          <a:p>
            <a:r>
              <a:rPr lang="en-US" sz="2000" dirty="0"/>
              <a:t>With the MELD era, patients with cholestatic liver disease are LESS likely to receive a DDLT</a:t>
            </a:r>
          </a:p>
          <a:p>
            <a:pPr lvl="1"/>
            <a:r>
              <a:rPr lang="en-US" sz="1800" dirty="0"/>
              <a:t>Trend to have LDLT – thus, resulting in superior outcomes using LDLT</a:t>
            </a:r>
          </a:p>
          <a:p>
            <a:pPr lvl="5"/>
            <a:endParaRPr lang="en-US" sz="1400" dirty="0"/>
          </a:p>
          <a:p>
            <a:r>
              <a:rPr lang="en-US" sz="2000" dirty="0"/>
              <a:t>Recurrence of disease can occur after transplant</a:t>
            </a:r>
          </a:p>
        </p:txBody>
      </p:sp>
      <p:pic>
        <p:nvPicPr>
          <p:cNvPr id="6146" name="Picture 2" descr="http://blogs-images.forbes.com/rogerdooley/files/2014/05/pencil-paper-e1398989606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4" y="266700"/>
            <a:ext cx="3394075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63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7607"/>
            <a:ext cx="8596668" cy="4403755"/>
          </a:xfrm>
        </p:spPr>
        <p:txBody>
          <a:bodyPr>
            <a:normAutofit/>
          </a:bodyPr>
          <a:lstStyle/>
          <a:p>
            <a:r>
              <a:rPr lang="en-US" sz="2000" dirty="0"/>
              <a:t>Develop effective therapies to PREVENT progression of PSC</a:t>
            </a:r>
          </a:p>
          <a:p>
            <a:pPr lvl="1"/>
            <a:r>
              <a:rPr lang="en-US" sz="1800" dirty="0"/>
              <a:t>Thus reduce the need for transplant</a:t>
            </a:r>
          </a:p>
          <a:p>
            <a:pPr lvl="1"/>
            <a:endParaRPr lang="en-US" sz="1800" dirty="0"/>
          </a:p>
          <a:p>
            <a:r>
              <a:rPr lang="en-US" sz="2000" dirty="0"/>
              <a:t>Improve patient selection/timing for transplant as well as donor selection</a:t>
            </a:r>
          </a:p>
          <a:p>
            <a:endParaRPr lang="en-US" sz="2000" dirty="0"/>
          </a:p>
          <a:p>
            <a:r>
              <a:rPr lang="en-US" sz="2000" dirty="0"/>
              <a:t>Improve mgt after transplant (prevent disease recurrence)</a:t>
            </a:r>
          </a:p>
          <a:p>
            <a:pPr lvl="1"/>
            <a:r>
              <a:rPr lang="en-US" sz="1800" dirty="0"/>
              <a:t>Impact of IBD/intact bowel – timing of surgery if any?</a:t>
            </a:r>
          </a:p>
          <a:p>
            <a:pPr lvl="1"/>
            <a:r>
              <a:rPr lang="en-US" sz="1800" dirty="0"/>
              <a:t>Immunosuppression regimen</a:t>
            </a:r>
          </a:p>
        </p:txBody>
      </p:sp>
      <p:pic>
        <p:nvPicPr>
          <p:cNvPr id="8194" name="Picture 2" descr="https://savoiaonline.files.wordpress.com/2014/09/the-setting-sun-bill-c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61174"/>
            <a:ext cx="3194050" cy="248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1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Yale New Haven Transplant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4605"/>
            <a:ext cx="6355233" cy="4536758"/>
          </a:xfrm>
        </p:spPr>
        <p:txBody>
          <a:bodyPr>
            <a:normAutofit/>
          </a:bodyPr>
          <a:lstStyle/>
          <a:p>
            <a:r>
              <a:rPr lang="en-US" sz="2400" dirty="0"/>
              <a:t>Excellent experience in living donor transplant</a:t>
            </a:r>
          </a:p>
          <a:p>
            <a:pPr lvl="1"/>
            <a:r>
              <a:rPr lang="en-US" sz="2000" dirty="0"/>
              <a:t>World class living donor team and transplant surgery</a:t>
            </a:r>
          </a:p>
          <a:p>
            <a:pPr lvl="1"/>
            <a:endParaRPr lang="en-US" sz="2000" dirty="0"/>
          </a:p>
          <a:p>
            <a:r>
              <a:rPr lang="en-US" sz="2400" dirty="0"/>
              <a:t>Top 1% in transplant outcomes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any questions, please ask and happy to provide more information</a:t>
            </a:r>
          </a:p>
          <a:p>
            <a:endParaRPr lang="en-US" sz="2400" dirty="0"/>
          </a:p>
        </p:txBody>
      </p:sp>
      <p:pic>
        <p:nvPicPr>
          <p:cNvPr id="9218" name="Picture 2" descr="Aerial closeup YNHH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67" y="1710171"/>
            <a:ext cx="4808254" cy="32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1.bp.blogspot.com/_eO0uG3Lw7uo/SLbaUkCWA6I/AAAAAAAABGE/AmLZ31r0YRg/s320/YNHH+blue+black+cent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4" y="5328229"/>
            <a:ext cx="2196927" cy="11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32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www.myksmu.com/wp-content/uploads/2016/03/sterling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3" y="1487183"/>
            <a:ext cx="7394575" cy="49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4829"/>
            <a:ext cx="8882302" cy="3880773"/>
          </a:xfrm>
        </p:spPr>
        <p:txBody>
          <a:bodyPr>
            <a:noAutofit/>
          </a:bodyPr>
          <a:lstStyle/>
          <a:p>
            <a:r>
              <a:rPr lang="en-US" sz="2400" dirty="0"/>
              <a:t>Indications for referral to a liver transplant center for Primary Sclerosing Cholangitis (PSC)</a:t>
            </a:r>
          </a:p>
          <a:p>
            <a:pPr lvl="1"/>
            <a:r>
              <a:rPr lang="en-US" sz="2000" dirty="0"/>
              <a:t>Cholangiocarcinoma</a:t>
            </a:r>
          </a:p>
          <a:p>
            <a:pPr lvl="1"/>
            <a:endParaRPr lang="en-US" sz="2000" dirty="0"/>
          </a:p>
          <a:p>
            <a:r>
              <a:rPr lang="en-US" sz="2400" dirty="0"/>
              <a:t>Organ accessibility for patients with PSC</a:t>
            </a:r>
          </a:p>
          <a:p>
            <a:pPr lvl="1"/>
            <a:r>
              <a:rPr lang="en-US" sz="2000" dirty="0"/>
              <a:t>Living donor liver transplant (LDLT)</a:t>
            </a:r>
          </a:p>
          <a:p>
            <a:pPr lvl="1"/>
            <a:endParaRPr lang="en-US" sz="2000" dirty="0"/>
          </a:p>
          <a:p>
            <a:r>
              <a:rPr lang="en-US" sz="2400" dirty="0"/>
              <a:t>Outcomes for patients with PSC while on wait-list</a:t>
            </a:r>
          </a:p>
          <a:p>
            <a:pPr lvl="1"/>
            <a:r>
              <a:rPr lang="en-US" sz="2000" dirty="0"/>
              <a:t>Brief mention of post-transplant outcomes</a:t>
            </a:r>
          </a:p>
          <a:p>
            <a:pPr lvl="1"/>
            <a:r>
              <a:rPr lang="en-US" sz="2000" dirty="0"/>
              <a:t>Next talk by Dr Cary Caldwell to discuss medical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13325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referral to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8982"/>
            <a:ext cx="9239750" cy="5422392"/>
          </a:xfrm>
        </p:spPr>
        <p:txBody>
          <a:bodyPr>
            <a:normAutofit/>
          </a:bodyPr>
          <a:lstStyle/>
          <a:p>
            <a:r>
              <a:rPr lang="en-US" sz="2000" dirty="0"/>
              <a:t>When to refer patients with PSC to a transplant center?</a:t>
            </a:r>
          </a:p>
          <a:p>
            <a:pPr lvl="1"/>
            <a:r>
              <a:rPr lang="en-US" sz="1800" dirty="0"/>
              <a:t>Usually 15-25 years after initial diagnosis</a:t>
            </a:r>
          </a:p>
          <a:p>
            <a:pPr lvl="1"/>
            <a:r>
              <a:rPr lang="en-US" sz="1800" dirty="0"/>
              <a:t>Less than 5% of all LTx (prevalence 10 cases per 100,000 people for PSC)</a:t>
            </a:r>
          </a:p>
          <a:p>
            <a:pPr lvl="3"/>
            <a:endParaRPr lang="en-US" sz="1400" dirty="0"/>
          </a:p>
          <a:p>
            <a:r>
              <a:rPr lang="en-US" sz="2000" dirty="0"/>
              <a:t>Development of cholangitis from stricture, particularly if present with: </a:t>
            </a:r>
          </a:p>
          <a:p>
            <a:pPr lvl="1"/>
            <a:r>
              <a:rPr lang="en-US" sz="1800" dirty="0"/>
              <a:t>recurrent cholangitis</a:t>
            </a:r>
          </a:p>
          <a:p>
            <a:pPr lvl="1"/>
            <a:r>
              <a:rPr lang="en-US" sz="1800" dirty="0"/>
              <a:t>Bacteremia</a:t>
            </a:r>
          </a:p>
          <a:p>
            <a:pPr lvl="2"/>
            <a:endParaRPr lang="en-US" sz="1600" dirty="0"/>
          </a:p>
          <a:p>
            <a:r>
              <a:rPr lang="en-US" sz="2000" dirty="0"/>
              <a:t>Development of complications related to cirrhosis / portal hypertension</a:t>
            </a:r>
          </a:p>
          <a:p>
            <a:pPr lvl="1"/>
            <a:r>
              <a:rPr lang="en-US" sz="1800" dirty="0"/>
              <a:t>Ascites</a:t>
            </a:r>
          </a:p>
          <a:p>
            <a:pPr lvl="1"/>
            <a:r>
              <a:rPr lang="en-US" sz="1800" dirty="0"/>
              <a:t>Hepatic encephalopathy</a:t>
            </a:r>
          </a:p>
          <a:p>
            <a:pPr lvl="1"/>
            <a:r>
              <a:rPr lang="en-US" sz="1800" dirty="0"/>
              <a:t>Variceal hemorrhage</a:t>
            </a:r>
          </a:p>
          <a:p>
            <a:pPr lvl="1"/>
            <a:r>
              <a:rPr lang="en-US" sz="1800" dirty="0"/>
              <a:t>Severe jaundice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5272" y="6080760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Martin P, et al. </a:t>
            </a:r>
            <a:r>
              <a:rPr lang="en-US" i="1" dirty="0"/>
              <a:t>Hepatology </a:t>
            </a:r>
            <a:r>
              <a:rPr lang="en-US" dirty="0"/>
              <a:t>20103</a:t>
            </a:r>
          </a:p>
        </p:txBody>
      </p:sp>
    </p:spTree>
    <p:extLst>
      <p:ext uri="{BB962C8B-B14F-4D97-AF65-F5344CB8AC3E}">
        <p14:creationId xmlns:p14="http://schemas.microsoft.com/office/powerpoint/2010/main" val="142222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referral to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5608"/>
            <a:ext cx="8596668" cy="511149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sz="2000" dirty="0"/>
              <a:t>Cholangiocarcinoma (some regions)</a:t>
            </a:r>
          </a:p>
          <a:p>
            <a:pPr lvl="1"/>
            <a:r>
              <a:rPr lang="en-US" sz="1800" dirty="0"/>
              <a:t>May require therapies prior to transplant</a:t>
            </a:r>
          </a:p>
          <a:p>
            <a:pPr lvl="1"/>
            <a:r>
              <a:rPr lang="en-US" sz="1800" dirty="0"/>
              <a:t>Only hilar tumors (Klatskin tumor)</a:t>
            </a:r>
          </a:p>
          <a:p>
            <a:pPr lvl="1"/>
            <a:endParaRPr lang="en-US" sz="1800" dirty="0"/>
          </a:p>
          <a:p>
            <a:r>
              <a:rPr lang="en-US" sz="2000" dirty="0"/>
              <a:t>Severe decrease in quality of life</a:t>
            </a:r>
          </a:p>
          <a:p>
            <a:pPr lvl="1"/>
            <a:r>
              <a:rPr lang="en-US" sz="1800" dirty="0"/>
              <a:t>Failure to thrive</a:t>
            </a:r>
          </a:p>
          <a:p>
            <a:pPr lvl="1"/>
            <a:r>
              <a:rPr lang="en-US" sz="1800" dirty="0"/>
              <a:t>Pruritus/jaundice</a:t>
            </a:r>
          </a:p>
          <a:p>
            <a:pPr lvl="1"/>
            <a:r>
              <a:rPr lang="en-US" sz="1800" dirty="0"/>
              <a:t>Malnutrition</a:t>
            </a:r>
          </a:p>
          <a:p>
            <a:pPr lvl="1"/>
            <a:r>
              <a:rPr lang="en-US" sz="1800" dirty="0"/>
              <a:t>Drains/stents/antibiotics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5272" y="6080760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Martin P, et al. </a:t>
            </a:r>
            <a:r>
              <a:rPr lang="en-US" i="1" dirty="0"/>
              <a:t>Hepatology </a:t>
            </a:r>
            <a:r>
              <a:rPr lang="en-US" dirty="0"/>
              <a:t>20103</a:t>
            </a:r>
          </a:p>
        </p:txBody>
      </p:sp>
    </p:spTree>
    <p:extLst>
      <p:ext uri="{BB962C8B-B14F-4D97-AF65-F5344CB8AC3E}">
        <p14:creationId xmlns:p14="http://schemas.microsoft.com/office/powerpoint/2010/main" val="125875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7485"/>
            <a:ext cx="8596668" cy="4353878"/>
          </a:xfrm>
        </p:spPr>
        <p:txBody>
          <a:bodyPr>
            <a:noAutofit/>
          </a:bodyPr>
          <a:lstStyle/>
          <a:p>
            <a:r>
              <a:rPr lang="en-US" sz="2000" dirty="0"/>
              <a:t>Imaging</a:t>
            </a:r>
          </a:p>
          <a:p>
            <a:r>
              <a:rPr lang="en-US" sz="2000" dirty="0"/>
              <a:t>Labs</a:t>
            </a:r>
          </a:p>
          <a:p>
            <a:r>
              <a:rPr lang="en-US" sz="2000" dirty="0"/>
              <a:t>Colonoscopy (IBD mgt)</a:t>
            </a:r>
          </a:p>
          <a:p>
            <a:r>
              <a:rPr lang="en-US" sz="2000" dirty="0"/>
              <a:t>Mammogram/pelvic exam (if female)</a:t>
            </a:r>
          </a:p>
          <a:p>
            <a:r>
              <a:rPr lang="en-US" sz="2000" dirty="0"/>
              <a:t>Psychosocial evaluation</a:t>
            </a:r>
          </a:p>
          <a:p>
            <a:r>
              <a:rPr lang="en-US" sz="2000" dirty="0"/>
              <a:t>Nutrition evaluation</a:t>
            </a:r>
          </a:p>
          <a:p>
            <a:r>
              <a:rPr lang="en-US" sz="2000" dirty="0"/>
              <a:t>Pharmacy</a:t>
            </a:r>
          </a:p>
          <a:p>
            <a:r>
              <a:rPr lang="en-US" sz="2000" dirty="0"/>
              <a:t>Cardiology evaluation and testing</a:t>
            </a:r>
          </a:p>
          <a:p>
            <a:r>
              <a:rPr lang="en-US" sz="2000" dirty="0"/>
              <a:t>Infectious disease consultation</a:t>
            </a:r>
          </a:p>
          <a:p>
            <a:r>
              <a:rPr lang="en-US" sz="2000" dirty="0"/>
              <a:t>PFTs</a:t>
            </a:r>
          </a:p>
        </p:txBody>
      </p:sp>
      <p:pic>
        <p:nvPicPr>
          <p:cNvPr id="1026" name="Picture 2" descr="http://www.airforceenlistedfamilies.com/images/checkl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097226"/>
            <a:ext cx="3822700" cy="25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2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Liver transplant for patients with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Liver transplantation is the best option to treat patients with advanced PSC and complications related to cirrhosis</a:t>
            </a:r>
          </a:p>
          <a:p>
            <a:endParaRPr lang="en-US" sz="2400" dirty="0"/>
          </a:p>
          <a:p>
            <a:r>
              <a:rPr lang="en-US" sz="2400" dirty="0"/>
              <a:t>Improved survival after transplant</a:t>
            </a:r>
          </a:p>
          <a:p>
            <a:pPr lvl="1"/>
            <a:r>
              <a:rPr lang="en-US" sz="2000" dirty="0"/>
              <a:t>Greater than 90% 5-year survival!!</a:t>
            </a:r>
          </a:p>
          <a:p>
            <a:pPr lvl="2"/>
            <a:r>
              <a:rPr lang="en-US" sz="1800" dirty="0"/>
              <a:t>Lower with tumor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Liver Disease | Liver India | Alcoholic Liver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707143"/>
            <a:ext cx="3498850" cy="23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5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1658"/>
            <a:ext cx="8596668" cy="1320800"/>
          </a:xfrm>
        </p:spPr>
        <p:txBody>
          <a:bodyPr/>
          <a:lstStyle/>
          <a:p>
            <a:r>
              <a:rPr lang="en-US" dirty="0"/>
              <a:t>Frailty in liver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21970"/>
            <a:ext cx="8915553" cy="5552901"/>
          </a:xfrm>
        </p:spPr>
        <p:txBody>
          <a:bodyPr>
            <a:normAutofit/>
          </a:bodyPr>
          <a:lstStyle/>
          <a:p>
            <a:r>
              <a:rPr lang="en-US" sz="2000" dirty="0"/>
              <a:t>Conditioning is critical for survival!</a:t>
            </a:r>
          </a:p>
          <a:p>
            <a:pPr lvl="3"/>
            <a:endParaRPr lang="en-US" sz="1400" dirty="0"/>
          </a:p>
          <a:p>
            <a:r>
              <a:rPr lang="en-US" sz="2000" dirty="0"/>
              <a:t>Nutrition status</a:t>
            </a:r>
          </a:p>
          <a:p>
            <a:pPr lvl="1"/>
            <a:r>
              <a:rPr lang="en-US" sz="1800" dirty="0"/>
              <a:t>Cholestatic liver diseases cause multiple nutrient and vitamin deficiencies</a:t>
            </a:r>
          </a:p>
          <a:p>
            <a:pPr lvl="1"/>
            <a:r>
              <a:rPr lang="en-US" sz="1800" dirty="0"/>
              <a:t>Severe malnutrition</a:t>
            </a:r>
          </a:p>
          <a:p>
            <a:pPr lvl="2"/>
            <a:r>
              <a:rPr lang="en-US" sz="1600" dirty="0"/>
              <a:t>Complicated if accompanied with bowel disease</a:t>
            </a:r>
          </a:p>
          <a:p>
            <a:pPr lvl="2"/>
            <a:r>
              <a:rPr lang="en-US" sz="1600" dirty="0"/>
              <a:t>Severe bone disease associated with cholestatic liver diseases</a:t>
            </a:r>
          </a:p>
          <a:p>
            <a:pPr lvl="1"/>
            <a:r>
              <a:rPr lang="en-US" sz="1800" dirty="0"/>
              <a:t>Deconditioning</a:t>
            </a:r>
          </a:p>
          <a:p>
            <a:pPr lvl="2"/>
            <a:r>
              <a:rPr lang="en-US" sz="1600" dirty="0"/>
              <a:t>Physical and occupational therapy</a:t>
            </a:r>
          </a:p>
          <a:p>
            <a:pPr lvl="5"/>
            <a:endParaRPr lang="en-US" sz="1400" dirty="0"/>
          </a:p>
          <a:p>
            <a:r>
              <a:rPr lang="en-US" sz="2000" dirty="0"/>
              <a:t>Infection risk</a:t>
            </a:r>
          </a:p>
          <a:p>
            <a:pPr lvl="1"/>
            <a:r>
              <a:rPr lang="en-US" sz="1800" dirty="0"/>
              <a:t>Cholangitis episodes</a:t>
            </a:r>
          </a:p>
          <a:p>
            <a:pPr lvl="2"/>
            <a:r>
              <a:rPr lang="en-US" sz="1600" dirty="0"/>
              <a:t>Any manipulation of bile ducts (ERCPs)</a:t>
            </a:r>
          </a:p>
          <a:p>
            <a:pPr lvl="2"/>
            <a:r>
              <a:rPr lang="en-US" sz="1600" dirty="0"/>
              <a:t>Presence of severe dominant stricture or tumor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midwesterninsurance.com/wp-content/uploads/injured-person-in-circle1-300x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98420"/>
            <a:ext cx="2165350" cy="21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Access to patients with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7855"/>
            <a:ext cx="8596668" cy="4829694"/>
          </a:xfrm>
        </p:spPr>
        <p:txBody>
          <a:bodyPr>
            <a:normAutofit/>
          </a:bodyPr>
          <a:lstStyle/>
          <a:p>
            <a:r>
              <a:rPr lang="en-US" sz="2000" dirty="0"/>
              <a:t>Current liver organ allocation system uses the Model for End-stage Liver Disease (MELD) score to prioritize patients for organs</a:t>
            </a:r>
          </a:p>
          <a:p>
            <a:pPr lvl="1"/>
            <a:r>
              <a:rPr lang="en-US" sz="1800" dirty="0"/>
              <a:t>Transplant the “sickest first”</a:t>
            </a:r>
          </a:p>
          <a:p>
            <a:pPr lvl="1"/>
            <a:r>
              <a:rPr lang="en-US" sz="1800" dirty="0"/>
              <a:t>Uses lab values to compute score (range 6-40+)</a:t>
            </a:r>
          </a:p>
          <a:p>
            <a:pPr lvl="2"/>
            <a:r>
              <a:rPr lang="en-US" sz="1600" dirty="0"/>
              <a:t>Total bilirubin</a:t>
            </a:r>
          </a:p>
          <a:p>
            <a:pPr lvl="2"/>
            <a:r>
              <a:rPr lang="en-US" sz="1600" dirty="0"/>
              <a:t>Creatinine</a:t>
            </a:r>
          </a:p>
          <a:p>
            <a:pPr lvl="2"/>
            <a:r>
              <a:rPr lang="en-US" sz="1600" dirty="0"/>
              <a:t>INR (international normalized ratio)</a:t>
            </a:r>
          </a:p>
          <a:p>
            <a:pPr lvl="2"/>
            <a:r>
              <a:rPr lang="en-US" sz="1600" dirty="0"/>
              <a:t>(recent update) Sodium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Total bilirubin has the lowest coefficient and thus cholestatic liver diseases have been felt to be disadvantaged for liver transplant organ allocation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9088" y="3209544"/>
            <a:ext cx="338161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MELD Score = </a:t>
            </a:r>
          </a:p>
          <a:p>
            <a:pPr algn="ctr"/>
            <a:r>
              <a:rPr lang="en-US" b="1" dirty="0"/>
              <a:t>10 * ((0.957 * ln(Creatinine)) + (0.378 * ln(Bilirubin)) + (1.12 * ln(INR))) + 6.43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11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726</TotalTime>
  <Words>1642</Words>
  <Application>Microsoft Office PowerPoint</Application>
  <PresentationFormat>Widescreen</PresentationFormat>
  <Paragraphs>278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Facet</vt:lpstr>
      <vt:lpstr>Liver Transplantation in PSC:  What to Know and Recent Updates</vt:lpstr>
      <vt:lpstr>Case</vt:lpstr>
      <vt:lpstr>Agenda</vt:lpstr>
      <vt:lpstr>Indications for referral to transplant</vt:lpstr>
      <vt:lpstr>Indications for referral to transplant</vt:lpstr>
      <vt:lpstr>Liver Transplant evaluation</vt:lpstr>
      <vt:lpstr>Benefits of Liver transplant for patients with PSC</vt:lpstr>
      <vt:lpstr>Frailty in liver transplantation</vt:lpstr>
      <vt:lpstr>Organ Access to patients with PSC</vt:lpstr>
      <vt:lpstr>Outcomes of patients with PSC on the wait-list for transplant</vt:lpstr>
      <vt:lpstr>Trends to use LDLT for PSC – Impact of MELD</vt:lpstr>
      <vt:lpstr>Lack of standardization to use MELD exception points for PSC/cholangitis</vt:lpstr>
      <vt:lpstr>Cholangitis/recurrent cholangitis does NOT impact patient pre-transplant survival</vt:lpstr>
      <vt:lpstr>Outcomes for patients transplanted for PSC</vt:lpstr>
      <vt:lpstr>Liver transplantation for PSC</vt:lpstr>
      <vt:lpstr>Living Donor Liver transplant in patients with PSC</vt:lpstr>
      <vt:lpstr>Superior Survival in LDLT for PSC/cholestatic liver disease</vt:lpstr>
      <vt:lpstr>Recurrent PSC after transplant</vt:lpstr>
      <vt:lpstr>Recurrent PSC after transplant</vt:lpstr>
      <vt:lpstr>IBD outcomes after LTx</vt:lpstr>
      <vt:lpstr>IBD outcomes after LTx</vt:lpstr>
      <vt:lpstr>Colon cancer after Liver transplant for PSC</vt:lpstr>
      <vt:lpstr>Cholangiocarcinoma (CCA)</vt:lpstr>
      <vt:lpstr>Cholangiocarcinoma (CCA)</vt:lpstr>
      <vt:lpstr>Liver Transplant for Cholangiocarcinoma</vt:lpstr>
      <vt:lpstr>Summary</vt:lpstr>
      <vt:lpstr>Future Directions</vt:lpstr>
      <vt:lpstr>Yale New Haven Transplant center</vt:lpstr>
      <vt:lpstr>Questions?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Transplantation in PSC</dc:title>
  <dc:creator>Fortune, Brett</dc:creator>
  <cp:lastModifiedBy>Fortune, Brett</cp:lastModifiedBy>
  <cp:revision>43</cp:revision>
  <dcterms:created xsi:type="dcterms:W3CDTF">2016-06-24T00:43:34Z</dcterms:created>
  <dcterms:modified xsi:type="dcterms:W3CDTF">2016-06-24T16:11:38Z</dcterms:modified>
</cp:coreProperties>
</file>